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A5AA1-1932-48E7-9863-13CCD6C4F24D}" type="datetimeFigureOut">
              <a:rPr lang="ru-RU" smtClean="0"/>
              <a:t>16.11.2017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96CB8-CC15-408F-B81B-475D4E26206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A5AA1-1932-48E7-9863-13CCD6C4F24D}" type="datetimeFigureOut">
              <a:rPr lang="ru-RU" smtClean="0"/>
              <a:t>16.11.2017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96CB8-CC15-408F-B81B-475D4E2620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A5AA1-1932-48E7-9863-13CCD6C4F24D}" type="datetimeFigureOut">
              <a:rPr lang="ru-RU" smtClean="0"/>
              <a:t>16.11.2017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96CB8-CC15-408F-B81B-475D4E2620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A5AA1-1932-48E7-9863-13CCD6C4F24D}" type="datetimeFigureOut">
              <a:rPr lang="ru-RU" smtClean="0"/>
              <a:t>16.11.2017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96CB8-CC15-408F-B81B-475D4E2620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A5AA1-1932-48E7-9863-13CCD6C4F24D}" type="datetimeFigureOut">
              <a:rPr lang="ru-RU" smtClean="0"/>
              <a:t>16.11.2017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96CB8-CC15-408F-B81B-475D4E26206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A5AA1-1932-48E7-9863-13CCD6C4F24D}" type="datetimeFigureOut">
              <a:rPr lang="ru-RU" smtClean="0"/>
              <a:t>16.11.2017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96CB8-CC15-408F-B81B-475D4E2620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A5AA1-1932-48E7-9863-13CCD6C4F24D}" type="datetimeFigureOut">
              <a:rPr lang="ru-RU" smtClean="0"/>
              <a:t>16.11.2017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96CB8-CC15-408F-B81B-475D4E2620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A5AA1-1932-48E7-9863-13CCD6C4F24D}" type="datetimeFigureOut">
              <a:rPr lang="ru-RU" smtClean="0"/>
              <a:t>16.11.2017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F96CB8-CC15-408F-B81B-475D4E26206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A5AA1-1932-48E7-9863-13CCD6C4F24D}" type="datetimeFigureOut">
              <a:rPr lang="ru-RU" smtClean="0"/>
              <a:t>16.11.2017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96CB8-CC15-408F-B81B-475D4E2620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A5AA1-1932-48E7-9863-13CCD6C4F24D}" type="datetimeFigureOut">
              <a:rPr lang="ru-RU" smtClean="0"/>
              <a:t>16.11.2017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68F96CB8-CC15-408F-B81B-475D4E2620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01DA5AA1-1932-48E7-9863-13CCD6C4F24D}" type="datetimeFigureOut">
              <a:rPr lang="ru-RU" smtClean="0"/>
              <a:t>16.11.2017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96CB8-CC15-408F-B81B-475D4E2620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1DA5AA1-1932-48E7-9863-13CCD6C4F24D}" type="datetimeFigureOut">
              <a:rPr lang="ru-RU" smtClean="0"/>
              <a:t>16.11.2017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8F96CB8-CC15-408F-B81B-475D4E26206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Результаты экспертизы ФОС </a:t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>для промежуточной аттестации</a:t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>по специальности </a:t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>«Лечебное дело»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16016" y="4725144"/>
            <a:ext cx="3960440" cy="888504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ru-RU" dirty="0" smtClean="0"/>
              <a:t>Зам. председателя МК </a:t>
            </a:r>
          </a:p>
          <a:p>
            <a:pPr algn="l"/>
            <a:r>
              <a:rPr lang="ru-RU" dirty="0" smtClean="0"/>
              <a:t>по специальности «Лечебное дело»</a:t>
            </a:r>
          </a:p>
          <a:p>
            <a:pPr algn="l"/>
            <a:r>
              <a:rPr lang="ru-RU" dirty="0" smtClean="0"/>
              <a:t>Коновалов В.Н.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Кафедра биологии и экологии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4525963"/>
          </a:xfrm>
        </p:spPr>
        <p:txBody>
          <a:bodyPr/>
          <a:lstStyle/>
          <a:p>
            <a:pPr algn="ctr">
              <a:buNone/>
            </a:pPr>
            <a:r>
              <a:rPr lang="ru-RU" sz="2400" b="1" u="sng" dirty="0" smtClean="0"/>
              <a:t>Дисциплина «Биология»</a:t>
            </a:r>
          </a:p>
          <a:p>
            <a:pPr algn="ctr">
              <a:buNone/>
            </a:pPr>
            <a:endParaRPr lang="ru-RU" sz="2000" dirty="0" smtClean="0"/>
          </a:p>
          <a:p>
            <a:pPr algn="ctr">
              <a:buNone/>
            </a:pPr>
            <a:r>
              <a:rPr lang="ru-RU" sz="2000" dirty="0" smtClean="0"/>
              <a:t>ФОС для промежуточной аттестации: </a:t>
            </a:r>
          </a:p>
          <a:p>
            <a:pPr algn="ctr">
              <a:buNone/>
            </a:pPr>
            <a:endParaRPr lang="ru-RU" sz="2000" dirty="0" smtClean="0"/>
          </a:p>
          <a:p>
            <a:pPr marL="493776" indent="-457200">
              <a:buNone/>
            </a:pPr>
            <a:r>
              <a:rPr lang="ru-RU" sz="2000" dirty="0" smtClean="0"/>
              <a:t>1) Ситуационные задачи</a:t>
            </a:r>
          </a:p>
          <a:p>
            <a:pPr marL="493776" indent="-457200">
              <a:buNone/>
            </a:pPr>
            <a:r>
              <a:rPr lang="ru-RU" sz="2000" dirty="0" smtClean="0"/>
              <a:t>2) Тесты</a:t>
            </a:r>
          </a:p>
          <a:p>
            <a:pPr marL="493776" indent="-457200">
              <a:buNone/>
            </a:pPr>
            <a:r>
              <a:rPr lang="ru-RU" sz="2000" dirty="0" smtClean="0"/>
              <a:t>3) Вопросы к экзамену</a:t>
            </a:r>
          </a:p>
          <a:p>
            <a:pPr marL="493776" indent="-457200">
              <a:buNone/>
            </a:pPr>
            <a:endParaRPr lang="ru-RU" sz="2000" dirty="0" smtClean="0"/>
          </a:p>
          <a:p>
            <a:pPr marL="493776" indent="-457200" algn="ctr">
              <a:buNone/>
            </a:pPr>
            <a:r>
              <a:rPr lang="ru-RU" sz="3200" b="1" dirty="0" smtClean="0">
                <a:solidFill>
                  <a:srgbClr val="92D050"/>
                </a:solidFill>
              </a:rPr>
              <a:t>ЗАКЛЮЧЕНИЕ: замечаний нет</a:t>
            </a:r>
            <a:endParaRPr lang="ru-RU" sz="3200" b="1" dirty="0">
              <a:solidFill>
                <a:srgbClr val="92D05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Кафедра медицинской и биологической физики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4525963"/>
          </a:xfrm>
        </p:spPr>
        <p:txBody>
          <a:bodyPr/>
          <a:lstStyle/>
          <a:p>
            <a:pPr algn="ctr">
              <a:buNone/>
            </a:pPr>
            <a:r>
              <a:rPr lang="ru-RU" sz="2400" b="1" u="sng" dirty="0" smtClean="0"/>
              <a:t>Дисциплина «Физика и математика»</a:t>
            </a:r>
          </a:p>
          <a:p>
            <a:pPr algn="ctr">
              <a:buNone/>
            </a:pPr>
            <a:endParaRPr lang="ru-RU" sz="2000" dirty="0" smtClean="0"/>
          </a:p>
          <a:p>
            <a:pPr algn="ctr">
              <a:buNone/>
            </a:pPr>
            <a:r>
              <a:rPr lang="ru-RU" sz="2000" dirty="0" smtClean="0"/>
              <a:t>ФОС для промежуточной аттестации: </a:t>
            </a:r>
          </a:p>
          <a:p>
            <a:pPr algn="ctr">
              <a:buNone/>
            </a:pPr>
            <a:endParaRPr lang="ru-RU" sz="2000" dirty="0" smtClean="0"/>
          </a:p>
          <a:p>
            <a:pPr marL="493776" indent="-457200">
              <a:buNone/>
            </a:pPr>
            <a:r>
              <a:rPr lang="ru-RU" sz="2000" dirty="0" smtClean="0"/>
              <a:t>1) Вопросы к зачету</a:t>
            </a:r>
          </a:p>
          <a:p>
            <a:pPr marL="493776" indent="-457200">
              <a:buNone/>
            </a:pPr>
            <a:r>
              <a:rPr lang="ru-RU" sz="2000" dirty="0" smtClean="0"/>
              <a:t>2) Ситуационные задачи</a:t>
            </a:r>
          </a:p>
          <a:p>
            <a:pPr marL="493776" indent="-457200">
              <a:buNone/>
            </a:pPr>
            <a:r>
              <a:rPr lang="ru-RU" sz="2000" dirty="0" smtClean="0"/>
              <a:t>3) Тесты</a:t>
            </a:r>
          </a:p>
          <a:p>
            <a:pPr marL="493776" indent="-457200">
              <a:buNone/>
            </a:pPr>
            <a:endParaRPr lang="ru-RU" sz="2000" dirty="0" smtClean="0"/>
          </a:p>
          <a:p>
            <a:pPr marL="493776" indent="-457200" algn="ctr">
              <a:buNone/>
            </a:pPr>
            <a:r>
              <a:rPr lang="ru-RU" sz="3200" b="1" dirty="0" smtClean="0">
                <a:solidFill>
                  <a:srgbClr val="92D050"/>
                </a:solidFill>
              </a:rPr>
              <a:t>ЗАКЛЮЧЕНИЕ: замечаний нет</a:t>
            </a:r>
            <a:endParaRPr lang="ru-RU" sz="3200" b="1" dirty="0">
              <a:solidFill>
                <a:srgbClr val="92D05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Кафедра философии и социально-гуманитарных наук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u="sng" dirty="0" smtClean="0"/>
              <a:t>Дисциплина «Биоэтика»</a:t>
            </a:r>
          </a:p>
          <a:p>
            <a:pPr algn="ctr">
              <a:buNone/>
            </a:pPr>
            <a:endParaRPr lang="ru-RU" sz="2000" dirty="0" smtClean="0"/>
          </a:p>
          <a:p>
            <a:pPr algn="ctr">
              <a:buNone/>
            </a:pPr>
            <a:r>
              <a:rPr lang="ru-RU" sz="2000" dirty="0" smtClean="0"/>
              <a:t>ФОС для промежуточной аттестации: </a:t>
            </a:r>
          </a:p>
          <a:p>
            <a:pPr algn="ctr">
              <a:buNone/>
            </a:pPr>
            <a:endParaRPr lang="ru-RU" sz="2000" dirty="0" smtClean="0"/>
          </a:p>
          <a:p>
            <a:pPr marL="493776" indent="-457200">
              <a:buNone/>
            </a:pPr>
            <a:r>
              <a:rPr lang="ru-RU" sz="2000" dirty="0" smtClean="0"/>
              <a:t>1) Вопросы к зачету</a:t>
            </a:r>
          </a:p>
          <a:p>
            <a:pPr marL="493776" indent="-457200">
              <a:buNone/>
            </a:pPr>
            <a:r>
              <a:rPr lang="ru-RU" sz="2000" dirty="0" smtClean="0"/>
              <a:t>2) Тесты</a:t>
            </a:r>
          </a:p>
          <a:p>
            <a:pPr marL="493776" indent="-457200">
              <a:buNone/>
            </a:pPr>
            <a:endParaRPr lang="ru-RU" sz="2000" dirty="0" smtClean="0"/>
          </a:p>
          <a:p>
            <a:pPr marL="493776" indent="-457200" algn="ctr">
              <a:buNone/>
            </a:pPr>
            <a:r>
              <a:rPr lang="ru-RU" sz="3200" b="1" dirty="0" smtClean="0">
                <a:solidFill>
                  <a:srgbClr val="92D050"/>
                </a:solidFill>
              </a:rPr>
              <a:t>ЗАКЛЮЧЕНИЕ: замечаний нет*</a:t>
            </a:r>
          </a:p>
          <a:p>
            <a:pPr marL="493776" indent="-457200" algn="ctr">
              <a:buNone/>
            </a:pPr>
            <a:endParaRPr lang="ru-RU" sz="3200" b="1" dirty="0" smtClean="0">
              <a:solidFill>
                <a:srgbClr val="92D050"/>
              </a:solidFill>
            </a:endParaRPr>
          </a:p>
          <a:p>
            <a:pPr marL="493776" indent="-457200" algn="just">
              <a:buNone/>
            </a:pPr>
            <a:r>
              <a:rPr lang="ru-RU" sz="1700" b="1" dirty="0" smtClean="0"/>
              <a:t>*- Необходимо </a:t>
            </a:r>
            <a:r>
              <a:rPr lang="ru-RU" sz="1700" b="1" dirty="0" smtClean="0"/>
              <a:t>пересмотреть практические навыки, так как не все </a:t>
            </a:r>
            <a:r>
              <a:rPr lang="ru-RU" sz="1700" b="1" dirty="0" smtClean="0"/>
              <a:t>возможно </a:t>
            </a:r>
            <a:r>
              <a:rPr lang="ru-RU" sz="1700" b="1" dirty="0" smtClean="0"/>
              <a:t>оценить. Проверить тесты на согласование падежей.</a:t>
            </a:r>
            <a:endParaRPr lang="ru-RU" sz="1700" b="1" dirty="0">
              <a:solidFill>
                <a:srgbClr val="92D05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Кафедра философии и социально-гуманитарных наук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u="sng" dirty="0" smtClean="0"/>
              <a:t>Дисциплина «История»</a:t>
            </a:r>
          </a:p>
          <a:p>
            <a:pPr algn="ctr">
              <a:buNone/>
            </a:pPr>
            <a:endParaRPr lang="ru-RU" sz="2000" dirty="0" smtClean="0"/>
          </a:p>
          <a:p>
            <a:pPr algn="ctr">
              <a:buNone/>
            </a:pPr>
            <a:r>
              <a:rPr lang="ru-RU" sz="2000" dirty="0" smtClean="0"/>
              <a:t>ФОС для промежуточной аттестации: </a:t>
            </a:r>
          </a:p>
          <a:p>
            <a:pPr algn="ctr">
              <a:buNone/>
            </a:pPr>
            <a:endParaRPr lang="ru-RU" sz="2000" dirty="0" smtClean="0"/>
          </a:p>
          <a:p>
            <a:pPr marL="493776" indent="-457200">
              <a:buNone/>
            </a:pPr>
            <a:r>
              <a:rPr lang="ru-RU" sz="2000" dirty="0" smtClean="0"/>
              <a:t>1) Вопросы к зачету</a:t>
            </a:r>
          </a:p>
          <a:p>
            <a:pPr marL="493776" indent="-457200">
              <a:buNone/>
            </a:pPr>
            <a:r>
              <a:rPr lang="ru-RU" sz="2000" dirty="0" smtClean="0"/>
              <a:t>2) Тексты для аннотирования</a:t>
            </a:r>
          </a:p>
          <a:p>
            <a:pPr marL="493776" indent="-457200">
              <a:buNone/>
            </a:pPr>
            <a:endParaRPr lang="ru-RU" sz="2000" dirty="0" smtClean="0"/>
          </a:p>
          <a:p>
            <a:pPr marL="493776" indent="-457200" algn="ctr">
              <a:buNone/>
            </a:pPr>
            <a:r>
              <a:rPr lang="ru-RU" sz="3200" b="1" dirty="0" smtClean="0">
                <a:solidFill>
                  <a:srgbClr val="92D050"/>
                </a:solidFill>
              </a:rPr>
              <a:t>ЗАКЛЮЧЕНИЕ: замечаний нет</a:t>
            </a:r>
          </a:p>
          <a:p>
            <a:pPr marL="493776" indent="-457200" algn="ctr">
              <a:buNone/>
            </a:pPr>
            <a:endParaRPr lang="ru-RU" sz="3200" b="1" dirty="0" smtClean="0">
              <a:solidFill>
                <a:srgbClr val="92D05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Кафедра философии и социально-гуманитарных наук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u="sng" dirty="0" smtClean="0"/>
              <a:t>Дисциплина «Философия»</a:t>
            </a:r>
          </a:p>
          <a:p>
            <a:pPr algn="ctr">
              <a:buNone/>
            </a:pPr>
            <a:endParaRPr lang="ru-RU" sz="2000" dirty="0" smtClean="0"/>
          </a:p>
          <a:p>
            <a:pPr algn="ctr">
              <a:buNone/>
            </a:pPr>
            <a:r>
              <a:rPr lang="ru-RU" sz="2000" dirty="0" smtClean="0"/>
              <a:t>ФОС для промежуточной аттестации: </a:t>
            </a:r>
          </a:p>
          <a:p>
            <a:pPr algn="ctr">
              <a:buNone/>
            </a:pPr>
            <a:endParaRPr lang="ru-RU" sz="2000" dirty="0" smtClean="0"/>
          </a:p>
          <a:p>
            <a:pPr marL="493776" indent="-457200">
              <a:buNone/>
            </a:pPr>
            <a:r>
              <a:rPr lang="ru-RU" sz="2000" dirty="0" smtClean="0"/>
              <a:t>1) Вопросы к экзамену</a:t>
            </a:r>
          </a:p>
          <a:p>
            <a:pPr marL="493776" indent="-457200">
              <a:buNone/>
            </a:pPr>
            <a:r>
              <a:rPr lang="ru-RU" sz="2000" dirty="0" smtClean="0"/>
              <a:t>2) Тесты</a:t>
            </a:r>
          </a:p>
          <a:p>
            <a:pPr marL="493776" indent="-457200">
              <a:buNone/>
            </a:pPr>
            <a:endParaRPr lang="ru-RU" sz="2000" dirty="0" smtClean="0"/>
          </a:p>
          <a:p>
            <a:pPr marL="493776" indent="-457200" algn="ctr">
              <a:buNone/>
            </a:pPr>
            <a:r>
              <a:rPr lang="ru-RU" sz="3200" b="1" dirty="0" smtClean="0">
                <a:solidFill>
                  <a:srgbClr val="92D050"/>
                </a:solidFill>
              </a:rPr>
              <a:t>ЗАКЛЮЧЕНИЕ: некоторые тесты имеют по 2 варианта ответов</a:t>
            </a:r>
          </a:p>
          <a:p>
            <a:pPr marL="493776" indent="-457200">
              <a:buNone/>
            </a:pPr>
            <a:endParaRPr lang="ru-RU" sz="1600" b="1" dirty="0" smtClean="0">
              <a:solidFill>
                <a:srgbClr val="92D050"/>
              </a:solidFill>
            </a:endParaRPr>
          </a:p>
          <a:p>
            <a:pPr marL="493776" indent="-457200">
              <a:buNone/>
            </a:pPr>
            <a:r>
              <a:rPr lang="ru-RU" sz="1400" b="1" i="1" dirty="0" smtClean="0"/>
              <a:t>*Не все практические навыки можно оценить</a:t>
            </a:r>
          </a:p>
          <a:p>
            <a:pPr marL="493776" indent="-457200" algn="ctr">
              <a:buNone/>
            </a:pPr>
            <a:endParaRPr lang="ru-RU" sz="3200" b="1" dirty="0" smtClean="0">
              <a:solidFill>
                <a:srgbClr val="92D05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851648" cy="792088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Приказ № 705 </a:t>
            </a:r>
            <a:r>
              <a:rPr lang="ru-RU" sz="2800" cap="none" dirty="0" err="1" smtClean="0">
                <a:solidFill>
                  <a:schemeClr val="tx1"/>
                </a:solidFill>
              </a:rPr>
              <a:t>осн</a:t>
            </a:r>
            <a:r>
              <a:rPr lang="ru-RU" sz="2800" cap="none" dirty="0" smtClean="0">
                <a:solidFill>
                  <a:schemeClr val="tx1"/>
                </a:solidFill>
              </a:rPr>
              <a:t>.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cap="none" dirty="0" smtClean="0">
                <a:solidFill>
                  <a:schemeClr val="tx1"/>
                </a:solidFill>
              </a:rPr>
              <a:t>от</a:t>
            </a:r>
            <a:r>
              <a:rPr lang="ru-RU" sz="2800" dirty="0" smtClean="0">
                <a:solidFill>
                  <a:schemeClr val="tx1"/>
                </a:solidFill>
              </a:rPr>
              <a:t> 17.10.2016 года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 descr="прик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1800" y="1196752"/>
            <a:ext cx="3816424" cy="51934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851648" cy="1828800"/>
          </a:xfrm>
        </p:spPr>
        <p:txBody>
          <a:bodyPr>
            <a:normAutofit fontScale="90000"/>
          </a:bodyPr>
          <a:lstStyle/>
          <a:p>
            <a:pPr algn="l"/>
            <a:r>
              <a:rPr lang="ru-RU" sz="2000" cap="none" dirty="0" smtClean="0">
                <a:solidFill>
                  <a:schemeClr val="tx1"/>
                </a:solidFill>
              </a:rPr>
              <a:t>Состав </a:t>
            </a:r>
            <a:r>
              <a:rPr lang="ru-RU" sz="2000" cap="none" dirty="0" smtClean="0">
                <a:solidFill>
                  <a:schemeClr val="tx1"/>
                </a:solidFill>
              </a:rPr>
              <a:t>рабочей группы </a:t>
            </a:r>
            <a:r>
              <a:rPr lang="ru-RU" sz="2000" cap="none" dirty="0" smtClean="0">
                <a:solidFill>
                  <a:schemeClr val="tx1"/>
                </a:solidFill>
              </a:rPr>
              <a:t>по </a:t>
            </a:r>
            <a:r>
              <a:rPr lang="ru-RU" sz="2000" cap="none" dirty="0" smtClean="0">
                <a:solidFill>
                  <a:schemeClr val="tx1"/>
                </a:solidFill>
              </a:rPr>
              <a:t>специальности</a:t>
            </a:r>
            <a:r>
              <a:rPr lang="ru-RU" sz="2000" cap="none" dirty="0" smtClean="0">
                <a:solidFill>
                  <a:schemeClr val="tx1"/>
                </a:solidFill>
              </a:rPr>
              <a:t> </a:t>
            </a:r>
            <a:r>
              <a:rPr lang="ru-RU" sz="2000" cap="none" dirty="0" smtClean="0">
                <a:solidFill>
                  <a:schemeClr val="tx1"/>
                </a:solidFill>
              </a:rPr>
              <a:t>31.05.01 «Лечебное дело»</a:t>
            </a:r>
            <a:br>
              <a:rPr lang="ru-RU" sz="2000" cap="none" dirty="0" smtClean="0">
                <a:solidFill>
                  <a:schemeClr val="tx1"/>
                </a:solidFill>
              </a:rPr>
            </a:br>
            <a:r>
              <a:rPr lang="ru-RU" sz="2000" cap="none" dirty="0" smtClean="0">
                <a:solidFill>
                  <a:schemeClr val="tx1"/>
                </a:solidFill>
              </a:rPr>
              <a:t/>
            </a:r>
            <a:br>
              <a:rPr lang="ru-RU" sz="2000" cap="none" dirty="0" smtClean="0">
                <a:solidFill>
                  <a:schemeClr val="tx1"/>
                </a:solidFill>
              </a:rPr>
            </a:br>
            <a:r>
              <a:rPr lang="ru-RU" sz="1600" cap="none" dirty="0" smtClean="0">
                <a:solidFill>
                  <a:schemeClr val="tx1"/>
                </a:solidFill>
              </a:rPr>
              <a:t/>
            </a:r>
            <a:br>
              <a:rPr lang="ru-RU" sz="1600" cap="none" dirty="0" smtClean="0">
                <a:solidFill>
                  <a:schemeClr val="tx1"/>
                </a:solidFill>
              </a:rPr>
            </a:br>
            <a:r>
              <a:rPr lang="ru-RU" sz="1600" cap="none" dirty="0" smtClean="0">
                <a:solidFill>
                  <a:schemeClr val="tx1"/>
                </a:solidFill>
                <a:effectLst/>
              </a:rPr>
              <a:t>1) Черкашина </a:t>
            </a:r>
            <a:r>
              <a:rPr lang="ru-RU" sz="1600" cap="none" dirty="0" smtClean="0">
                <a:solidFill>
                  <a:schemeClr val="tx1"/>
                </a:solidFill>
                <a:effectLst/>
              </a:rPr>
              <a:t>Ирина Ивановна (руководитель) - д.м.н., проф. кафедра внутренних болезней №1</a:t>
            </a:r>
            <a:r>
              <a:rPr lang="ru-RU" sz="1600" cap="none" dirty="0" smtClean="0">
                <a:solidFill>
                  <a:schemeClr val="tx1"/>
                </a:solidFill>
                <a:effectLst/>
              </a:rPr>
              <a:t>;</a:t>
            </a:r>
            <a:br>
              <a:rPr lang="ru-RU" sz="1600" cap="none" dirty="0" smtClean="0">
                <a:solidFill>
                  <a:schemeClr val="tx1"/>
                </a:solidFill>
                <a:effectLst/>
              </a:rPr>
            </a:br>
            <a:r>
              <a:rPr lang="ru-RU" sz="1600" cap="none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1600" cap="none" dirty="0" smtClean="0">
                <a:solidFill>
                  <a:schemeClr val="tx1"/>
                </a:solidFill>
                <a:effectLst/>
              </a:rPr>
            </a:br>
            <a:r>
              <a:rPr lang="ru-RU" sz="1600" cap="none" dirty="0" smtClean="0">
                <a:solidFill>
                  <a:schemeClr val="tx1"/>
                </a:solidFill>
                <a:effectLst/>
              </a:rPr>
              <a:t>2) </a:t>
            </a:r>
            <a:r>
              <a:rPr lang="ru-RU" sz="1600" cap="none" dirty="0" err="1" smtClean="0">
                <a:solidFill>
                  <a:schemeClr val="tx1"/>
                </a:solidFill>
                <a:effectLst/>
              </a:rPr>
              <a:t>Крапошина</a:t>
            </a:r>
            <a:r>
              <a:rPr lang="ru-RU" sz="1600" cap="none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1600" cap="none" dirty="0" smtClean="0">
                <a:solidFill>
                  <a:schemeClr val="tx1"/>
                </a:solidFill>
                <a:effectLst/>
              </a:rPr>
              <a:t>Ангелина Юрьевна - к.м.н., доц. кафедры внутренних болезней №2</a:t>
            </a:r>
            <a:r>
              <a:rPr lang="ru-RU" sz="1600" cap="none" dirty="0" smtClean="0">
                <a:solidFill>
                  <a:schemeClr val="tx1"/>
                </a:solidFill>
                <a:effectLst/>
              </a:rPr>
              <a:t>;</a:t>
            </a:r>
            <a:br>
              <a:rPr lang="ru-RU" sz="1600" cap="none" dirty="0" smtClean="0">
                <a:solidFill>
                  <a:schemeClr val="tx1"/>
                </a:solidFill>
                <a:effectLst/>
              </a:rPr>
            </a:br>
            <a:r>
              <a:rPr lang="ru-RU" sz="1600" cap="none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1600" cap="none" dirty="0" smtClean="0">
                <a:solidFill>
                  <a:schemeClr val="tx1"/>
                </a:solidFill>
                <a:effectLst/>
              </a:rPr>
            </a:br>
            <a:r>
              <a:rPr lang="ru-RU" sz="1600" cap="none" dirty="0" smtClean="0">
                <a:solidFill>
                  <a:schemeClr val="tx1"/>
                </a:solidFill>
                <a:effectLst/>
              </a:rPr>
              <a:t>3) </a:t>
            </a:r>
            <a:r>
              <a:rPr lang="ru-RU" sz="1600" cap="none" dirty="0" err="1" smtClean="0">
                <a:solidFill>
                  <a:schemeClr val="tx1"/>
                </a:solidFill>
                <a:effectLst/>
              </a:rPr>
              <a:t>Штарик</a:t>
            </a:r>
            <a:r>
              <a:rPr lang="ru-RU" sz="1600" cap="none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1600" cap="none" dirty="0" smtClean="0">
                <a:solidFill>
                  <a:schemeClr val="tx1"/>
                </a:solidFill>
                <a:effectLst/>
              </a:rPr>
              <a:t>Светлана Юрьевна - к.м.н., доц. кафедры поликлинической терапии, семейной медицины и ЗОЖ с курсом ПО</a:t>
            </a:r>
            <a:r>
              <a:rPr lang="ru-RU" sz="1600" cap="none" dirty="0" smtClean="0">
                <a:solidFill>
                  <a:schemeClr val="tx1"/>
                </a:solidFill>
                <a:effectLst/>
              </a:rPr>
              <a:t>;</a:t>
            </a:r>
            <a:br>
              <a:rPr lang="ru-RU" sz="1600" cap="none" dirty="0" smtClean="0">
                <a:solidFill>
                  <a:schemeClr val="tx1"/>
                </a:solidFill>
                <a:effectLst/>
              </a:rPr>
            </a:br>
            <a:r>
              <a:rPr lang="ru-RU" sz="1600" cap="none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1600" cap="none" dirty="0" smtClean="0">
                <a:solidFill>
                  <a:schemeClr val="tx1"/>
                </a:solidFill>
                <a:effectLst/>
              </a:rPr>
            </a:br>
            <a:r>
              <a:rPr lang="ru-RU" sz="1600" cap="none" dirty="0" smtClean="0">
                <a:solidFill>
                  <a:schemeClr val="tx1"/>
                </a:solidFill>
                <a:effectLst/>
              </a:rPr>
              <a:t>4) Коновалов </a:t>
            </a:r>
            <a:r>
              <a:rPr lang="ru-RU" sz="1600" cap="none" dirty="0" smtClean="0">
                <a:solidFill>
                  <a:schemeClr val="tx1"/>
                </a:solidFill>
                <a:effectLst/>
              </a:rPr>
              <a:t>Вячеслав Николаевич - асс. кафедры </a:t>
            </a:r>
            <a:r>
              <a:rPr lang="ru-RU" sz="1600" cap="none" dirty="0" err="1" smtClean="0">
                <a:solidFill>
                  <a:schemeClr val="tx1"/>
                </a:solidFill>
                <a:effectLst/>
              </a:rPr>
              <a:t>перинатологии</a:t>
            </a:r>
            <a:r>
              <a:rPr lang="ru-RU" sz="1600" cap="none" dirty="0" smtClean="0">
                <a:solidFill>
                  <a:schemeClr val="tx1"/>
                </a:solidFill>
                <a:effectLst/>
              </a:rPr>
              <a:t>, акушерства и гинекологии лечебного факультета</a:t>
            </a:r>
            <a:r>
              <a:rPr lang="ru-RU" sz="1600" cap="none" dirty="0" smtClean="0">
                <a:solidFill>
                  <a:schemeClr val="tx1"/>
                </a:solidFill>
                <a:effectLst/>
              </a:rPr>
              <a:t>;</a:t>
            </a:r>
            <a:br>
              <a:rPr lang="ru-RU" sz="1600" cap="none" dirty="0" smtClean="0">
                <a:solidFill>
                  <a:schemeClr val="tx1"/>
                </a:solidFill>
                <a:effectLst/>
              </a:rPr>
            </a:br>
            <a:r>
              <a:rPr lang="ru-RU" sz="1600" cap="none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1600" cap="none" dirty="0" smtClean="0">
                <a:solidFill>
                  <a:schemeClr val="tx1"/>
                </a:solidFill>
                <a:effectLst/>
              </a:rPr>
            </a:br>
            <a:r>
              <a:rPr lang="ru-RU" sz="1600" cap="none" dirty="0" smtClean="0">
                <a:solidFill>
                  <a:schemeClr val="tx1"/>
                </a:solidFill>
                <a:effectLst/>
              </a:rPr>
              <a:t>5) Коваленко </a:t>
            </a:r>
            <a:r>
              <a:rPr lang="ru-RU" sz="1600" cap="none" dirty="0" smtClean="0">
                <a:solidFill>
                  <a:schemeClr val="tx1"/>
                </a:solidFill>
                <a:effectLst/>
              </a:rPr>
              <a:t>Альберт Александрович - к.м.н., доц. кафедры и клиника хирургических болезней им. проф. А.М. </a:t>
            </a:r>
            <a:r>
              <a:rPr lang="ru-RU" sz="1600" cap="none" dirty="0" err="1" smtClean="0">
                <a:solidFill>
                  <a:schemeClr val="tx1"/>
                </a:solidFill>
                <a:effectLst/>
              </a:rPr>
              <a:t>Дыхно</a:t>
            </a:r>
            <a:r>
              <a:rPr lang="ru-RU" sz="1600" cap="none" dirty="0" smtClean="0">
                <a:solidFill>
                  <a:schemeClr val="tx1"/>
                </a:solidFill>
                <a:effectLst/>
              </a:rPr>
              <a:t> с курсом эндоскопии и </a:t>
            </a:r>
            <a:r>
              <a:rPr lang="ru-RU" sz="1600" cap="none" dirty="0" err="1" smtClean="0">
                <a:solidFill>
                  <a:schemeClr val="tx1"/>
                </a:solidFill>
                <a:effectLst/>
              </a:rPr>
              <a:t>эндохирургии</a:t>
            </a:r>
            <a:r>
              <a:rPr lang="ru-RU" sz="1600" cap="none" dirty="0" smtClean="0">
                <a:solidFill>
                  <a:schemeClr val="tx1"/>
                </a:solidFill>
                <a:effectLst/>
              </a:rPr>
              <a:t> ПО;</a:t>
            </a:r>
            <a:br>
              <a:rPr lang="ru-RU" sz="1600" cap="none" dirty="0" smtClean="0">
                <a:solidFill>
                  <a:schemeClr val="tx1"/>
                </a:solidFill>
                <a:effectLst/>
              </a:rPr>
            </a:br>
            <a:r>
              <a:rPr lang="ru-RU" sz="1600" cap="none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1600" cap="none" dirty="0" smtClean="0">
                <a:solidFill>
                  <a:schemeClr val="tx1"/>
                </a:solidFill>
                <a:effectLst/>
              </a:rPr>
            </a:br>
            <a:r>
              <a:rPr lang="ru-RU" sz="1600" cap="none" dirty="0" smtClean="0">
                <a:solidFill>
                  <a:schemeClr val="tx1"/>
                </a:solidFill>
                <a:effectLst/>
              </a:rPr>
              <a:t>6) </a:t>
            </a:r>
            <a:r>
              <a:rPr lang="ru-RU" sz="1600" cap="none" dirty="0" err="1" smtClean="0">
                <a:solidFill>
                  <a:schemeClr val="tx1"/>
                </a:solidFill>
                <a:effectLst/>
              </a:rPr>
              <a:t>Кембель</a:t>
            </a:r>
            <a:r>
              <a:rPr lang="ru-RU" sz="1600" cap="none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1600" cap="none" dirty="0" smtClean="0">
                <a:solidFill>
                  <a:schemeClr val="tx1"/>
                </a:solidFill>
                <a:effectLst/>
              </a:rPr>
              <a:t>Вера Родионовна - к.м.н., доц. кафедры и клиника хирургических болезней им. проф. Ю.М. </a:t>
            </a:r>
            <a:r>
              <a:rPr lang="ru-RU" sz="1600" cap="none" dirty="0" err="1" smtClean="0">
                <a:solidFill>
                  <a:schemeClr val="tx1"/>
                </a:solidFill>
                <a:effectLst/>
              </a:rPr>
              <a:t>Лубенского</a:t>
            </a:r>
            <a:r>
              <a:rPr lang="ru-RU" sz="1600" cap="none" dirty="0" smtClean="0">
                <a:solidFill>
                  <a:schemeClr val="tx1"/>
                </a:solidFill>
                <a:effectLst/>
              </a:rPr>
              <a:t>.</a:t>
            </a:r>
            <a:r>
              <a:rPr lang="ru-RU" sz="3600" cap="none" dirty="0" smtClean="0">
                <a:solidFill>
                  <a:schemeClr val="tx1"/>
                </a:solidFill>
                <a:effectLst/>
              </a:rPr>
              <a:t> </a:t>
            </a:r>
            <a:r>
              <a:rPr lang="ru-RU" sz="3600" dirty="0" smtClean="0">
                <a:solidFill>
                  <a:schemeClr val="tx1"/>
                </a:solidFill>
              </a:rPr>
              <a:t/>
            </a:r>
            <a:br>
              <a:rPr lang="ru-RU" sz="3600" dirty="0" smtClean="0">
                <a:solidFill>
                  <a:schemeClr val="tx1"/>
                </a:solidFill>
              </a:rPr>
            </a:b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533400" y="836712"/>
            <a:ext cx="7854696" cy="4752528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971600" y="1124744"/>
          <a:ext cx="7467600" cy="525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/>
                <a:gridCol w="4608512"/>
                <a:gridCol w="192298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№ </a:t>
                      </a:r>
                      <a:r>
                        <a:rPr lang="ru-RU" sz="1600" dirty="0" err="1" smtClean="0"/>
                        <a:t>п</a:t>
                      </a:r>
                      <a:r>
                        <a:rPr lang="ru-RU" sz="1600" dirty="0" smtClean="0"/>
                        <a:t>/</a:t>
                      </a:r>
                      <a:r>
                        <a:rPr lang="ru-RU" sz="1600" dirty="0" err="1" smtClean="0"/>
                        <a:t>п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На экспертизу представлены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Замечания </a:t>
                      </a:r>
                    </a:p>
                    <a:p>
                      <a:pPr algn="ctr"/>
                      <a:r>
                        <a:rPr lang="ru-RU" sz="1100" dirty="0" smtClean="0"/>
                        <a:t>(с указанием примеров</a:t>
                      </a:r>
                      <a:endParaRPr lang="ru-RU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Экзаменационные билеты/вопросы к зачету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1.1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Соответствие содержания ФОС</a:t>
                      </a:r>
                      <a:r>
                        <a:rPr lang="ru-RU" sz="1400" baseline="0" dirty="0" smtClean="0"/>
                        <a:t> требованиям ФГОС ВО, профессиональным стандартам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1.2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Наличие информации не соответствующей содержанию дисциплины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1.3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Наличие устаревшей</a:t>
                      </a:r>
                      <a:r>
                        <a:rPr lang="ru-RU" sz="1400" baseline="0" dirty="0" smtClean="0"/>
                        <a:t> информации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1.4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Наличие некорректно сформулированных вопросов/вариантов ответов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1.5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Трудоемкость подготовки к промежуточной аттестации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Ситуационные задачи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Практические навыки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Тесты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Иные компоненты ФОС для промежуточной</a:t>
                      </a:r>
                      <a:r>
                        <a:rPr lang="ru-RU" sz="1400" baseline="0" dirty="0" smtClean="0"/>
                        <a:t> аттестации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55576" y="188640"/>
            <a:ext cx="7776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 smtClean="0"/>
              <a:t>Карта экспертной оценки</a:t>
            </a:r>
            <a:endParaRPr lang="ru-RU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Кафедра латинского и иностранных языков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4525963"/>
          </a:xfrm>
        </p:spPr>
        <p:txBody>
          <a:bodyPr/>
          <a:lstStyle/>
          <a:p>
            <a:pPr algn="ctr">
              <a:buNone/>
            </a:pPr>
            <a:r>
              <a:rPr lang="ru-RU" sz="2400" b="1" u="sng" dirty="0" smtClean="0"/>
              <a:t>Дисциплина «Русский язык и культура речи»</a:t>
            </a:r>
          </a:p>
          <a:p>
            <a:pPr algn="ctr">
              <a:buNone/>
            </a:pPr>
            <a:endParaRPr lang="ru-RU" sz="2000" dirty="0" smtClean="0"/>
          </a:p>
          <a:p>
            <a:pPr algn="ctr">
              <a:buNone/>
            </a:pPr>
            <a:r>
              <a:rPr lang="ru-RU" sz="2000" dirty="0" smtClean="0"/>
              <a:t>ФОС для промежуточной аттестации: </a:t>
            </a:r>
          </a:p>
          <a:p>
            <a:pPr marL="493776" indent="-457200">
              <a:buNone/>
            </a:pPr>
            <a:r>
              <a:rPr lang="ru-RU" sz="2000" dirty="0" smtClean="0"/>
              <a:t>1) Вопросы к зачету</a:t>
            </a:r>
          </a:p>
          <a:p>
            <a:pPr marL="493776" indent="-457200">
              <a:buNone/>
            </a:pPr>
            <a:r>
              <a:rPr lang="ru-RU" sz="2000" dirty="0" smtClean="0"/>
              <a:t>2) Тесты</a:t>
            </a:r>
          </a:p>
          <a:p>
            <a:pPr marL="493776" indent="-457200">
              <a:buNone/>
            </a:pPr>
            <a:r>
              <a:rPr lang="ru-RU" sz="2000" dirty="0" smtClean="0"/>
              <a:t>3) Устные сообщения по темам</a:t>
            </a:r>
          </a:p>
          <a:p>
            <a:pPr marL="493776" indent="-457200">
              <a:buNone/>
            </a:pPr>
            <a:endParaRPr lang="ru-RU" sz="2000" dirty="0" smtClean="0"/>
          </a:p>
          <a:p>
            <a:pPr marL="493776" indent="-457200" algn="ctr">
              <a:buNone/>
            </a:pPr>
            <a:r>
              <a:rPr lang="ru-RU" sz="3200" b="1" dirty="0" smtClean="0">
                <a:solidFill>
                  <a:srgbClr val="92D050"/>
                </a:solidFill>
              </a:rPr>
              <a:t>ЗАКЛЮЧЕНИЕ: замечаний нет</a:t>
            </a:r>
            <a:endParaRPr lang="ru-RU" sz="3200" b="1" dirty="0">
              <a:solidFill>
                <a:srgbClr val="92D05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Кафедра латинского и иностранных языков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489654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u="sng" dirty="0" smtClean="0"/>
              <a:t>Дисциплина «Латинский язык»</a:t>
            </a:r>
          </a:p>
          <a:p>
            <a:pPr algn="ctr">
              <a:buNone/>
            </a:pPr>
            <a:endParaRPr lang="ru-RU" sz="2000" dirty="0" smtClean="0"/>
          </a:p>
          <a:p>
            <a:pPr algn="ctr">
              <a:buNone/>
            </a:pPr>
            <a:r>
              <a:rPr lang="ru-RU" sz="2000" dirty="0" smtClean="0"/>
              <a:t>ФОС для промежуточной аттестации: </a:t>
            </a:r>
          </a:p>
          <a:p>
            <a:pPr marL="493776" indent="-457200">
              <a:buNone/>
            </a:pPr>
            <a:r>
              <a:rPr lang="ru-RU" sz="2000" dirty="0" smtClean="0"/>
              <a:t>1) Вопросы к зачету</a:t>
            </a:r>
          </a:p>
          <a:p>
            <a:pPr marL="493776" indent="-457200">
              <a:buNone/>
            </a:pPr>
            <a:r>
              <a:rPr lang="ru-RU" sz="2000" dirty="0" smtClean="0"/>
              <a:t>2) Тесты</a:t>
            </a:r>
          </a:p>
          <a:p>
            <a:pPr marL="493776" indent="-457200">
              <a:buNone/>
            </a:pPr>
            <a:endParaRPr lang="ru-RU" sz="2000" dirty="0" smtClean="0"/>
          </a:p>
          <a:p>
            <a:pPr marL="493776" indent="-457200" algn="ctr">
              <a:buNone/>
            </a:pPr>
            <a:endParaRPr lang="ru-RU" sz="3200" b="1" dirty="0" smtClean="0">
              <a:solidFill>
                <a:srgbClr val="92D050"/>
              </a:solidFill>
            </a:endParaRPr>
          </a:p>
          <a:p>
            <a:pPr marL="493776" indent="-457200" algn="ctr">
              <a:buNone/>
            </a:pPr>
            <a:r>
              <a:rPr lang="ru-RU" sz="3200" b="1" dirty="0" smtClean="0">
                <a:solidFill>
                  <a:srgbClr val="92D050"/>
                </a:solidFill>
              </a:rPr>
              <a:t>ЗАКЛЮЧЕНИЕ: замечаний нет*</a:t>
            </a:r>
          </a:p>
          <a:p>
            <a:pPr marL="493776" indent="-457200" algn="just">
              <a:buNone/>
            </a:pPr>
            <a:endParaRPr lang="ru-RU" sz="1800" b="1" dirty="0" smtClean="0">
              <a:solidFill>
                <a:srgbClr val="92D050"/>
              </a:solidFill>
            </a:endParaRPr>
          </a:p>
          <a:p>
            <a:pPr marL="493776" indent="-457200" algn="just">
              <a:buNone/>
            </a:pPr>
            <a:r>
              <a:rPr lang="ru-RU" sz="1800" b="1" dirty="0" smtClean="0">
                <a:solidFill>
                  <a:srgbClr val="92D050"/>
                </a:solidFill>
              </a:rPr>
              <a:t>* - в ряде ситуационных задач для текущего контроля содержатся коммерческие названия ЛП (но-шпа, </a:t>
            </a:r>
            <a:r>
              <a:rPr lang="ru-RU" sz="1800" b="1" dirty="0" err="1" smtClean="0">
                <a:solidFill>
                  <a:srgbClr val="92D050"/>
                </a:solidFill>
              </a:rPr>
              <a:t>лопедиум</a:t>
            </a:r>
            <a:r>
              <a:rPr lang="ru-RU" sz="1800" b="1" dirty="0" smtClean="0">
                <a:solidFill>
                  <a:srgbClr val="92D050"/>
                </a:solidFill>
              </a:rPr>
              <a:t>, </a:t>
            </a:r>
            <a:r>
              <a:rPr lang="ru-RU" sz="1800" b="1" dirty="0" err="1" smtClean="0">
                <a:solidFill>
                  <a:srgbClr val="92D050"/>
                </a:solidFill>
              </a:rPr>
              <a:t>нурофен+</a:t>
            </a:r>
            <a:r>
              <a:rPr lang="ru-RU" sz="1800" b="1" dirty="0" smtClean="0">
                <a:solidFill>
                  <a:srgbClr val="92D050"/>
                </a:solidFill>
              </a:rPr>
              <a:t> и т.д.). Рекомендовано заменить на МНН.</a:t>
            </a:r>
          </a:p>
          <a:p>
            <a:pPr marL="493776" indent="-457200">
              <a:buNone/>
            </a:pPr>
            <a:endParaRPr lang="ru-RU" sz="3200" b="1" dirty="0">
              <a:solidFill>
                <a:srgbClr val="92D05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Кафедра латинского и иностранных языков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4525963"/>
          </a:xfrm>
        </p:spPr>
        <p:txBody>
          <a:bodyPr/>
          <a:lstStyle/>
          <a:p>
            <a:pPr algn="ctr">
              <a:buNone/>
            </a:pPr>
            <a:r>
              <a:rPr lang="ru-RU" sz="2400" b="1" u="sng" dirty="0" smtClean="0"/>
              <a:t>Дисциплина «Иностранный язык (немецкий)»</a:t>
            </a:r>
          </a:p>
          <a:p>
            <a:pPr algn="ctr">
              <a:buNone/>
            </a:pPr>
            <a:endParaRPr lang="ru-RU" sz="2000" dirty="0" smtClean="0"/>
          </a:p>
          <a:p>
            <a:pPr algn="ctr">
              <a:buNone/>
            </a:pPr>
            <a:r>
              <a:rPr lang="ru-RU" sz="2000" dirty="0" smtClean="0"/>
              <a:t>ФОС для промежуточной аттестации: </a:t>
            </a:r>
          </a:p>
          <a:p>
            <a:pPr marL="493776" indent="-457200">
              <a:buNone/>
            </a:pPr>
            <a:r>
              <a:rPr lang="ru-RU" sz="2000" dirty="0" smtClean="0"/>
              <a:t>1) Ситуационные задачи</a:t>
            </a:r>
          </a:p>
          <a:p>
            <a:pPr marL="493776" indent="-457200">
              <a:buNone/>
            </a:pPr>
            <a:r>
              <a:rPr lang="ru-RU" sz="2000" dirty="0" smtClean="0"/>
              <a:t>2) Тесты</a:t>
            </a:r>
          </a:p>
          <a:p>
            <a:pPr marL="493776" indent="-457200">
              <a:buNone/>
            </a:pPr>
            <a:r>
              <a:rPr lang="ru-RU" sz="2000" dirty="0" smtClean="0"/>
              <a:t>3) Устные сообщения по темам</a:t>
            </a:r>
          </a:p>
          <a:p>
            <a:pPr marL="493776" indent="-457200">
              <a:buNone/>
            </a:pPr>
            <a:endParaRPr lang="ru-RU" sz="2000" dirty="0" smtClean="0"/>
          </a:p>
          <a:p>
            <a:pPr marL="493776" indent="-457200" algn="ctr">
              <a:buNone/>
            </a:pPr>
            <a:r>
              <a:rPr lang="ru-RU" sz="3200" b="1" dirty="0" smtClean="0">
                <a:solidFill>
                  <a:srgbClr val="92D050"/>
                </a:solidFill>
              </a:rPr>
              <a:t>ЗАКЛЮЧЕНИЕ: замечаний нет</a:t>
            </a:r>
            <a:endParaRPr lang="ru-RU" sz="3200" b="1" dirty="0">
              <a:solidFill>
                <a:srgbClr val="92D05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Кафедра латинского и иностранных языков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4525963"/>
          </a:xfrm>
        </p:spPr>
        <p:txBody>
          <a:bodyPr/>
          <a:lstStyle/>
          <a:p>
            <a:pPr algn="ctr">
              <a:buNone/>
            </a:pPr>
            <a:r>
              <a:rPr lang="ru-RU" sz="2400" b="1" u="sng" dirty="0" smtClean="0"/>
              <a:t>Дисциплина «Иностранный язык (английский)»</a:t>
            </a:r>
          </a:p>
          <a:p>
            <a:pPr algn="ctr">
              <a:buNone/>
            </a:pPr>
            <a:endParaRPr lang="ru-RU" sz="2000" dirty="0" smtClean="0"/>
          </a:p>
          <a:p>
            <a:pPr algn="ctr">
              <a:buNone/>
            </a:pPr>
            <a:r>
              <a:rPr lang="ru-RU" sz="2000" dirty="0" smtClean="0"/>
              <a:t>ФОС для промежуточной аттестации: </a:t>
            </a:r>
          </a:p>
          <a:p>
            <a:pPr algn="ctr">
              <a:buNone/>
            </a:pPr>
            <a:endParaRPr lang="ru-RU" sz="2000" dirty="0" smtClean="0"/>
          </a:p>
          <a:p>
            <a:pPr marL="493776" indent="-457200">
              <a:buNone/>
            </a:pPr>
            <a:r>
              <a:rPr lang="ru-RU" sz="2000" dirty="0" smtClean="0"/>
              <a:t>1) Тексты для письменного перевода</a:t>
            </a:r>
          </a:p>
          <a:p>
            <a:pPr marL="493776" indent="-457200">
              <a:buNone/>
            </a:pPr>
            <a:r>
              <a:rPr lang="ru-RU" sz="2000" dirty="0" smtClean="0"/>
              <a:t>2) Тесты</a:t>
            </a:r>
          </a:p>
          <a:p>
            <a:pPr marL="493776" indent="-457200">
              <a:buNone/>
            </a:pPr>
            <a:r>
              <a:rPr lang="ru-RU" sz="2000" dirty="0" smtClean="0"/>
              <a:t>3) Устные сообщения по темам</a:t>
            </a:r>
          </a:p>
          <a:p>
            <a:pPr marL="493776" indent="-457200">
              <a:buNone/>
            </a:pPr>
            <a:endParaRPr lang="ru-RU" sz="2000" dirty="0" smtClean="0"/>
          </a:p>
          <a:p>
            <a:pPr marL="493776" indent="-457200" algn="ctr">
              <a:buNone/>
            </a:pPr>
            <a:r>
              <a:rPr lang="ru-RU" sz="3200" b="1" dirty="0" smtClean="0">
                <a:solidFill>
                  <a:srgbClr val="92D050"/>
                </a:solidFill>
              </a:rPr>
              <a:t>ЗАКЛЮЧЕНИЕ: замечаний нет</a:t>
            </a:r>
            <a:endParaRPr lang="ru-RU" sz="3200" b="1" dirty="0">
              <a:solidFill>
                <a:srgbClr val="92D05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Кафедра латинского и иностранных языков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u="sng" dirty="0" smtClean="0"/>
              <a:t>Дисциплина «Деловой английский язык»</a:t>
            </a:r>
          </a:p>
          <a:p>
            <a:pPr algn="ctr">
              <a:buNone/>
            </a:pPr>
            <a:endParaRPr lang="ru-RU" sz="2000" dirty="0" smtClean="0"/>
          </a:p>
          <a:p>
            <a:pPr algn="ctr">
              <a:buNone/>
            </a:pPr>
            <a:r>
              <a:rPr lang="ru-RU" sz="2000" dirty="0" smtClean="0"/>
              <a:t>ФОС для промежуточной аттестации: </a:t>
            </a:r>
          </a:p>
          <a:p>
            <a:pPr algn="ctr">
              <a:buNone/>
            </a:pPr>
            <a:endParaRPr lang="ru-RU" sz="2000" dirty="0" smtClean="0"/>
          </a:p>
          <a:p>
            <a:pPr marL="493776" indent="-457200">
              <a:buNone/>
            </a:pPr>
            <a:r>
              <a:rPr lang="ru-RU" sz="2000" dirty="0" smtClean="0"/>
              <a:t>1) Ситуационные задачи</a:t>
            </a:r>
          </a:p>
          <a:p>
            <a:pPr marL="493776" indent="-457200">
              <a:buNone/>
            </a:pPr>
            <a:r>
              <a:rPr lang="ru-RU" sz="2000" dirty="0" smtClean="0"/>
              <a:t>2) Вопросы к зачету</a:t>
            </a:r>
          </a:p>
          <a:p>
            <a:pPr marL="493776" indent="-457200">
              <a:buNone/>
            </a:pPr>
            <a:r>
              <a:rPr lang="ru-RU" sz="2000" dirty="0" smtClean="0"/>
              <a:t>3) Тесты</a:t>
            </a:r>
          </a:p>
          <a:p>
            <a:pPr marL="493776" indent="-457200">
              <a:buNone/>
            </a:pPr>
            <a:endParaRPr lang="ru-RU" sz="2000" dirty="0" smtClean="0"/>
          </a:p>
          <a:p>
            <a:pPr marL="493776" indent="-457200" algn="ctr">
              <a:buNone/>
            </a:pPr>
            <a:r>
              <a:rPr lang="ru-RU" sz="3200" b="1" dirty="0" smtClean="0">
                <a:solidFill>
                  <a:srgbClr val="92D050"/>
                </a:solidFill>
              </a:rPr>
              <a:t>ЗАКЛЮЧЕНИЕ: </a:t>
            </a:r>
            <a:r>
              <a:rPr lang="ru-RU" sz="2400" b="1" dirty="0" smtClean="0">
                <a:solidFill>
                  <a:srgbClr val="92D050"/>
                </a:solidFill>
              </a:rPr>
              <a:t>в примерах оценочных средств (2.9.2.), указана компетенция ОК-8, отсутствующая в разделе 1.3.1. </a:t>
            </a:r>
            <a:endParaRPr lang="ru-RU" sz="2400" b="1" dirty="0">
              <a:solidFill>
                <a:srgbClr val="92D05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113</TotalTime>
  <Words>477</Words>
  <Application>Microsoft Office PowerPoint</Application>
  <PresentationFormat>Экран (4:3)</PresentationFormat>
  <Paragraphs>131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Техническая</vt:lpstr>
      <vt:lpstr>Результаты экспертизы ФОС  для промежуточной аттестации по специальности  «Лечебное дело»</vt:lpstr>
      <vt:lpstr>Приказ № 705 осн. от 17.10.2016 года</vt:lpstr>
      <vt:lpstr>Состав рабочей группы по специальности 31.05.01 «Лечебное дело»   1) Черкашина Ирина Ивановна (руководитель) - д.м.н., проф. кафедра внутренних болезней №1;  2) Крапошина Ангелина Юрьевна - к.м.н., доц. кафедры внутренних болезней №2;  3) Штарик Светлана Юрьевна - к.м.н., доц. кафедры поликлинической терапии, семейной медицины и ЗОЖ с курсом ПО;  4) Коновалов Вячеслав Николаевич - асс. кафедры перинатологии, акушерства и гинекологии лечебного факультета;  5) Коваленко Альберт Александрович - к.м.н., доц. кафедры и клиника хирургических болезней им. проф. А.М. Дыхно с курсом эндоскопии и эндохирургии ПО;  6) Кембель Вера Родионовна - к.м.н., доц. кафедры и клиника хирургических болезней им. проф. Ю.М. Лубенского.  </vt:lpstr>
      <vt:lpstr>Слайд 4</vt:lpstr>
      <vt:lpstr>Кафедра латинского и иностранных языков</vt:lpstr>
      <vt:lpstr>Кафедра латинского и иностранных языков</vt:lpstr>
      <vt:lpstr>Кафедра латинского и иностранных языков</vt:lpstr>
      <vt:lpstr>Кафедра латинского и иностранных языков</vt:lpstr>
      <vt:lpstr>Кафедра латинского и иностранных языков</vt:lpstr>
      <vt:lpstr>Кафедра биологии и экологии</vt:lpstr>
      <vt:lpstr>Кафедра медицинской и биологической физики</vt:lpstr>
      <vt:lpstr>Кафедра философии и социально-гуманитарных наук</vt:lpstr>
      <vt:lpstr>Кафедра философии и социально-гуманитарных наук</vt:lpstr>
      <vt:lpstr>Кафедра философии и социально-гуманитарных наук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KAFEDRA</dc:creator>
  <cp:lastModifiedBy>KAFEDRA</cp:lastModifiedBy>
  <cp:revision>13</cp:revision>
  <dcterms:created xsi:type="dcterms:W3CDTF">2017-11-16T05:10:08Z</dcterms:created>
  <dcterms:modified xsi:type="dcterms:W3CDTF">2017-11-16T07:04:00Z</dcterms:modified>
</cp:coreProperties>
</file>