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60"/>
  </p:normalViewPr>
  <p:slideViewPr>
    <p:cSldViewPr snapToGrid="0">
      <p:cViewPr>
        <p:scale>
          <a:sx n="72" d="100"/>
          <a:sy n="72" d="100"/>
        </p:scale>
        <p:origin x="-84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BA36-1AA3-4CBD-888D-C81FEF7C5AF1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74CBA-E942-4C58-8E9B-6AEA640A0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7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040F-DCEF-43A7-9E51-95C888AD3E6A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5E4B-3AAE-4F17-A789-E4E050A033B1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7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94CB-876C-4BAD-913F-F4897B728339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4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2ADF-9D7A-40E0-AE1A-8608E251A0F7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71CA-301C-46DF-8CBB-A77865D85F3B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0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F072-4F89-42D3-B18F-FA5117D0B951}" type="datetime1">
              <a:rPr lang="ru-RU" smtClean="0"/>
              <a:t>09.03.2021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8830-C748-41B5-BEB4-4605B667B17F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1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2201D-6F53-4AAB-AFC1-6C3425E1BCBE}" type="datetime1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C8BB-5604-4837-A3D8-A2C7AC1FC820}" type="datetime1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0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A27-7D70-4827-A522-985DCC0BF235}" type="datetime1">
              <a:rPr lang="ru-RU" smtClean="0"/>
              <a:t>09.03.2021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01FD6DF-9EE4-41E2-A62C-67D68A964FD5}" type="datetime1">
              <a:rPr lang="ru-RU" smtClean="0"/>
              <a:t>09.03.2021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0A51213-F58E-48D1-8CBF-9949E568A526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82CFDC-774D-43A9-82CF-14857121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7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copharmacia.ru/_pu/0/7679620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2110" y="2381250"/>
            <a:ext cx="8968740" cy="215845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Тема: </a:t>
            </a:r>
            <a:r>
              <a:rPr lang="ru-RU" sz="2800" dirty="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Роль </a:t>
            </a:r>
            <a:r>
              <a:rPr lang="ru-RU" sz="2800" dirty="0" err="1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мерчандайзинга</a:t>
            </a:r>
            <a:r>
              <a:rPr lang="ru-RU" sz="2800" dirty="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sz="280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в </a:t>
            </a:r>
            <a:r>
              <a:rPr lang="ru-RU" sz="280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продвижении  </a:t>
            </a:r>
            <a:r>
              <a:rPr lang="ru-RU" sz="2800" dirty="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товаров аптечного ассортимента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2386744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В.Ф.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68145" y="4724400"/>
            <a:ext cx="3588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303 группы: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Ваньямова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И.Д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8145" y="5493841"/>
            <a:ext cx="361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 преподаватель: Казакова Е.Н.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814" y="185530"/>
            <a:ext cx="9099474" cy="645380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)Правило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Группировки.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овар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объединяться в группы по нескольким основаниям одновременно, например по терапевтической группе, торговой марке, по виду товара, по способу применения (наружное, внутреннее) и т.д.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Главная задача — выложить товар так, чтобы покупатель мог легко в нем сориентироваться.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)Правило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зрительного восприятия цвета.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Цвет оказывает на человека сильное эмоциональное воздействие.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Светлые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оттенки более приятны глазу, чем темные. Яркие, насыщенные тона привлекают к себе внимание намного быстрее, чем бледные.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9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3658" y="169562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положительного образа аптеки</a:t>
            </a:r>
            <a:endParaRPr lang="ru-RU" sz="2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579" y="1417983"/>
            <a:ext cx="11471611" cy="522135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Рассмотрим те составляющие образа, которые имеют отношение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.Название аптеки (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нейминг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аптеки не должно быть: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А.Безликим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«Аптека №…» запоминается с трудом. «Асклепий», «Эскулап», «Гиппократ», «Авиценна» были бы неплохими названиями, если бы не были настолько затертыми. В качестве оригинальных, привлекательных названий можно привести «36,6» (чёткие ассоциации с нормальной температурой, «Доктор Столетов» (ассоциации с долголетием плюс возникающий в сознании и вызывающий доверие образ земского врача).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2.Фирменный стиль.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Фирменный стиль — это совокупность элементов, которые обеспечивают единство внешнего вида всех объектов, имеющих отношение к предприятию (продукции, упаковки товаров, помещений, оборудования, документации, рекламы и т.п.).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Носителями фирменного стиля могут быть фирменный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буклет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плакат, сувениры, пакеты и т.п. А также — различные формы рекламы. «Оформление» персонала – халаты,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бэйджики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тоже часть фирменного стиля.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53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5" y="623714"/>
            <a:ext cx="11816168" cy="5777086"/>
          </a:xfrm>
        </p:spPr>
        <p:txBody>
          <a:bodyPr>
            <a:no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3.Аптека снаружи.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1.Вывеска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Обязательным элементом является также информационная табличка, где указывается номер или название аптеки, режим работы, организационно-правовая форма предприятия, адреса ближайших дежурных аптек и т.д.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обязательных элементов в наружном оформлении также могут использоваться так называемые панели-кронштейны (специальные конструкции, которые прикрепляются к торцу здания). Дополнительными источниками информации для потребителя являются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штендеры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(выносные конструкции), которые указывают на расположение аптеки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4.Атмосфера аптеки.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Атмосферу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торгового зала формируют несколько компонентов: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 Температура воздуха;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  Освещение;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  Цвета и цветовые сочетания;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  Музыка;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    Запахи;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    Декоративные элементы.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30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1379" y="106017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Зонирование аптеки</a:t>
            </a:r>
            <a:endParaRPr lang="ru-RU" sz="2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309" y="1432096"/>
            <a:ext cx="8079056" cy="499520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Выделяют следующие зоны в аптеке 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Зона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адаптации,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привыкания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Горячая зона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Теплая зона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Холодная зона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Ледяная зона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13</a:t>
            </a:fld>
            <a:endParaRPr lang="ru-RU"/>
          </a:p>
        </p:txBody>
      </p:sp>
      <p:pic>
        <p:nvPicPr>
          <p:cNvPr id="5" name="Рисунок 4" descr="http://www.ecopharmacia.ru/IMEGES5/gorjachie_i_kholodnye_zony_v_aptek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1532" y="1948072"/>
            <a:ext cx="5062330" cy="308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00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7884" y="169561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Шелфинг</a:t>
            </a:r>
            <a:endParaRPr lang="ru-RU" sz="2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49" y="1524861"/>
            <a:ext cx="8728412" cy="5114478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Шелфинг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представление товара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витрине.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Различают четыре уровня представления товаров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витрине):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Уровень шляпы (выше 1.7 м). На него ставят товар, упаковка которых достаточно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привлекательна 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например, чаи, косметика, маленькие упаковки), чтобы покупателю было удобнее рассмотреть и достать товар.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обеспечивает 10% продаж.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  Уровень глаз (1.1 – 1.7 м)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40% продаж. Здесь размещают товары импульсного спроса, новинки, широко известные товары, а также товары с наиболее привлекательной для посетителя аптеки ценой.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рук (0,6 -1,1 м). Здесь размещают товары сезонного и спонтанного спроса, широко рекламируемых товары, товары первой необходимости. Этот уровень обеспечивает 30% продаж.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ног (0,2 - 0,6 м). Обеспечивает 20% продаж и предназначен для объемных, громоздких, тяжелых товаров, надписи на которых лучше читаются сверху (вода, соки, памперсы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14</a:t>
            </a:fld>
            <a:endParaRPr lang="ru-RU"/>
          </a:p>
        </p:txBody>
      </p:sp>
      <p:pic>
        <p:nvPicPr>
          <p:cNvPr id="5" name="Рисунок 4" descr="http://www.ecopharmacia.ru/_pu/0/s76796202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6435" y="2525864"/>
            <a:ext cx="3332838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74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3658" y="156309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128" y="1591122"/>
            <a:ext cx="10106638" cy="526687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написания работы были изучены 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его определение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и средства применения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области аптечных организаций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формирования положительного образа аптеки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проделанной работы можно сделать вывод , что маркетинговая технология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мерчанадйзинга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одной из наиболее динамично развивающихся в настоящий момент.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предоставляет потребителям огромные возможности в выборе и приобретении товара, а производителям и продавцам - в получении большей прибыли с меньшими затратами.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445" y="285819"/>
            <a:ext cx="7729728" cy="118872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2775" y="1550504"/>
            <a:ext cx="9209225" cy="5168348"/>
          </a:xfrm>
        </p:spPr>
        <p:txBody>
          <a:bodyPr anchor="ctr"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числа аптечных учреждений явилось одной из причин обострения конкурен­ции на фармацевтическом рынке. Кроме того, ассортимент продаваемых товаров значительно рас­ширился. Появились нетрадиционные группы това­ров, продаваемых в аптеке (БАД,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гомеопатия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стала более разнообразной традиционная для аптек товарная группа - медикаменты. Ассортимент лекарственных препаратов возрос почти в 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это привело к тому, что предложение опережает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Аптекам теперь приходится прилагать значи­тельные усилия по привлечению клиентов, чтобы поддерживать конкурентоспособность и достигать максимальной прибыли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0" y="2054087"/>
            <a:ext cx="2707505" cy="3605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68000" y="6057900"/>
            <a:ext cx="456682" cy="525780"/>
          </a:xfrm>
          <a:solidFill>
            <a:srgbClr val="1D1D1D">
              <a:alpha val="0"/>
            </a:srgbClr>
          </a:solidFill>
        </p:spPr>
        <p:txBody>
          <a:bodyPr/>
          <a:lstStyle/>
          <a:p>
            <a:fld id="{2182CFDC-774D-43A9-82CF-148571217157}" type="slidenum"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08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661" y="242523"/>
            <a:ext cx="7729728" cy="79483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/>
              <a:t>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19" y="1124816"/>
            <a:ext cx="8599193" cy="51815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работы: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аптечных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организациях.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Задачи: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термин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мерчандайзинг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цели и 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основные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способы и средства применения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области аптечных учреждений;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порядок формирования положительного образа аптеки;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748" y="1842656"/>
            <a:ext cx="2898028" cy="2833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Номер слайда 4"/>
          <p:cNvSpPr txBox="1">
            <a:spLocks/>
          </p:cNvSpPr>
          <p:nvPr/>
        </p:nvSpPr>
        <p:spPr>
          <a:xfrm>
            <a:off x="10911322" y="6370320"/>
            <a:ext cx="365760" cy="365760"/>
          </a:xfrm>
          <a:prstGeom prst="ellipse">
            <a:avLst/>
          </a:prstGeom>
          <a:solidFill>
            <a:srgbClr val="1D1D1D">
              <a:alpha val="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defPPr>
              <a:defRPr lang="ru-RU"/>
            </a:defPPr>
            <a:lvl1pPr marL="0" algn="ctr" defTabSz="914400" rtl="0" eaLnBrk="1" latinLnBrk="0" hangingPunct="1">
              <a:defRPr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solidFill>
            <a:schemeClr val="tx1">
              <a:alpha val="0"/>
            </a:schemeClr>
          </a:solidFill>
        </p:spPr>
        <p:txBody>
          <a:bodyPr/>
          <a:lstStyle/>
          <a:p>
            <a:fld id="{2182CFDC-774D-43A9-82CF-148571217157}" type="slidenum"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922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3427" y="399274"/>
            <a:ext cx="7729728" cy="118872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992" y="2114550"/>
            <a:ext cx="8201930" cy="3731202"/>
          </a:xfrm>
        </p:spPr>
        <p:txBody>
          <a:bodyPr anchor="ctr"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Объект исследования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Методы и приёмы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мерчандайзинга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применяемые в сфере аптечного бизнеса.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Предмет исследования: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Мерчандайзинг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и его влияние на прибыль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solidFill>
            <a:srgbClr val="1D1D1D">
              <a:alpha val="0"/>
            </a:srgbClr>
          </a:solidFill>
        </p:spPr>
        <p:txBody>
          <a:bodyPr/>
          <a:lstStyle/>
          <a:p>
            <a:fld id="{2182CFDC-774D-43A9-82CF-148571217157}" type="slidenum"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osud-ok.ru/wp-content/uploads/2019/01/analizy-pochvy-vody-urozhaya-udobreniy-10443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010" y="2114550"/>
            <a:ext cx="2855016" cy="2855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1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076" y="306249"/>
            <a:ext cx="7729728" cy="974945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аптечной организации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26" y="1378226"/>
            <a:ext cx="10827026" cy="51285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Мерчандайзинг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–это комплекс маркетинговых меро­приятий, осуществляемых в торго­вых помещениях, прежде всего при ведении розничной торговли, и на­правленных на то, чтобы "подвести" покупателя к товару и создать благо­приятную ситуацию, обеспечиваю­щую максимальную вероятность совершения покупки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Основное предназначение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обратить внимание потенциального покупателя на товар, который желательно побыстрее про­дать.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Главной задачей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скорейшая реализация товаров в пункте продажи и основным направлением его деятельности становится организация общего увеличения объемов продаж. 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solidFill>
            <a:srgbClr val="1D1D1D">
              <a:alpha val="0"/>
            </a:srgbClr>
          </a:solidFill>
        </p:spPr>
        <p:txBody>
          <a:bodyPr/>
          <a:lstStyle/>
          <a:p>
            <a:fld id="{2182CFDC-774D-43A9-82CF-148571217157}" type="slidenum"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534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388" y="119269"/>
            <a:ext cx="7729728" cy="1188720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в аптеке</a:t>
            </a:r>
            <a:endParaRPr lang="ru-RU" sz="24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587" y="1497496"/>
            <a:ext cx="10848761" cy="536050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1.Правила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касающиеся  товара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А)Правило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торгового запаса.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Торговый запас - совокупность препаратов и других товаров, хранимых  в аптеке для покрытия будущих потребностей.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Cлишком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большие запасы ухудшают оборачиваемость товара ходовых групп и финансовых ресурсов, а недостаток запасов приводит к потере клиентов и существенному уменьшению объемов продаж.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Б)Правило ротации товара в аптеке и сроки хранения (правило FIFO).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Перемещение товаров со склада в торговый зал, а также его продажа должны проводиться по принципу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FIFO «Первым пришел, первым ушел»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т.е. в зависимости от сроков их поставки и хранения первым должен быть перемещен в торговый зал или продан товар, поступивший в аптеку первым.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310" y="173140"/>
            <a:ext cx="10809004" cy="6320425"/>
          </a:xfrm>
        </p:spPr>
        <p:txBody>
          <a:bodyPr>
            <a:norm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2.  Правила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касающиеся представления товара.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А)Правило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представления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представленные на полке, или рекламируемые POS-материалами, должны быть в продаже в количестве, достаточном для удовлетворения спроса.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отсутствия в продаже препаратов или товаров, активно рекламируемых в СМИ или в самом торговом зале, аптека не только упускает возможную прибыль, но и подрывает доверие клиентов.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Б)Правило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"Лицом к покупателю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 должен быть расположен фронтально, с учетом угла зрения покупателя. Основная информация на упаковке должна быть легко читаема, не закрываться другими упаковками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ценниками.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Упаковка препарата или товара является уникальным носителем информации, разработанной для продвижения. Закрыв эту информацию аптека теряет мощный рекламный инструмент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В)Правило определения места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полках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распределении торговых площадей специалисты начинают с того, каждому товару выделяется место в соответствии объемом продаж. Доля товара на рынке должна соответствовать доле товара на полке.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препарат имеет выраженный терапевтический эффект, высокие показатели продаж и активную рекламную поддержку, то не следует убирать его с витрины, мотивируя это тем, что товар и так хорошо продается.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71" y="239401"/>
            <a:ext cx="10358429" cy="639993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Г)Правило приоритетных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Товары, приносящие наибольшую прибыль и имеющие наилучшие показатели продаж, должны находиться на лучших местах в торговом зале и на торговом оборудовании.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Д)Правило размещения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Цена товара должна быть обозначена четко и хорошо видна покупателю, ценник не должен закрывать упаковку лекарственного препарата или товара.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Ценники должны быть расположены так, чтобы покупателю было предельно ясно, какой ценник к какому продукту относится.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Расположение ценников должно учитывать угол зрения покупателя.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Все ценники в аптеке должны быть оформлены в одном стиле, допускается изменение фона и некоторых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для привлечение внимания к определенным препаратам или товарам.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302" y="159887"/>
            <a:ext cx="10809002" cy="597587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Правила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мерчандайзинга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зрительного восприятия.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А)Правило фигуры и фона.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фона используют, когда необходимо акцентировать внимание покупателя на конкретном препарате или товаре для его продвижения.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Выделение фигуры на фоне может быть достигнуто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1.Ярких цветов. Красный, желтый, оранжевый цвета распознаются человеком быстрее. Также человек обращает внимание на блестящие или люминесцентные краски.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2.Нестандартной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товара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упаковки:человек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склонен быстро замечать все новое и необычное в своем окружении.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3.Подсветки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товара.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Б)Правило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глаз.</a:t>
            </a:r>
          </a:p>
          <a:p>
            <a:r>
              <a:rPr lang="ru-RU" dirty="0"/>
              <a:t>В зоне наибольшей концентрации внимания человека находятся предметы, расположенные на уровне глаз, точнее, в зоне ± 20 см от уровня глаз взрослого человека среднего роста, что обычно означает вторую и третью полки </a:t>
            </a:r>
            <a:r>
              <a:rPr lang="ru-RU" dirty="0" smtClean="0"/>
              <a:t>сверху. </a:t>
            </a:r>
            <a:r>
              <a:rPr lang="ru-RU" dirty="0"/>
              <a:t>Товар, расположенный на уровне глаз, продается намного лучше, чем на других полках.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CFDC-774D-43A9-82CF-1485712171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49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657</TotalTime>
  <Words>909</Words>
  <Application>Microsoft Office PowerPoint</Application>
  <PresentationFormat>Произвольный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Parcel</vt:lpstr>
      <vt:lpstr>Тема: Роль мерчандайзинга в продвижении  товаров аптечного ассортимента</vt:lpstr>
      <vt:lpstr>Актуальность</vt:lpstr>
      <vt:lpstr>Цель и задачи</vt:lpstr>
      <vt:lpstr>Объект и предмет</vt:lpstr>
      <vt:lpstr>Определение,цели и задачи мерчандайзинга в аптечной организации</vt:lpstr>
      <vt:lpstr>Правила мерчандайзинга в аптеке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положительного образа аптеки</vt:lpstr>
      <vt:lpstr>Презентация PowerPoint</vt:lpstr>
      <vt:lpstr>Зонирование аптеки</vt:lpstr>
      <vt:lpstr>Шелфинг</vt:lpstr>
      <vt:lpstr>Заключение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Nadya</dc:creator>
  <cp:lastModifiedBy>777</cp:lastModifiedBy>
  <cp:revision>44</cp:revision>
  <dcterms:created xsi:type="dcterms:W3CDTF">2019-03-04T10:22:32Z</dcterms:created>
  <dcterms:modified xsi:type="dcterms:W3CDTF">2021-03-09T14:35:58Z</dcterms:modified>
</cp:coreProperties>
</file>