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73" r:id="rId5"/>
    <p:sldId id="261" r:id="rId6"/>
    <p:sldId id="274" r:id="rId7"/>
    <p:sldId id="269" r:id="rId8"/>
    <p:sldId id="272" r:id="rId9"/>
    <p:sldId id="260" r:id="rId10"/>
    <p:sldId id="270" r:id="rId11"/>
    <p:sldId id="266" r:id="rId12"/>
    <p:sldId id="271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94" d="100"/>
          <a:sy n="94" d="100"/>
        </p:scale>
        <p:origin x="-63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8677079957142E-2"/>
          <c:y val="4.0281436983192344E-2"/>
          <c:w val="0.60075912134648035"/>
          <c:h val="0.85918390020156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УМО мед образование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8/2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15</c:v>
                </c:pt>
                <c:pt idx="3">
                  <c:v>6</c:v>
                </c:pt>
                <c:pt idx="4">
                  <c:v>10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СибРУМЦ</c:v>
                </c:pt>
              </c:strCache>
            </c:strRef>
          </c:tx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948766941414223E-2"/>
                  <c:y val="-1.00782452743345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5/3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8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ФИРО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1.4575974570318632E-3"/>
                  <c:y val="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1.4575974570318632E-3"/>
                  <c:y val="1.51173679115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6"/>
              <c:layout>
                <c:manualLayout>
                  <c:x val="-1.4575974570318633E-2"/>
                  <c:y val="-5.0391226371672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75424"/>
        <c:axId val="84988288"/>
      </c:barChart>
      <c:catAx>
        <c:axId val="843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988288"/>
        <c:crosses val="autoZero"/>
        <c:auto val="1"/>
        <c:lblAlgn val="ctr"/>
        <c:lblOffset val="100"/>
        <c:noMultiLvlLbl val="0"/>
      </c:catAx>
      <c:valAx>
        <c:axId val="8498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75424"/>
        <c:crosses val="autoZero"/>
        <c:crossBetween val="between"/>
      </c:valAx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0.6281</cdr:x>
      <cdr:y>0.77143</cdr:y>
    </cdr:from>
    <cdr:to>
      <cdr:x>0.67769</cdr:x>
      <cdr:y>0.82857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72608" y="388843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Calibri" panose="020F0502020204030204" pitchFamily="34" charset="0"/>
            </a:rPr>
            <a:t>1</a:t>
          </a:r>
          <a:endParaRPr lang="ru-RU" sz="1800" dirty="0">
            <a:latin typeface="Calibri" panose="020F050202020403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C9114BC-FEA2-431D-B340-5EA334DCACF6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855176-E7D5-48F2-9C52-C3F636EC8C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54987"/>
            <a:ext cx="7577881" cy="1686918"/>
          </a:xfrm>
        </p:spPr>
        <p:txBody>
          <a:bodyPr>
            <a:noAutofit/>
          </a:bodyPr>
          <a:lstStyle/>
          <a:p>
            <a:pPr marL="182880"/>
            <a:r>
              <a:rPr lang="ru-RU" sz="2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Информация о присвоении грифов </a:t>
            </a:r>
            <a:r>
              <a:rPr lang="ru-RU" sz="25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СибРУМЦ</a:t>
            </a:r>
            <a:r>
              <a:rPr lang="ru-RU" sz="2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,  ФИРО и координационного совета</a:t>
            </a:r>
            <a:r>
              <a:rPr lang="ru-RU" sz="2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по области образования «Здравоохранения и медицинские науки» </a:t>
            </a:r>
            <a:r>
              <a:rPr lang="ru-RU" sz="2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учебным </a:t>
            </a:r>
            <a:r>
              <a:rPr lang="ru-RU" sz="2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пособиям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949280"/>
            <a:ext cx="6400800" cy="69748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+mj-cs"/>
              </a:rPr>
              <a:t>ЦКМС, 1 марта 2017г.</a:t>
            </a:r>
          </a:p>
          <a:p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+mj-cs"/>
              </a:rPr>
              <a:t>Начальник УМУ, Мягкова Е.Г. </a:t>
            </a:r>
          </a:p>
          <a:p>
            <a:pPr algn="ctr"/>
            <a:endParaRPr lang="ru-RU" sz="2400" b="1" dirty="0" smtClean="0">
              <a:solidFill>
                <a:schemeClr val="accent1"/>
              </a:solidFill>
            </a:endParaRPr>
          </a:p>
          <a:p>
            <a:pPr algn="ctr"/>
            <a:endParaRPr lang="ru-RU" sz="2400" b="1" dirty="0">
              <a:solidFill>
                <a:schemeClr val="accent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7031" y="2492896"/>
            <a:ext cx="5778143" cy="1584176"/>
            <a:chOff x="3410201" y="602779"/>
            <a:chExt cx="4411618" cy="10729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80"/>
            <a:stretch/>
          </p:blipFill>
          <p:spPr bwMode="auto">
            <a:xfrm>
              <a:off x="3410201" y="602779"/>
              <a:ext cx="1161799" cy="1070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04128"/>
              <a:ext cx="3249819" cy="1071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72951"/>
            <a:ext cx="2652317" cy="25202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"/>
          <a:stretch/>
        </p:blipFill>
        <p:spPr>
          <a:xfrm>
            <a:off x="159143" y="4149080"/>
            <a:ext cx="5783759" cy="144015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" y="188640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4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206" y="260647"/>
            <a:ext cx="72008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+mj-cs"/>
              </a:rPr>
              <a:t>Рекомендовано Сибирским региональным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+mj-cs"/>
              </a:rPr>
              <a:t> учебно-методическим центром высшего профессионального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78" y="1772816"/>
            <a:ext cx="2817345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949086" cy="3581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" y="188640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38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68" y="0"/>
            <a:ext cx="5993904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22696"/>
            <a:ext cx="7416824" cy="459638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" y="188640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5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960440" cy="5409097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327855"/>
            <a:ext cx="72728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+mj-cs"/>
              </a:rPr>
              <a:t>Рекомендовано Федеральным государственным автономным учреждением «Федеральный институт развития образования»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37" y="2924944"/>
            <a:ext cx="2890701" cy="256694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288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18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640"/>
            <a:ext cx="574357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122448" y="5301208"/>
            <a:ext cx="4392488" cy="39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236" y="620688"/>
            <a:ext cx="8229600" cy="63894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Спасибо за внимание!</a:t>
            </a:r>
          </a:p>
        </p:txBody>
      </p:sp>
      <p:sp>
        <p:nvSpPr>
          <p:cNvPr id="3" name="AutoShape 2" descr="Картинки по запросу первый день вес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первый день весн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24936" cy="52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62" y="5368"/>
            <a:ext cx="8229600" cy="97536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Необходимость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грифования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84" y="2204864"/>
            <a:ext cx="5150004" cy="1707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Возможность быть лидерами или в тренде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076" y="4582363"/>
            <a:ext cx="68632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Возможность влиять на содержание образовательных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стандартов.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132" y="3506976"/>
            <a:ext cx="64635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Запросы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министерств и ведомств на наличие учебных пособий с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грифом;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17873"/>
            <a:ext cx="3181350" cy="204787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" y="116632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0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96744" cy="135902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Кафедры, имеющие </a:t>
            </a:r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наибольшее количество </a:t>
            </a:r>
            <a:r>
              <a:rPr lang="ru-RU" sz="3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учебных пособий с грифами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712968" cy="394989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Кафедра экономики и менеджмента;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Детских инфекционных болезней с курсом ПО;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Кафедра инфекционных болезней и эпидемиологии с курсом ПО</a:t>
            </a:r>
          </a:p>
          <a:p>
            <a:endParaRPr lang="ru-RU" sz="2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79705"/>
            <a:ext cx="3602236" cy="245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" y="116632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61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050" y="404664"/>
            <a:ext cx="6984776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На что нужно обратить </a:t>
            </a: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внимание!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628" y="2636912"/>
            <a:ext cx="7636412" cy="1440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 аннотации и рецензиях на учебное пособие необходимо указывать соответствие содержания рабочей программе и стандартам ВО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специальностей/направлений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подготовки 2015-2016 гг. </a:t>
            </a:r>
          </a:p>
        </p:txBody>
      </p:sp>
      <p:sp>
        <p:nvSpPr>
          <p:cNvPr id="4" name="AutoShape 2" descr="Картинки по запросу картинки обратите вним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4754"/>
            <a:ext cx="4289276" cy="2673246"/>
          </a:xfrm>
          <a:prstGeom prst="rect">
            <a:avLst/>
          </a:prstGeom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" y="116632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86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38" y="260648"/>
            <a:ext cx="2486025" cy="23622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30429"/>
            <a:ext cx="5031691" cy="382009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" y="188640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38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64807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Количество присвоенных грифов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34"/>
              </p:ext>
            </p:extLst>
          </p:nvPr>
        </p:nvGraphicFramePr>
        <p:xfrm>
          <a:off x="251520" y="1628800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2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636" y="404664"/>
            <a:ext cx="7776865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Рекомендовано Координационным советом по области образования «Здравоохранения и медицинские науки»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20957"/>
            <a:ext cx="266429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87421"/>
            <a:ext cx="280831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" y="188640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90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7632" y="3496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Рекомендовано Координационным советом по области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образования</a:t>
            </a:r>
          </a:p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«Здравоохранения и медицинские науки»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58568"/>
            <a:ext cx="2972052" cy="45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" y="188640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/>
          <a:stretch/>
        </p:blipFill>
        <p:spPr bwMode="auto">
          <a:xfrm>
            <a:off x="5131363" y="1772816"/>
            <a:ext cx="3041037" cy="45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264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280745"/>
            <a:ext cx="7762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691680" y="332656"/>
            <a:ext cx="5832648" cy="1540771"/>
            <a:chOff x="3410201" y="602779"/>
            <a:chExt cx="4411618" cy="107291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80"/>
            <a:stretch/>
          </p:blipFill>
          <p:spPr bwMode="auto">
            <a:xfrm>
              <a:off x="3410201" y="602779"/>
              <a:ext cx="1161799" cy="10700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604128"/>
              <a:ext cx="3249819" cy="10715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" y="188640"/>
            <a:ext cx="1026208" cy="19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0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582</TotalTime>
  <Words>177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Информация о присвоении грифов СибРУМЦ,  ФИРО и координационного совета по области образования «Здравоохранения и медицинские науки» учебным пособиям</vt:lpstr>
      <vt:lpstr>Необходимость грифования</vt:lpstr>
      <vt:lpstr>Кафедры, имеющие наибольшее количество учебных пособий с грифами</vt:lpstr>
      <vt:lpstr>На что нужно обратить внимание!</vt:lpstr>
      <vt:lpstr>Презентация PowerPoint</vt:lpstr>
      <vt:lpstr>Количество присвоенных грифов</vt:lpstr>
      <vt:lpstr>Рекомендовано Координационным советом по области образования «Здравоохранения и медицинские науки»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присвоении грифов УМО и СибРУМЦ  учебным пособиям</dc:title>
  <dc:creator>1234</dc:creator>
  <cp:lastModifiedBy>1234</cp:lastModifiedBy>
  <cp:revision>38</cp:revision>
  <dcterms:created xsi:type="dcterms:W3CDTF">2014-12-18T04:03:11Z</dcterms:created>
  <dcterms:modified xsi:type="dcterms:W3CDTF">2017-03-01T07:55:28Z</dcterms:modified>
</cp:coreProperties>
</file>