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8" r:id="rId2"/>
    <p:sldId id="280" r:id="rId3"/>
    <p:sldId id="284" r:id="rId4"/>
    <p:sldId id="276" r:id="rId5"/>
    <p:sldId id="290" r:id="rId6"/>
    <p:sldId id="286" r:id="rId7"/>
    <p:sldId id="285" r:id="rId8"/>
    <p:sldId id="291" r:id="rId9"/>
    <p:sldId id="300" r:id="rId10"/>
    <p:sldId id="301" r:id="rId11"/>
    <p:sldId id="292" r:id="rId12"/>
    <p:sldId id="302" r:id="rId13"/>
    <p:sldId id="293" r:id="rId14"/>
    <p:sldId id="303" r:id="rId15"/>
    <p:sldId id="304" r:id="rId16"/>
    <p:sldId id="294" r:id="rId17"/>
    <p:sldId id="295" r:id="rId18"/>
    <p:sldId id="306" r:id="rId19"/>
    <p:sldId id="305" r:id="rId20"/>
    <p:sldId id="297" r:id="rId21"/>
    <p:sldId id="288" r:id="rId22"/>
    <p:sldId id="298" r:id="rId23"/>
    <p:sldId id="307" r:id="rId24"/>
    <p:sldId id="308" r:id="rId25"/>
    <p:sldId id="299" r:id="rId26"/>
    <p:sldId id="26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E644CF6-4B01-452B-AE96-65742E385395}">
          <p14:sldIdLst>
            <p14:sldId id="278"/>
            <p14:sldId id="280"/>
            <p14:sldId id="284"/>
            <p14:sldId id="276"/>
            <p14:sldId id="290"/>
            <p14:sldId id="286"/>
            <p14:sldId id="285"/>
            <p14:sldId id="291"/>
            <p14:sldId id="300"/>
            <p14:sldId id="301"/>
            <p14:sldId id="292"/>
            <p14:sldId id="302"/>
            <p14:sldId id="293"/>
            <p14:sldId id="303"/>
            <p14:sldId id="304"/>
            <p14:sldId id="294"/>
            <p14:sldId id="295"/>
            <p14:sldId id="306"/>
            <p14:sldId id="305"/>
            <p14:sldId id="297"/>
            <p14:sldId id="288"/>
            <p14:sldId id="298"/>
            <p14:sldId id="307"/>
            <p14:sldId id="308"/>
            <p14:sldId id="299"/>
          </p14:sldIdLst>
        </p14:section>
        <p14:section name="Раздел без заголовка" id="{2C2A4B32-0518-48EF-B30B-8FF2E1C8C77E}">
          <p14:sldIdLst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1" autoAdjust="0"/>
    <p:restoredTop sz="78339" autoAdjust="0"/>
  </p:normalViewPr>
  <p:slideViewPr>
    <p:cSldViewPr>
      <p:cViewPr varScale="1">
        <p:scale>
          <a:sx n="58" d="100"/>
          <a:sy n="58" d="100"/>
        </p:scale>
        <p:origin x="20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BB967-D2AD-4343-9F90-591B7984AC31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D800-5E8F-4518-B28A-63B8866A4D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047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E91FD4-38EB-4D40-A42B-1A67AC6E7F82}" type="slidenum">
              <a:rPr lang="ru-RU" smtClean="0"/>
              <a:pPr/>
              <a:t>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51792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Контрольная карта, построенная по установочной серии измерений, представляет собой график, на оси абсцисс которого откладывается дата выполнения аналитической серии (или ее номер), а на оси ординат – значения определяемого показателя в контрольном материале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Через середину оси ординат проводится линия, соответствующая средней арифметической величине X, и параллельно этой линии отмечаются линии, соответствующие контрольным пределам.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Контрольные карты строятся для каждого лабораторного показателя и для каждого контрольного материала, предназначенного для оперативного контроля качества.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BDC83-3D3B-4423-87E7-E050D011D13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36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Проведение оперативного контроля качества количественных методов лабораторных исследований предполагает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ежесерийное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измерение показателя в контрольных материалах и оценку приемлемости результатов исследования проб пациентов.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Исследуемый материал: для оперативного контроля качества лаборатория должна использовать два не аттестованных контрольных материала в двух диапазонах определяемых показателей,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Оценка приемлемости результатов проб пациентов в данной аналитической серии проводится по результатам измерения контрольных материалов с использованием контрольных правил.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BDC83-3D3B-4423-87E7-E050D011D13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252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Последовательность выполнения: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Провести калибровку аналитической системы в соответствии с методикой.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Образцы контрольных материалов равномерно распределить среди анализируемых проб пациентов.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Провести в каждой аналитической серии однократное измерение показателя в контрольных материалах и образцах пациентов (число измерений в аналитической серии не ограничивается).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Нанести точки, соответствующие результатам контрольных измерений, на соответствующие контрольные карты.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Оценить приемлемость результатов проб пациентов в данной аналитической серии по контрольным правилам.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BDC83-3D3B-4423-87E7-E050D011D13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06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отклонении результатов контрольных измерений за контрольный предел, ограниченный контрольными правилами,  пользуются приведенным алгоритмом.</a:t>
            </a:r>
          </a:p>
          <a:p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Последовательность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применения алгоритма: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Проверить присутствие на контрольной карте правила 1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Контрольный признак 1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является предупредительным, появление его не должно приводить к отбрасыванию результатов аналитической серии и повторному исследованию проб.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Если один из результатов анализа контрольных материалов выходит за пределы (Х ± 2S), последовательно проверить наличие перечисленных ниже контрольных правил 1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4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и 10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серия признана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неприемлимой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проведение анализа необходимо приостановить, выявить и устранить причины возникновения повышенных погрешностей. Все пробы, проанализированные в этой серии исследовать повторно.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случае если ни один из перечисленных выше признаков не обнаруживается ни на одной контрольной карте, проведение исследований следует продолжить, а полученные результаты внести на бланки (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авторизировать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35F6-FB14-4BAB-BF38-5CB567B2CCB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524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Для систематического оперативного слежения за стабильностью аналитической системы по результатам исследования контрольных проб используются контрольные карты-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(карты Шухарта) - графическое изображение полученных в установочной серии статистических характеристик вариаций аналитической системы, соответствующих требованиям к её точности.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мнению группы европейских экспертов, хорошо организованная система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внутрилабораторного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контроля качества позволяет достаточно эффективно выявить ошибки, связанные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	с внешними варьирующими факторами (реагенты, калибраторы, расходные материалы);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	с внутренними варьирующими факторами (организация в лаборатории "домашних реактивов", обучение персонала, обслуживание приборов, ведение документации, реакция персонала на возникающие проблемы).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Принцип проведения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внутрилабораторного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контроля достаточно прост: в каждой аналитической серии нужно проводить измерение одного и того же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неаттестованного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контрольного материала, а результаты этих измерений записывать и заносить на контрольную карту.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Shewhart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Шухарт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35F6-FB14-4BAB-BF38-5CB567B2CCB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227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примеры нарушений контрольных правил: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Появление контрольных признаков: 1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 свидетельствует о наличии грубой погрешности, R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 об увеличении случайных ошибок, а признаки 2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, 4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и 10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об увеличении систематической ошибки методики.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Выявление контрольных признаков в повседневной работе клинико-диагностической лаборатории может выполняться "вручную" или с помощью специальных компьютерных программ.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Существенно повысить качество лабораторных исследований можно благодаря внедрению системы всеобщего управления качеством, которая охватывает все этапы выполнения лабораторных исследований.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35F6-FB14-4BAB-BF38-5CB567B2CCB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0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Обеспечение качества лабораторных исследований в КДЛ осуществляется системой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внутрилабораторного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контроля качества, при котором систематически определяются воспроизводимость и правильность  исследований.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6D800-5E8F-4518-B28A-63B8866A4D0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83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Проведение </a:t>
            </a:r>
            <a:r>
              <a:rPr lang="ru-RU" dirty="0" err="1" smtClean="0"/>
              <a:t>внутрилабораторного</a:t>
            </a:r>
            <a:r>
              <a:rPr lang="ru-RU" dirty="0" smtClean="0"/>
              <a:t> контроля качества включает 3 стадии:</a:t>
            </a:r>
          </a:p>
          <a:p>
            <a:pPr algn="just"/>
            <a:r>
              <a:rPr lang="ru-RU" sz="1200" dirty="0" smtClean="0"/>
              <a:t>Стадия 1. Оценка сходимости результатов измерения.</a:t>
            </a:r>
          </a:p>
          <a:p>
            <a:pPr algn="just"/>
            <a:r>
              <a:rPr lang="ru-RU" sz="1200" dirty="0" smtClean="0"/>
              <a:t>Стадия 2. Оценка </a:t>
            </a:r>
            <a:r>
              <a:rPr lang="ru-RU" sz="1200" dirty="0" err="1" smtClean="0"/>
              <a:t>воспроизводимости</a:t>
            </a:r>
            <a:r>
              <a:rPr lang="ru-RU" sz="1200" dirty="0" smtClean="0"/>
              <a:t> и правильности результатов измерений в установочных сериях, построение контрольных карт.</a:t>
            </a:r>
          </a:p>
          <a:p>
            <a:pPr algn="just"/>
            <a:r>
              <a:rPr lang="ru-RU" sz="1200" dirty="0" smtClean="0"/>
              <a:t>Стадия 3. Проведение оперативного контроля качества результатов лабораторных исследований в каждой аналитической серии.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6D800-5E8F-4518-B28A-63B8866A4D0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26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Стадия 1: оценка сходимости результатов измерений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Цель: проверка соответствия сходимости результатов измерения установленным нормам.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Исследуемый материал: контрольный материал со значением определяемого показателя в нормальном диапазоне.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Последовательность выполнения: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Провести 10 измерений в одном и том же  материале в одной аналитической серии.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формулам рассчитать значение коэффициента вариации сходимости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сравнить его с 1\2 допустимого значения, который указан в приложении к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ОСТу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сходимость укладывается в установленные нормы, то переходят к следующей стадии.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BDC83-3D3B-4423-87E7-E050D011D13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432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Статистическими критериями контроля качества являются: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Среднее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квадратическое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отклонение и коэффициент вариации служат характеристикой случайных погрешностей и используются для оценки сходимости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воспроизводимости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измерений и </a:t>
            </a:r>
            <a:r>
              <a:rPr lang="ru-RU" sz="1200" dirty="0" smtClean="0">
                <a:latin typeface="Times New Roman" pitchFamily="18" charset="0"/>
                <a:ea typeface="Calibri"/>
                <a:cs typeface="Times New Roman" pitchFamily="18" charset="0"/>
              </a:rPr>
              <a:t>служат характеристикой </a:t>
            </a: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случайных погрешностей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35F6-FB14-4BAB-BF38-5CB567B2CCB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767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Среднее арифметическое значение  используется при расчете систематической погрешности, которая характеризует правильность измерений.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Систематическая погрешность может быть выражена в относительных величинах.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тносительная систематическая погрешность, или смещением (В), не зависит от единиц измеряемой величины и выражается в %. характеризует </a:t>
            </a: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систематическую</a:t>
            </a:r>
            <a:r>
              <a:rPr lang="ru-RU" sz="1200" baseline="0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погрешность.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B35F6-FB14-4BAB-BF38-5CB567B2CCB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161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Стадия 2: оценка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воспроизводимости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и правильности результатов измерений построение контрольных карт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Цель 2 стадии : окончательная оценка соответствия значений коэффициента вариации (CV</a:t>
            </a:r>
            <a:r>
              <a:rPr lang="ru-RU" baseline="-25000" dirty="0" smtClean="0"/>
              <a:t>20</a:t>
            </a:r>
            <a:r>
              <a:rPr lang="ru-RU" dirty="0" smtClean="0"/>
              <a:t>) и относительного смещения (B</a:t>
            </a:r>
            <a:r>
              <a:rPr lang="ru-RU" baseline="-25000" dirty="0" smtClean="0"/>
              <a:t>20</a:t>
            </a:r>
            <a:r>
              <a:rPr lang="ru-RU" dirty="0" smtClean="0"/>
              <a:t> ) установленным нормам.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Исследуемый материал: два аттестованных и два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неаттестованных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контрольных материала. Два аттестованных контрольных материала применяются для оценки значений относительного смещения и коэффициента вариации; два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неаттестованных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контрольных материала - для проведения установочных серий измерений, а  также могут быть использованы для оценки значений коэффициента вариации.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Значения определяемых показателей в выбранных аттестованных контрольных материалах должны соответствовать "нормальному" и "патологическому" диапазону.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Проверить, что полученные значения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коффициента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вариации и смещения не превышают предельные допускаемые значения измерений (Приложение 1  к ОСТ).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значения коэффициента вариации (CV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и относительного смещения (В</a:t>
            </a:r>
            <a:r>
              <a:rPr lang="ru-RU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не превышают установленных норм, делается окончательный вывод о возможности использования рассматриваемой методики для целей лабораторной диагностики и переходят к следующему этапу - построению контрольных карт.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BDC83-3D3B-4423-87E7-E050D011D13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125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6D800-5E8F-4518-B28A-63B8866A4D0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34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Цель этапа: построение контрольных карт.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Последовательность выполнения: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 полученных в установочной серии 20 результатов измерений определяемого показателя для каждого контрольного материала по формулам 1-2 рассчитывают:  среднюю арифметическую величину   Х, среднее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квадратическое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отклонение S, а также контрольные пределы: 	Х ± 1S,			X ± 2S, 			 X ± 3S. По полученным значениям строят контрольную карту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BDC83-3D3B-4423-87E7-E050D011D13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23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1772816"/>
            <a:ext cx="7200900" cy="2747392"/>
          </a:xfrm>
        </p:spPr>
        <p:txBody>
          <a:bodyPr>
            <a:normAutofit lnSpcReduction="10000"/>
          </a:bodyPr>
          <a:lstStyle/>
          <a:p>
            <a:pPr algn="ctr" eaLnBrk="1" hangingPunct="1"/>
            <a:r>
              <a:rPr lang="ru-RU" alt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Лекция </a:t>
            </a:r>
          </a:p>
          <a:p>
            <a:pPr algn="ctr" eaLnBrk="1" hangingPunct="1"/>
            <a:endParaRPr lang="ru-RU" alt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Внутрилабораторный контроль качества лабораторных исследований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714500"/>
          </a:xfrm>
        </p:spPr>
        <p:txBody>
          <a:bodyPr/>
          <a:lstStyle/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 ОБРАЗОВАТЕЛЬНОЕ УЧРЕЖДЕНИЕ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ВЫСШЕГО ПРОФЕССИОНАЛЬНОГО ОБРАЗОВАНИЯ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«КРАСНОЯРСКИЙ ГОСУДАРСТВЕННЫЙ МЕДИЦИНСКИЙ УНИВЕРСИТЕТ </a:t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ИМЕНИ ПРОФЕССОРА В.Ф. ВОЙНО-ЯСЕНЕЦКОГО»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МИНИСТЕРСТВА  ЗДРАВООХРАНЕНИЯ РОССИЙСКОЙ ФЕДЕРАЦИИ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endParaRPr lang="ru-RU" sz="38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4813301"/>
            <a:ext cx="66436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endParaRPr lang="ru-RU" b="1" dirty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b="1" dirty="0">
              <a:solidFill>
                <a:schemeClr val="bg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Преподаватель биохимии высшей категории </a:t>
            </a:r>
          </a:p>
          <a:p>
            <a:pPr algn="r">
              <a:defRPr/>
            </a:pPr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Перфильева Галина Владимировна</a:t>
            </a:r>
          </a:p>
          <a:p>
            <a:pPr algn="ctr">
              <a:defRPr/>
            </a:pPr>
            <a:endParaRPr lang="ru-RU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Красноярск,  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</p:spTree>
  </p:cSld>
  <p:clrMapOvr>
    <a:masterClrMapping/>
  </p:clrMapOvr>
  <p:transition spd="slow" advTm="543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476672"/>
            <a:ext cx="7916416" cy="6597352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Если одно из полученных значений CV20  или B20   превышают значения соответствующих </a:t>
            </a:r>
            <a:r>
              <a:rPr lang="ru-RU" dirty="0" smtClean="0"/>
              <a:t>C30  </a:t>
            </a:r>
            <a:r>
              <a:rPr lang="ru-RU" dirty="0"/>
              <a:t>и В20, выявить источники недопустимо больших случайных и систематических погрешностей и провести работу по их устранению. После чего второй этап выполняется заново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/>
              <a:t>Если значения коэффициента вариации (CV20) и относительного смещения (В20) не превышают установленных норм, делается окончательный вывод о возможности использования рассматриваемой методики для целей лабораторной диагностики и переходят к следующему этапу - построению контрольных карт.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69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остроение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контрольных карт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075240" cy="5349208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Цель этапа: </a:t>
            </a:r>
            <a:r>
              <a:rPr lang="ru-RU" sz="2800" dirty="0" smtClean="0"/>
              <a:t>построение контрольных карт.</a:t>
            </a:r>
          </a:p>
          <a:p>
            <a:pPr>
              <a:buNone/>
            </a:pPr>
            <a:endParaRPr lang="ru-RU" sz="2800" dirty="0" smtClean="0"/>
          </a:p>
          <a:p>
            <a:r>
              <a:rPr lang="ru-RU" sz="2800" b="1" dirty="0" smtClean="0">
                <a:solidFill>
                  <a:schemeClr val="accent1"/>
                </a:solidFill>
              </a:rPr>
              <a:t>Последовательность выполнения:</a:t>
            </a:r>
          </a:p>
          <a:p>
            <a:pPr algn="just">
              <a:buNone/>
            </a:pPr>
            <a:r>
              <a:rPr lang="ru-RU" sz="2800" dirty="0" smtClean="0"/>
              <a:t>Из полученных в установочной серии 20 результатов измерений определяемого показателя для каждого контрольного материала рассчитывают: Х, S, а также контрольные пределы: Х ± 1S, </a:t>
            </a:r>
            <a:endParaRPr lang="ru-RU" sz="2800" dirty="0" smtClean="0"/>
          </a:p>
          <a:p>
            <a:pPr algn="just">
              <a:buNone/>
            </a:pPr>
            <a:r>
              <a:rPr lang="ru-RU" sz="2800" dirty="0" smtClean="0"/>
              <a:t>                                                     X </a:t>
            </a:r>
            <a:r>
              <a:rPr lang="ru-RU" sz="2800" dirty="0" smtClean="0"/>
              <a:t>± 2S, </a:t>
            </a: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                                                     X </a:t>
            </a:r>
            <a:r>
              <a:rPr lang="ru-RU" sz="2800" dirty="0" smtClean="0"/>
              <a:t>± 3S.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41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332656"/>
            <a:ext cx="8147248" cy="684076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/>
              <a:t>Контрольная карта </a:t>
            </a:r>
            <a:r>
              <a:rPr lang="ru-RU" dirty="0"/>
              <a:t>(карты </a:t>
            </a:r>
            <a:r>
              <a:rPr lang="ru-RU" dirty="0" err="1"/>
              <a:t>Шухарта</a:t>
            </a:r>
            <a:r>
              <a:rPr lang="ru-RU" dirty="0"/>
              <a:t>) – графическое изображение полученных в установочной серии статистических характеристик вариаций аналитической системы, соответствующих требованиям к ее точности. </a:t>
            </a:r>
            <a:endParaRPr lang="ru-RU" dirty="0" smtClean="0"/>
          </a:p>
          <a:p>
            <a:pPr algn="just"/>
            <a:r>
              <a:rPr lang="ru-RU" dirty="0" smtClean="0"/>
              <a:t>Используется </a:t>
            </a:r>
            <a:r>
              <a:rPr lang="ru-RU" dirty="0"/>
              <a:t>для систематического оперативного слежения за стабильностью аналитической системы по наносимым на карту результатам исследования </a:t>
            </a:r>
            <a:r>
              <a:rPr lang="ru-RU" dirty="0" smtClean="0"/>
              <a:t>контрольных </a:t>
            </a:r>
            <a:r>
              <a:rPr lang="ru-RU" dirty="0"/>
              <a:t>проб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Для оценки воспроизводимости результатов удобно использовать контрольные карты, на которых отмечают повседневные результаты контрольных исследований. </a:t>
            </a:r>
            <a:endParaRPr lang="ru-RU" dirty="0" smtClean="0"/>
          </a:p>
          <a:p>
            <a:pPr algn="just"/>
            <a:r>
              <a:rPr lang="ru-RU" dirty="0" smtClean="0"/>
              <a:t>Для </a:t>
            </a:r>
            <a:r>
              <a:rPr lang="ru-RU" dirty="0"/>
              <a:t>построения карты предварительно в течение 20 дней исследуют контрольный материал одной серии выпуска и результаты ежедневно регистрируют. </a:t>
            </a:r>
          </a:p>
        </p:txBody>
      </p:sp>
    </p:spTree>
    <p:extLst>
      <p:ext uri="{BB962C8B-B14F-4D97-AF65-F5344CB8AC3E}">
        <p14:creationId xmlns:p14="http://schemas.microsoft.com/office/powerpoint/2010/main" val="245746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Контрольная карта </a:t>
            </a:r>
            <a:r>
              <a:rPr lang="ru-RU" sz="3200" b="1" dirty="0" err="1" smtClean="0">
                <a:solidFill>
                  <a:schemeClr val="accent1"/>
                </a:solidFill>
              </a:rPr>
              <a:t>шухарта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3" cstate="print"/>
          <a:srcRect b="7875"/>
          <a:stretch>
            <a:fillRect/>
          </a:stretch>
        </p:blipFill>
        <p:spPr bwMode="auto">
          <a:xfrm>
            <a:off x="912869" y="1052736"/>
            <a:ext cx="7547563" cy="491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961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510431"/>
            <a:ext cx="8219256" cy="6336704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Контрольная карта, построенная по установочной серии измерений, представляет собой график, на оси абсцисс которого откладывается дата выполнения аналитической серии (или ее номер), а на оси ординат – значения определяемого показателя в контрольном </a:t>
            </a:r>
            <a:r>
              <a:rPr lang="ru-RU" dirty="0" smtClean="0"/>
              <a:t>материале.</a:t>
            </a:r>
            <a:endParaRPr lang="ru-RU" dirty="0"/>
          </a:p>
          <a:p>
            <a:pPr algn="just"/>
            <a:r>
              <a:rPr lang="ru-RU" dirty="0"/>
              <a:t>Через середину оси ординат проводится линия, соответствующая средней арифметической величине X, и параллельно этой линии отмечаются линии, соответствующие контрольным </a:t>
            </a:r>
            <a:r>
              <a:rPr lang="ru-RU" dirty="0" smtClean="0"/>
              <a:t>пределам</a:t>
            </a:r>
            <a:endParaRPr lang="ru-RU" dirty="0"/>
          </a:p>
          <a:p>
            <a:pPr algn="just"/>
            <a:r>
              <a:rPr lang="ru-RU" dirty="0"/>
              <a:t>Контрольные карты строятся для каждого лабораторного показателя и для каждого контрольного материала, предназначенного для оперативного контроля качества.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19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68185"/>
            <a:ext cx="821925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Стадия 3: проведение оперативного внутрилабораторного контроля качества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844824"/>
            <a:ext cx="8219256" cy="45720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Порядок </a:t>
            </a:r>
            <a:r>
              <a:rPr lang="ru-RU" dirty="0"/>
              <a:t>проведения текущего (оперативного) контроля качества</a:t>
            </a:r>
          </a:p>
          <a:p>
            <a:pPr algn="just"/>
            <a:r>
              <a:rPr lang="ru-RU" dirty="0"/>
              <a:t>Проведение оперативного контроля качества количественных методов лабораторных исследований предполагает </a:t>
            </a:r>
            <a:r>
              <a:rPr lang="ru-RU" dirty="0" err="1"/>
              <a:t>ежесерийное</a:t>
            </a:r>
            <a:r>
              <a:rPr lang="ru-RU" dirty="0"/>
              <a:t> измерение показателя в контрольных материалах и оценку приемлемости результатов исследования проб пациентов. Приемлемость результатов измерений проб пациентов каждой аналитической серии оценивают по результатам исследования контрольных материалов, с помощью контрольных правил.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90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291264" cy="5205192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solidFill>
                  <a:schemeClr val="accent1"/>
                </a:solidFill>
              </a:rPr>
              <a:t>Цель: </a:t>
            </a:r>
            <a:r>
              <a:rPr lang="ru-RU" sz="2800" dirty="0" smtClean="0"/>
              <a:t>подтверждение стабильности аналитической системы по результатам исследования контрольных материалов в каждой аналитической серии.</a:t>
            </a:r>
          </a:p>
          <a:p>
            <a:pPr algn="just">
              <a:buNone/>
            </a:pPr>
            <a:endParaRPr lang="ru-RU" sz="2800" dirty="0" smtClean="0"/>
          </a:p>
          <a:p>
            <a:pPr algn="just"/>
            <a:r>
              <a:rPr lang="ru-RU" sz="2800" b="1" dirty="0" smtClean="0">
                <a:solidFill>
                  <a:schemeClr val="accent1"/>
                </a:solidFill>
              </a:rPr>
              <a:t>Исследуемый материал: </a:t>
            </a:r>
            <a:r>
              <a:rPr lang="ru-RU" sz="2800" dirty="0" smtClean="0"/>
              <a:t>два </a:t>
            </a:r>
            <a:r>
              <a:rPr lang="ru-RU" sz="2800" dirty="0" err="1" smtClean="0"/>
              <a:t>неаттестованных</a:t>
            </a:r>
            <a:r>
              <a:rPr lang="ru-RU" sz="2800" dirty="0" smtClean="0"/>
              <a:t> контрольных материалов в двух диапазонах определяемых показателей. </a:t>
            </a:r>
            <a:endParaRPr lang="ru-RU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2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76672"/>
            <a:ext cx="8147248" cy="59972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Последовательность выполнения:</a:t>
            </a:r>
          </a:p>
          <a:p>
            <a:pPr algn="just"/>
            <a:r>
              <a:rPr lang="ru-RU" dirty="0" smtClean="0"/>
              <a:t>Провести </a:t>
            </a:r>
            <a:r>
              <a:rPr lang="ru-RU" dirty="0"/>
              <a:t>калибровку аналитической системы в соответствии с методикой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Образцы </a:t>
            </a:r>
            <a:r>
              <a:rPr lang="ru-RU" dirty="0" smtClean="0"/>
              <a:t>контрольных материалов равномерно распределить среди анализируемых проб пациентов.</a:t>
            </a:r>
          </a:p>
          <a:p>
            <a:pPr algn="just"/>
            <a:r>
              <a:rPr lang="ru-RU" dirty="0" smtClean="0"/>
              <a:t>Провести в каждой аналитической серии однократное измерение показателя в контрольных материалах и образцах пациентов</a:t>
            </a:r>
          </a:p>
          <a:p>
            <a:pPr algn="just"/>
            <a:r>
              <a:rPr lang="ru-RU" dirty="0" smtClean="0"/>
              <a:t>Нанести точки, соответствующие результатам контрольных измерений, на соответствующие контрольные карты.</a:t>
            </a:r>
          </a:p>
          <a:p>
            <a:pPr algn="just"/>
            <a:r>
              <a:rPr lang="ru-RU" dirty="0" smtClean="0"/>
              <a:t>Оценить приемлемость результатов проб пациентов в данной аналитической серии по контрольным правилам.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8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203933"/>
            <a:ext cx="8784976" cy="5687144"/>
          </a:xfrm>
        </p:spPr>
        <p:txBody>
          <a:bodyPr/>
          <a:lstStyle/>
          <a:p>
            <a:pPr algn="just"/>
            <a:r>
              <a:rPr lang="ru-RU" dirty="0"/>
              <a:t>В соответствии с Приказом № 45 МЗ РФ от 07.02.2000 оценку результатов контроля проводят с использованием контрольных правил </a:t>
            </a:r>
            <a:r>
              <a:rPr lang="ru-RU" dirty="0" err="1"/>
              <a:t>Вестгарда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С </a:t>
            </a:r>
            <a:r>
              <a:rPr lang="ru-RU" dirty="0"/>
              <a:t>этой целью в каждой аналитической серии проводится по одному измерению для каждого из 2-х контрольных материалов (с нормальным и патологическим содержанием аналитов) или по два измерения в одном и том же контрольном </a:t>
            </a:r>
            <a:r>
              <a:rPr lang="ru-RU" dirty="0" smtClean="0"/>
              <a:t>материале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30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60212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71800" y="116632"/>
            <a:ext cx="3954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srgbClr val="D34817"/>
                </a:solidFill>
                <a:latin typeface="Times New Roman" pitchFamily="18" charset="0"/>
                <a:cs typeface="Times New Roman" pitchFamily="18" charset="0"/>
              </a:rPr>
              <a:t>Контрольные правила </a:t>
            </a:r>
            <a:endParaRPr lang="ru-RU" sz="2800" b="1" dirty="0">
              <a:solidFill>
                <a:srgbClr val="D3481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85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Лаборатория Целди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5000" end="251653.3101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19516" y="620688"/>
            <a:ext cx="8240916" cy="4635515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37"/>
    </mc:Choice>
    <mc:Fallback xmlns="">
      <p:transition spd="slow" advTm="165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64238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 r="3239" b="24441"/>
          <a:stretch>
            <a:fillRect/>
          </a:stretch>
        </p:blipFill>
        <p:spPr bwMode="auto">
          <a:xfrm>
            <a:off x="395536" y="692696"/>
            <a:ext cx="820891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71600" y="260648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Алгоритм применения контрольных правил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260648"/>
            <a:ext cx="6608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Контрольная карта Шухарта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4100" name="Picture 4" descr="1. Применение современных методов управления в лабораторной 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8820472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404664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Примеры нарушения контрольных правил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b="55855"/>
          <a:stretch>
            <a:fillRect/>
          </a:stretch>
        </p:blipFill>
        <p:spPr bwMode="auto">
          <a:xfrm>
            <a:off x="395536" y="1124744"/>
            <a:ext cx="835292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145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24531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800" dirty="0"/>
              <a:t>Если серия признана </a:t>
            </a:r>
            <a:r>
              <a:rPr lang="ru-RU" sz="2800" dirty="0" err="1"/>
              <a:t>неприемлимой</a:t>
            </a:r>
            <a:r>
              <a:rPr lang="ru-RU" sz="2800" dirty="0"/>
              <a:t>, проведение анализа необходимо приостановить, выявить и устранить причины возникновения повышенных погрешностей. Все пробы, проанализированные в этой серии (и пациентов, и контрольные), исследовать </a:t>
            </a:r>
            <a:r>
              <a:rPr lang="ru-RU" sz="2800" dirty="0" smtClean="0"/>
              <a:t>повторно.</a:t>
            </a:r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ru-RU" sz="2800" dirty="0"/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800" dirty="0" smtClean="0"/>
              <a:t>В </a:t>
            </a:r>
            <a:r>
              <a:rPr lang="ru-RU" sz="2800" dirty="0"/>
              <a:t>случае если ни один из перечисленных выше признаков не обнаруживается ни на одной контрольной карте, проведение исследований следует продолжить, а полученные результаты внести на бланки (</a:t>
            </a:r>
            <a:r>
              <a:rPr lang="ru-RU" sz="2800" dirty="0" err="1"/>
              <a:t>авторизировать</a:t>
            </a:r>
            <a:r>
              <a:rPr lang="ru-RU" sz="2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0612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36712"/>
            <a:ext cx="82089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800" dirty="0"/>
              <a:t>Решение о приемлемости результатов измерения лабораторного показателя в биологическом материале пациентов принимается сотрудником, отвечающим за качество исследований. </a:t>
            </a:r>
            <a:endParaRPr lang="ru-RU" sz="2800" dirty="0" smtClean="0"/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ru-RU" sz="2800" dirty="0" smtClean="0"/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800" dirty="0" smtClean="0"/>
              <a:t>Если </a:t>
            </a:r>
            <a:r>
              <a:rPr lang="ru-RU" sz="2800" dirty="0"/>
              <a:t>результаты аналитической серии признаются неприемлемыми, делается соответствующая запись в журнале «Регистрация отбракованных результатов внутрилабораторного контроля качества» </a:t>
            </a:r>
          </a:p>
        </p:txBody>
      </p:sp>
    </p:spTree>
    <p:extLst>
      <p:ext uri="{BB962C8B-B14F-4D97-AF65-F5344CB8AC3E}">
        <p14:creationId xmlns:p14="http://schemas.microsoft.com/office/powerpoint/2010/main" val="7673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5"/>
            <a:ext cx="8424936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ВОПРОСЫ: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/>
              <a:t>Дать </a:t>
            </a:r>
            <a:r>
              <a:rPr lang="ru-RU" sz="2000" dirty="0"/>
              <a:t>определение  термину -  контроль качества лабораторных исследований.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/>
              <a:t>Назовите цель контроля качества.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/>
              <a:t>Назовите </a:t>
            </a:r>
            <a:r>
              <a:rPr lang="ru-RU" sz="2000" dirty="0"/>
              <a:t>основные принципы </a:t>
            </a:r>
            <a:r>
              <a:rPr lang="ru-RU" sz="2000" dirty="0" err="1"/>
              <a:t>внутрилабораторного</a:t>
            </a:r>
            <a:r>
              <a:rPr lang="ru-RU" sz="2000" dirty="0"/>
              <a:t> контроля качества.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/>
              <a:t>Назовите виды контроля качества.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/>
              <a:t>Назовите этапы проведения </a:t>
            </a:r>
            <a:r>
              <a:rPr lang="ru-RU" sz="2000" dirty="0" err="1"/>
              <a:t>внутрилабораторного</a:t>
            </a:r>
            <a:r>
              <a:rPr lang="ru-RU" sz="2000" dirty="0"/>
              <a:t> контроля качества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/>
              <a:t>Каким образом (с помощью чего) можно контролировать точность техники и правильность выполнения методики?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/>
              <a:t>Виды и назначения контрольного материала.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/>
              <a:t>Требования к контрольному материалу.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/>
              <a:t>Основные аналитические критерии контроля качества: точность измерения, погрешность, аналитическая серия, </a:t>
            </a:r>
            <a:r>
              <a:rPr lang="ru-RU" sz="2000" dirty="0" err="1"/>
              <a:t>воспроизводимость</a:t>
            </a:r>
            <a:r>
              <a:rPr lang="ru-RU" sz="2000" dirty="0"/>
              <a:t>, правильность, установленное </a:t>
            </a:r>
            <a:r>
              <a:rPr lang="ru-RU" sz="2000" dirty="0" smtClean="0"/>
              <a:t>значение.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 smtClean="0"/>
              <a:t>Назовите </a:t>
            </a:r>
            <a:r>
              <a:rPr lang="ru-RU" sz="2000" dirty="0"/>
              <a:t>основные статистические величины, вычисляемые при проведении контроля качества и назовите какие критерии контроля качества они характеризуют? 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9120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2920" y="530352"/>
            <a:ext cx="8183880" cy="4554832"/>
          </a:xfrm>
        </p:spPr>
        <p:txBody>
          <a:bodyPr/>
          <a:lstStyle/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Домашнее задание</a:t>
            </a:r>
          </a:p>
          <a:p>
            <a:pPr algn="ctr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Пустовалова Л.М.</a:t>
            </a:r>
          </a:p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Основы биохимии для медицинских колледжей</a:t>
            </a:r>
          </a:p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Стр.170 - 202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внутрилабораторного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контроля качества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1447800"/>
            <a:ext cx="8147248" cy="4789512"/>
          </a:xfrm>
        </p:spPr>
        <p:txBody>
          <a:bodyPr/>
          <a:lstStyle/>
          <a:p>
            <a:pPr algn="just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Внутрилабораторный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контроль качества включает в себя контроль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воспроизводимости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 правильности;</a:t>
            </a:r>
          </a:p>
          <a:p>
            <a:pPr algn="just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Предусматривает оценку деятельности всего медперсонала, участвующего в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преаналитическом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аналитическом и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постаналитическом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этапах работы;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8136904" cy="61926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Порядок проведения </a:t>
            </a:r>
            <a:r>
              <a:rPr lang="ru-RU" sz="32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внутрилабораторного</a:t>
            </a: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контроля качества</a:t>
            </a:r>
          </a:p>
          <a:p>
            <a:pPr algn="just"/>
            <a:r>
              <a:rPr lang="ru-RU" sz="3200" dirty="0" smtClean="0"/>
              <a:t>Стадия 1. Оценка сходимости результатов измерения.</a:t>
            </a:r>
          </a:p>
          <a:p>
            <a:pPr algn="just"/>
            <a:r>
              <a:rPr lang="ru-RU" sz="3200" dirty="0" smtClean="0"/>
              <a:t>Стадия 2. Оценка </a:t>
            </a:r>
            <a:r>
              <a:rPr lang="ru-RU" sz="3200" dirty="0" err="1" smtClean="0"/>
              <a:t>воспроизводимости</a:t>
            </a:r>
            <a:r>
              <a:rPr lang="ru-RU" sz="3200" dirty="0" smtClean="0"/>
              <a:t> и правильности результатов измерений в установочных сериях, построение контрольных карт.</a:t>
            </a:r>
          </a:p>
          <a:p>
            <a:pPr algn="just"/>
            <a:r>
              <a:rPr lang="ru-RU" sz="3200" dirty="0" smtClean="0"/>
              <a:t>Стадия 3. Проведение оперативного контроля качества результатов лабораторных исследований в каждой аналитической серии.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Стадия 1: оценка сходимости результатов измерений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075240" cy="5493224"/>
          </a:xfrm>
        </p:spPr>
        <p:txBody>
          <a:bodyPr>
            <a:normAutofit lnSpcReduction="10000"/>
          </a:bodyPr>
          <a:lstStyle/>
          <a:p>
            <a:pPr marL="365760" lvl="0" indent="-283464" algn="just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400" dirty="0" smtClean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: проверка соответствия воспроизводимости результатов измерения установленным нормам.</a:t>
            </a:r>
          </a:p>
          <a:p>
            <a:pPr marL="365760" lvl="0" indent="-283464" algn="just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400" dirty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Исследуемый материал: контрольный материал или проба пациента со значением определяемого показателя в нормальном диапазоне.</a:t>
            </a:r>
          </a:p>
          <a:p>
            <a:pPr marL="365760" lvl="0" indent="-283464" algn="just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r>
              <a:rPr lang="ru-RU" sz="2400" b="1" dirty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Последовательность выполнения:</a:t>
            </a:r>
          </a:p>
          <a:p>
            <a:pPr marL="365760" lvl="0" indent="-283464" algn="just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400" dirty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Провести 10 измерений в одном и том же  материале в одной аналитической серии.</a:t>
            </a:r>
          </a:p>
          <a:p>
            <a:pPr marL="365760" lvl="0" indent="-283464" algn="just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400" dirty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Результаты измерений внести в регистрационную форму «Оценка воспроизводимости результатов измерения</a:t>
            </a:r>
            <a:r>
              <a:rPr lang="ru-RU" sz="2400" dirty="0" smtClean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365760" lvl="0" indent="-283464" algn="just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400" dirty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По формулам рассчитать: </a:t>
            </a:r>
            <a:r>
              <a:rPr lang="ru-RU" sz="2400" dirty="0" err="1" smtClean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Хср</a:t>
            </a:r>
            <a:r>
              <a:rPr lang="ru-RU" sz="2400" dirty="0" smtClean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S, </a:t>
            </a:r>
            <a:r>
              <a:rPr lang="ru-RU" sz="2400" dirty="0" smtClean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CV</a:t>
            </a:r>
            <a:r>
              <a:rPr lang="ru-RU" sz="2000" dirty="0" smtClean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 marL="82296" lvl="0" indent="0" algn="just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r>
              <a:rPr lang="ru-RU" sz="2400" dirty="0" smtClean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Проверить</a:t>
            </a:r>
            <a:r>
              <a:rPr lang="ru-RU" sz="2400" dirty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, что полученное значение </a:t>
            </a:r>
            <a:r>
              <a:rPr lang="ru-RU" sz="2400" dirty="0" err="1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CVвс</a:t>
            </a:r>
            <a:r>
              <a:rPr lang="ru-RU" sz="2400" dirty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  не превышает половины значения </a:t>
            </a:r>
            <a:r>
              <a:rPr lang="ru-RU" sz="2400" dirty="0" smtClean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СV10 </a:t>
            </a:r>
            <a:endParaRPr lang="ru-RU" sz="2400" dirty="0">
              <a:solidFill>
                <a:srgbClr val="4F271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ru-RU" sz="2400" dirty="0" err="1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CVсх</a:t>
            </a:r>
            <a:r>
              <a:rPr lang="ru-RU" sz="2400" dirty="0">
                <a:solidFill>
                  <a:srgbClr val="4F271C"/>
                </a:solidFill>
                <a:latin typeface="Times New Roman" pitchFamily="18" charset="0"/>
                <a:cs typeface="Times New Roman" pitchFamily="18" charset="0"/>
              </a:rPr>
              <a:t>  ≤ 0,5 х СV10 </a:t>
            </a:r>
            <a:endParaRPr lang="ru-RU" sz="2400" dirty="0" smtClean="0">
              <a:solidFill>
                <a:srgbClr val="4F271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lvl="0" indent="-283464" algn="just">
              <a:spcBef>
                <a:spcPts val="600"/>
              </a:spcBef>
              <a:buClr>
                <a:srgbClr val="3891A7"/>
              </a:buClr>
              <a:buSzPct val="80000"/>
            </a:pPr>
            <a:endParaRPr lang="ru-RU" sz="2400" dirty="0">
              <a:solidFill>
                <a:srgbClr val="4F271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0" y="457200"/>
          <a:ext cx="180975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Уравнение" r:id="rId4" imgW="177415" imgH="202760" progId="Equation.3">
                  <p:embed/>
                </p:oleObj>
              </mc:Choice>
              <mc:Fallback>
                <p:oleObj name="Уравнение" r:id="rId4" imgW="177415" imgH="20276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80975" cy="200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229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1196752"/>
          <a:ext cx="8064896" cy="4968552"/>
        </p:xfrm>
        <a:graphic>
          <a:graphicData uri="http://schemas.openxmlformats.org/drawingml/2006/table">
            <a:tbl>
              <a:tblPr/>
              <a:tblGrid>
                <a:gridCol w="4220331"/>
                <a:gridCol w="3844565"/>
              </a:tblGrid>
              <a:tr h="2084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среднее </a:t>
                      </a:r>
                      <a:r>
                        <a:rPr lang="ru-RU" sz="27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квадратическое</a:t>
                      </a:r>
                      <a:r>
                        <a:rPr lang="ru-RU" sz="27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отклонение </a:t>
                      </a:r>
                      <a:r>
                        <a:rPr lang="ru-RU" sz="27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27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7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коэффициент </a:t>
                      </a:r>
                      <a:r>
                        <a:rPr lang="ru-RU" sz="27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вариации </a:t>
                      </a: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				</a:t>
                      </a: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1052736"/>
            <a:ext cx="2952328" cy="1440160"/>
          </a:xfrm>
          <a:prstGeom prst="rect">
            <a:avLst/>
          </a:prstGeom>
          <a:noFill/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3140968"/>
            <a:ext cx="2592288" cy="1296144"/>
          </a:xfrm>
          <a:prstGeom prst="rect">
            <a:avLst/>
          </a:prstGeom>
          <a:noFill/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251520" y="274638"/>
            <a:ext cx="8640960" cy="85010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статистические показатели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55576" y="1124744"/>
          <a:ext cx="7920880" cy="5112568"/>
        </p:xfrm>
        <a:graphic>
          <a:graphicData uri="http://schemas.openxmlformats.org/drawingml/2006/table">
            <a:tbl>
              <a:tblPr/>
              <a:tblGrid>
                <a:gridCol w="4144968"/>
                <a:gridCol w="3775912"/>
              </a:tblGrid>
              <a:tr h="5112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7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7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среднее </a:t>
                      </a:r>
                      <a:r>
                        <a:rPr lang="ru-RU" sz="2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арифметическое </a:t>
                      </a:r>
                      <a:r>
                        <a:rPr lang="ru-RU" sz="28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значение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7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</a:t>
                      </a: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тносительная систематическая погрешность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775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7750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104" y="1916832"/>
            <a:ext cx="1822991" cy="928694"/>
          </a:xfrm>
          <a:prstGeom prst="rect">
            <a:avLst/>
          </a:prstGeom>
          <a:noFill/>
        </p:spPr>
      </p:pic>
      <p:sp>
        <p:nvSpPr>
          <p:cNvPr id="27751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751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751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3140968"/>
            <a:ext cx="2952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_</a:t>
            </a:r>
          </a:p>
          <a:p>
            <a:r>
              <a:rPr lang="ru-RU" sz="2400" dirty="0" smtClean="0"/>
              <a:t>        Х - АЗ</a:t>
            </a:r>
          </a:p>
          <a:p>
            <a:r>
              <a:rPr lang="ru-RU" sz="2400" dirty="0" smtClean="0"/>
              <a:t>B = ───── </a:t>
            </a:r>
            <a:r>
              <a:rPr lang="ru-RU" sz="2400" dirty="0" err="1" smtClean="0"/>
              <a:t>х</a:t>
            </a:r>
            <a:r>
              <a:rPr lang="ru-RU" sz="2400" dirty="0" smtClean="0"/>
              <a:t> 100%                </a:t>
            </a:r>
          </a:p>
          <a:p>
            <a:r>
              <a:rPr lang="ru-RU" sz="2400" dirty="0" smtClean="0"/>
              <a:t>            AЗ</a:t>
            </a:r>
            <a:endParaRPr lang="ru-RU" sz="2400" dirty="0"/>
          </a:p>
        </p:txBody>
      </p:sp>
      <p:sp>
        <p:nvSpPr>
          <p:cNvPr id="12" name="Заголовок 8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Основные статистические показатели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79296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Стадия 2: оценка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воспроизводимости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и правильности результатов измерений построение контрольных карт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28800"/>
            <a:ext cx="8219256" cy="5112568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>
                <a:solidFill>
                  <a:schemeClr val="accent1"/>
                </a:solidFill>
              </a:rPr>
              <a:t>Цель: </a:t>
            </a:r>
            <a:r>
              <a:rPr lang="ru-RU" dirty="0" smtClean="0"/>
              <a:t>оценка соответствия значений коэффициента вариации (CV</a:t>
            </a:r>
            <a:r>
              <a:rPr lang="ru-RU" baseline="-25000" dirty="0" smtClean="0"/>
              <a:t>20</a:t>
            </a:r>
            <a:r>
              <a:rPr lang="ru-RU" dirty="0" smtClean="0"/>
              <a:t>) и относительного смещения (B</a:t>
            </a:r>
            <a:r>
              <a:rPr lang="ru-RU" baseline="-25000" dirty="0" smtClean="0"/>
              <a:t>20</a:t>
            </a:r>
            <a:r>
              <a:rPr lang="ru-RU" dirty="0" smtClean="0"/>
              <a:t> ) установленным нормам.</a:t>
            </a:r>
          </a:p>
          <a:p>
            <a:pPr algn="just"/>
            <a:r>
              <a:rPr lang="ru-RU" b="1" dirty="0" smtClean="0">
                <a:solidFill>
                  <a:schemeClr val="accent1"/>
                </a:solidFill>
              </a:rPr>
              <a:t>Исследуемый материал: </a:t>
            </a:r>
            <a:r>
              <a:rPr lang="ru-RU" dirty="0"/>
              <a:t>д</a:t>
            </a:r>
            <a:r>
              <a:rPr lang="ru-RU" dirty="0" smtClean="0"/>
              <a:t>опускается </a:t>
            </a:r>
            <a:r>
              <a:rPr lang="ru-RU" dirty="0"/>
              <a:t>в качестве исследуемого материала </a:t>
            </a:r>
            <a:r>
              <a:rPr lang="ru-RU" dirty="0" smtClean="0"/>
              <a:t>использовать </a:t>
            </a:r>
            <a:r>
              <a:rPr lang="ru-RU" dirty="0"/>
              <a:t>одновременно два </a:t>
            </a:r>
            <a:r>
              <a:rPr lang="ru-RU" dirty="0" smtClean="0"/>
              <a:t>аттестованных, </a:t>
            </a:r>
            <a:r>
              <a:rPr lang="ru-RU" dirty="0" err="1" smtClean="0"/>
              <a:t>котрые</a:t>
            </a:r>
            <a:r>
              <a:rPr lang="ru-RU" dirty="0" smtClean="0"/>
              <a:t> </a:t>
            </a:r>
            <a:r>
              <a:rPr lang="ru-RU" dirty="0"/>
              <a:t>применяются для оценки значений относительного смещения В20 и коэффициента вариации CV20 и два неаттестованных контрольных материала. </a:t>
            </a:r>
            <a:r>
              <a:rPr lang="ru-RU" dirty="0" smtClean="0"/>
              <a:t>- для </a:t>
            </a:r>
            <a:r>
              <a:rPr lang="ru-RU" dirty="0"/>
              <a:t>оценки значений коэффициента вариации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8564488" cy="633670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Значения определяемых показателей в выбранных аттестованных контрольных материалах должны соответствовать «нормальному» и «патологическому» диапазону. 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 smtClean="0"/>
              <a:t>Последовательность </a:t>
            </a:r>
            <a:r>
              <a:rPr lang="ru-RU" b="1" dirty="0"/>
              <a:t>выполнения:</a:t>
            </a:r>
          </a:p>
          <a:p>
            <a:pPr algn="just"/>
            <a:r>
              <a:rPr lang="ru-RU" dirty="0"/>
              <a:t>Провести измерение показателя в 20 аналитических сериях; в каждой серии по одному измерению одновременно в двух контрольных материалах.</a:t>
            </a:r>
          </a:p>
          <a:p>
            <a:pPr algn="just"/>
            <a:r>
              <a:rPr lang="ru-RU" dirty="0"/>
              <a:t>Результаты внести в регистрационную форму «Результаты установочных серий измерений показателя в контрольных материалах» </a:t>
            </a:r>
            <a:endParaRPr lang="ru-RU" dirty="0" smtClean="0"/>
          </a:p>
          <a:p>
            <a:pPr algn="just"/>
            <a:r>
              <a:rPr lang="ru-RU" dirty="0" smtClean="0"/>
              <a:t>Рассчитать </a:t>
            </a:r>
            <a:r>
              <a:rPr lang="ru-RU" dirty="0"/>
              <a:t>значения коэффициента вариации CV20  и величину относительного смещения </a:t>
            </a:r>
            <a:r>
              <a:rPr lang="ru-RU" dirty="0" smtClean="0"/>
              <a:t>В20</a:t>
            </a:r>
          </a:p>
          <a:p>
            <a:pPr algn="just"/>
            <a:r>
              <a:rPr lang="ru-RU" dirty="0"/>
              <a:t>. Проверить, что полученные значения CV20  и B20   не превышают предельные допускаемые значения измерений CV20  и В20 ,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73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239</TotalTime>
  <Words>2049</Words>
  <Application>Microsoft Office PowerPoint</Application>
  <PresentationFormat>Экран (4:3)</PresentationFormat>
  <Paragraphs>177</Paragraphs>
  <Slides>26</Slides>
  <Notes>15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Cambria</vt:lpstr>
      <vt:lpstr>Franklin Gothic Book</vt:lpstr>
      <vt:lpstr>Perpetua</vt:lpstr>
      <vt:lpstr>Times New Roman</vt:lpstr>
      <vt:lpstr>Wingdings 2</vt:lpstr>
      <vt:lpstr>Справедливость</vt:lpstr>
      <vt:lpstr>Уравнение</vt:lpstr>
      <vt:lpstr>ГОСУДАРСТВЕННОЕ БЮДЖЕТНОЕ  ОБРАЗОВАТЕЛЬНОЕ УЧРЕЖДЕНИЕ  ВЫСШЕГО ПРОФЕССИОНАЛЬНОГО ОБРАЗОВАНИЯ «КРАСНОЯРСКИЙ ГОСУДАРСТВЕННЫЙ МЕДИЦИНСКИЙ УНИВЕРСИТЕТ  ИМЕНИ ПРОФЕССОРА В.Ф. ВОЙНО-ЯСЕНЕЦКОГО»  МИНИСТЕРСТВА  ЗДРАВООХРАНЕНИЯ РОССИЙСКОЙ ФЕДЕРАЦИИ   ФАРМАЦЕВТИЧЕСКИЙ КОЛЛЕДЖ</vt:lpstr>
      <vt:lpstr>Презентация PowerPoint</vt:lpstr>
      <vt:lpstr>Правила внутрилабораторного контроля качества</vt:lpstr>
      <vt:lpstr>Презентация PowerPoint</vt:lpstr>
      <vt:lpstr>Стадия 1: оценка сходимости результатов измерений</vt:lpstr>
      <vt:lpstr>Презентация PowerPoint</vt:lpstr>
      <vt:lpstr>Основные статистические показатели</vt:lpstr>
      <vt:lpstr>Стадия 2: оценка воспроизводимости и правильности результатов измерений построение контрольных карт</vt:lpstr>
      <vt:lpstr>Презентация PowerPoint</vt:lpstr>
      <vt:lpstr>Презентация PowerPoint</vt:lpstr>
      <vt:lpstr>Построение контрольных карт</vt:lpstr>
      <vt:lpstr>Презентация PowerPoint</vt:lpstr>
      <vt:lpstr>Контрольная карта шухарта</vt:lpstr>
      <vt:lpstr>Презентация PowerPoint</vt:lpstr>
      <vt:lpstr>Стадия 3: проведение оперативного внутрилабораторного контроля качества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24  Методы исследования углеводного обмена</dc:title>
  <dc:creator>Домашний</dc:creator>
  <cp:lastModifiedBy>admin</cp:lastModifiedBy>
  <cp:revision>34</cp:revision>
  <dcterms:created xsi:type="dcterms:W3CDTF">2013-12-23T14:06:19Z</dcterms:created>
  <dcterms:modified xsi:type="dcterms:W3CDTF">2020-01-30T04:05:39Z</dcterms:modified>
</cp:coreProperties>
</file>