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5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0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5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4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0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3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8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2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C7AC55C-7C10-4060-9443-D87E6F9C2FF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E860417-718D-44E0-9406-54E472F1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5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vgma.ru/attachments/46184?ysclid=lo4c4rdn498160020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219456"/>
            <a:ext cx="3200400" cy="2359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Морфология сердечной    поперечно-полосатой мышечной ткани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49640" y="2679192"/>
            <a:ext cx="3200400" cy="3035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Выполнила:</a:t>
            </a:r>
          </a:p>
          <a:p>
            <a:r>
              <a:rPr lang="ru-RU" sz="2000" dirty="0" smtClean="0"/>
              <a:t>Студентка 226 группы Лечебного факультета</a:t>
            </a:r>
          </a:p>
          <a:p>
            <a:r>
              <a:rPr lang="ru-RU" sz="2000" dirty="0" err="1" smtClean="0"/>
              <a:t>Ремжа</a:t>
            </a:r>
            <a:r>
              <a:rPr lang="ru-RU" sz="2000" dirty="0" smtClean="0"/>
              <a:t> Екатерина Сергеевна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476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655" y="4517136"/>
            <a:ext cx="1977393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0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Развитие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4224" y="1225296"/>
            <a:ext cx="475488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Миоэпикардиальная пластинка </a:t>
            </a:r>
            <a:r>
              <a:rPr lang="ru-RU" dirty="0" smtClean="0"/>
              <a:t>висцерального листка спланхнотома.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399032"/>
            <a:ext cx="5623560" cy="500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270248" y="3163824"/>
            <a:ext cx="2414016" cy="1389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95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Функциональные особенности сердечной мышечной ткани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1481328"/>
            <a:ext cx="4754880" cy="4690872"/>
          </a:xfrm>
        </p:spPr>
        <p:txBody>
          <a:bodyPr/>
          <a:lstStyle/>
          <a:p>
            <a:r>
              <a:rPr lang="ru-RU" dirty="0" smtClean="0"/>
              <a:t> автоматизм</a:t>
            </a:r>
          </a:p>
          <a:p>
            <a:r>
              <a:rPr lang="ru-RU" dirty="0" smtClean="0"/>
              <a:t> ритмичность</a:t>
            </a:r>
          </a:p>
          <a:p>
            <a:r>
              <a:rPr lang="ru-RU" dirty="0" smtClean="0"/>
              <a:t> непроизвольность</a:t>
            </a:r>
          </a:p>
          <a:p>
            <a:r>
              <a:rPr lang="ru-RU" dirty="0" smtClean="0"/>
              <a:t> малая </a:t>
            </a:r>
            <a:r>
              <a:rPr lang="ru-RU" dirty="0"/>
              <a:t>утомляемость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5" y="1481328"/>
            <a:ext cx="5780106" cy="4496922"/>
          </a:xfrm>
        </p:spPr>
      </p:pic>
      <p:sp>
        <p:nvSpPr>
          <p:cNvPr id="9" name="Выгнутая влево стрелка 8"/>
          <p:cNvSpPr/>
          <p:nvPr/>
        </p:nvSpPr>
        <p:spPr>
          <a:xfrm>
            <a:off x="4169664" y="2752344"/>
            <a:ext cx="1344168" cy="9875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13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Клеточная организация ткани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225296"/>
            <a:ext cx="4754880" cy="7589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Поперечно-полосатая сердечная мышечная ткань (миокард)</a:t>
            </a:r>
          </a:p>
          <a:p>
            <a:r>
              <a:rPr lang="ru-RU" dirty="0" smtClean="0"/>
              <a:t>Окраска: железный гематоксилин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2011362"/>
            <a:ext cx="3977640" cy="440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4224" y="1225296"/>
            <a:ext cx="4754880" cy="48097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Типичные кардиомиоциты-</a:t>
            </a:r>
            <a:r>
              <a:rPr lang="ru-RU" dirty="0"/>
              <a:t>э</a:t>
            </a:r>
            <a:r>
              <a:rPr lang="ru-RU" dirty="0" smtClean="0"/>
              <a:t>то клетки цилиндрической формы, которые стыкуются друг с другом своими основаниями, образуя </a:t>
            </a:r>
            <a:r>
              <a:rPr lang="ru-RU" b="1" dirty="0" smtClean="0"/>
              <a:t>функциональные волокна.</a:t>
            </a:r>
          </a:p>
          <a:p>
            <a:r>
              <a:rPr lang="ru-RU" dirty="0"/>
              <a:t>Разновидности </a:t>
            </a:r>
            <a:r>
              <a:rPr lang="ru-RU" dirty="0" smtClean="0"/>
              <a:t>кардиомиоцитов: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Сократительные </a:t>
            </a:r>
          </a:p>
          <a:p>
            <a:r>
              <a:rPr lang="ru-RU" dirty="0" smtClean="0"/>
              <a:t>1</a:t>
            </a:r>
            <a:r>
              <a:rPr lang="ru-RU" dirty="0"/>
              <a:t>) желудочковые (призматические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2) предсердные (отростчатые) </a:t>
            </a:r>
            <a:endParaRPr lang="ru-RU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233672" y="3822192"/>
            <a:ext cx="2386584" cy="566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669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Клеточная организация ткани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6528" y="1051560"/>
            <a:ext cx="4754880" cy="6400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Волокна Пуркинье. Часть стенки сердца. Окраска: гематоксилин-эозин.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847089"/>
            <a:ext cx="3995928" cy="418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4224" y="1051560"/>
            <a:ext cx="4754880" cy="4983480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Кардиомиоциты </a:t>
            </a:r>
            <a:r>
              <a:rPr lang="ru-RU" b="1" dirty="0"/>
              <a:t>проводящей системы сердца (атипичные)</a:t>
            </a:r>
          </a:p>
          <a:p>
            <a:r>
              <a:rPr lang="ru-RU" dirty="0"/>
              <a:t> 1) пейсмекеры (Р-клетки, водители ритма 1 порядка) </a:t>
            </a:r>
          </a:p>
          <a:p>
            <a:r>
              <a:rPr lang="ru-RU" dirty="0"/>
              <a:t>2) переходные (водители ритма 2 порядка) </a:t>
            </a:r>
          </a:p>
          <a:p>
            <a:r>
              <a:rPr lang="ru-RU" dirty="0"/>
              <a:t>3) проводящие (водители ритма 3 порядка)</a:t>
            </a:r>
          </a:p>
          <a:p>
            <a:r>
              <a:rPr lang="ru-RU" dirty="0"/>
              <a:t> </a:t>
            </a:r>
            <a:r>
              <a:rPr lang="ru-RU" b="1" dirty="0"/>
              <a:t>Секреторные</a:t>
            </a:r>
            <a:r>
              <a:rPr lang="ru-RU" dirty="0"/>
              <a:t> </a:t>
            </a:r>
            <a:r>
              <a:rPr lang="ru-RU" dirty="0" smtClean="0"/>
              <a:t>эндокринные (в предсердиях)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355848" y="1691640"/>
            <a:ext cx="3204000" cy="1709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228600"/>
            <a:ext cx="3200400" cy="1088136"/>
          </a:xfrm>
        </p:spPr>
        <p:txBody>
          <a:bodyPr>
            <a:noAutofit/>
          </a:bodyPr>
          <a:lstStyle/>
          <a:p>
            <a:r>
              <a:rPr lang="ru-RU" sz="1800" dirty="0"/>
              <a:t>Особенности строения сократительных кардиомиоцитов (СКМЦ)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438912"/>
            <a:ext cx="7644384" cy="606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6488" y="1316736"/>
            <a:ext cx="3200400" cy="50017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Имеют </a:t>
            </a:r>
            <a:r>
              <a:rPr lang="ru-RU" sz="2000" dirty="0"/>
              <a:t>удлинённую призматическую или отростчатую форму. Размер: в длину 40-120 мкм, в ширину 5-20 мкм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Сарколемма </a:t>
            </a:r>
            <a:r>
              <a:rPr lang="ru-RU" sz="2000" dirty="0"/>
              <a:t>образует </a:t>
            </a:r>
            <a:r>
              <a:rPr lang="ru-RU" sz="2000" dirty="0" smtClean="0"/>
              <a:t>Т- трубочки</a:t>
            </a:r>
          </a:p>
          <a:p>
            <a:r>
              <a:rPr lang="ru-RU" sz="2000" dirty="0" smtClean="0"/>
              <a:t>Ядро </a:t>
            </a:r>
            <a:r>
              <a:rPr lang="ru-RU" sz="2000" dirty="0"/>
              <a:t>эллипсоидное эухроматичное, часто полиплоидное, расположено в центре кардиомиоцита. </a:t>
            </a:r>
            <a:endParaRPr lang="ru-RU" sz="2000" dirty="0" smtClean="0"/>
          </a:p>
          <a:p>
            <a:r>
              <a:rPr lang="ru-RU" sz="2000" dirty="0" smtClean="0"/>
              <a:t>Миофибриллы</a:t>
            </a:r>
          </a:p>
          <a:p>
            <a:r>
              <a:rPr lang="ru-RU" sz="2000" dirty="0" smtClean="0"/>
              <a:t>Органеллы </a:t>
            </a:r>
            <a:r>
              <a:rPr lang="ru-RU" sz="2000" dirty="0"/>
              <a:t>общего значения и включения.</a:t>
            </a:r>
          </a:p>
        </p:txBody>
      </p:sp>
    </p:spTree>
    <p:extLst>
      <p:ext uri="{BB962C8B-B14F-4D97-AF65-F5344CB8AC3E}">
        <p14:creationId xmlns:p14="http://schemas.microsoft.com/office/powerpoint/2010/main" val="36490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29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типичных кардиомиоцитов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1307592"/>
            <a:ext cx="4754880" cy="486460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В</a:t>
            </a:r>
            <a:r>
              <a:rPr lang="ru-RU" dirty="0" smtClean="0"/>
              <a:t>ставочные диски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Анастомозы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8" y="1307592"/>
            <a:ext cx="5019579" cy="432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Развернутая стрелка 17"/>
          <p:cNvSpPr/>
          <p:nvPr/>
        </p:nvSpPr>
        <p:spPr>
          <a:xfrm>
            <a:off x="5632704" y="3227832"/>
            <a:ext cx="1371600" cy="48463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5632704" y="4206240"/>
            <a:ext cx="1243584" cy="448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63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Особенности сокращения миокарда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097280"/>
            <a:ext cx="10058400" cy="53035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Электрические синапсы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Функциональный синцитий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2" y="1362456"/>
            <a:ext cx="2450592" cy="198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гнутая влево стрелка 5"/>
          <p:cNvSpPr/>
          <p:nvPr/>
        </p:nvSpPr>
        <p:spPr>
          <a:xfrm>
            <a:off x="4306824" y="2670048"/>
            <a:ext cx="438912" cy="4206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4078223"/>
            <a:ext cx="2651760" cy="2024252"/>
          </a:xfrm>
          <a:prstGeom prst="rect">
            <a:avLst/>
          </a:prstGeom>
        </p:spPr>
      </p:pic>
      <p:sp>
        <p:nvSpPr>
          <p:cNvPr id="10" name="Выгнутая влево стрелка 9"/>
          <p:cNvSpPr/>
          <p:nvPr/>
        </p:nvSpPr>
        <p:spPr>
          <a:xfrm>
            <a:off x="4105656" y="4078223"/>
            <a:ext cx="548640" cy="9144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138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  Литература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73352"/>
            <a:ext cx="10058400" cy="44988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ivgma.ru/attachments/46184?ysclid=lo4c4rdn4981600202</a:t>
            </a:r>
            <a:r>
              <a:rPr lang="ru-RU" dirty="0" smtClean="0"/>
              <a:t> Мышечные ткани</a:t>
            </a:r>
          </a:p>
          <a:p>
            <a:r>
              <a:rPr lang="ru-RU" dirty="0" smtClean="0"/>
              <a:t>С.Л. Кузнецов, Н.Н. Мушкамбаров «Гистология, цитология и эмбриология», 2016.</a:t>
            </a:r>
          </a:p>
          <a:p>
            <a:r>
              <a:rPr lang="ru-RU" dirty="0" smtClean="0"/>
              <a:t>Атлас по гистологии, эмбриологии и цитологии ФГБОУ ВО КрасГМУ им. проф. В. Ф. Войно-Ясенецкого Минздрава России, 2018.</a:t>
            </a:r>
          </a:p>
        </p:txBody>
      </p:sp>
    </p:spTree>
    <p:extLst>
      <p:ext uri="{BB962C8B-B14F-4D97-AF65-F5344CB8AC3E}">
        <p14:creationId xmlns:p14="http://schemas.microsoft.com/office/powerpoint/2010/main" val="30207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9">
  <a:themeElements>
    <a:clrScheme name="Дерев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9" id="{D087C257-488D-4701-AACD-730344068FAF}" vid="{F26031FE-09DD-4C03-8157-533DABC0B5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181</TotalTime>
  <Words>258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Тема9</vt:lpstr>
      <vt:lpstr>Морфология сердечной    поперечно-полосатой мышечной ткани</vt:lpstr>
      <vt:lpstr>Развитие</vt:lpstr>
      <vt:lpstr>Функциональные особенности сердечной мышечной ткани</vt:lpstr>
      <vt:lpstr>Клеточная организация ткани</vt:lpstr>
      <vt:lpstr>Клеточная организация ткани</vt:lpstr>
      <vt:lpstr>Особенности строения сократительных кардиомиоцитов (СКМЦ)</vt:lpstr>
      <vt:lpstr>Особенности типичных кардиомиоцитов</vt:lpstr>
      <vt:lpstr>Особенности сокращения миокарда</vt:lpstr>
      <vt:lpstr>                             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Сердечная    поперечно-полосатая мышечная ткань</dc:title>
  <dc:creator>Екатерина</dc:creator>
  <cp:lastModifiedBy>Екатерина</cp:lastModifiedBy>
  <cp:revision>27</cp:revision>
  <dcterms:created xsi:type="dcterms:W3CDTF">2023-10-24T12:41:39Z</dcterms:created>
  <dcterms:modified xsi:type="dcterms:W3CDTF">2023-10-31T14:26:38Z</dcterms:modified>
</cp:coreProperties>
</file>