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4F3A3B-9601-45A6-8CA6-7D86EB35D643}" type="datetimeFigureOut">
              <a:rPr lang="ru-RU" smtClean="0"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0E986C-C7F2-4C9F-956B-E3C64A6809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Понятие и сущность конфликта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13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835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665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85166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конфликтов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(в отношении участников конфликта)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Конструктивная функция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Деструктивная функция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061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полностью или частично устраняет противоречия, высвечивает узкие места, нерешенные вопросы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позволяет глубже оценить индивидуально-психологические характеристики сотрудников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ослабляет психологическую напряженность в отношениях, снимает отрицательные эмоции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является источником развития личности в группе и стабилизации межличностных отношений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может улучшить качество индивидуальной деятельности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при отстаивании справедливых целей повышает авторитет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является средством самоутверждения личности в группе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оказывает негативное влияние на морально-психологическое состояние участников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сопровождается физическим или физическим давлением, что травмирует участников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всегда сопровождается стрессом и негативно влияет на состояние здоровья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происходит нарушение межличностных отношений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формирует негативный образ оппонента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негативно влияет на результат деятельности участников в период эскалации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формируется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</a:rPr>
                        <a:t>конфликтогенность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как черта характера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может отрицательно влиять на развитие личности в целом, формируя комплексы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907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482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69648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конфликтов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(в отношении социального окружения)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3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Конструктивная функция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Деструктивная функция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8294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выступает как средство активизации социальной жизни группы, формирует новации в профессиональной сфере деятельности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высвечивает нерешенные проблемы в групповой деятельности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зондирует групповое мнение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может исполнять роль сплочения группы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повышает дисциплину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нарушает систему коммуникации, взаимосвязей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отрицательно влияет на взаимопонимание, социально-психологический климат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ослабляет ценностно-ориентационное единство группы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может на длительное время снизить эффективность деятельности всей группы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Динамика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795880"/>
            <a:ext cx="8183880" cy="1361312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600"/>
              </a:spcBef>
            </a:pPr>
            <a:r>
              <a:rPr lang="ru-RU" sz="3700" dirty="0" smtClean="0"/>
              <a:t>Римскими </a:t>
            </a:r>
            <a:r>
              <a:rPr lang="ru-RU" sz="3700" dirty="0" smtClean="0"/>
              <a:t>цифрами обозначено: </a:t>
            </a:r>
            <a:r>
              <a:rPr lang="en-US" sz="3700" dirty="0" smtClean="0"/>
              <a:t>I</a:t>
            </a:r>
            <a:r>
              <a:rPr lang="ru-RU" sz="3700" dirty="0" smtClean="0"/>
              <a:t> – </a:t>
            </a:r>
            <a:r>
              <a:rPr lang="ru-RU" sz="3700" dirty="0" err="1" smtClean="0"/>
              <a:t>предконфликтная</a:t>
            </a:r>
            <a:r>
              <a:rPr lang="ru-RU" sz="3700" dirty="0" smtClean="0"/>
              <a:t> ситуация; </a:t>
            </a:r>
            <a:r>
              <a:rPr lang="en-US" sz="3700" dirty="0" smtClean="0"/>
              <a:t>II</a:t>
            </a:r>
            <a:r>
              <a:rPr lang="ru-RU" sz="3700" dirty="0" smtClean="0"/>
              <a:t> – конфликт; </a:t>
            </a:r>
            <a:r>
              <a:rPr lang="en-US" sz="3700" dirty="0" smtClean="0"/>
              <a:t>III</a:t>
            </a:r>
            <a:r>
              <a:rPr lang="ru-RU" sz="3700" dirty="0" smtClean="0"/>
              <a:t> – </a:t>
            </a:r>
            <a:r>
              <a:rPr lang="ru-RU" sz="3700" dirty="0" err="1" smtClean="0"/>
              <a:t>послеконфликтная</a:t>
            </a:r>
            <a:r>
              <a:rPr lang="ru-RU" sz="3700" dirty="0" smtClean="0"/>
              <a:t> ситуация. </a:t>
            </a:r>
            <a:endParaRPr lang="ru-RU" sz="3700" dirty="0" smtClean="0"/>
          </a:p>
          <a:p>
            <a:pPr>
              <a:spcBef>
                <a:spcPts val="600"/>
              </a:spcBef>
            </a:pPr>
            <a:r>
              <a:rPr lang="ru-RU" sz="3700" dirty="0" smtClean="0"/>
              <a:t>Арабскими </a:t>
            </a:r>
            <a:r>
              <a:rPr lang="ru-RU" sz="3700" dirty="0" smtClean="0"/>
              <a:t>цифрами обозначено: 1 – возникновение конфликтной ситуации; 2 – осознание конфликтной ситуации; 3 – попытки решить проблему неконфликтными способами; 4 – </a:t>
            </a:r>
            <a:r>
              <a:rPr lang="ru-RU" sz="3700" dirty="0" err="1" smtClean="0"/>
              <a:t>предконфликтная</a:t>
            </a:r>
            <a:r>
              <a:rPr lang="ru-RU" sz="3700" dirty="0" smtClean="0"/>
              <a:t> ситуация; 5 – инцидент; 6 – эскалация; 7 – противодействие; 8 – завершение конфликта; 9 – частичная нормализация отношений; 10 – полная нормализация отношений.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2208" y="548680"/>
            <a:ext cx="8002240" cy="3168352"/>
            <a:chOff x="1747" y="2797"/>
            <a:chExt cx="9174" cy="4494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747" y="2797"/>
              <a:ext cx="9174" cy="4494"/>
              <a:chOff x="1747" y="1693"/>
              <a:chExt cx="9174" cy="4494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1747" y="1693"/>
                <a:ext cx="9174" cy="4494"/>
                <a:chOff x="1747" y="1141"/>
                <a:chExt cx="9174" cy="4494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>
                  <a:off x="6160" y="5003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2422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>
                  <a:off x="3171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auto">
                <a:xfrm>
                  <a:off x="3887" y="5001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auto">
                <a:xfrm>
                  <a:off x="4661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5435" y="5003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auto">
                <a:xfrm>
                  <a:off x="6901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auto">
                <a:xfrm>
                  <a:off x="7650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>
                  <a:off x="8366" y="5001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>
                  <a:off x="9140" y="4994"/>
                  <a:ext cx="0" cy="1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914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05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2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29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3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78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4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836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5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610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6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334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7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074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8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790" y="4661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9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8482" y="4661"/>
                  <a:ext cx="565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10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49" name="Group 25"/>
                <p:cNvGrpSpPr>
                  <a:grpSpLocks/>
                </p:cNvGrpSpPr>
                <p:nvPr/>
              </p:nvGrpSpPr>
              <p:grpSpPr bwMode="auto">
                <a:xfrm>
                  <a:off x="1747" y="1141"/>
                  <a:ext cx="9174" cy="4094"/>
                  <a:chOff x="1747" y="1141"/>
                  <a:chExt cx="9174" cy="4094"/>
                </a:xfrm>
              </p:grpSpPr>
              <p:grpSp>
                <p:nvGrpSpPr>
                  <p:cNvPr id="105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747" y="1141"/>
                    <a:ext cx="9174" cy="3946"/>
                    <a:chOff x="2397" y="1140"/>
                    <a:chExt cx="8640" cy="3930"/>
                  </a:xfrm>
                </p:grpSpPr>
                <p:sp>
                  <p:nvSpPr>
                    <p:cNvPr id="105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40"/>
                      <a:ext cx="0" cy="393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97" y="5069"/>
                      <a:ext cx="86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53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159" y="1298"/>
                    <a:ext cx="0" cy="381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4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61" y="4045"/>
                    <a:ext cx="0" cy="104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5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649" y="3363"/>
                    <a:ext cx="0" cy="1689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756" y="5227"/>
                    <a:ext cx="289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720" y="5235"/>
                    <a:ext cx="289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7691" y="5235"/>
                    <a:ext cx="143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5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963" y="5252"/>
                  <a:ext cx="399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</a:t>
                  </a:r>
                  <a:endPara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976" y="5260"/>
                  <a:ext cx="515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II</a:t>
                  </a:r>
                  <a:endPara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099" y="5260"/>
                  <a:ext cx="607" cy="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III</a:t>
                  </a:r>
                  <a:endPara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62" name="Line 38"/>
              <p:cNvSpPr>
                <a:spLocks noChangeShapeType="1"/>
              </p:cNvSpPr>
              <p:nvPr/>
            </p:nvSpPr>
            <p:spPr bwMode="auto">
              <a:xfrm flipV="1">
                <a:off x="3895" y="4605"/>
                <a:ext cx="766" cy="6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1758" y="2947"/>
              <a:ext cx="7373" cy="3795"/>
              <a:chOff x="1758" y="1843"/>
              <a:chExt cx="7373" cy="3795"/>
            </a:xfrm>
          </p:grpSpPr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2010" y="1893"/>
                <a:ext cx="2372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Дифференциация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6675" y="1893"/>
                <a:ext cx="2372" cy="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Интеграция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66" name="Group 42"/>
              <p:cNvGrpSpPr>
                <a:grpSpLocks/>
              </p:cNvGrpSpPr>
              <p:nvPr/>
            </p:nvGrpSpPr>
            <p:grpSpPr bwMode="auto">
              <a:xfrm>
                <a:off x="1758" y="1843"/>
                <a:ext cx="7373" cy="3795"/>
                <a:chOff x="1758" y="6620"/>
                <a:chExt cx="7373" cy="3795"/>
              </a:xfrm>
            </p:grpSpPr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414" y="9983"/>
                  <a:ext cx="749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auto">
                <a:xfrm>
                  <a:off x="3179" y="9983"/>
                  <a:ext cx="7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661" y="8470"/>
                  <a:ext cx="783" cy="8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5444" y="6620"/>
                  <a:ext cx="707" cy="18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71" name="Group 47"/>
                <p:cNvGrpSpPr>
                  <a:grpSpLocks/>
                </p:cNvGrpSpPr>
                <p:nvPr/>
              </p:nvGrpSpPr>
              <p:grpSpPr bwMode="auto">
                <a:xfrm>
                  <a:off x="1758" y="6628"/>
                  <a:ext cx="7352" cy="1599"/>
                  <a:chOff x="1758" y="6628"/>
                  <a:chExt cx="7352" cy="1599"/>
                </a:xfrm>
              </p:grpSpPr>
              <p:sp>
                <p:nvSpPr>
                  <p:cNvPr id="1072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790" y="7161"/>
                    <a:ext cx="43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3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6197" y="7161"/>
                    <a:ext cx="2913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74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8" y="7277"/>
                    <a:ext cx="1906" cy="95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Степень напряженности отношений</a:t>
                    </a:r>
                    <a:endParaRPr kumimoji="0" lang="ru-RU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75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6151" y="6628"/>
                    <a:ext cx="666" cy="467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auto">
                <a:xfrm>
                  <a:off x="6817" y="7095"/>
                  <a:ext cx="824" cy="160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auto">
                <a:xfrm>
                  <a:off x="7649" y="8701"/>
                  <a:ext cx="666" cy="8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>
                  <a:off x="8324" y="9574"/>
                  <a:ext cx="807" cy="76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Дайте определение конфликта. Опишите структура конфликта.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Дайте определение конфликтной ситуации. Опишите ее структуру.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Приведите классификацию конфликтов.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Какие функции может выполнять конфликт? Приведите пример позитивной и негативной функции.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400" dirty="0" smtClean="0"/>
              <a:t>Опишите динамику конфликта.</a:t>
            </a:r>
          </a:p>
          <a:p>
            <a:endParaRPr lang="ru-RU" sz="3400" dirty="0" smtClean="0"/>
          </a:p>
          <a:p>
            <a:pPr lvl="1">
              <a:buNone/>
            </a:pPr>
            <a:r>
              <a:rPr lang="ru-RU" b="1" dirty="0" smtClean="0"/>
              <a:t>Рекомендуемая 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pPr lvl="1"/>
            <a:r>
              <a:rPr lang="ru-RU" dirty="0" err="1" smtClean="0"/>
              <a:t>Копасова</a:t>
            </a:r>
            <a:r>
              <a:rPr lang="ru-RU" dirty="0" smtClean="0"/>
              <a:t> В.Н. Справочник фармацевта: эффективные техники продаж / В.Н. </a:t>
            </a:r>
            <a:r>
              <a:rPr lang="ru-RU" dirty="0" err="1" smtClean="0"/>
              <a:t>Копасова</a:t>
            </a:r>
            <a:r>
              <a:rPr lang="ru-RU" dirty="0" smtClean="0"/>
              <a:t>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2009.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Конфликт </a:t>
            </a:r>
            <a:r>
              <a:rPr lang="ru-RU" dirty="0" smtClean="0"/>
              <a:t>и конфликтная ситуация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Виды и функции </a:t>
            </a:r>
            <a:r>
              <a:rPr lang="ru-RU" dirty="0" smtClean="0"/>
              <a:t>конфликтов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Динамика конфликта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Конфликт и конфликтная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Конфликт</a:t>
            </a:r>
            <a:r>
              <a:rPr lang="ru-RU" dirty="0" smtClean="0"/>
              <a:t> – это столкновение противоположно направленных, несовместимых друг с другом тенденций в сознании отдельно взятого индивида, в межличностных взаимодействиях или межличностных отношениях индивидов или групп людей, связанное с острыми отрицательными эмоциональными переживаниями</a:t>
            </a:r>
            <a:r>
              <a:rPr lang="ru-RU" dirty="0" smtClean="0"/>
              <a:t>.</a:t>
            </a:r>
          </a:p>
          <a:p>
            <a:endParaRPr lang="ru-RU" u="sng" dirty="0" smtClean="0"/>
          </a:p>
          <a:p>
            <a:pPr lvl="1">
              <a:buNone/>
            </a:pPr>
            <a:r>
              <a:rPr lang="ru-RU" b="1" dirty="0" smtClean="0"/>
              <a:t>Структуру </a:t>
            </a:r>
            <a:r>
              <a:rPr lang="ru-RU" b="1" dirty="0" smtClean="0"/>
              <a:t>конфликта </a:t>
            </a:r>
            <a:r>
              <a:rPr lang="ru-RU" dirty="0" smtClean="0"/>
              <a:t>можно выразить формулой: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Конфликт =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Конфликтная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ситуация + Инцидент 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Конфликт и конфликтная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Конфликтная ситуация </a:t>
            </a:r>
            <a:r>
              <a:rPr lang="ru-RU" dirty="0" smtClean="0"/>
              <a:t>– это специфическое состояние социальной системы, общности, группы или взаимодействий между ними, в котором проявляются противоречия интересов, целей, мотивов поведения, жизненных ценностей. Конфликтная ситуация отражает всю совокупность  причин и условий, предшествующих конфликту и вызывающих его, которая, однако, может долго не осознаваться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Инцидент</a:t>
            </a:r>
            <a:r>
              <a:rPr lang="ru-RU" dirty="0" smtClean="0"/>
              <a:t> – действие или совокупность действий участников конфликтной ситуации, провоцирующее резкое обострение противоречия и начало открытой борьбы между ними.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Конфликт и конфликтная ситуация</a:t>
            </a:r>
            <a:endParaRPr lang="ru-RU" dirty="0"/>
          </a:p>
        </p:txBody>
      </p:sp>
      <p:pic>
        <p:nvPicPr>
          <p:cNvPr id="4" name="Содержимое 3" descr="ris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522106"/>
            <a:ext cx="7200800" cy="431802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b="1" dirty="0" smtClean="0"/>
              <a:t>В зависимости от количества участников </a:t>
            </a:r>
            <a:r>
              <a:rPr lang="ru-RU" dirty="0" smtClean="0"/>
              <a:t>конфликты </a:t>
            </a:r>
            <a:r>
              <a:rPr lang="ru-RU" dirty="0" smtClean="0"/>
              <a:t>бывают:</a:t>
            </a:r>
          </a:p>
          <a:p>
            <a:pPr lvl="1">
              <a:spcBef>
                <a:spcPts val="600"/>
              </a:spcBef>
            </a:pPr>
            <a:r>
              <a:rPr lang="ru-RU" b="1" dirty="0" err="1" smtClean="0"/>
              <a:t>Внутриличностные</a:t>
            </a:r>
            <a:r>
              <a:rPr lang="ru-RU" dirty="0" smtClean="0"/>
              <a:t> – столкновение внутри личности равных по силе, но противоположно направленных мотивов, потребностей, интересов.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Межличностные</a:t>
            </a:r>
            <a:r>
              <a:rPr lang="ru-RU" dirty="0" smtClean="0"/>
              <a:t> – предполагают столкновение индивидов между собой.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Между личностью и группой </a:t>
            </a:r>
            <a:r>
              <a:rPr lang="ru-RU" dirty="0" smtClean="0"/>
              <a:t>– возникают при несоответствии поведения личности нормам группы, её ожиданиям.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Межгрупповые</a:t>
            </a:r>
            <a:r>
              <a:rPr lang="ru-RU" dirty="0" smtClean="0"/>
              <a:t> – при которых конфликтующие стороны выступают  социальные группы, преследующие несовместимые цели и препятствующие  осуществлению своих намерений.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ru-RU" b="1" dirty="0" smtClean="0"/>
              <a:t>В зависимости преобладающих последствий для участников</a:t>
            </a:r>
            <a:r>
              <a:rPr lang="ru-RU" dirty="0" smtClean="0"/>
              <a:t>:</a:t>
            </a:r>
          </a:p>
          <a:p>
            <a:pPr lvl="1"/>
            <a:r>
              <a:rPr lang="ru-RU" b="1" dirty="0" smtClean="0"/>
              <a:t>Конструктивные</a:t>
            </a:r>
            <a:r>
              <a:rPr lang="ru-RU" dirty="0" smtClean="0"/>
              <a:t> </a:t>
            </a:r>
            <a:r>
              <a:rPr lang="ru-RU" dirty="0" smtClean="0"/>
              <a:t>– в качестве своих последствий имеют преимущественно позитивные функции для группы, личности: сплочение коллектива, выработка новых решений и т.д.</a:t>
            </a:r>
          </a:p>
          <a:p>
            <a:pPr lvl="1"/>
            <a:r>
              <a:rPr lang="ru-RU" b="1" dirty="0" smtClean="0"/>
              <a:t>Деструктивные</a:t>
            </a:r>
            <a:r>
              <a:rPr lang="ru-RU" dirty="0" smtClean="0"/>
              <a:t> – ведут преимущественно к разрушению группы, в которых  они происходят.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III</a:t>
            </a:r>
            <a:r>
              <a:rPr lang="ru-RU" dirty="0" smtClean="0"/>
              <a:t>. </a:t>
            </a:r>
            <a:r>
              <a:rPr lang="ru-RU" b="1" dirty="0" smtClean="0"/>
              <a:t>В зависимости от природы возникновения конфликта</a:t>
            </a:r>
            <a:r>
              <a:rPr lang="ru-RU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Социальные</a:t>
            </a:r>
            <a:r>
              <a:rPr lang="ru-RU" dirty="0" smtClean="0"/>
              <a:t> – высшая степень развития противоречий в системе отношения людей, социальных групп, социальных институтов, характеризующихся усилением противоположных тенденций и интересов социальных общностей  и индивидов (межгосударственные, межнациональные, этнические, национальные).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Организационные</a:t>
            </a:r>
            <a:r>
              <a:rPr lang="ru-RU" dirty="0" smtClean="0"/>
              <a:t> – протекающие в рамках предприятий, организаций и является следствием организационного регламентирования деятельности личности.</a:t>
            </a:r>
          </a:p>
          <a:p>
            <a:pPr lvl="1">
              <a:spcBef>
                <a:spcPts val="600"/>
              </a:spcBef>
            </a:pPr>
            <a:r>
              <a:rPr lang="ru-RU" b="1" dirty="0" smtClean="0"/>
              <a:t>Эмоциональные</a:t>
            </a:r>
            <a:r>
              <a:rPr lang="ru-RU" dirty="0" smtClean="0"/>
              <a:t> и личностные – обусловлены реакцией индивида на ущемление его интересов.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Виды и функции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IV</a:t>
            </a:r>
            <a:r>
              <a:rPr lang="ru-RU" dirty="0" smtClean="0"/>
              <a:t>. </a:t>
            </a:r>
            <a:r>
              <a:rPr lang="ru-RU" b="1" dirty="0" smtClean="0"/>
              <a:t>В зависимости от «валентности» равных по силе воздействий </a:t>
            </a:r>
            <a:r>
              <a:rPr lang="ru-RU" dirty="0" smtClean="0"/>
              <a:t>(</a:t>
            </a:r>
            <a:r>
              <a:rPr lang="ru-RU" dirty="0" err="1" smtClean="0"/>
              <a:t>внутриличностные</a:t>
            </a:r>
            <a:r>
              <a:rPr lang="ru-RU" dirty="0" smtClean="0"/>
              <a:t> конфликты):</a:t>
            </a:r>
          </a:p>
          <a:p>
            <a:pPr lvl="1">
              <a:spcBef>
                <a:spcPts val="600"/>
              </a:spcBef>
            </a:pPr>
            <a:r>
              <a:rPr lang="ru-RU" dirty="0" smtClean="0"/>
              <a:t>«</a:t>
            </a:r>
            <a:r>
              <a:rPr lang="ru-RU" b="1" dirty="0" smtClean="0"/>
              <a:t>Приближение – </a:t>
            </a:r>
            <a:r>
              <a:rPr lang="ru-RU" b="1" dirty="0" err="1" smtClean="0"/>
              <a:t>приближение</a:t>
            </a:r>
            <a:r>
              <a:rPr lang="ru-RU" dirty="0" smtClean="0"/>
              <a:t>» - необходимо сделать выбор из двух  в равной степени привлекательных </a:t>
            </a:r>
            <a:r>
              <a:rPr lang="ru-RU" dirty="0" smtClean="0"/>
              <a:t>альтернатив.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dirty="0" smtClean="0"/>
              <a:t> «</a:t>
            </a:r>
            <a:r>
              <a:rPr lang="ru-RU" b="1" dirty="0" smtClean="0"/>
              <a:t>Приближение – удаление</a:t>
            </a:r>
            <a:r>
              <a:rPr lang="ru-RU" dirty="0" smtClean="0"/>
              <a:t>» - одна и та же цель является  в одинаковой мере и привлекательной и непривлекательной, вызывая как положительные, так и отрицательные </a:t>
            </a:r>
            <a:r>
              <a:rPr lang="ru-RU" dirty="0" smtClean="0"/>
              <a:t>эмоции.</a:t>
            </a:r>
            <a:endParaRPr lang="ru-RU" dirty="0" smtClean="0"/>
          </a:p>
          <a:p>
            <a:pPr lvl="1">
              <a:spcBef>
                <a:spcPts val="600"/>
              </a:spcBef>
            </a:pPr>
            <a:r>
              <a:rPr lang="ru-RU" dirty="0" smtClean="0"/>
              <a:t>«</a:t>
            </a:r>
            <a:r>
              <a:rPr lang="ru-RU" b="1" dirty="0" smtClean="0"/>
              <a:t>Удаление – </a:t>
            </a:r>
            <a:r>
              <a:rPr lang="ru-RU" b="1" dirty="0" err="1" smtClean="0"/>
              <a:t>удаление</a:t>
            </a:r>
            <a:r>
              <a:rPr lang="ru-RU" dirty="0" smtClean="0"/>
              <a:t>» - необходимо выбрать из двух в равной степени не привлекательных  альтернатив.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859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Понятие и сущность конфликта </vt:lpstr>
      <vt:lpstr>ПЛАН ЛЕКЦИИ</vt:lpstr>
      <vt:lpstr>1. Конфликт и конфликтная ситуация</vt:lpstr>
      <vt:lpstr>1. Конфликт и конфликтная ситуация</vt:lpstr>
      <vt:lpstr>1. Конфликт и конфликтная ситуация</vt:lpstr>
      <vt:lpstr>2. Виды и функции конфликтов</vt:lpstr>
      <vt:lpstr>2. Виды и функции конфликтов</vt:lpstr>
      <vt:lpstr>2. Виды и функции конфликтов</vt:lpstr>
      <vt:lpstr>2. Виды и функции конфликтов</vt:lpstr>
      <vt:lpstr>2. Виды и функции конфликтов</vt:lpstr>
      <vt:lpstr>2. Виды и функции конфликтов</vt:lpstr>
      <vt:lpstr>3. Динамика конфликта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сущность конфликта</dc:title>
  <dc:creator>Настя</dc:creator>
  <cp:lastModifiedBy>Настя</cp:lastModifiedBy>
  <cp:revision>6</cp:revision>
  <dcterms:created xsi:type="dcterms:W3CDTF">2012-06-13T11:41:37Z</dcterms:created>
  <dcterms:modified xsi:type="dcterms:W3CDTF">2012-06-13T12:51:26Z</dcterms:modified>
</cp:coreProperties>
</file>