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8" r:id="rId2"/>
    <p:sldId id="257" r:id="rId3"/>
    <p:sldId id="258" r:id="rId4"/>
    <p:sldId id="260" r:id="rId5"/>
    <p:sldId id="300" r:id="rId6"/>
    <p:sldId id="301" r:id="rId7"/>
    <p:sldId id="305" r:id="rId8"/>
    <p:sldId id="306" r:id="rId9"/>
    <p:sldId id="261" r:id="rId10"/>
    <p:sldId id="262" r:id="rId11"/>
    <p:sldId id="265" r:id="rId12"/>
    <p:sldId id="263" r:id="rId13"/>
    <p:sldId id="264" r:id="rId14"/>
    <p:sldId id="266" r:id="rId15"/>
    <p:sldId id="283" r:id="rId16"/>
    <p:sldId id="284" r:id="rId17"/>
    <p:sldId id="302" r:id="rId18"/>
    <p:sldId id="285" r:id="rId19"/>
    <p:sldId id="303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267" r:id="rId35"/>
    <p:sldId id="304" r:id="rId36"/>
    <p:sldId id="268" r:id="rId37"/>
    <p:sldId id="269" r:id="rId38"/>
    <p:sldId id="275" r:id="rId39"/>
    <p:sldId id="276" r:id="rId40"/>
    <p:sldId id="277" r:id="rId41"/>
    <p:sldId id="278" r:id="rId42"/>
    <p:sldId id="279" r:id="rId43"/>
    <p:sldId id="280" r:id="rId44"/>
    <p:sldId id="282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7B10A-2915-4575-AB38-440A6B5E9968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0E0E-7EA2-4B1E-8695-C08C0B2CE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7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0E0E-7EA2-4B1E-8695-C08C0B2CED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7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0E0E-7EA2-4B1E-8695-C08C0B2CEDE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4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6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6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9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8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3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9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1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1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5480" y="620688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«КРАСНОЯРСКИЙ ГОСУДАРСТВЕННЫЙ МЕДИЦИНСКИЙ УНИВЕРСИТЕТ ИМЕНИ ПРОФЕССОРА  В.Ф.ВОЙНО-ЯСЕНЕЦКОГО» МИНИСТЕРСТВА ЗДРАВООХРАНЕНИЯ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552" y="2636912"/>
            <a:ext cx="8064896" cy="396044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12573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помощь. Организация амбулаторно-поликлинической помощи населению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специальности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34.02.01-Сестринское дело</a:t>
            </a: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87350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ЛПУ стационарного типа относятся: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ЛПУ этого типа пациент получает медицинские услуги и проживает там же.</a:t>
            </a:r>
          </a:p>
          <a:p>
            <a:pPr marL="0" indent="0">
              <a:buNone/>
            </a:pP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ЛПУ комбинированного типа относятся: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медико-санитарная часть 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 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объединенные больницы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сочетают в своём составе и амбулатории (поликлиники), и стационары.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92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2" y="-206375"/>
            <a:ext cx="11153775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и взаимосвязь между различными ЛПУ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092" y="1026827"/>
            <a:ext cx="10515600" cy="51911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является одним из основных принципов работы лечебно-профилактических учреждений.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в здравоохранении означает проведение единой тактики в лечении людей, медицинском обслуживании населения в различных лечебно-профилактических учреждениях с целью достижения единой стратегической цели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(сохранения) здоровья.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2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37" y="-19208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(ПМСП).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30" y="1071051"/>
            <a:ext cx="1167344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Первичная медико-санитарная помощь является основой системы оказания медицинской помощи и включает в себя мероприятия по профилактике, диагностике, лечению заболеваний и состояний, медицинской реабилитации, наблюдению за течением беременности, формированию здорового образа жизни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санитарногигиеническому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просвещению населения.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38" y="-1635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ПМСП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86" y="11673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доврачебная медико-санитарная помощь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первичная врачебная медико-санитарная помощь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первичная специализированная медико-санитарная помощь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69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9208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организационная структура поликлиники.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533" y="1079982"/>
            <a:ext cx="114837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поликлиники и штатная численность устанавливаются главным врачом поликлиники или руководителем медицинской организации (ее структурного подразделения), в структуру которой она входит, исходя из объема проводимой лечебно-диагностической работы с учетом рекомендуемых штатных нормативов, установленных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 N 2 к «Положению об организации оказания первичной медико-санитарной помощи взрослому населению, утвержденному настоящим приказом, уровня и структуры заболеваемости и смертности, половозрастного состава населения, его плотности, а также иных показателей, характеризующих здоровье населения.»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8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005" y="186052"/>
            <a:ext cx="11649694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Основные задачи поликлиники: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медицинской помощи населению непосредственно в поликлинике и на дому;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среди прикрепленного населения комплекса профилактических мероприятий, направленных на снижение заболеваемости, инвалидности и смертности;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диспансеризации населения и, прежде всего, лиц с повышенным риском заболеваний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системы, онкологических и других социально-значимых болезней;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 по санитарно-гигиеническому воспитанию населения, формированию здорового образа жизни.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083" y="145364"/>
            <a:ext cx="11603636" cy="6254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Городская поликлиника работает по участковому принципу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 ней закреплена определенная территория, которая, в свою очередь, разделена на территориальные участки. Участки формируются в зависимости от численности населения. Первое знакомство пациента с поликлиникой начинается с регистратуры, которая организует прием больных и их обслуживание на дому.</a:t>
            </a: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 задачи регистратуры входит 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записи на прием к врачам при непосредственном обращении и по телефону;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регулирование интенсивности потока пациентов с целью обеспечения равномерной нагрузки на приеме, распределение больных по видам оказываемой помощи;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своевременный подбор медицинской документации и доставка ее в кабинеты врачей, правильное ведение и хранение картотеки.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практике организации амбулаторно-поликлинической помощи используется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основных способа организации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записи пациентов на прием к врачу: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талонная система;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самозапись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комбинированный способ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794000"/>
            <a:ext cx="6096000" cy="4064000"/>
          </a:xfrm>
          <a:prstGeom prst="rect">
            <a:avLst/>
          </a:prstGeom>
        </p:spPr>
      </p:pic>
      <p:pic>
        <p:nvPicPr>
          <p:cNvPr id="3074" name="Picture 2" descr="C:\Users\Общага\Desktop\Алена презинтации 5 8\985162445394861_86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6000" cy="421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823" y="419724"/>
            <a:ext cx="11572407" cy="59960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Кабинет доврачебного приема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который организуется в поликлинике для регулирования потока посетителей и выполнения функций, не требующих врачебной компетенции.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кабинета доврачебного приема входит: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распределение пациентов по срочности направления их к врачу;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 на лабораторные и другие диагностические исследования больных, которые не нуждаются в день обращения во врачебном приеме;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антропометрии, измерение артериального и глазного давления, температуры тела и др.;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заполнение паспортной части «Санаторно-курортной карты»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(ф. 072/у),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«Направления на медико-социальную экспертизу»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(ф. 088/у),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также внесения в них данных лабораторных и других диагностических исследований, оформление справок, выписок и других медицинских документов;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организации и проведении медицинских осмотров.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37734"/>
            <a:ext cx="6772602" cy="4920266"/>
          </a:xfrm>
          <a:prstGeom prst="rect">
            <a:avLst/>
          </a:prstGeom>
        </p:spPr>
      </p:pic>
      <p:pic>
        <p:nvPicPr>
          <p:cNvPr id="4098" name="Picture 2" descr="C:\Users\Общага\Desktop\Алена презинтации 5 8\kompyuterizaciya-kabinetov-vrachey-pervichnogo-zvena-sposobstvuet-povysheniyu-dostupnosti-i-kachestva-medicinskoy-pomos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602" y="1"/>
            <a:ext cx="5419397" cy="361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13" y="142875"/>
            <a:ext cx="10515600" cy="635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3" y="911225"/>
            <a:ext cx="11677650" cy="56753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1.	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Лечебно-профилактическая помощь как основной вид помощи населению.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Определение лечебно-профилактического учреждения.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Типы ЛПУ.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Основные виды деятельности ЛПУ.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Преемственность и взаимосвязь между различными ЛПУ.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Первичная медико-санитарная помощь (ПМСП).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	Основные направления ПМСП.</a:t>
            </a:r>
          </a:p>
          <a:p>
            <a:pPr marL="457200" indent="-457200">
              <a:buAutoNum type="arabicPeriod" startAt="8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Основные задачи медицинской сестры общей практики</a:t>
            </a:r>
          </a:p>
          <a:p>
            <a:pPr marL="457200" indent="-457200">
              <a:buAutoNum type="arabicPeriod" startAt="8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Организация работы среднего медицинского персонала скорой медицинской помощи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	Функции и организационная структура поликлиники.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	Участковый принцип поликлинического обслуживания, его значение.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	Этапы	СМП:	до	госпитальный	(станции,	подстанции,	выездные	бригады)	и госпитальный.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	Основные задачи СМП.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7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80" y="-2548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задачи медицинской сестры общей практики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9903"/>
            <a:ext cx="11633617" cy="584933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формирует совместно с врачом-терапевтом участковым паспорт врачебного (терапевтического) участка из прикрепленного к нему населения, ведет персональный учет, информационную 64 (компьютерную) базу данных состояния здоровья обслуживаемого населения, участвует в формировании групп диспансерных больных, в том числе имеющих право на получение набора социальных услуг;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организует амбулаторный прием врача-терапевта участкового, подготавливает к работе приборы, инструменты, обеспечивает бланками рецептов, направлений;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 мероприятия по санитарно-гигиеническому воспитанию и образованию обслуживаемого населения, консультирует по вопросам формирования здорового образа жизни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осуществляет профилактические мероприятия по предупреждению и снижению заболеваемости, выявление социально значимых болезней и факторов риска, организует и ведет занятия в школах здоровья;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организует проведение диагностики и лечения заболеваний и состояний, в том числе восстановительного лечения больных в амбулаторных условиях, дневном стационаре и стационаре на дому;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12091916" cy="63571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 доврачебные осмотры, в том числе профилактические, с записью в медицинской карте амбулаторного больного;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 неотложную доврачебную медицинскую помощь больным при острых заболеваниях, травмах, отравлениях и других неотложных состояниях в амбулаторных условиях, дневном стационаре и стационаре, на дому;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назначением врача выполняет медицинские манипуляции и производит забор материала для бактериологических исследований;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оформляет документы для направления больных на консультации к врачам-специалистам, в том числе для стационарного и восстановительного лечения по медицинским показаниям;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проводит мероприятия по профилактике инфекционных заболеваний, организует и проводит противоэпидемические мероприятия и иммунопрофилактику в установленном порядке;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оформляет документацию по экспертизе временной нетрудоспособности в установленном порядке и документы для направления на медико-социальную экспертизу;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оформляет документы для направления пациентов по медицинским показаниям на санаторно-курортное лечение;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813" y="314793"/>
            <a:ext cx="11602387" cy="61759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заполняет под контролем врача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«Талоны амбулаторного пациента» (ф. 025-6-7/у/89; 025-10/у-97; 025-11/у-02; 025-12/у-04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«Экстренные извещения», бланки направлений на лечебно-диагностические исследования, вносит в индивидуальную карту амбулаторного 65 больного данные флюорографического и других исследований, помогает заполнять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«Направление на медико-социальную экспертизу» (ф. 088/у-97)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«Санаторно-курортные карты» (ф. 072/у),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выписки из «Медицинских карт амбулаторного больного».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проводит под контролем врача профилактические прививки и мероприятия по дегельминтизации населения;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ведет «Дневник учета работы медицинской сестры участковой»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(ф. 039- 1/у-06).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843" y="389744"/>
            <a:ext cx="11572406" cy="57872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Профилактический медицинский осмотр - активное медицинское обследование определенных групп населения врачами одной или нескольких специальностей и проведение лабораторно-диагностических исследований с целью раннего выявления заболеваний и осуществления, необходимых лечебно-оздоровительных мероприятий.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регистратуре на каждого больного заводится «Медицинская карта амбулаторного больного», производятся учет, хранение и оформление всех остальных медицинских документов и регулируется нагрузка на врачей посредством талонной системы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самозаписи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Данные обо всех полученных вызовах заносятся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«Книгу записи вызовов врача на дом» (ф. 031/у).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поликлинике участковый врач работает по скользящему графику, ведет прием больных в поликлинике и оказывает помощь на дому: обслуживает первичные вызовы на дом и планирует активные посещения в зависимости от состояния здоровья больного.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важнейших разделов работы врача в поликлинике является экспертиза трудоспособности. В лечебном учреждении ведется специальная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«Книга регистрации листков нетрудоспособности» (ф. 036/у).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871" y="232347"/>
            <a:ext cx="11587397" cy="62958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неясных и конфликтных случаях, а также при направлении на санаторно-курортное лечение, МСЭ и при решении вопроса о временном переводе на другую работу больного направляют на клинико-экспертную комиссию (КЭК). В поликлинике имеется «Журнал для записи заключений КЭК» (ф. 035/у).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Стационар дневного пребывания в больнице и дневной стационар в поликлинике организуются для больных, не нуждающихся в круглосуточном медицинском наблюдении и лечении на базе многопрофильных больниц или амбулаторно-поликлинических учреждений. Мощность стационаров определяется индивидуально в каждом конкретном случае главным врачом ЛПУ, на базе которого он организуется. В зависимости от наличия условий дневной стационар, развернутый в лечебных учреждениях, может иметь от 6 до 20 и более коек. На каждой койке больным в течение 2 – 4 – 6 ч с перерывом в 20 – 30 мин проводятся ежедневное наблюдение врачом, лабораторно-диагностические обследования, лекарственная терапия, процедуры и инъекции. В центрах амбулаторной хирургии выполняются оперативные вмешательства повышенной сложности.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больного, находящегося в стационаре дневного пребывания, заводится «Медицинская карта стационарного больного» с занесением в нее кратких сведений из анамнеза, истории заболевания и проводимого обследования и лечения.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64" y="314793"/>
            <a:ext cx="11452485" cy="47668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Стационар на дому в амбулаторно-поликлинических учреждениях организуется для больных с острыми и хроническими заболеваниями, состояние которых не требует госпитализации. Штаты стационара на дому устанавливаются в соответствии со штатными нормативами, предусмотренными для амбулаторно-поликлинических учреждений. Отбор больных проводится заведующими терапевтическими отделениями по представлению участковых врачей-терапевтов и врачей-специалистов.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ухудшении состояния больной переводится в стационар. Все записи на больного, находящегося в стационаре на дому, производятся в «Медицинской карте амбулаторного больного». Корректировка лечения и продление листка нетрудоспособности проводятся с привлечением КЭК на дому в сроки, установленные законодательством по экспертизе временной нетрудоспособности.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Стационар на дому пользуется в своей работе всеми консультативными и лечебно-диагностическими службами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042" y="-1425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работы среднего медицинского персонала скорой медицинской помощи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706" y="1006093"/>
            <a:ext cx="11752288" cy="5456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Скорая медицинская помощь (СМП)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оказывается гражданам при обстоятельствах, требующих срочного медицинского вмешательства (при несчастных случаях, травмах, отравлениях и других состояниях и заболеваниях), она осуществляется безотлагательно лечебно- профилактическими учреждениями независимо от территориальной, ведомственной подчиненности и формы собственности. Скорая медицинская помощь гражданам Российской Федерации и гражданам, находящимся на ее территории, оказывается бесплатно.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структуру службы СМП входят станции и подстанции скорой медицинской помощи, отделения скорой медицинской помощи в составе больниц, больницы скорой медицинской помощи. Станции скорой медицинской помощи как самостоятельные лечебно-профилактические учреждения создаются в городах с населением свыше 50 тыс. человек. В городах с населением более 100 тыс. человек, с учетом протяженности населенного пункта и рельефа местности, организуются подстанции скорой медицинской помощи как подразделения станций (в зоне двадцатиминутной доступности).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623" y="323072"/>
            <a:ext cx="11617377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скорой медицинской помощи. </a:t>
            </a:r>
          </a:p>
          <a:p>
            <a:pPr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Учреждения скорой медицинской помощи предназначены для решения следующего комплекса медицинских задач: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оказания круглосуточной своевременной и качественной медицинской помощи заболевшим и пострадавшим, находящимся вне лечебно- профилактических учреждений, а так же при катастрофах и стихийных бедствиях;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осуществления своевременной транспортировки больных, пострадавших и рожениц, нуждающихся в экстренной стационарной помощи;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оказания медицинской помощи больным и пострадавшим, обратившимся за помощью непосредственно на станцию и отделения СМП.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862" y="239843"/>
            <a:ext cx="11602387" cy="62209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Выездная бригада скорой медицинской помощи решает следующие 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немедленный выезд и прибытие к пациенту (на место происшествия) в пределах норматива времени, установленного для данной административной территории;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установление диагноза, осуществление мероприятий, способствующих стабилизации или улучшению состояния здоровья пациента и, при наличии медицинских показаний, транспортировка его в стационар;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передача пациента и соответствующей медицинской документации дежурному врачу стационара;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сортировки больных или пострадавших и установление последовательности оказания медицинской помощи при массовых заболеваниях, отравлениях, травмах и при других чрезвычайных ситуациях;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необходимых санитарно-гигиенических и противоэпидемических мероприятий на месте вызова.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29" y="265366"/>
            <a:ext cx="1174859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Фельдшер выездной бригады скорой медицинской помощи обязан: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796" y="1590929"/>
            <a:ext cx="11573656" cy="563947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обеспечивать немедленный выезд бригады после получения вызова и прибытие ее к пациенту на место происшествия в пределах норматива времени, установленного на данной административной территории;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оказывать скорую медицинскую помощь больным и пострадавшим на месте происшествия и во время транспортировки в стационары в соответствии с утвержденными правилами и стандартами;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обеспечивать эпидемиологическую безопасность: при выявлении у больного карантинной инфекции оказать ему необходимую медицинскую помощь, соблюдая меры предосторожности, и информировать старшего врача смены 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клинико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эпидемиологических и паспортных данных больного;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требованию сотрудников правоохранительных органов остановиться для оказания медицинской помощи независимо от места нахождения больного (пострадавшего)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31" y="179387"/>
            <a:ext cx="11615738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Лечебно-профилактическая помощь как основной вид помощи населению.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62" y="1559022"/>
            <a:ext cx="11253787" cy="4855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учреждения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лечебно-профилактические и другие виды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учереждении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людям, в том числе с какими-либо заболеваниями, оказываются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диагностика,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реабилитация после перенесенных болезней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может быть врачебной (осуществляется лицами с законченным высшим медицинским образованием) и доврачебной (оказывается лицами со средним медицинским образованием — фельдшером, медсестрой, акушеркой). Она оказывается в лечебно-профилактическом учреждении и на дому как по месту жительства (территориальный принцип), так и по месту работы (производственный принцип).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12" y="2731285"/>
            <a:ext cx="1117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Лечебно-профилактические учреждения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медицинские учреждения различных форм собственности, оказывающие лечебно-профилактическую помощь населению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1527436" cy="62958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itchFamily="18" charset="0"/>
              </a:rPr>
              <a:t>Оперативный отдел (диспетчерская)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круглосуточный централизованный прием обращений населения, своевременное направление выездных бригад на место происшествия, оперативное управление их работой. В его структуру входят диспетчерская приема и передачи вызовов и стол справок. Дежурный персонал оперативного отдела имеет необходимые средства связи со всеми структурными подразделениями станции СМП, подстанциями, выездными бригадами, лечебно- профилактическими учреждениями, а также прямую связь с оперативными службами. Отдел должен иметь автоматизированные рабочие места, компьютерную систему управления.</a:t>
            </a: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Оперативный отдел выполняет следующие основные функции: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вызовов с обязательной записью диалога на электронный носитель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сортировка вызовов по срочности и своевременная передача их выездным бригадам;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контроля над своевременной доставкой больных, рожениц, пострадавших в приемные отделения соответствующих стационаров;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 оперативной статистической информации, ее анализ, подготовка ежедневных сводок для руководства станции СМП;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взаимодействия с УВД, ГИБДД, управлением по чрезвычайным ситуациям (ЧС) и другими оперативными службами.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1617377" cy="65881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специализированной экстренной и плановой консультативной помощи пациентам, находящимся на лечении в муниципальных учреждениях здравоохранения (центральной, городской, районной, участковой больницах), возложено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отделения экстренной и планово- консультативной помощи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создаются в структуре областных (краевых, окружных) больниц.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формы первичной учетной медицинской документации станции (подстанций, отделений) скорой медицинской помощи и отделений экстренной и планово-консультативной помощи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 записи вызовов скорой медицинской помощи,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 109/у;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Карта вызова скорой медицинской помощи,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 110/у;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Сопроводительный лист станции скорой помощи с талоном к нему,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 114/у;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Дневник работы станции скорой медицинской помощи, ф.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115/у;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 регистрации приема вызовов и их выполнения отделением экстренной и планово-консультативной помощи,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 117/у;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на санитарный полет,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 118/у;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врачу-консультанту,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 119/у;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 регистрации плановых выездов (вылетов),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 120/у.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505" y="296628"/>
            <a:ext cx="105156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Медицинские работники скорой медицинской помощи должны: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вычислять и анализировать основные статистические показатели: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обеспеченности населения СМП;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своевременности выездов бригад СМП;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расхождения диагнозов СМП и стационара;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удельного веса госпитализированных больных;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удельного веса повторных вызовов;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удельного веса успешных реанимаций;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удельного веса летальных исходов;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удельного веса «ложных» вызовов.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830" y="122830"/>
            <a:ext cx="12069170" cy="6636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Обращаемость населения за скорой медицинской помощью характеризуется показателем обеспеченности населения СМП, нормативное значение которого в соответствии с Программой государственных гарантий оказания гражданам Российской Федерации бесплатной медицинской помощи в 2010 г. установлено на уровне 318 вызовов на 1000 населения.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Оценкой оперативности работы СМП служит показатель своевременности выездов бригад СМП, который рассчитывается как процентное отношение числа выездов СМП в течение 4 мин с момента вызова к общему числу вызовов СМП. Значение этого показателя не должно опускаться ниже 98%. Показатели, характеризующие преемственность в работе СМП и стационаров больничных учреждений, - это расхождение диагнозов СМП и стационара и удельный вес госпитализированных больных. Рекомендуемое значение первого показателя составляет 5%, второго - 80%. Качество работы бригад СМП можно оценить при помощи показателей удельного веса повторных вызовов, удельного веса успешных реанимаций и удельного веса летальных исходов. Рекомендуемые значения этих показателей соответственно 1%, 10%, 0,06%.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правовой культуре населения косвенно можно судить по показателю удельного веса «ложных» вызовов. По данным службы скорой медицинской помощи отдельных субъектов РФ его значение колеблется в интервале 1-3%.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7950"/>
            <a:ext cx="11644312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работы поликлиники в ее структуре рекомендуется предусматривать следующие подразделения: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312" y="1433513"/>
            <a:ext cx="10515600" cy="4351338"/>
          </a:xfrm>
        </p:spPr>
        <p:txBody>
          <a:bodyPr>
            <a:noAutofit/>
          </a:bodyPr>
          <a:lstStyle/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регистратура;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(кабинет) доврачебной помощи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общей врачебной (семейной) практики; 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(кабинет) первичной специализированной медико-санитарной помощи;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первичной специализированной медико-санитарной помощи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-ортопедическое, хирургическое, терапевтическое, оториноларингологическое, офтальмологическое, неврологическое и другие); 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врачей-специалистов;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(кабинет) неотложной медицинской помощи;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(кабинет) функциональной диагностики;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стоматологическое отделение (кабинет); </a:t>
            </a:r>
          </a:p>
        </p:txBody>
      </p:sp>
    </p:spTree>
    <p:extLst>
      <p:ext uri="{BB962C8B-B14F-4D97-AF65-F5344CB8AC3E}">
        <p14:creationId xmlns:p14="http://schemas.microsoft.com/office/powerpoint/2010/main" val="102032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бщага\Desktop\Алена презинтации 5 8\4111-5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791" y="233591"/>
            <a:ext cx="5713783" cy="3566514"/>
          </a:xfrm>
          <a:prstGeom prst="rect">
            <a:avLst/>
          </a:prstGeom>
          <a:noFill/>
        </p:spPr>
      </p:pic>
      <p:pic>
        <p:nvPicPr>
          <p:cNvPr id="5123" name="Picture 3" descr="C:\Users\Общага\Desktop\Алена презинтации 5 8\IMG_20150519_1518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58" y="2660072"/>
            <a:ext cx="5579052" cy="3855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2" y="365124"/>
            <a:ext cx="10515600" cy="6106013"/>
          </a:xfrm>
        </p:spPr>
        <p:txBody>
          <a:bodyPr>
            <a:normAutofit fontScale="25000" lnSpcReduction="20000"/>
          </a:bodyPr>
          <a:lstStyle/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процедурный кабинет; 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смотровой кабинет; флюорографический кабинет; 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доверия; 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кризисных состояний и медико-психологической разгрузки;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медицинской помощи при отказе от курения;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(кабинет) лучевой диагностики; клиническая лаборатория; 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биохимическая лаборатория;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микробиологическая лаборатория; отделение (кабинет) медицинской профилактики;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здоровья; 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(учебные классы, аудитории) для проведения групповой профилактики (школ здоровья); 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стационар; 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информационно-аналитическое отделение или кабинет медицинской статистики;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организационно-методический кабинет (отделение);</a:t>
            </a:r>
          </a:p>
          <a:p>
            <a:pPr lvl="0" fontAlgn="base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административно-хозяйственные подразделения.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11" y="0"/>
            <a:ext cx="1201578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Участковый принцип поликлинического обслуживания, его значение.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21" y="1105128"/>
            <a:ext cx="116179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обслуживание населения в поликлинике организовано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участковому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принципу в соответствии с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МЗ РФ № 584 от 04.08.2006 г. «О порядке организации медицинского обслуживания населения по участковому принципу» и проводится с учетом критериев территориальной (в том числе транспортной) доступности всех видов медицинской (доврачебной, врачебной и скорой медицинской неотложной) помощи.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лечебных учреждениях могут быть организованы следующие врачебные участки с рекомендуемой численностью населения: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терапевтический – 1700 человек взрослого населения (18 лет и старше);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общей практики (ВОП) – 1500 человек взрослого населения;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врача – 1200 человек взрослого и детского населения;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терапевтический участок – 2000 и более человек взрослого и детского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2138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-249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СМП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4400"/>
            <a:ext cx="11872913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РБ функционирует Государственная система организации СМП: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городах станции СМП с подстанциями и филиалами, травматологические пункты; в сельских административных районах — отделения СМП ЦРБ, в областях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госпитальный этап: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 скорой помощи, отделения экстренной госпитализации общей сети больничных учреждений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станций скорой медицинской помощи (отделений, больниц) регламентируется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РБ «О совершенствовании организации скорой и неотложной медицинской помощи».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(отделение) скорой медицинской помощи — ЛПО, оказывающее скорую и неотложную медицинскую помощь взрослому и детскому населению при угрожающих жизни состояниях, несчастных случаях, острых тяжелых заболеваниях и обострении хронических заболеваний как на месте происшествия, так и в пути следования.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265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92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СМП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12" y="1143001"/>
            <a:ext cx="11687175" cy="6015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Оказание в максимально короткие сроки после получения вызова скорой и неотложной медицинской помощи заболевшим и пострадавшим, находящимся вне ЛПУ и во время их транспортировки в стационары.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Перевозка больных, нуждающихся в экстренной помощи, пострадавших, рожениц, недоношенных детей вместе с их матерями по заявкам врачей и администрации ЛПУ.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Оказания круглосуточной своевременной и качественной медицинской помощи заболевшим и пострадавшим, находящимся вне лечебно-профилактических учреждений, а так же при катастрофах и стихийных бедствиях;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Осуществления своевременной транспортировки больных, пострадавших и рожениц, нуждающихся в экстренной стационарной помощи;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Оказания медицинской помощи больным и пострадавшим, обратившимся за помощью непосредственно на станцию и отделения СМП.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09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-206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ЛПУ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70" y="700830"/>
            <a:ext cx="11530013" cy="5949352"/>
          </a:xfrm>
        </p:spPr>
        <p:txBody>
          <a:bodyPr>
            <a:normAutofit fontScale="25000" lnSpcReduction="20000"/>
          </a:bodyPr>
          <a:lstStyle/>
          <a:p>
            <a:pPr marL="195580" marR="198120" indent="0">
              <a:lnSpc>
                <a:spcPct val="102000"/>
              </a:lnSpc>
              <a:spcAft>
                <a:spcPts val="1165"/>
              </a:spcAft>
              <a:buNone/>
            </a:pPr>
            <a:r>
              <a:rPr lang="ru-RU" sz="9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оказываемой лечебно-профилактической помощи лечебно</a:t>
            </a:r>
            <a:r>
              <a:rPr lang="ru-RU" sz="9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профилактические учреждения делятся на амбулаторно-поликлинические, стационарные и санаторно-курортные. </a:t>
            </a:r>
            <a:endParaRPr lang="ru-RU" sz="9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5580" marR="198120" indent="0">
              <a:lnSpc>
                <a:spcPct val="102000"/>
              </a:lnSpc>
              <a:spcAft>
                <a:spcPts val="715"/>
              </a:spcAft>
              <a:buNone/>
            </a:pPr>
            <a:r>
              <a:rPr lang="ru-RU" sz="96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Отдельно выделяются следующие учреждения:</a:t>
            </a:r>
            <a:endParaRPr lang="ru-RU" sz="9600" b="1" u="sng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5580" marR="198120" indent="0">
              <a:lnSpc>
                <a:spcPct val="145000"/>
              </a:lnSpc>
              <a:buNone/>
            </a:pPr>
            <a:r>
              <a:rPr lang="ru-RU" sz="9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станции «Скорой помощи», больницы или отделения скорой и неотложной помощи; </a:t>
            </a:r>
          </a:p>
          <a:p>
            <a:pPr marL="195580" marR="198120" indent="0">
              <a:lnSpc>
                <a:spcPct val="145000"/>
              </a:lnSpc>
              <a:spcAft>
                <a:spcPts val="0"/>
              </a:spcAft>
              <a:buNone/>
            </a:pPr>
            <a:r>
              <a:rPr lang="ru-RU" sz="9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специализированные медицинские учреждения для оказания акушерско-</a:t>
            </a:r>
            <a:endParaRPr lang="ru-RU" sz="9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5580" marR="198120" indent="0">
              <a:lnSpc>
                <a:spcPct val="128000"/>
              </a:lnSpc>
              <a:spcAft>
                <a:spcPts val="1055"/>
              </a:spcAft>
              <a:buNone/>
            </a:pPr>
            <a:r>
              <a:rPr lang="ru-RU" sz="9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гинекологической помощи, к которым относятся женские консультации, родильные дома, родильные и специализированные гинекологические отделения и стационары; </a:t>
            </a:r>
            <a:endParaRPr lang="ru-RU" sz="9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5580" marR="198120" indent="0">
              <a:lnSpc>
                <a:spcPct val="128000"/>
              </a:lnSpc>
              <a:spcAft>
                <a:spcPts val="1055"/>
              </a:spcAft>
              <a:buNone/>
            </a:pPr>
            <a:r>
              <a:rPr lang="ru-RU" sz="9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медицинско-педиатрические учреждения (детские поликлиники и больницы);</a:t>
            </a:r>
            <a:endParaRPr lang="ru-RU" sz="9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5580" marR="198120" indent="0">
              <a:lnSpc>
                <a:spcPct val="128000"/>
              </a:lnSpc>
              <a:spcAft>
                <a:spcPts val="1055"/>
              </a:spcAft>
              <a:buNone/>
            </a:pPr>
            <a:r>
              <a:rPr lang="ru-RU" sz="9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санаторные и санаторно-профилактические учреждения. </a:t>
            </a:r>
            <a:endParaRPr lang="ru-RU" sz="9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89523"/>
            <a:ext cx="1171575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первичной учетной медицинской документации станции (подстанций, отделений) скорой медицинской помощи и отделений экстренной и планово-консультативной помощи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30" y="2205453"/>
            <a:ext cx="116014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Журнал записи вызовов скорой медицинской помощи, ф. 109/у;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Карта вызова скорой медицинской помощи, ф. 110/у;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Сопроводительный лист станции скорой помощи с талоном к нему, ф. 114/у;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работы станции скорой медицинской помощи, ф. 115/у;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Журнал регистрации приема вызовов и их выполнения отделением экстренной и планово-консультативной помощи, ф. 117/у;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Задание на санитарный полет, ф. 118/у;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Задание врачу-консультанту, ф. 119/у;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Журнал регистрации плановых выездов (вылетов), ф. 120/у.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41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6525"/>
            <a:ext cx="118872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скорой медицинской помощи должны: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582737"/>
            <a:ext cx="11201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уметь вычислять и анализировать основные статистические показатели: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обеспеченности населения СМП;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своевременности выездов бригад СМП;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расхождения диагнозов СМП и стационара;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удельного веса госпитализированных больных;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удельного веса повторных вызовов;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удельного веса успешных реанимаций;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удельного веса летальных исходов;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удельного веса «ложных» вызовов.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453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06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62" y="1119187"/>
            <a:ext cx="11577637" cy="3917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первичная медико-санитарная помощь, каково ее значение?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Какова роль амбулаторно-поликлинических учреждений в оказании населению первичной медико-санитарной помощи?72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Перечислите основные задачи городской поликлиники для взрослых.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Какова типовая организационная структура городской поликлиники для взрослых?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Перечислите основные обязанности и права главной (старшей) медицинской сестры городской поликлиники для взрослых?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организована работа регистратуры городской поликлиники для взрослых?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Перечислите задачи кабинета доврачебного приема городской поликлиники для взрослых.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Перечислите основные обязанности медицинской сестры участковой городской поликлиники для взрослых.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9075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82" y="0"/>
            <a:ext cx="11730037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Какие разделы работы выполняет городская поликлиника для детей,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какиеконтингенты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обслуживает?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Перечислите основные обязанности медицинской сестры?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Каковы задачи и структура скорой медицинской помощи?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Какую структуру имеет станция (подстанция) скорой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медицинскойпомощи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Каковы функции станции скорой медицинской помощи?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Кто входит в состав выездной бригады скорой медицинской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помощи,каковы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ее задачи?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Каковы обязанности фельдшера выездной бригады скорой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медицинскойпомощи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Какие функции выполняет оперативный (диспетчерский) отдел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скороймедицинской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Какие функциональные обязанности выполняет дежурный фельдшер(медицинская сестра) по приему и передаче вызовов?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Какие основные показатели, характеризующие работу СМП, вы знаете?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19.В Задачи регистратуры входит?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20.Оперативный отдел выполняет следующие основные функции?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206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667" y="239520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7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ага\Desktop\Алена презинтации 5 8\cf20e1e33afe9619c3d1e5d4fa918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8987"/>
            <a:ext cx="7190142" cy="416384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1" y="0"/>
            <a:ext cx="6038849" cy="4335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417" y="2506662"/>
            <a:ext cx="6539583" cy="4351338"/>
          </a:xfrm>
          <a:prstGeom prst="rect">
            <a:avLst/>
          </a:prstGeom>
        </p:spPr>
      </p:pic>
      <p:pic>
        <p:nvPicPr>
          <p:cNvPr id="2051" name="Picture 3" descr="C:\Users\Общага\Desktop\Алена презинтации 5 8\1504150179_pyatyy-rod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202"/>
            <a:ext cx="6396454" cy="4264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38019" cy="5249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4" y="936626"/>
            <a:ext cx="5474085" cy="50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0942" y="0"/>
            <a:ext cx="6531058" cy="4359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8411"/>
            <a:ext cx="6096000" cy="40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50" y="-2250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 ЛПУ.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157" y="714538"/>
            <a:ext cx="10515600" cy="560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создана и функционирует сеть лечебно-профилактических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которые делятся на три основных типа: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Амбулаторный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</a:t>
            </a: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ЛПУ амбулаторного типа относятся: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Амбулатория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Здравпункт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скорой помощи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консультация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ЛПУ этого типа пациент получает медицинские услуги, но проживает дома</a:t>
            </a:r>
          </a:p>
        </p:txBody>
      </p:sp>
    </p:spTree>
    <p:extLst>
      <p:ext uri="{BB962C8B-B14F-4D97-AF65-F5344CB8AC3E}">
        <p14:creationId xmlns:p14="http://schemas.microsoft.com/office/powerpoint/2010/main" val="33849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3512</Words>
  <Application>Microsoft Office PowerPoint</Application>
  <PresentationFormat>Широкоэкранный</PresentationFormat>
  <Paragraphs>265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 «КРАСНОЯРСКИЙ ГОСУДАРСТВЕННЫЙ МЕДИЦИНСКИЙ УНИВЕРСИТЕТ ИМЕНИ ПРОФЕССОРА  В.Ф.ВОЙНО-ЯСЕНЕЦКОГО» МИНИСТЕРСТВА ЗДРАВООХРАНЕНИЯ РОССИЙСКОЙ ФЕДЕРАЦИИ  ФАРМАЦЕВТИЧЕСКИЙ КОЛЛЕДЖ</vt:lpstr>
      <vt:lpstr>План</vt:lpstr>
      <vt:lpstr>Лечебно-профилактическая помощь как основной вид помощи населению.</vt:lpstr>
      <vt:lpstr>Типы ЛПУ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виды деятельности ЛПУ.</vt:lpstr>
      <vt:lpstr>Презентация PowerPoint</vt:lpstr>
      <vt:lpstr>Преемственность и взаимосвязь между различными ЛПУ</vt:lpstr>
      <vt:lpstr>Первичная медико-санитарная помощь (ПМСП). </vt:lpstr>
      <vt:lpstr>Основные направления ПМСП</vt:lpstr>
      <vt:lpstr>Функции и организационная структура поликлиники.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 медицинской сестры общей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среднего медицинского персонала скорой медицинской помощи</vt:lpstr>
      <vt:lpstr>Презентация PowerPoint</vt:lpstr>
      <vt:lpstr>Презентация PowerPoint</vt:lpstr>
      <vt:lpstr>Фельдшер выездной бригады скорой медицинской помощи обязан: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организации работы поликлиники в ее структуре рекомендуется предусматривать следующие подразделения:</vt:lpstr>
      <vt:lpstr>Презентация PowerPoint</vt:lpstr>
      <vt:lpstr>Презентация PowerPoint</vt:lpstr>
      <vt:lpstr>Участковый принцип поликлинического обслуживания, его значение. </vt:lpstr>
      <vt:lpstr>Этапы СМП</vt:lpstr>
      <vt:lpstr>Основные задачи СМП.</vt:lpstr>
      <vt:lpstr>Основные формы первичной учетной медицинской документации станции (подстанций, отделений) скорой медицинской помощи и отделений экстренной и планово-консультативной помощи</vt:lpstr>
      <vt:lpstr>Медицинские работники скорой медицинской помощи должны:</vt:lpstr>
      <vt:lpstr>Контрольные вопросы: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777</cp:lastModifiedBy>
  <cp:revision>35</cp:revision>
  <dcterms:created xsi:type="dcterms:W3CDTF">2018-05-16T10:04:52Z</dcterms:created>
  <dcterms:modified xsi:type="dcterms:W3CDTF">2018-07-03T16:17:19Z</dcterms:modified>
</cp:coreProperties>
</file>