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85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0" r:id="rId19"/>
    <p:sldId id="265" r:id="rId20"/>
    <p:sldId id="266" r:id="rId21"/>
    <p:sldId id="267" r:id="rId22"/>
    <p:sldId id="268" r:id="rId23"/>
    <p:sldId id="269" r:id="rId24"/>
    <p:sldId id="271" r:id="rId25"/>
    <p:sldId id="272" r:id="rId26"/>
    <p:sldId id="305" r:id="rId27"/>
    <p:sldId id="306" r:id="rId28"/>
    <p:sldId id="273" r:id="rId29"/>
    <p:sldId id="304" r:id="rId30"/>
    <p:sldId id="274" r:id="rId31"/>
    <p:sldId id="276" r:id="rId32"/>
    <p:sldId id="277" r:id="rId33"/>
    <p:sldId id="278" r:id="rId34"/>
    <p:sldId id="303" r:id="rId35"/>
    <p:sldId id="279" r:id="rId36"/>
    <p:sldId id="280" r:id="rId37"/>
    <p:sldId id="281" r:id="rId38"/>
    <p:sldId id="307" r:id="rId39"/>
    <p:sldId id="282" r:id="rId40"/>
    <p:sldId id="283" r:id="rId41"/>
    <p:sldId id="285" r:id="rId42"/>
    <p:sldId id="284" r:id="rId43"/>
    <p:sldId id="286" r:id="rId44"/>
    <p:sldId id="287" r:id="rId45"/>
    <p:sldId id="288" r:id="rId46"/>
    <p:sldId id="289" r:id="rId47"/>
    <p:sldId id="291" r:id="rId48"/>
    <p:sldId id="292" r:id="rId49"/>
    <p:sldId id="290" r:id="rId50"/>
    <p:sldId id="293" r:id="rId51"/>
    <p:sldId id="294" r:id="rId52"/>
    <p:sldId id="295" r:id="rId53"/>
    <p:sldId id="297" r:id="rId54"/>
    <p:sldId id="296" r:id="rId55"/>
    <p:sldId id="298" r:id="rId56"/>
    <p:sldId id="299" r:id="rId57"/>
    <p:sldId id="301" r:id="rId58"/>
    <p:sldId id="300" r:id="rId59"/>
    <p:sldId id="308" r:id="rId60"/>
    <p:sldId id="302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6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8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8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0EE32E-9620-42E2-9218-A4A6D4D11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8705E-A5C4-4A60-9CAE-083D4F08E3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17609-C8FB-46DE-8569-64E099961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5337-8816-465B-9B04-16920DB12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02D6B-F183-4149-9B90-217B25EBC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807DB-E910-46B6-9325-65856D4E11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C2143-63E0-4CE3-8AEC-5EDD4F2D6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2AF5F-4F33-41DE-8731-9952567FD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93709-B124-491F-9C5F-8856B3D97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6738C-8587-4F91-BF00-5E30D4AA9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09FA1-25CC-476A-8917-E4A345BC29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D46D77-2F76-4D42-B1DA-B7EAF6200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0F9B6-D36B-47B0-81DA-8B9BA02A8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08A1-0D2A-4024-8F04-E040069B5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4BDE7-DF4B-4950-91B3-0C4A2B31C6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1D272-3F92-4B52-BF8D-8A753C95B7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F4C43-5118-4426-A1FD-6BE248620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68E22-5FE2-45E9-B3A9-C4186DE1D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731CF-3726-4418-AF25-01CF5C343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EF9BA-AD8B-4E78-A003-5E95ACED6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284BD-AA94-4789-B149-36116E229F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4BDDE-BE17-4384-9471-0D771B47B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222DF4-1184-4D32-8FD4-109663E4C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6A247-15A0-4F8E-A85A-CC680C916C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46328-E041-4EC9-9D7E-F12AD80BE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75ED7-3CB2-4A48-BF54-2AA620BFE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0F7BC-6FA5-4C24-B7FF-BC0547675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14E2F-9F79-49A2-82A7-FE3C28D6A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41FD-C66C-4E74-AF3D-39B154701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3B801-13DE-4B0B-BB19-1DAB0DBA3E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16E9A-378E-4AFE-9B18-7F83B3E3A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8F9BD-60C3-48A9-9B35-9B157AA11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5CC96-2C93-4990-B4B1-41A891334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27A1A2-2DB4-469C-8260-6339F1582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F539B-08E6-490F-8D2C-1769059116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86E86-BC5B-443D-811B-9C9EA89C8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A6F17-46B6-456E-A23A-7D058F687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8525-B345-41AB-861C-E21E06EF45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7BA92-2F4C-4CE5-851B-F766FD708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7307E-54E5-4253-8C56-CEEC2C5B2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7E71A-5DEF-4543-96F5-8D9DD0EF83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214F5-E050-410F-9523-91899952F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58E1D-DF94-48A9-B391-D5FD9469C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CA4E2-BA17-481A-9751-8B3A51FE8C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1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590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149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385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043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0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023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90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811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66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7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16EF83-51C6-4A2B-B4BA-9B45B9F8B5F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154C42-9993-4CDB-A5FB-BA89534E34D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5E9BC6-911A-418C-A591-FF1077EFF6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5B1398-67CD-4824-B88A-7D47AE57EFD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77F1E-F894-4FBC-BE65-E2CB41A1A5A3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4F4A6-651D-400E-BDE5-224131499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3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620688"/>
            <a:ext cx="6858000" cy="237626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2200" dirty="0" err="1" smtClean="0"/>
              <a:t>Войно-Ясенецкого</a:t>
            </a:r>
            <a:r>
              <a:rPr lang="ru-RU" sz="2200" dirty="0" smtClean="0"/>
              <a:t>" Министерства здравоохранения Российской Федерации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Кафедра травматологии, ортопедии и нейрохирургии с курсом ПО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8920"/>
            <a:ext cx="6858000" cy="254888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Тема: Переломы диафиза, проксимального и дистального отдела бедра</a:t>
            </a:r>
          </a:p>
          <a:p>
            <a:endParaRPr lang="ru-RU" sz="3600" dirty="0" smtClean="0"/>
          </a:p>
          <a:p>
            <a:r>
              <a:rPr lang="ru-RU" dirty="0" smtClean="0"/>
              <a:t>Выполнил клинический </a:t>
            </a:r>
            <a:r>
              <a:rPr lang="ru-RU" dirty="0" err="1" smtClean="0"/>
              <a:t>орденатор</a:t>
            </a:r>
            <a:r>
              <a:rPr lang="ru-RU" dirty="0" smtClean="0"/>
              <a:t>: </a:t>
            </a:r>
            <a:r>
              <a:rPr lang="ru-RU" dirty="0" err="1" smtClean="0"/>
              <a:t>Шарипов</a:t>
            </a:r>
            <a:r>
              <a:rPr lang="ru-RU" dirty="0" smtClean="0"/>
              <a:t> Ш.А.</a:t>
            </a:r>
          </a:p>
          <a:p>
            <a:r>
              <a:rPr lang="ru-RU" dirty="0" smtClean="0"/>
              <a:t>Проверил профессор: </a:t>
            </a:r>
            <a:r>
              <a:rPr lang="ru-RU" dirty="0" err="1" smtClean="0"/>
              <a:t>Гатиатулин</a:t>
            </a:r>
            <a:r>
              <a:rPr lang="ru-RU" dirty="0" smtClean="0"/>
              <a:t> Р.Р.</a:t>
            </a:r>
          </a:p>
          <a:p>
            <a:endParaRPr lang="ru-RU" sz="3600" dirty="0"/>
          </a:p>
        </p:txBody>
      </p:sp>
      <p:pic>
        <p:nvPicPr>
          <p:cNvPr id="4" name="Рисунок 3" descr="20100510175439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257800"/>
            <a:ext cx="2000091" cy="1175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Рентгенограмма</a:t>
            </a:r>
            <a:endParaRPr lang="ru-RU" dirty="0"/>
          </a:p>
        </p:txBody>
      </p:sp>
      <p:pic>
        <p:nvPicPr>
          <p:cNvPr id="4" name="Содержимое 3" descr="6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7583" y="1556792"/>
            <a:ext cx="6937755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Классификация </a:t>
            </a:r>
            <a:r>
              <a:rPr lang="ru-RU" dirty="0" err="1" smtClean="0"/>
              <a:t>преломов</a:t>
            </a:r>
            <a:r>
              <a:rPr lang="ru-RU" dirty="0" smtClean="0"/>
              <a:t> головки по АО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772816"/>
            <a:ext cx="5499303" cy="330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5643602" cy="598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Классификация переломов шейки по АО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286808" cy="46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04155" y="1825625"/>
            <a:ext cx="453569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183880" cy="4187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Консервативное лечение: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/>
              <a:t>Функциональное </a:t>
            </a:r>
            <a:endParaRPr lang="ru-RU" sz="2400" dirty="0" smtClean="0"/>
          </a:p>
          <a:p>
            <a:pPr lvl="0"/>
            <a:r>
              <a:rPr lang="ru-RU" dirty="0" smtClean="0"/>
              <a:t>Скелетное вытяжение</a:t>
            </a:r>
            <a:endParaRPr lang="ru-RU" sz="2400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Оперативное лечение</a:t>
            </a:r>
            <a:r>
              <a:rPr lang="ru-RU" dirty="0" smtClean="0"/>
              <a:t>:</a:t>
            </a:r>
            <a:endParaRPr lang="ru-RU" sz="2400" dirty="0" smtClean="0"/>
          </a:p>
          <a:p>
            <a:pPr lvl="0"/>
            <a:r>
              <a:rPr lang="ru-RU" dirty="0" err="1" smtClean="0"/>
              <a:t>Погружной</a:t>
            </a:r>
            <a:r>
              <a:rPr lang="ru-RU" dirty="0" smtClean="0"/>
              <a:t> остеосинтез:</a:t>
            </a:r>
            <a:endParaRPr lang="ru-RU" sz="2400" dirty="0" smtClean="0"/>
          </a:p>
          <a:p>
            <a:pPr lvl="1"/>
            <a:r>
              <a:rPr lang="ru-RU" dirty="0" smtClean="0"/>
              <a:t>открытый; </a:t>
            </a:r>
            <a:endParaRPr lang="ru-RU" sz="2000" dirty="0" smtClean="0"/>
          </a:p>
          <a:p>
            <a:pPr lvl="1"/>
            <a:r>
              <a:rPr lang="ru-RU" dirty="0" smtClean="0"/>
              <a:t>закрытый. </a:t>
            </a:r>
            <a:endParaRPr lang="ru-RU" sz="2000" dirty="0" smtClean="0"/>
          </a:p>
          <a:p>
            <a:pPr lvl="0"/>
            <a:r>
              <a:rPr lang="ru-RU" dirty="0" smtClean="0"/>
              <a:t>Артродез </a:t>
            </a:r>
            <a:endParaRPr lang="ru-RU" sz="2400" dirty="0" smtClean="0"/>
          </a:p>
          <a:p>
            <a:pPr lvl="0"/>
            <a:r>
              <a:rPr lang="ru-RU" dirty="0" err="1" smtClean="0"/>
              <a:t>Эндопротезирование</a:t>
            </a:r>
            <a:r>
              <a:rPr lang="ru-RU" dirty="0" smtClean="0"/>
              <a:t>:</a:t>
            </a:r>
            <a:endParaRPr lang="ru-RU" sz="2400" dirty="0" smtClean="0"/>
          </a:p>
          <a:p>
            <a:pPr lvl="1"/>
            <a:r>
              <a:rPr lang="ru-RU" dirty="0" smtClean="0"/>
              <a:t>тотальное; </a:t>
            </a:r>
            <a:endParaRPr lang="ru-RU" sz="2000" dirty="0" smtClean="0"/>
          </a:p>
          <a:p>
            <a:pPr lvl="1"/>
            <a:r>
              <a:rPr lang="ru-RU" dirty="0" err="1" smtClean="0"/>
              <a:t>гемиартропластика</a:t>
            </a:r>
            <a:r>
              <a:rPr lang="ru-RU" dirty="0" smtClean="0"/>
              <a:t>. </a:t>
            </a:r>
            <a:endParaRPr lang="ru-RU" sz="2000" dirty="0" smtClean="0"/>
          </a:p>
          <a:p>
            <a:pPr lvl="0"/>
            <a:r>
              <a:rPr lang="ru-RU" dirty="0" err="1" smtClean="0"/>
              <a:t>Компрессионно</a:t>
            </a:r>
            <a:r>
              <a:rPr lang="ru-RU" dirty="0" smtClean="0"/>
              <a:t> - дистракционный остеосинтез </a:t>
            </a:r>
            <a:endParaRPr lang="ru-RU" sz="2400" dirty="0" smtClean="0"/>
          </a:p>
          <a:p>
            <a:pPr lvl="0"/>
            <a:r>
              <a:rPr lang="ru-RU" dirty="0" err="1" smtClean="0"/>
              <a:t>Межвертельная</a:t>
            </a:r>
            <a:r>
              <a:rPr lang="ru-RU" dirty="0" smtClean="0"/>
              <a:t> остеотомия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Скелетное вытяжение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04847"/>
            <a:ext cx="6643734" cy="413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183880" cy="1051560"/>
          </a:xfrm>
        </p:spPr>
        <p:txBody>
          <a:bodyPr/>
          <a:lstStyle/>
          <a:p>
            <a:r>
              <a:rPr lang="ru-RU" dirty="0" smtClean="0"/>
              <a:t>Остеосинтез винтами</a:t>
            </a:r>
            <a:endParaRPr lang="ru-RU" dirty="0"/>
          </a:p>
        </p:txBody>
      </p:sp>
      <p:pic>
        <p:nvPicPr>
          <p:cNvPr id="5" name="Содержимое 4" descr="http://travmaorto.ru/files/image/hip/hip_fx/14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912727" cy="439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ravmaorto.ru/files/image/hip/hip_fx/13.jpg"/>
          <p:cNvPicPr/>
          <p:nvPr/>
        </p:nvPicPr>
        <p:blipFill>
          <a:blip r:embed="rId3" cstate="print"/>
          <a:srcRect l="63758"/>
          <a:stretch>
            <a:fillRect/>
          </a:stretch>
        </p:blipFill>
        <p:spPr bwMode="auto">
          <a:xfrm>
            <a:off x="5357818" y="571480"/>
            <a:ext cx="33575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Остеосинтез перелома шейки бедра системой DHS (</a:t>
            </a:r>
            <a:r>
              <a:rPr lang="ru-RU" sz="2200" dirty="0" err="1" smtClean="0"/>
              <a:t>Dynamic</a:t>
            </a:r>
            <a:r>
              <a:rPr lang="ru-RU" sz="2200" dirty="0" smtClean="0"/>
              <a:t> </a:t>
            </a:r>
            <a:r>
              <a:rPr lang="ru-RU" sz="2200" dirty="0" err="1" smtClean="0"/>
              <a:t>Hip</a:t>
            </a:r>
            <a:r>
              <a:rPr lang="ru-RU" sz="2200" dirty="0" smtClean="0"/>
              <a:t> </a:t>
            </a:r>
            <a:r>
              <a:rPr lang="ru-RU" sz="2200" dirty="0" err="1" smtClean="0"/>
              <a:t>Screw</a:t>
            </a:r>
            <a:r>
              <a:rPr lang="ru-RU" sz="2200" dirty="0" smtClean="0"/>
              <a:t> - динамический бедренный винт)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travmaorto.ru/files/image/hip/hip_fx/1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0" y="3370358"/>
            <a:ext cx="1524000" cy="12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Схема остеосинтеза по Г.А. </a:t>
            </a:r>
            <a:r>
              <a:rPr lang="ru-RU" dirty="0" err="1" smtClean="0"/>
              <a:t>Илизарову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31772"/>
            <a:ext cx="4071966" cy="430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183880" cy="4187952"/>
          </a:xfrm>
        </p:spPr>
        <p:txBody>
          <a:bodyPr/>
          <a:lstStyle/>
          <a:p>
            <a:r>
              <a:rPr lang="ru-RU" dirty="0" smtClean="0"/>
              <a:t>Переломы головки и шейки бедренной кости</a:t>
            </a:r>
          </a:p>
          <a:p>
            <a:r>
              <a:rPr lang="ru-RU" dirty="0" smtClean="0"/>
              <a:t>Вертельные переломы бедренной кости</a:t>
            </a:r>
          </a:p>
          <a:p>
            <a:r>
              <a:rPr lang="ru-RU" dirty="0" smtClean="0"/>
              <a:t>Переломы диафиза бедренной кости</a:t>
            </a:r>
          </a:p>
          <a:p>
            <a:r>
              <a:rPr lang="ru-RU" dirty="0" smtClean="0"/>
              <a:t>Переломы мыщелков бедренной кости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Эндопротезирование</a:t>
            </a:r>
            <a:endParaRPr lang="ru-RU" dirty="0"/>
          </a:p>
        </p:txBody>
      </p:sp>
      <p:pic>
        <p:nvPicPr>
          <p:cNvPr id="6" name="Содержимое 5" descr="http://travmaorto.ru/files/image/hip/hip_fx/1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52800" y="3167666"/>
            <a:ext cx="2438400" cy="166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/>
          <a:lstStyle/>
          <a:p>
            <a:r>
              <a:rPr lang="ru-RU" dirty="0" smtClean="0"/>
              <a:t>Осложнения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183880" cy="4187952"/>
          </a:xfrm>
        </p:spPr>
        <p:txBody>
          <a:bodyPr/>
          <a:lstStyle/>
          <a:p>
            <a:r>
              <a:rPr lang="ru-RU" dirty="0" smtClean="0"/>
              <a:t>Асептический некроз головки бедренной кости</a:t>
            </a:r>
          </a:p>
          <a:p>
            <a:r>
              <a:rPr lang="ru-RU" dirty="0" smtClean="0"/>
              <a:t>Ложный сустав</a:t>
            </a:r>
            <a:endParaRPr lang="ru-RU" dirty="0"/>
          </a:p>
        </p:txBody>
      </p:sp>
      <p:pic>
        <p:nvPicPr>
          <p:cNvPr id="4" name="Рисунок 3" descr="http://travmaorto.ru/files/image/hip/hip_fx/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29289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Молния 4"/>
          <p:cNvSpPr/>
          <p:nvPr/>
        </p:nvSpPr>
        <p:spPr>
          <a:xfrm>
            <a:off x="3929058" y="4214818"/>
            <a:ext cx="1143008" cy="71438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travmaorto.ru/files/image/hip/hip_fx/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928934"/>
            <a:ext cx="328581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/>
          <a:lstStyle/>
          <a:p>
            <a:r>
              <a:rPr lang="ru-RU" dirty="0" smtClean="0"/>
              <a:t>Вертельные переломы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/>
          <a:lstStyle/>
          <a:p>
            <a:r>
              <a:rPr lang="ru-RU" dirty="0" smtClean="0"/>
              <a:t>В основном возникают у лиц пожилого и старческого возраста; у женщин в 2 раза чаще, чем у мужчин.</a:t>
            </a:r>
          </a:p>
          <a:p>
            <a:r>
              <a:rPr lang="ru-RU" u="sng" dirty="0" smtClean="0"/>
              <a:t>Этиология</a:t>
            </a:r>
            <a:r>
              <a:rPr lang="ru-RU" dirty="0" smtClean="0"/>
              <a:t>: в результате падения на бок или удара большого вертела о твердую поверхность.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700808"/>
            <a:ext cx="6120680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5072098" cy="613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/>
          <a:lstStyle/>
          <a:p>
            <a:r>
              <a:rPr lang="ru-RU" dirty="0" smtClean="0"/>
              <a:t>Клиника и 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4187952"/>
          </a:xfrm>
        </p:spPr>
        <p:txBody>
          <a:bodyPr/>
          <a:lstStyle/>
          <a:p>
            <a:r>
              <a:rPr lang="ru-RU" dirty="0" smtClean="0"/>
              <a:t>Сильная боль в области </a:t>
            </a:r>
            <a:r>
              <a:rPr lang="ru-RU" dirty="0" err="1" smtClean="0"/>
              <a:t>тазобренного</a:t>
            </a:r>
            <a:r>
              <a:rPr lang="ru-RU" dirty="0" smtClean="0"/>
              <a:t> сустава</a:t>
            </a:r>
          </a:p>
          <a:p>
            <a:r>
              <a:rPr lang="ru-RU" dirty="0" smtClean="0"/>
              <a:t>Укорочение конечности</a:t>
            </a:r>
          </a:p>
          <a:p>
            <a:r>
              <a:rPr lang="ru-RU" dirty="0" smtClean="0"/>
              <a:t>Ротация кнаружи</a:t>
            </a:r>
          </a:p>
          <a:p>
            <a:r>
              <a:rPr lang="ru-RU" dirty="0" smtClean="0"/>
              <a:t>Резкая болезненная пальпация в области большого вертела</a:t>
            </a:r>
          </a:p>
          <a:p>
            <a:r>
              <a:rPr lang="ru-RU" dirty="0" smtClean="0"/>
              <a:t>Рентгенограмма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Наружная ротация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340768"/>
            <a:ext cx="5330352" cy="398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Рентгенограмма </a:t>
            </a:r>
            <a:endParaRPr lang="ru-RU" dirty="0"/>
          </a:p>
        </p:txBody>
      </p:sp>
      <p:pic>
        <p:nvPicPr>
          <p:cNvPr id="4" name="Содержимое 3" descr="image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1257"/>
          <a:stretch>
            <a:fillRect/>
          </a:stretch>
        </p:blipFill>
        <p:spPr>
          <a:xfrm>
            <a:off x="2339752" y="1556792"/>
            <a:ext cx="3071834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Консервативное:</a:t>
            </a:r>
          </a:p>
          <a:p>
            <a:r>
              <a:rPr lang="ru-RU" dirty="0" smtClean="0"/>
              <a:t>Скелетное вытяжение (1,5 – 2 мес.)</a:t>
            </a:r>
          </a:p>
          <a:p>
            <a:r>
              <a:rPr lang="ru-RU" dirty="0" smtClean="0"/>
              <a:t>Функциональное (ходьба с помощью костылей без опоры 1,5 – 2 мес.)</a:t>
            </a:r>
          </a:p>
          <a:p>
            <a:pPr>
              <a:buNone/>
            </a:pPr>
            <a:r>
              <a:rPr lang="ru-RU" dirty="0" smtClean="0"/>
              <a:t>Оперативное:</a:t>
            </a:r>
          </a:p>
          <a:p>
            <a:r>
              <a:rPr lang="ru-RU" dirty="0" err="1" smtClean="0"/>
              <a:t>Погружной</a:t>
            </a:r>
            <a:r>
              <a:rPr lang="ru-RU" dirty="0" smtClean="0"/>
              <a:t> остеосинтез</a:t>
            </a:r>
          </a:p>
          <a:p>
            <a:r>
              <a:rPr lang="ru-RU" dirty="0" smtClean="0"/>
              <a:t>ВЧКДО АВФ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Погружной</a:t>
            </a:r>
            <a:r>
              <a:rPr lang="ru-RU" dirty="0" smtClean="0"/>
              <a:t> ОС</a:t>
            </a:r>
            <a:endParaRPr lang="ru-RU" dirty="0"/>
          </a:p>
        </p:txBody>
      </p:sp>
      <p:pic>
        <p:nvPicPr>
          <p:cNvPr id="4" name="Содержимое 3" descr="image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9635"/>
          <a:stretch>
            <a:fillRect/>
          </a:stretch>
        </p:blipFill>
        <p:spPr>
          <a:xfrm>
            <a:off x="2051720" y="1484784"/>
            <a:ext cx="3174092" cy="41865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/>
              <a:t>Переломы головки и шейки бедренной кости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/>
          <a:lstStyle/>
          <a:p>
            <a:r>
              <a:rPr lang="ru-RU" dirty="0" smtClean="0"/>
              <a:t>В основном возникают у лиц пожилого и старческого возраста; у женщин в 2 раза чаще, чем у мужчин.</a:t>
            </a:r>
          </a:p>
          <a:p>
            <a:r>
              <a:rPr lang="ru-RU" u="sng" dirty="0" smtClean="0"/>
              <a:t>Этиология</a:t>
            </a:r>
            <a:r>
              <a:rPr lang="ru-RU" dirty="0" smtClean="0"/>
              <a:t>: в результате удара большого вертела о твердую поверхность.</a:t>
            </a:r>
            <a:endParaRPr lang="ru-RU" dirty="0"/>
          </a:p>
        </p:txBody>
      </p:sp>
      <p:pic>
        <p:nvPicPr>
          <p:cNvPr id="4" name="Рисунок 3" descr="image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881720"/>
            <a:ext cx="3957631" cy="253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Схема </a:t>
            </a:r>
            <a:r>
              <a:rPr lang="ru-RU" dirty="0" err="1" smtClean="0"/>
              <a:t>чрескостного</a:t>
            </a:r>
            <a:r>
              <a:rPr lang="ru-RU" dirty="0" smtClean="0"/>
              <a:t> остеосинтеза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1690689"/>
            <a:ext cx="5184576" cy="384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/>
              <a:t>Переломы диафиза бедренной кости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Этиология:</a:t>
            </a:r>
            <a:r>
              <a:rPr lang="ru-RU" dirty="0" smtClean="0"/>
              <a:t> возникают от сильного удара (деревом, тяжелым предметом, автомобилем) в область бедра.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/>
          <a:lstStyle/>
          <a:p>
            <a:r>
              <a:rPr lang="ru-RU" dirty="0" smtClean="0"/>
              <a:t>Классификация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183880" cy="4187952"/>
          </a:xfrm>
        </p:spPr>
        <p:txBody>
          <a:bodyPr>
            <a:normAutofit/>
          </a:bodyPr>
          <a:lstStyle/>
          <a:p>
            <a:r>
              <a:rPr lang="ru-RU" dirty="0" smtClean="0"/>
              <a:t>Простой спиральный</a:t>
            </a:r>
          </a:p>
          <a:p>
            <a:r>
              <a:rPr lang="ru-RU" dirty="0" smtClean="0"/>
              <a:t>Простой косой </a:t>
            </a:r>
          </a:p>
          <a:p>
            <a:r>
              <a:rPr lang="ru-RU" dirty="0" smtClean="0"/>
              <a:t>Простой поперечный</a:t>
            </a:r>
          </a:p>
          <a:p>
            <a:r>
              <a:rPr lang="ru-RU" dirty="0" smtClean="0"/>
              <a:t>Клиновидный спиральный</a:t>
            </a:r>
          </a:p>
          <a:p>
            <a:r>
              <a:rPr lang="ru-RU" dirty="0" smtClean="0"/>
              <a:t>Клиновидный фрагментарный</a:t>
            </a:r>
          </a:p>
          <a:p>
            <a:r>
              <a:rPr lang="ru-RU" dirty="0" smtClean="0"/>
              <a:t>Сложный перелом (спиральный + детализация)</a:t>
            </a:r>
          </a:p>
          <a:p>
            <a:r>
              <a:rPr lang="ru-RU" dirty="0" smtClean="0"/>
              <a:t>Сложный  сегментарный</a:t>
            </a:r>
          </a:p>
          <a:p>
            <a:r>
              <a:rPr lang="ru-RU" dirty="0" smtClean="0"/>
              <a:t>Сложный иррегулярный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/>
          <a:lstStyle/>
          <a:p>
            <a:r>
              <a:rPr lang="ru-RU" dirty="0" smtClean="0"/>
              <a:t>По отделам</a:t>
            </a:r>
            <a:endParaRPr lang="ru-RU" dirty="0"/>
          </a:p>
        </p:txBody>
      </p:sp>
      <p:pic>
        <p:nvPicPr>
          <p:cNvPr id="4" name="Содержимое 3" descr="image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0164"/>
            <a:ext cx="5927923" cy="4541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/>
          <a:lstStyle/>
          <a:p>
            <a:r>
              <a:rPr lang="ru-RU" dirty="0" smtClean="0"/>
              <a:t>Клиника и диагностика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187952"/>
          </a:xfrm>
        </p:spPr>
        <p:txBody>
          <a:bodyPr/>
          <a:lstStyle/>
          <a:p>
            <a:r>
              <a:rPr lang="ru-RU" dirty="0" smtClean="0"/>
              <a:t>Боль в области бедра</a:t>
            </a:r>
          </a:p>
          <a:p>
            <a:r>
              <a:rPr lang="ru-RU" dirty="0" smtClean="0"/>
              <a:t>Укорочение конечности</a:t>
            </a:r>
          </a:p>
          <a:p>
            <a:r>
              <a:rPr lang="ru-RU" dirty="0" smtClean="0"/>
              <a:t>Ротация кнаружи</a:t>
            </a:r>
          </a:p>
          <a:p>
            <a:r>
              <a:rPr lang="ru-RU" dirty="0" smtClean="0"/>
              <a:t>Симптом </a:t>
            </a:r>
            <a:r>
              <a:rPr lang="ru-RU" dirty="0" err="1" smtClean="0"/>
              <a:t>Климана</a:t>
            </a:r>
            <a:r>
              <a:rPr lang="ru-RU" dirty="0" smtClean="0"/>
              <a:t> (складка кожи над надколенником)</a:t>
            </a:r>
          </a:p>
          <a:p>
            <a:r>
              <a:rPr lang="ru-RU" dirty="0" smtClean="0"/>
              <a:t>Рентгенограмма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Рентгенограмма</a:t>
            </a:r>
            <a:endParaRPr lang="ru-RU" dirty="0"/>
          </a:p>
        </p:txBody>
      </p:sp>
      <p:pic>
        <p:nvPicPr>
          <p:cNvPr id="4" name="Содержимое 3" descr="f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90689"/>
            <a:ext cx="6624736" cy="44746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Консеравтивное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Скелетное вытяжение (6-8 </a:t>
            </a:r>
            <a:r>
              <a:rPr lang="ru-RU" dirty="0" err="1" smtClean="0"/>
              <a:t>нед</a:t>
            </a:r>
            <a:r>
              <a:rPr lang="ru-RU" dirty="0" smtClean="0"/>
              <a:t>.)</a:t>
            </a:r>
          </a:p>
          <a:p>
            <a:r>
              <a:rPr lang="ru-RU" dirty="0" err="1" smtClean="0"/>
              <a:t>Тазобедренногипсовая</a:t>
            </a:r>
            <a:r>
              <a:rPr lang="ru-RU" dirty="0" smtClean="0"/>
              <a:t> повязка (8-10 </a:t>
            </a:r>
            <a:r>
              <a:rPr lang="ru-RU" dirty="0" err="1" smtClean="0"/>
              <a:t>нед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Оперативное:</a:t>
            </a:r>
          </a:p>
          <a:p>
            <a:r>
              <a:rPr lang="ru-RU" dirty="0" err="1" smtClean="0"/>
              <a:t>Погружной</a:t>
            </a:r>
            <a:r>
              <a:rPr lang="ru-RU" dirty="0" smtClean="0"/>
              <a:t> остеосинтез</a:t>
            </a:r>
          </a:p>
          <a:p>
            <a:r>
              <a:rPr lang="ru-RU" dirty="0" smtClean="0"/>
              <a:t>Интрамедуллярный остеосинтез</a:t>
            </a:r>
          </a:p>
          <a:p>
            <a:r>
              <a:rPr lang="ru-RU" dirty="0" smtClean="0"/>
              <a:t>ВЧКДО АВФ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Тазобедренногипсовая</a:t>
            </a:r>
            <a:r>
              <a:rPr lang="ru-RU" dirty="0" smtClean="0"/>
              <a:t> повязка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2071701" cy="476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Скелетное вытяжение</a:t>
            </a:r>
            <a:endParaRPr lang="ru-RU" dirty="0"/>
          </a:p>
        </p:txBody>
      </p:sp>
      <p:pic>
        <p:nvPicPr>
          <p:cNvPr id="4" name="Содержимое 3" descr="image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2811" y="1665376"/>
            <a:ext cx="5117381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Погружной</a:t>
            </a:r>
            <a:r>
              <a:rPr lang="ru-RU" dirty="0" smtClean="0"/>
              <a:t> остеосинтез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97008" y="2141231"/>
            <a:ext cx="5149983" cy="372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</p:spPr>
        <p:txBody>
          <a:bodyPr/>
          <a:lstStyle/>
          <a:p>
            <a:r>
              <a:rPr lang="ru-RU" dirty="0" smtClean="0"/>
              <a:t>Клиника и 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/>
          <a:lstStyle/>
          <a:p>
            <a:r>
              <a:rPr lang="ru-RU" dirty="0" smtClean="0"/>
              <a:t>Боль в области тазобедренного сустава.</a:t>
            </a:r>
          </a:p>
          <a:p>
            <a:r>
              <a:rPr lang="ru-RU" dirty="0" smtClean="0"/>
              <a:t>Наружная ротация</a:t>
            </a:r>
          </a:p>
          <a:p>
            <a:r>
              <a:rPr lang="ru-RU" dirty="0" smtClean="0"/>
              <a:t>Укорочение конечности</a:t>
            </a:r>
          </a:p>
          <a:p>
            <a:r>
              <a:rPr lang="ru-RU" dirty="0" smtClean="0"/>
              <a:t>Симптом «прилипшей» пятки</a:t>
            </a:r>
          </a:p>
          <a:p>
            <a:r>
              <a:rPr lang="ru-RU" dirty="0" smtClean="0"/>
              <a:t>Нарушение линии </a:t>
            </a:r>
            <a:r>
              <a:rPr lang="ru-RU" dirty="0" err="1" smtClean="0"/>
              <a:t>Розера</a:t>
            </a:r>
            <a:r>
              <a:rPr lang="ru-RU" dirty="0" smtClean="0"/>
              <a:t> – </a:t>
            </a:r>
            <a:r>
              <a:rPr lang="ru-RU" dirty="0" err="1" smtClean="0"/>
              <a:t>Нелатона</a:t>
            </a:r>
            <a:r>
              <a:rPr lang="ru-RU" dirty="0" smtClean="0"/>
              <a:t>, </a:t>
            </a:r>
            <a:r>
              <a:rPr lang="ru-RU" dirty="0" err="1" smtClean="0"/>
              <a:t>Шемакера</a:t>
            </a:r>
            <a:r>
              <a:rPr lang="ru-RU" dirty="0" smtClean="0"/>
              <a:t>, </a:t>
            </a:r>
            <a:r>
              <a:rPr lang="ru-RU" dirty="0" err="1" smtClean="0"/>
              <a:t>Ланге</a:t>
            </a:r>
            <a:r>
              <a:rPr lang="ru-RU" dirty="0" smtClean="0"/>
              <a:t>, треугольник </a:t>
            </a:r>
            <a:r>
              <a:rPr lang="ru-RU" dirty="0" err="1" smtClean="0"/>
              <a:t>Бриана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Положительный симптом </a:t>
            </a:r>
            <a:r>
              <a:rPr lang="ru-RU" dirty="0" err="1" smtClean="0"/>
              <a:t>Аллиса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Рентгенография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Интрамедуллярный остеосинтез </a:t>
            </a:r>
            <a:r>
              <a:rPr lang="ru-RU" dirty="0" err="1" smtClean="0"/>
              <a:t>титановам</a:t>
            </a:r>
            <a:r>
              <a:rPr lang="ru-RU" dirty="0" smtClean="0"/>
              <a:t> стержнем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255" y="1844824"/>
            <a:ext cx="3362881" cy="393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Остеосинтез блокируемым штифтом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3643338" cy="441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049" y="436664"/>
            <a:ext cx="7886700" cy="1325563"/>
          </a:xfrm>
        </p:spPr>
        <p:txBody>
          <a:bodyPr/>
          <a:lstStyle/>
          <a:p>
            <a:r>
              <a:rPr lang="ru-RU" dirty="0" smtClean="0"/>
              <a:t>ВЧКДО АВФ</a:t>
            </a:r>
            <a:endParaRPr lang="ru-RU" dirty="0"/>
          </a:p>
        </p:txBody>
      </p:sp>
      <p:pic>
        <p:nvPicPr>
          <p:cNvPr id="4" name="Содержимое 3" descr="53388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27726"/>
            <a:ext cx="5040560" cy="325340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98161"/>
            <a:ext cx="3286148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644" y="1916832"/>
            <a:ext cx="292895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/>
          <a:lstStyle/>
          <a:p>
            <a:r>
              <a:rPr lang="ru-RU" dirty="0" smtClean="0"/>
              <a:t>Переломы мыщелков бедра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u="sng" dirty="0" err="1" smtClean="0"/>
              <a:t>Патомеханогенез</a:t>
            </a:r>
            <a:r>
              <a:rPr lang="ru-RU" u="sng" dirty="0" smtClean="0"/>
              <a:t>:</a:t>
            </a:r>
            <a:r>
              <a:rPr lang="ru-RU" dirty="0" smtClean="0"/>
              <a:t> при насильственном отклонении голени кнаружи или </a:t>
            </a:r>
            <a:r>
              <a:rPr lang="ru-RU" dirty="0" err="1" smtClean="0"/>
              <a:t>кнутри</a:t>
            </a:r>
            <a:r>
              <a:rPr lang="ru-RU" dirty="0" smtClean="0"/>
              <a:t>; при падении с высоты на выпрямленные ноги; при прямом ударе по коленному суставу.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/>
          <a:lstStyle/>
          <a:p>
            <a:r>
              <a:rPr lang="ru-RU" dirty="0" smtClean="0"/>
              <a:t>Клиника и 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/>
          <a:lstStyle/>
          <a:p>
            <a:r>
              <a:rPr lang="ru-RU" dirty="0" smtClean="0"/>
              <a:t>Боль в коленном суставе</a:t>
            </a:r>
          </a:p>
          <a:p>
            <a:r>
              <a:rPr lang="ru-RU" dirty="0" smtClean="0"/>
              <a:t>Гемартроз (контуры сустава сглажены, окружность его увеличена)</a:t>
            </a:r>
          </a:p>
          <a:p>
            <a:r>
              <a:rPr lang="ru-RU" dirty="0" smtClean="0"/>
              <a:t>Баллотирование надколенника</a:t>
            </a:r>
          </a:p>
          <a:p>
            <a:r>
              <a:rPr lang="ru-RU" dirty="0" smtClean="0"/>
              <a:t>Рентгенограмма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гемартроз</a:t>
            </a:r>
            <a:endParaRPr lang="ru-RU" dirty="0"/>
          </a:p>
        </p:txBody>
      </p:sp>
      <p:pic>
        <p:nvPicPr>
          <p:cNvPr id="4" name="Содержимое 3" descr="gemartro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5994" y="1268760"/>
            <a:ext cx="6072230" cy="41291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рентгенограмма</a:t>
            </a:r>
            <a:endParaRPr lang="ru-RU" dirty="0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4119" y="1825625"/>
            <a:ext cx="3955761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Консервативное:</a:t>
            </a:r>
          </a:p>
          <a:p>
            <a:r>
              <a:rPr lang="ru-RU" dirty="0" smtClean="0"/>
              <a:t>Иммобилизация гипсовой </a:t>
            </a:r>
            <a:r>
              <a:rPr lang="ru-RU" dirty="0" err="1" smtClean="0"/>
              <a:t>лонгетой</a:t>
            </a:r>
            <a:endParaRPr lang="ru-RU" dirty="0" smtClean="0"/>
          </a:p>
          <a:p>
            <a:r>
              <a:rPr lang="ru-RU" dirty="0" smtClean="0"/>
              <a:t>Скелетное вытяжение (за бугристость большеберцовой кости на 1,5 – 2 мес.)</a:t>
            </a:r>
          </a:p>
          <a:p>
            <a:pPr>
              <a:buNone/>
            </a:pPr>
            <a:r>
              <a:rPr lang="ru-RU" dirty="0" smtClean="0"/>
              <a:t>Оперативное:</a:t>
            </a:r>
          </a:p>
          <a:p>
            <a:r>
              <a:rPr lang="ru-RU" dirty="0" smtClean="0"/>
              <a:t>Накостный остеосинтез </a:t>
            </a:r>
          </a:p>
          <a:p>
            <a:r>
              <a:rPr lang="ru-RU" dirty="0" smtClean="0"/>
              <a:t>Остеосинтез винтами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иммобилизация</a:t>
            </a:r>
            <a:endParaRPr lang="ru-RU" dirty="0"/>
          </a:p>
        </p:txBody>
      </p:sp>
      <p:pic>
        <p:nvPicPr>
          <p:cNvPr id="4" name="Содержимое 3" descr="181333651635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3162300" cy="3175000"/>
          </a:xfrm>
        </p:spPr>
      </p:pic>
      <p:pic>
        <p:nvPicPr>
          <p:cNvPr id="5" name="Рисунок 4" descr="9b5cdd753fc30383dc39ea55126f562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642918"/>
            <a:ext cx="3857652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Накостной пластиной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2857520" cy="458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Наружная ротация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412776"/>
            <a:ext cx="7039694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Остеосинтез винтами</a:t>
            </a:r>
            <a:endParaRPr lang="ru-RU" dirty="0"/>
          </a:p>
        </p:txBody>
      </p:sp>
      <p:pic>
        <p:nvPicPr>
          <p:cNvPr id="4" name="Содержимое 3" descr="bedro9.57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5987" y="2177256"/>
            <a:ext cx="4772025" cy="3648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Схема остеосинтеза по Г.А. </a:t>
            </a:r>
            <a:r>
              <a:rPr lang="ru-RU" dirty="0" err="1" smtClean="0"/>
              <a:t>Илизарову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3214710" cy="417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dro_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400600" cy="4087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Нарушение линии </a:t>
            </a:r>
            <a:r>
              <a:rPr lang="ru-RU" dirty="0" err="1" smtClean="0"/>
              <a:t>Розера</a:t>
            </a:r>
            <a:r>
              <a:rPr lang="ru-RU" dirty="0" smtClean="0"/>
              <a:t> - </a:t>
            </a:r>
            <a:r>
              <a:rPr lang="ru-RU" dirty="0" err="1" smtClean="0"/>
              <a:t>Нелатона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817016" cy="374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Нарушение линии </a:t>
            </a:r>
            <a:r>
              <a:rPr lang="ru-RU" dirty="0" err="1" smtClean="0"/>
              <a:t>Шемакера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44364" y="2042950"/>
            <a:ext cx="3255271" cy="391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Линия </a:t>
            </a:r>
            <a:r>
              <a:rPr lang="ru-RU" dirty="0" err="1" smtClean="0"/>
              <a:t>Ланге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690689"/>
            <a:ext cx="4687783" cy="356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Симптом </a:t>
            </a:r>
            <a:r>
              <a:rPr lang="ru-RU" dirty="0" err="1" smtClean="0"/>
              <a:t>Аллиса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690689"/>
            <a:ext cx="4407371" cy="358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med_0341_slide">
  <a:themeElements>
    <a:clrScheme name="Тема Office 2">
      <a:dk1>
        <a:srgbClr val="333333"/>
      </a:dk1>
      <a:lt1>
        <a:srgbClr val="FFFFFF"/>
      </a:lt1>
      <a:dk2>
        <a:srgbClr val="339933"/>
      </a:dk2>
      <a:lt2>
        <a:srgbClr val="FFFFFF"/>
      </a:lt2>
      <a:accent1>
        <a:srgbClr val="BED96C"/>
      </a:accent1>
      <a:accent2>
        <a:srgbClr val="8ACFE6"/>
      </a:accent2>
      <a:accent3>
        <a:srgbClr val="ADCAAD"/>
      </a:accent3>
      <a:accent4>
        <a:srgbClr val="DADADA"/>
      </a:accent4>
      <a:accent5>
        <a:srgbClr val="DBE9BA"/>
      </a:accent5>
      <a:accent6>
        <a:srgbClr val="7DBBD0"/>
      </a:accent6>
      <a:hlink>
        <a:srgbClr val="8AE68A"/>
      </a:hlink>
      <a:folHlink>
        <a:srgbClr val="BACBFF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339933"/>
        </a:dk2>
        <a:lt2>
          <a:srgbClr val="FFFFFF"/>
        </a:lt2>
        <a:accent1>
          <a:srgbClr val="66CC66"/>
        </a:accent1>
        <a:accent2>
          <a:srgbClr val="82D982"/>
        </a:accent2>
        <a:accent3>
          <a:srgbClr val="ADCAAD"/>
        </a:accent3>
        <a:accent4>
          <a:srgbClr val="DADADA"/>
        </a:accent4>
        <a:accent5>
          <a:srgbClr val="B8E2B8"/>
        </a:accent5>
        <a:accent6>
          <a:srgbClr val="75C475"/>
        </a:accent6>
        <a:hlink>
          <a:srgbClr val="A1E6A1"/>
        </a:hlink>
        <a:folHlink>
          <a:srgbClr val="B6F2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39933"/>
        </a:dk2>
        <a:lt2>
          <a:srgbClr val="FFFFFF"/>
        </a:lt2>
        <a:accent1>
          <a:srgbClr val="BED96C"/>
        </a:accent1>
        <a:accent2>
          <a:srgbClr val="8ACFE6"/>
        </a:accent2>
        <a:accent3>
          <a:srgbClr val="ADCAAD"/>
        </a:accent3>
        <a:accent4>
          <a:srgbClr val="DADADA"/>
        </a:accent4>
        <a:accent5>
          <a:srgbClr val="DBE9BA"/>
        </a:accent5>
        <a:accent6>
          <a:srgbClr val="7DBBD0"/>
        </a:accent6>
        <a:hlink>
          <a:srgbClr val="8AE68A"/>
        </a:hlink>
        <a:folHlink>
          <a:srgbClr val="BA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339933"/>
        </a:dk2>
        <a:lt2>
          <a:srgbClr val="FFFFFF"/>
        </a:lt2>
        <a:accent1>
          <a:srgbClr val="EBBCD2"/>
        </a:accent1>
        <a:accent2>
          <a:srgbClr val="6FDE6F"/>
        </a:accent2>
        <a:accent3>
          <a:srgbClr val="ADCAAD"/>
        </a:accent3>
        <a:accent4>
          <a:srgbClr val="DADADA"/>
        </a:accent4>
        <a:accent5>
          <a:srgbClr val="F3DAE5"/>
        </a:accent5>
        <a:accent6>
          <a:srgbClr val="64C964"/>
        </a:accent6>
        <a:hlink>
          <a:srgbClr val="DCC3E6"/>
        </a:hlink>
        <a:folHlink>
          <a:srgbClr val="EDD1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339933"/>
        </a:dk2>
        <a:lt2>
          <a:srgbClr val="FFFFFF"/>
        </a:lt2>
        <a:accent1>
          <a:srgbClr val="E6D38A"/>
        </a:accent1>
        <a:accent2>
          <a:srgbClr val="F2B6B6"/>
        </a:accent2>
        <a:accent3>
          <a:srgbClr val="ADCAAD"/>
        </a:accent3>
        <a:accent4>
          <a:srgbClr val="DADADA"/>
        </a:accent4>
        <a:accent5>
          <a:srgbClr val="F0E6C4"/>
        </a:accent5>
        <a:accent6>
          <a:srgbClr val="DBA5A5"/>
        </a:accent6>
        <a:hlink>
          <a:srgbClr val="CDC6F7"/>
        </a:hlink>
        <a:folHlink>
          <a:srgbClr val="95E6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CC66"/>
        </a:accent1>
        <a:accent2>
          <a:srgbClr val="82D982"/>
        </a:accent2>
        <a:accent3>
          <a:srgbClr val="FFFFFF"/>
        </a:accent3>
        <a:accent4>
          <a:srgbClr val="000000"/>
        </a:accent4>
        <a:accent5>
          <a:srgbClr val="B8E2B8"/>
        </a:accent5>
        <a:accent6>
          <a:srgbClr val="75C475"/>
        </a:accent6>
        <a:hlink>
          <a:srgbClr val="A1E6A1"/>
        </a:hlink>
        <a:folHlink>
          <a:srgbClr val="B6F2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ED96C"/>
        </a:accent1>
        <a:accent2>
          <a:srgbClr val="8ACFE6"/>
        </a:accent2>
        <a:accent3>
          <a:srgbClr val="FFFFFF"/>
        </a:accent3>
        <a:accent4>
          <a:srgbClr val="000000"/>
        </a:accent4>
        <a:accent5>
          <a:srgbClr val="DBE9BA"/>
        </a:accent5>
        <a:accent6>
          <a:srgbClr val="7DBBD0"/>
        </a:accent6>
        <a:hlink>
          <a:srgbClr val="8AE68A"/>
        </a:hlink>
        <a:folHlink>
          <a:srgbClr val="BA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BBCD2"/>
        </a:accent1>
        <a:accent2>
          <a:srgbClr val="6FDE6F"/>
        </a:accent2>
        <a:accent3>
          <a:srgbClr val="FFFFFF"/>
        </a:accent3>
        <a:accent4>
          <a:srgbClr val="000000"/>
        </a:accent4>
        <a:accent5>
          <a:srgbClr val="F3DAE5"/>
        </a:accent5>
        <a:accent6>
          <a:srgbClr val="64C964"/>
        </a:accent6>
        <a:hlink>
          <a:srgbClr val="DCC3E6"/>
        </a:hlink>
        <a:folHlink>
          <a:srgbClr val="EDD1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38A"/>
        </a:accent1>
        <a:accent2>
          <a:srgbClr val="F2B6B6"/>
        </a:accent2>
        <a:accent3>
          <a:srgbClr val="FFFFFF"/>
        </a:accent3>
        <a:accent4>
          <a:srgbClr val="000000"/>
        </a:accent4>
        <a:accent5>
          <a:srgbClr val="F0E6C4"/>
        </a:accent5>
        <a:accent6>
          <a:srgbClr val="DBA5A5"/>
        </a:accent6>
        <a:hlink>
          <a:srgbClr val="CDC6F7"/>
        </a:hlink>
        <a:folHlink>
          <a:srgbClr val="95E6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339933"/>
      </a:dk2>
      <a:lt2>
        <a:srgbClr val="FFFFFF"/>
      </a:lt2>
      <a:accent1>
        <a:srgbClr val="BED96C"/>
      </a:accent1>
      <a:accent2>
        <a:srgbClr val="8ACFE6"/>
      </a:accent2>
      <a:accent3>
        <a:srgbClr val="ADCAAD"/>
      </a:accent3>
      <a:accent4>
        <a:srgbClr val="DADADA"/>
      </a:accent4>
      <a:accent5>
        <a:srgbClr val="DBE9BA"/>
      </a:accent5>
      <a:accent6>
        <a:srgbClr val="7DBBD0"/>
      </a:accent6>
      <a:hlink>
        <a:srgbClr val="8AE68A"/>
      </a:hlink>
      <a:folHlink>
        <a:srgbClr val="BACB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9933"/>
        </a:dk2>
        <a:lt2>
          <a:srgbClr val="FFFFFF"/>
        </a:lt2>
        <a:accent1>
          <a:srgbClr val="66CC66"/>
        </a:accent1>
        <a:accent2>
          <a:srgbClr val="82D982"/>
        </a:accent2>
        <a:accent3>
          <a:srgbClr val="ADCAAD"/>
        </a:accent3>
        <a:accent4>
          <a:srgbClr val="DADADA"/>
        </a:accent4>
        <a:accent5>
          <a:srgbClr val="B8E2B8"/>
        </a:accent5>
        <a:accent6>
          <a:srgbClr val="75C475"/>
        </a:accent6>
        <a:hlink>
          <a:srgbClr val="A1E6A1"/>
        </a:hlink>
        <a:folHlink>
          <a:srgbClr val="B6F2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9933"/>
        </a:dk2>
        <a:lt2>
          <a:srgbClr val="FFFFFF"/>
        </a:lt2>
        <a:accent1>
          <a:srgbClr val="BED96C"/>
        </a:accent1>
        <a:accent2>
          <a:srgbClr val="8ACFE6"/>
        </a:accent2>
        <a:accent3>
          <a:srgbClr val="ADCAAD"/>
        </a:accent3>
        <a:accent4>
          <a:srgbClr val="DADADA"/>
        </a:accent4>
        <a:accent5>
          <a:srgbClr val="DBE9BA"/>
        </a:accent5>
        <a:accent6>
          <a:srgbClr val="7DBBD0"/>
        </a:accent6>
        <a:hlink>
          <a:srgbClr val="8AE68A"/>
        </a:hlink>
        <a:folHlink>
          <a:srgbClr val="BA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9933"/>
        </a:dk2>
        <a:lt2>
          <a:srgbClr val="FFFFFF"/>
        </a:lt2>
        <a:accent1>
          <a:srgbClr val="EBBCD2"/>
        </a:accent1>
        <a:accent2>
          <a:srgbClr val="6FDE6F"/>
        </a:accent2>
        <a:accent3>
          <a:srgbClr val="ADCAAD"/>
        </a:accent3>
        <a:accent4>
          <a:srgbClr val="DADADA"/>
        </a:accent4>
        <a:accent5>
          <a:srgbClr val="F3DAE5"/>
        </a:accent5>
        <a:accent6>
          <a:srgbClr val="64C964"/>
        </a:accent6>
        <a:hlink>
          <a:srgbClr val="DCC3E6"/>
        </a:hlink>
        <a:folHlink>
          <a:srgbClr val="EDD1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9933"/>
        </a:dk2>
        <a:lt2>
          <a:srgbClr val="FFFFFF"/>
        </a:lt2>
        <a:accent1>
          <a:srgbClr val="E6D38A"/>
        </a:accent1>
        <a:accent2>
          <a:srgbClr val="F2B6B6"/>
        </a:accent2>
        <a:accent3>
          <a:srgbClr val="ADCAAD"/>
        </a:accent3>
        <a:accent4>
          <a:srgbClr val="DADADA"/>
        </a:accent4>
        <a:accent5>
          <a:srgbClr val="F0E6C4"/>
        </a:accent5>
        <a:accent6>
          <a:srgbClr val="DBA5A5"/>
        </a:accent6>
        <a:hlink>
          <a:srgbClr val="CDC6F7"/>
        </a:hlink>
        <a:folHlink>
          <a:srgbClr val="95E6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CC66"/>
        </a:accent1>
        <a:accent2>
          <a:srgbClr val="82D982"/>
        </a:accent2>
        <a:accent3>
          <a:srgbClr val="FFFFFF"/>
        </a:accent3>
        <a:accent4>
          <a:srgbClr val="000000"/>
        </a:accent4>
        <a:accent5>
          <a:srgbClr val="B8E2B8"/>
        </a:accent5>
        <a:accent6>
          <a:srgbClr val="75C475"/>
        </a:accent6>
        <a:hlink>
          <a:srgbClr val="A1E6A1"/>
        </a:hlink>
        <a:folHlink>
          <a:srgbClr val="B6F2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ED96C"/>
        </a:accent1>
        <a:accent2>
          <a:srgbClr val="8ACFE6"/>
        </a:accent2>
        <a:accent3>
          <a:srgbClr val="FFFFFF"/>
        </a:accent3>
        <a:accent4>
          <a:srgbClr val="000000"/>
        </a:accent4>
        <a:accent5>
          <a:srgbClr val="DBE9BA"/>
        </a:accent5>
        <a:accent6>
          <a:srgbClr val="7DBBD0"/>
        </a:accent6>
        <a:hlink>
          <a:srgbClr val="8AE68A"/>
        </a:hlink>
        <a:folHlink>
          <a:srgbClr val="BA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BBCD2"/>
        </a:accent1>
        <a:accent2>
          <a:srgbClr val="6FDE6F"/>
        </a:accent2>
        <a:accent3>
          <a:srgbClr val="FFFFFF"/>
        </a:accent3>
        <a:accent4>
          <a:srgbClr val="000000"/>
        </a:accent4>
        <a:accent5>
          <a:srgbClr val="F3DAE5"/>
        </a:accent5>
        <a:accent6>
          <a:srgbClr val="64C964"/>
        </a:accent6>
        <a:hlink>
          <a:srgbClr val="DCC3E6"/>
        </a:hlink>
        <a:folHlink>
          <a:srgbClr val="EDD1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38A"/>
        </a:accent1>
        <a:accent2>
          <a:srgbClr val="F2B6B6"/>
        </a:accent2>
        <a:accent3>
          <a:srgbClr val="FFFFFF"/>
        </a:accent3>
        <a:accent4>
          <a:srgbClr val="000000"/>
        </a:accent4>
        <a:accent5>
          <a:srgbClr val="F0E6C4"/>
        </a:accent5>
        <a:accent6>
          <a:srgbClr val="DBA5A5"/>
        </a:accent6>
        <a:hlink>
          <a:srgbClr val="CDC6F7"/>
        </a:hlink>
        <a:folHlink>
          <a:srgbClr val="95E6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d_0014_slide">
  <a:themeElements>
    <a:clrScheme name="Тема Office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ed_0030_slide">
  <a:themeElements>
    <a:clrScheme name="Тема Office 2">
      <a:dk1>
        <a:srgbClr val="000000"/>
      </a:dk1>
      <a:lt1>
        <a:srgbClr val="FF9933"/>
      </a:lt1>
      <a:dk2>
        <a:srgbClr val="000000"/>
      </a:dk2>
      <a:lt2>
        <a:srgbClr val="CCCCCC"/>
      </a:lt2>
      <a:accent1>
        <a:srgbClr val="805900"/>
      </a:accent1>
      <a:accent2>
        <a:srgbClr val="99371F"/>
      </a:accent2>
      <a:accent3>
        <a:srgbClr val="FFCAAD"/>
      </a:accent3>
      <a:accent4>
        <a:srgbClr val="000000"/>
      </a:accent4>
      <a:accent5>
        <a:srgbClr val="C0B5AA"/>
      </a:accent5>
      <a:accent6>
        <a:srgbClr val="8A311B"/>
      </a:accent6>
      <a:hlink>
        <a:srgbClr val="733900"/>
      </a:hlink>
      <a:folHlink>
        <a:srgbClr val="80192B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CAAD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CAAD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CAAD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CAAD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FFFF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FFFF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FFFF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9933"/>
      </a:lt1>
      <a:dk2>
        <a:srgbClr val="000000"/>
      </a:dk2>
      <a:lt2>
        <a:srgbClr val="CCCCCC"/>
      </a:lt2>
      <a:accent1>
        <a:srgbClr val="805900"/>
      </a:accent1>
      <a:accent2>
        <a:srgbClr val="99371F"/>
      </a:accent2>
      <a:accent3>
        <a:srgbClr val="FFCAAD"/>
      </a:accent3>
      <a:accent4>
        <a:srgbClr val="000000"/>
      </a:accent4>
      <a:accent5>
        <a:srgbClr val="C0B5AA"/>
      </a:accent5>
      <a:accent6>
        <a:srgbClr val="8A311B"/>
      </a:accent6>
      <a:hlink>
        <a:srgbClr val="733900"/>
      </a:hlink>
      <a:folHlink>
        <a:srgbClr val="80192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CAAD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CAAD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CAAD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CAAD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FFFF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FFFF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FFFF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ed_0068_slide">
  <a:themeElements>
    <a:clrScheme name="Тема Office 2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61C7F2"/>
      </a:accent1>
      <a:accent2>
        <a:srgbClr val="C4B2FF"/>
      </a:accent2>
      <a:accent3>
        <a:srgbClr val="AAADCA"/>
      </a:accent3>
      <a:accent4>
        <a:srgbClr val="DADADA"/>
      </a:accent4>
      <a:accent5>
        <a:srgbClr val="B7E0F7"/>
      </a:accent5>
      <a:accent6>
        <a:srgbClr val="B1A1E7"/>
      </a:accent6>
      <a:hlink>
        <a:srgbClr val="B2CCFF"/>
      </a:hlink>
      <a:folHlink>
        <a:srgbClr val="F7D9FF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6D99F2"/>
        </a:accent1>
        <a:accent2>
          <a:srgbClr val="6FB8F7"/>
        </a:accent2>
        <a:accent3>
          <a:srgbClr val="AAADCA"/>
        </a:accent3>
        <a:accent4>
          <a:srgbClr val="DADADA"/>
        </a:accent4>
        <a:accent5>
          <a:srgbClr val="BACAF7"/>
        </a:accent5>
        <a:accent6>
          <a:srgbClr val="64A6E0"/>
        </a:accent6>
        <a:hlink>
          <a:srgbClr val="B2CCFF"/>
        </a:hlink>
        <a:folHlink>
          <a:srgbClr val="B2D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61C7F2"/>
        </a:accent1>
        <a:accent2>
          <a:srgbClr val="C4B2FF"/>
        </a:accent2>
        <a:accent3>
          <a:srgbClr val="AAADCA"/>
        </a:accent3>
        <a:accent4>
          <a:srgbClr val="DADADA"/>
        </a:accent4>
        <a:accent5>
          <a:srgbClr val="B7E0F7"/>
        </a:accent5>
        <a:accent6>
          <a:srgbClr val="B1A1E7"/>
        </a:accent6>
        <a:hlink>
          <a:srgbClr val="B2CCFF"/>
        </a:hlink>
        <a:folHlink>
          <a:srgbClr val="F7D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F2AE79"/>
        </a:accent1>
        <a:accent2>
          <a:srgbClr val="8CB2FF"/>
        </a:accent2>
        <a:accent3>
          <a:srgbClr val="AAADCA"/>
        </a:accent3>
        <a:accent4>
          <a:srgbClr val="DADADA"/>
        </a:accent4>
        <a:accent5>
          <a:srgbClr val="F7D3BE"/>
        </a:accent5>
        <a:accent6>
          <a:srgbClr val="7EA1E7"/>
        </a:accent6>
        <a:hlink>
          <a:srgbClr val="FFCFCC"/>
        </a:hlink>
        <a:folHlink>
          <a:srgbClr val="F7E9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B5DE6F"/>
        </a:accent1>
        <a:accent2>
          <a:srgbClr val="E6CF5C"/>
        </a:accent2>
        <a:accent3>
          <a:srgbClr val="AAADCA"/>
        </a:accent3>
        <a:accent4>
          <a:srgbClr val="DADADA"/>
        </a:accent4>
        <a:accent5>
          <a:srgbClr val="D7ECBB"/>
        </a:accent5>
        <a:accent6>
          <a:srgbClr val="D0BB53"/>
        </a:accent6>
        <a:hlink>
          <a:srgbClr val="FFD9EB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D99F2"/>
        </a:accent1>
        <a:accent2>
          <a:srgbClr val="6FB8F7"/>
        </a:accent2>
        <a:accent3>
          <a:srgbClr val="FFFFFF"/>
        </a:accent3>
        <a:accent4>
          <a:srgbClr val="000000"/>
        </a:accent4>
        <a:accent5>
          <a:srgbClr val="BACAF7"/>
        </a:accent5>
        <a:accent6>
          <a:srgbClr val="64A6E0"/>
        </a:accent6>
        <a:hlink>
          <a:srgbClr val="B2CCFF"/>
        </a:hlink>
        <a:folHlink>
          <a:srgbClr val="B2D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1C7F2"/>
        </a:accent1>
        <a:accent2>
          <a:srgbClr val="C4B2FF"/>
        </a:accent2>
        <a:accent3>
          <a:srgbClr val="FFFFFF"/>
        </a:accent3>
        <a:accent4>
          <a:srgbClr val="000000"/>
        </a:accent4>
        <a:accent5>
          <a:srgbClr val="B7E0F7"/>
        </a:accent5>
        <a:accent6>
          <a:srgbClr val="B1A1E7"/>
        </a:accent6>
        <a:hlink>
          <a:srgbClr val="B2CCFF"/>
        </a:hlink>
        <a:folHlink>
          <a:srgbClr val="F7D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AE79"/>
        </a:accent1>
        <a:accent2>
          <a:srgbClr val="8CB2FF"/>
        </a:accent2>
        <a:accent3>
          <a:srgbClr val="FFFFFF"/>
        </a:accent3>
        <a:accent4>
          <a:srgbClr val="000000"/>
        </a:accent4>
        <a:accent5>
          <a:srgbClr val="F7D3BE"/>
        </a:accent5>
        <a:accent6>
          <a:srgbClr val="7EA1E7"/>
        </a:accent6>
        <a:hlink>
          <a:srgbClr val="FFCFCC"/>
        </a:hlink>
        <a:folHlink>
          <a:srgbClr val="F7E9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5DE6F"/>
        </a:accent1>
        <a:accent2>
          <a:srgbClr val="E6CF5C"/>
        </a:accent2>
        <a:accent3>
          <a:srgbClr val="FFFFFF"/>
        </a:accent3>
        <a:accent4>
          <a:srgbClr val="000000"/>
        </a:accent4>
        <a:accent5>
          <a:srgbClr val="D7ECBB"/>
        </a:accent5>
        <a:accent6>
          <a:srgbClr val="D0BB53"/>
        </a:accent6>
        <a:hlink>
          <a:srgbClr val="FFD9EB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61C7F2"/>
      </a:accent1>
      <a:accent2>
        <a:srgbClr val="C4B2FF"/>
      </a:accent2>
      <a:accent3>
        <a:srgbClr val="AAADCA"/>
      </a:accent3>
      <a:accent4>
        <a:srgbClr val="DADADA"/>
      </a:accent4>
      <a:accent5>
        <a:srgbClr val="B7E0F7"/>
      </a:accent5>
      <a:accent6>
        <a:srgbClr val="B1A1E7"/>
      </a:accent6>
      <a:hlink>
        <a:srgbClr val="B2CCFF"/>
      </a:hlink>
      <a:folHlink>
        <a:srgbClr val="F7D9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6D99F2"/>
        </a:accent1>
        <a:accent2>
          <a:srgbClr val="6FB8F7"/>
        </a:accent2>
        <a:accent3>
          <a:srgbClr val="AAADCA"/>
        </a:accent3>
        <a:accent4>
          <a:srgbClr val="DADADA"/>
        </a:accent4>
        <a:accent5>
          <a:srgbClr val="BACAF7"/>
        </a:accent5>
        <a:accent6>
          <a:srgbClr val="64A6E0"/>
        </a:accent6>
        <a:hlink>
          <a:srgbClr val="B2CCFF"/>
        </a:hlink>
        <a:folHlink>
          <a:srgbClr val="B2D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61C7F2"/>
        </a:accent1>
        <a:accent2>
          <a:srgbClr val="C4B2FF"/>
        </a:accent2>
        <a:accent3>
          <a:srgbClr val="AAADCA"/>
        </a:accent3>
        <a:accent4>
          <a:srgbClr val="DADADA"/>
        </a:accent4>
        <a:accent5>
          <a:srgbClr val="B7E0F7"/>
        </a:accent5>
        <a:accent6>
          <a:srgbClr val="B1A1E7"/>
        </a:accent6>
        <a:hlink>
          <a:srgbClr val="B2CCFF"/>
        </a:hlink>
        <a:folHlink>
          <a:srgbClr val="F7D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F2AE79"/>
        </a:accent1>
        <a:accent2>
          <a:srgbClr val="8CB2FF"/>
        </a:accent2>
        <a:accent3>
          <a:srgbClr val="AAADCA"/>
        </a:accent3>
        <a:accent4>
          <a:srgbClr val="DADADA"/>
        </a:accent4>
        <a:accent5>
          <a:srgbClr val="F7D3BE"/>
        </a:accent5>
        <a:accent6>
          <a:srgbClr val="7EA1E7"/>
        </a:accent6>
        <a:hlink>
          <a:srgbClr val="FFCFCC"/>
        </a:hlink>
        <a:folHlink>
          <a:srgbClr val="F7E9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B5DE6F"/>
        </a:accent1>
        <a:accent2>
          <a:srgbClr val="E6CF5C"/>
        </a:accent2>
        <a:accent3>
          <a:srgbClr val="AAADCA"/>
        </a:accent3>
        <a:accent4>
          <a:srgbClr val="DADADA"/>
        </a:accent4>
        <a:accent5>
          <a:srgbClr val="D7ECBB"/>
        </a:accent5>
        <a:accent6>
          <a:srgbClr val="D0BB53"/>
        </a:accent6>
        <a:hlink>
          <a:srgbClr val="FFD9EB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D99F2"/>
        </a:accent1>
        <a:accent2>
          <a:srgbClr val="6FB8F7"/>
        </a:accent2>
        <a:accent3>
          <a:srgbClr val="FFFFFF"/>
        </a:accent3>
        <a:accent4>
          <a:srgbClr val="000000"/>
        </a:accent4>
        <a:accent5>
          <a:srgbClr val="BACAF7"/>
        </a:accent5>
        <a:accent6>
          <a:srgbClr val="64A6E0"/>
        </a:accent6>
        <a:hlink>
          <a:srgbClr val="B2CCFF"/>
        </a:hlink>
        <a:folHlink>
          <a:srgbClr val="B2D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1C7F2"/>
        </a:accent1>
        <a:accent2>
          <a:srgbClr val="C4B2FF"/>
        </a:accent2>
        <a:accent3>
          <a:srgbClr val="FFFFFF"/>
        </a:accent3>
        <a:accent4>
          <a:srgbClr val="000000"/>
        </a:accent4>
        <a:accent5>
          <a:srgbClr val="B7E0F7"/>
        </a:accent5>
        <a:accent6>
          <a:srgbClr val="B1A1E7"/>
        </a:accent6>
        <a:hlink>
          <a:srgbClr val="B2CCFF"/>
        </a:hlink>
        <a:folHlink>
          <a:srgbClr val="F7D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AE79"/>
        </a:accent1>
        <a:accent2>
          <a:srgbClr val="8CB2FF"/>
        </a:accent2>
        <a:accent3>
          <a:srgbClr val="FFFFFF"/>
        </a:accent3>
        <a:accent4>
          <a:srgbClr val="000000"/>
        </a:accent4>
        <a:accent5>
          <a:srgbClr val="F7D3BE"/>
        </a:accent5>
        <a:accent6>
          <a:srgbClr val="7EA1E7"/>
        </a:accent6>
        <a:hlink>
          <a:srgbClr val="FFCFCC"/>
        </a:hlink>
        <a:folHlink>
          <a:srgbClr val="F7E9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5DE6F"/>
        </a:accent1>
        <a:accent2>
          <a:srgbClr val="E6CF5C"/>
        </a:accent2>
        <a:accent3>
          <a:srgbClr val="FFFFFF"/>
        </a:accent3>
        <a:accent4>
          <a:srgbClr val="000000"/>
        </a:accent4>
        <a:accent5>
          <a:srgbClr val="D7ECBB"/>
        </a:accent5>
        <a:accent6>
          <a:srgbClr val="D0BB53"/>
        </a:accent6>
        <a:hlink>
          <a:srgbClr val="FFD9EB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med_0341_slide</Template>
  <TotalTime>213</TotalTime>
  <Words>516</Words>
  <Application>Microsoft Office PowerPoint</Application>
  <PresentationFormat>Экран (4:3)</PresentationFormat>
  <Paragraphs>125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52</vt:i4>
      </vt:variant>
    </vt:vector>
  </HeadingPairs>
  <TitlesOfParts>
    <vt:vector size="64" baseType="lpstr">
      <vt:lpstr>Arial</vt:lpstr>
      <vt:lpstr>Calibri</vt:lpstr>
      <vt:lpstr>Calibri Light</vt:lpstr>
      <vt:lpstr>med_0341_slide</vt:lpstr>
      <vt:lpstr>1_Default Design</vt:lpstr>
      <vt:lpstr>med_0014_slide</vt:lpstr>
      <vt:lpstr>2_Default Design</vt:lpstr>
      <vt:lpstr>med_0030_slide</vt:lpstr>
      <vt:lpstr>3_Default Design</vt:lpstr>
      <vt:lpstr>med_0068_slide</vt:lpstr>
      <vt:lpstr>4_Default Design</vt:lpstr>
      <vt:lpstr>Тема Office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 Кафедра травматологии, ортопедии и нейрохирургии с курсом ПО </vt:lpstr>
      <vt:lpstr>Классификация</vt:lpstr>
      <vt:lpstr>Переломы головки и шейки бедренной кости</vt:lpstr>
      <vt:lpstr>Клиника и диагностика</vt:lpstr>
      <vt:lpstr>Наружная ротация</vt:lpstr>
      <vt:lpstr>Нарушение линии Розера - Нелатона</vt:lpstr>
      <vt:lpstr>Нарушение линии Шемакера</vt:lpstr>
      <vt:lpstr>Линия Ланге</vt:lpstr>
      <vt:lpstr>Симптом Аллиса</vt:lpstr>
      <vt:lpstr>Рентгенограмма</vt:lpstr>
      <vt:lpstr>Классификация преломов головки по АО</vt:lpstr>
      <vt:lpstr>Презентация PowerPoint</vt:lpstr>
      <vt:lpstr>Классификация переломов шейки по АО</vt:lpstr>
      <vt:lpstr>Презентация PowerPoint</vt:lpstr>
      <vt:lpstr>Лечение</vt:lpstr>
      <vt:lpstr>Скелетное вытяжение</vt:lpstr>
      <vt:lpstr>Остеосинтез винтами</vt:lpstr>
      <vt:lpstr>Остеосинтез перелома шейки бедра системой DHS (Dynamic Hip Screw - динамический бедренный винт) </vt:lpstr>
      <vt:lpstr>Схема остеосинтеза по Г.А. Илизарову</vt:lpstr>
      <vt:lpstr>Эндопротезирование</vt:lpstr>
      <vt:lpstr>Осложнения</vt:lpstr>
      <vt:lpstr>Вертельные переломы</vt:lpstr>
      <vt:lpstr>Классификация</vt:lpstr>
      <vt:lpstr>Презентация PowerPoint</vt:lpstr>
      <vt:lpstr>Клиника и диагностика</vt:lpstr>
      <vt:lpstr>Наружная ротация</vt:lpstr>
      <vt:lpstr>Рентгенограмма </vt:lpstr>
      <vt:lpstr>Лечение</vt:lpstr>
      <vt:lpstr>Погружной ОС</vt:lpstr>
      <vt:lpstr>Схема чрескостного остеосинтеза</vt:lpstr>
      <vt:lpstr>Переломы диафиза бедренной кости</vt:lpstr>
      <vt:lpstr>Классификация </vt:lpstr>
      <vt:lpstr>По отделам</vt:lpstr>
      <vt:lpstr>Клиника и диагностика</vt:lpstr>
      <vt:lpstr>Рентгенограмма</vt:lpstr>
      <vt:lpstr>Лечение</vt:lpstr>
      <vt:lpstr>Тазобедренногипсовая повязка</vt:lpstr>
      <vt:lpstr>Скелетное вытяжение</vt:lpstr>
      <vt:lpstr>Погружной остеосинтез</vt:lpstr>
      <vt:lpstr>Интрамедуллярный остеосинтез титановам стержнем</vt:lpstr>
      <vt:lpstr>Остеосинтез блокируемым штифтом</vt:lpstr>
      <vt:lpstr>ВЧКДО АВФ</vt:lpstr>
      <vt:lpstr>Переломы мыщелков бедра</vt:lpstr>
      <vt:lpstr>Клиника и диагностика</vt:lpstr>
      <vt:lpstr>гемартроз</vt:lpstr>
      <vt:lpstr>рентгенограмма</vt:lpstr>
      <vt:lpstr>Лечение</vt:lpstr>
      <vt:lpstr>иммобилизация</vt:lpstr>
      <vt:lpstr>Накостной пластиной</vt:lpstr>
      <vt:lpstr>Остеосинтез винтами</vt:lpstr>
      <vt:lpstr>Схема остеосинтеза по Г.А. Илизарову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Переломы бедренной кости</dc:title>
  <dc:creator>санька</dc:creator>
  <cp:lastModifiedBy>SHAHZOD</cp:lastModifiedBy>
  <cp:revision>30</cp:revision>
  <dcterms:created xsi:type="dcterms:W3CDTF">2013-02-17T07:56:16Z</dcterms:created>
  <dcterms:modified xsi:type="dcterms:W3CDTF">2023-02-03T08:09:36Z</dcterms:modified>
</cp:coreProperties>
</file>