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73" d="100"/>
          <a:sy n="73" d="100"/>
        </p:scale>
        <p:origin x="414"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446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37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0085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8452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4505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6293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5607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5511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804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35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0160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045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285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787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900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823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293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10/16/2023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994665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D996AA-E224-5C96-9BEF-564E0C8209FA}"/>
              </a:ext>
            </a:extLst>
          </p:cNvPr>
          <p:cNvSpPr>
            <a:spLocks noGrp="1"/>
          </p:cNvSpPr>
          <p:nvPr>
            <p:ph type="ctrTitle"/>
          </p:nvPr>
        </p:nvSpPr>
        <p:spPr/>
        <p:txBody>
          <a:bodyPr/>
          <a:lstStyle/>
          <a:p>
            <a:r>
              <a:rPr lang="ru-RU" dirty="0"/>
              <a:t>Синтаксические нормы</a:t>
            </a:r>
          </a:p>
        </p:txBody>
      </p:sp>
      <p:sp>
        <p:nvSpPr>
          <p:cNvPr id="3" name="Подзаголовок 2">
            <a:extLst>
              <a:ext uri="{FF2B5EF4-FFF2-40B4-BE49-F238E27FC236}">
                <a16:creationId xmlns:a16="http://schemas.microsoft.com/office/drawing/2014/main" id="{65AA719E-FC5C-F7CB-611E-09EBE7B09C5F}"/>
              </a:ext>
            </a:extLst>
          </p:cNvPr>
          <p:cNvSpPr>
            <a:spLocks noGrp="1"/>
          </p:cNvSpPr>
          <p:nvPr>
            <p:ph type="subTitle" idx="1"/>
          </p:nvPr>
        </p:nvSpPr>
        <p:spPr/>
        <p:txBody>
          <a:bodyPr/>
          <a:lstStyle/>
          <a:p>
            <a:r>
              <a:rPr lang="ru-RU" dirty="0"/>
              <a:t>Практика 18</a:t>
            </a:r>
          </a:p>
        </p:txBody>
      </p:sp>
    </p:spTree>
    <p:extLst>
      <p:ext uri="{BB962C8B-B14F-4D97-AF65-F5344CB8AC3E}">
        <p14:creationId xmlns:p14="http://schemas.microsoft.com/office/powerpoint/2010/main" val="1258488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47729A-53F4-0408-AF85-A2CBF1594E05}"/>
              </a:ext>
            </a:extLst>
          </p:cNvPr>
          <p:cNvSpPr>
            <a:spLocks noGrp="1"/>
          </p:cNvSpPr>
          <p:nvPr>
            <p:ph type="title"/>
          </p:nvPr>
        </p:nvSpPr>
        <p:spPr/>
        <p:txBody>
          <a:bodyPr/>
          <a:lstStyle/>
          <a:p>
            <a:r>
              <a:rPr lang="ru-RU" dirty="0"/>
              <a:t>Тире между подлежащим и сказуемым</a:t>
            </a:r>
          </a:p>
        </p:txBody>
      </p:sp>
      <p:sp>
        <p:nvSpPr>
          <p:cNvPr id="3" name="Объект 2">
            <a:extLst>
              <a:ext uri="{FF2B5EF4-FFF2-40B4-BE49-F238E27FC236}">
                <a16:creationId xmlns:a16="http://schemas.microsoft.com/office/drawing/2014/main" id="{FDA7A45E-871C-E37D-11C0-F995CE9D2648}"/>
              </a:ext>
            </a:extLst>
          </p:cNvPr>
          <p:cNvSpPr>
            <a:spLocks noGrp="1"/>
          </p:cNvSpPr>
          <p:nvPr>
            <p:ph sz="quarter" idx="13"/>
          </p:nvPr>
        </p:nvSpPr>
        <p:spPr>
          <a:xfrm>
            <a:off x="913774" y="1627464"/>
            <a:ext cx="10363826" cy="4815281"/>
          </a:xfrm>
        </p:spPr>
        <p:txBody>
          <a:bodyPr>
            <a:normAutofit fontScale="77500" lnSpcReduction="20000"/>
          </a:bodyPr>
          <a:lstStyle/>
          <a:p>
            <a:pPr algn="just"/>
            <a:r>
              <a:rPr lang="ru-RU" b="1" i="0" cap="none" dirty="0">
                <a:solidFill>
                  <a:srgbClr val="363636"/>
                </a:solidFill>
                <a:effectLst/>
                <a:latin typeface="tahoma" panose="020B0604030504040204" pitchFamily="34" charset="0"/>
              </a:rPr>
              <a:t>Тире ставится:</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1 между подлежащим и сказуемым, если они выражены именами существительными в именительном падеже и между ними нулевая связка: </a:t>
            </a:r>
            <a:r>
              <a:rPr lang="ru-RU" b="0" i="1" cap="none" dirty="0">
                <a:solidFill>
                  <a:srgbClr val="363636"/>
                </a:solidFill>
                <a:effectLst/>
                <a:latin typeface="tahoma" panose="020B0604030504040204" pitchFamily="34" charset="0"/>
              </a:rPr>
              <a:t>Великая радость – работа</a:t>
            </a:r>
            <a:r>
              <a:rPr lang="ru-RU" b="0" i="0" cap="none" dirty="0">
                <a:solidFill>
                  <a:srgbClr val="363636"/>
                </a:solidFill>
                <a:effectLst/>
                <a:latin typeface="tahoma" panose="020B0604030504040204" pitchFamily="34" charset="0"/>
              </a:rPr>
              <a:t>…</a:t>
            </a:r>
          </a:p>
          <a:p>
            <a:pPr algn="just"/>
            <a:r>
              <a:rPr lang="ru-RU" b="0" i="0" cap="none" dirty="0">
                <a:solidFill>
                  <a:srgbClr val="363636"/>
                </a:solidFill>
                <a:effectLst/>
                <a:latin typeface="tahoma" panose="020B0604030504040204" pitchFamily="34" charset="0"/>
              </a:rPr>
              <a:t>2 перед словами </a:t>
            </a:r>
            <a:r>
              <a:rPr lang="ru-RU" b="1" i="0" cap="none" dirty="0">
                <a:solidFill>
                  <a:srgbClr val="363636"/>
                </a:solidFill>
                <a:effectLst/>
                <a:latin typeface="tahoma" panose="020B0604030504040204" pitchFamily="34" charset="0"/>
              </a:rPr>
              <a:t>это, это есть, вот, значит, это значит</a:t>
            </a:r>
            <a:r>
              <a:rPr lang="ru-RU" b="0" i="0" cap="none" dirty="0">
                <a:solidFill>
                  <a:srgbClr val="363636"/>
                </a:solidFill>
                <a:effectLst/>
                <a:latin typeface="tahoma" panose="020B0604030504040204" pitchFamily="34" charset="0"/>
              </a:rPr>
              <a:t>. </a:t>
            </a:r>
            <a:r>
              <a:rPr lang="ru-RU" b="0" i="1" cap="none" dirty="0">
                <a:solidFill>
                  <a:srgbClr val="363636"/>
                </a:solidFill>
                <a:effectLst/>
                <a:latin typeface="tahoma" panose="020B0604030504040204" pitchFamily="34" charset="0"/>
              </a:rPr>
              <a:t>Судьба изобретателя – это судьба его изобретений</a:t>
            </a:r>
            <a:r>
              <a:rPr lang="ru-RU" b="0" i="0" cap="none" dirty="0">
                <a:solidFill>
                  <a:srgbClr val="363636"/>
                </a:solidFill>
                <a:effectLst/>
                <a:latin typeface="tahoma" panose="020B0604030504040204" pitchFamily="34" charset="0"/>
              </a:rPr>
              <a:t>.</a:t>
            </a:r>
          </a:p>
          <a:p>
            <a:pPr algn="just"/>
            <a:r>
              <a:rPr lang="ru-RU" b="0" i="0" cap="none" dirty="0">
                <a:solidFill>
                  <a:srgbClr val="363636"/>
                </a:solidFill>
                <a:effectLst/>
                <a:latin typeface="tahoma" panose="020B0604030504040204" pitchFamily="34" charset="0"/>
              </a:rPr>
              <a:t>3 между подлежащим и сказуемым, выраженными инфинитивом. </a:t>
            </a:r>
            <a:r>
              <a:rPr lang="ru-RU" b="0" i="1" cap="none" dirty="0">
                <a:solidFill>
                  <a:srgbClr val="363636"/>
                </a:solidFill>
                <a:effectLst/>
                <a:latin typeface="tahoma" panose="020B0604030504040204" pitchFamily="34" charset="0"/>
              </a:rPr>
              <a:t>Жизнь прожить – не поле перейти</a:t>
            </a:r>
            <a:r>
              <a:rPr lang="ru-RU" b="0" i="0" cap="none" dirty="0">
                <a:solidFill>
                  <a:srgbClr val="363636"/>
                </a:solidFill>
                <a:effectLst/>
                <a:latin typeface="tahoma" panose="020B0604030504040204" pitchFamily="34" charset="0"/>
              </a:rPr>
              <a:t>.</a:t>
            </a:r>
          </a:p>
          <a:p>
            <a:pPr algn="just"/>
            <a:r>
              <a:rPr lang="ru-RU" b="0" i="0" cap="none" dirty="0">
                <a:solidFill>
                  <a:srgbClr val="363636"/>
                </a:solidFill>
                <a:effectLst/>
                <a:latin typeface="tahoma" panose="020B0604030504040204" pitchFamily="34" charset="0"/>
              </a:rPr>
              <a:t>4 между подлежащим и сказуемым, если один из главных членов выражен инфинитивом, а другой – именем существительным в именительном падеже. </a:t>
            </a:r>
            <a:r>
              <a:rPr lang="ru-RU" b="0" i="1" cap="none" dirty="0">
                <a:solidFill>
                  <a:srgbClr val="363636"/>
                </a:solidFill>
                <a:effectLst/>
                <a:latin typeface="tahoma" panose="020B0604030504040204" pitchFamily="34" charset="0"/>
              </a:rPr>
              <a:t>Находить приметы или самим создавать их – очень увлекательное занятие.</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5 между подлежащим и сказуемым, выраженными количественными числительными в именительном падеже. </a:t>
            </a:r>
            <a:r>
              <a:rPr lang="ru-RU" b="0" i="1" cap="none" dirty="0">
                <a:solidFill>
                  <a:srgbClr val="363636"/>
                </a:solidFill>
                <a:effectLst/>
                <a:latin typeface="tahoma" panose="020B0604030504040204" pitchFamily="34" charset="0"/>
              </a:rPr>
              <a:t>Семью восемь – пятьдесят шесть.</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6 между подлежащим и сказуемым, когда один из главных членов выражен количественным числительным, а другой – именем существительным в именительном падеже. </a:t>
            </a:r>
            <a:r>
              <a:rPr lang="ru-RU" b="0" i="1" cap="none" dirty="0">
                <a:solidFill>
                  <a:srgbClr val="363636"/>
                </a:solidFill>
                <a:effectLst/>
                <a:latin typeface="tahoma" panose="020B0604030504040204" pitchFamily="34" charset="0"/>
              </a:rPr>
              <a:t>Мощность двигателя мотоблока – пять лошадиных сил.</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7 для внесения ясности в смысл предложения. </a:t>
            </a:r>
            <a:r>
              <a:rPr lang="ru-RU" b="0" i="1" cap="none" dirty="0">
                <a:solidFill>
                  <a:srgbClr val="363636"/>
                </a:solidFill>
                <a:effectLst/>
                <a:latin typeface="tahoma" panose="020B0604030504040204" pitchFamily="34" charset="0"/>
              </a:rPr>
              <a:t>Отец – мой учитель</a:t>
            </a:r>
            <a:r>
              <a:rPr lang="ru-RU" b="0" i="0" cap="none" dirty="0">
                <a:solidFill>
                  <a:srgbClr val="363636"/>
                </a:solidFill>
                <a:effectLst/>
                <a:latin typeface="tahoma" panose="020B0604030504040204" pitchFamily="34" charset="0"/>
              </a:rPr>
              <a:t>.</a:t>
            </a:r>
          </a:p>
          <a:p>
            <a:endParaRPr lang="ru-RU" dirty="0"/>
          </a:p>
        </p:txBody>
      </p:sp>
    </p:spTree>
    <p:extLst>
      <p:ext uri="{BB962C8B-B14F-4D97-AF65-F5344CB8AC3E}">
        <p14:creationId xmlns:p14="http://schemas.microsoft.com/office/powerpoint/2010/main" val="1909418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47729A-53F4-0408-AF85-A2CBF1594E05}"/>
              </a:ext>
            </a:extLst>
          </p:cNvPr>
          <p:cNvSpPr>
            <a:spLocks noGrp="1"/>
          </p:cNvSpPr>
          <p:nvPr>
            <p:ph type="title"/>
          </p:nvPr>
        </p:nvSpPr>
        <p:spPr/>
        <p:txBody>
          <a:bodyPr/>
          <a:lstStyle/>
          <a:p>
            <a:r>
              <a:rPr lang="ru-RU" dirty="0"/>
              <a:t>Тире между подлежащим и сказуемым</a:t>
            </a:r>
          </a:p>
        </p:txBody>
      </p:sp>
      <p:sp>
        <p:nvSpPr>
          <p:cNvPr id="3" name="Объект 2">
            <a:extLst>
              <a:ext uri="{FF2B5EF4-FFF2-40B4-BE49-F238E27FC236}">
                <a16:creationId xmlns:a16="http://schemas.microsoft.com/office/drawing/2014/main" id="{FDA7A45E-871C-E37D-11C0-F995CE9D2648}"/>
              </a:ext>
            </a:extLst>
          </p:cNvPr>
          <p:cNvSpPr>
            <a:spLocks noGrp="1"/>
          </p:cNvSpPr>
          <p:nvPr>
            <p:ph sz="quarter" idx="13"/>
          </p:nvPr>
        </p:nvSpPr>
        <p:spPr>
          <a:xfrm>
            <a:off x="913774" y="1627464"/>
            <a:ext cx="10363826" cy="4815281"/>
          </a:xfrm>
        </p:spPr>
        <p:txBody>
          <a:bodyPr>
            <a:normAutofit fontScale="85000" lnSpcReduction="10000"/>
          </a:bodyPr>
          <a:lstStyle/>
          <a:p>
            <a:pPr algn="just"/>
            <a:r>
              <a:rPr lang="ru-RU" b="1" i="0" cap="none" dirty="0">
                <a:solidFill>
                  <a:srgbClr val="363636"/>
                </a:solidFill>
                <a:effectLst/>
                <a:latin typeface="tahoma" panose="020B0604030504040204" pitchFamily="34" charset="0"/>
              </a:rPr>
              <a:t>Тире не ставится:</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1 В простых предложениях разговорного стиля. </a:t>
            </a:r>
            <a:r>
              <a:rPr lang="ru-RU" b="0" i="1" cap="none" dirty="0">
                <a:solidFill>
                  <a:srgbClr val="363636"/>
                </a:solidFill>
                <a:effectLst/>
                <a:latin typeface="tahoma" panose="020B0604030504040204" pitchFamily="34" charset="0"/>
              </a:rPr>
              <a:t>Моя мать учительница</a:t>
            </a:r>
            <a:r>
              <a:rPr lang="ru-RU" b="0" i="0" cap="none" dirty="0">
                <a:solidFill>
                  <a:srgbClr val="363636"/>
                </a:solidFill>
                <a:effectLst/>
                <a:latin typeface="tahoma" panose="020B0604030504040204" pitchFamily="34" charset="0"/>
              </a:rPr>
              <a:t>.</a:t>
            </a:r>
          </a:p>
          <a:p>
            <a:pPr algn="just"/>
            <a:r>
              <a:rPr lang="ru-RU" b="0" i="0" cap="none" dirty="0">
                <a:solidFill>
                  <a:srgbClr val="363636"/>
                </a:solidFill>
                <a:effectLst/>
                <a:latin typeface="tahoma" panose="020B0604030504040204" pitchFamily="34" charset="0"/>
              </a:rPr>
              <a:t>2 если перед сказуемым стоят сравнительные союзы </a:t>
            </a:r>
            <a:r>
              <a:rPr lang="ru-RU" b="1" i="0" cap="none" dirty="0">
                <a:solidFill>
                  <a:srgbClr val="363636"/>
                </a:solidFill>
                <a:effectLst/>
                <a:latin typeface="tahoma" panose="020B0604030504040204" pitchFamily="34" charset="0"/>
              </a:rPr>
              <a:t>как, словно, будто, точно, вроде как, все равно что</a:t>
            </a:r>
            <a:r>
              <a:rPr lang="ru-RU" b="0" i="0" cap="none" dirty="0">
                <a:solidFill>
                  <a:srgbClr val="363636"/>
                </a:solidFill>
                <a:effectLst/>
                <a:latin typeface="tahoma" panose="020B0604030504040204" pitchFamily="34" charset="0"/>
              </a:rPr>
              <a:t> и др. </a:t>
            </a:r>
            <a:r>
              <a:rPr lang="ru-RU" b="0" i="1" cap="none" dirty="0">
                <a:solidFill>
                  <a:srgbClr val="363636"/>
                </a:solidFill>
                <a:effectLst/>
                <a:latin typeface="tahoma" panose="020B0604030504040204" pitchFamily="34" charset="0"/>
              </a:rPr>
              <a:t>Каждый кленовый лист как дождевая тучка!</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3 если перед сказуемым стоит отрицательная частица </a:t>
            </a:r>
            <a:r>
              <a:rPr lang="ru-RU" b="1" i="0" cap="none" dirty="0">
                <a:solidFill>
                  <a:srgbClr val="363636"/>
                </a:solidFill>
                <a:effectLst/>
                <a:latin typeface="tahoma" panose="020B0604030504040204" pitchFamily="34" charset="0"/>
              </a:rPr>
              <a:t>не</a:t>
            </a:r>
            <a:r>
              <a:rPr lang="ru-RU" b="0" i="0" cap="none" dirty="0">
                <a:solidFill>
                  <a:srgbClr val="363636"/>
                </a:solidFill>
                <a:effectLst/>
                <a:latin typeface="tahoma" panose="020B0604030504040204" pitchFamily="34" charset="0"/>
              </a:rPr>
              <a:t>. </a:t>
            </a:r>
            <a:r>
              <a:rPr lang="ru-RU" b="0" i="1" cap="none" dirty="0">
                <a:solidFill>
                  <a:srgbClr val="363636"/>
                </a:solidFill>
                <a:effectLst/>
                <a:latin typeface="tahoma" panose="020B0604030504040204" pitchFamily="34" charset="0"/>
              </a:rPr>
              <a:t>Душа Печорина не каменистая почва.</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4 если между подлежащим и сказуемым стоит вводное слово, союз, частица, наречие, несогласованный второстепенный член, относящийся к сказуемому. </a:t>
            </a:r>
            <a:r>
              <a:rPr lang="ru-RU" b="0" i="1" cap="none" dirty="0">
                <a:solidFill>
                  <a:srgbClr val="363636"/>
                </a:solidFill>
                <a:effectLst/>
                <a:latin typeface="tahoma" panose="020B0604030504040204" pitchFamily="34" charset="0"/>
              </a:rPr>
              <a:t>После школы печать, несомненно, первый учитель языка.</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5 если сказуемое предшествует подлежащему. </a:t>
            </a:r>
            <a:r>
              <a:rPr lang="ru-RU" b="0" i="1" cap="none" dirty="0">
                <a:solidFill>
                  <a:srgbClr val="363636"/>
                </a:solidFill>
                <a:effectLst/>
                <a:latin typeface="tahoma" panose="020B0604030504040204" pitchFamily="34" charset="0"/>
              </a:rPr>
              <a:t>Какое большое удовольствие бродить в лесу.</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6 если подлежащее выражено личным местоимением, а сказуемое – именем существительным в именительном падеже. </a:t>
            </a:r>
            <a:r>
              <a:rPr lang="ru-RU" b="0" i="1" cap="none" dirty="0">
                <a:solidFill>
                  <a:srgbClr val="363636"/>
                </a:solidFill>
                <a:effectLst/>
                <a:latin typeface="tahoma" panose="020B0604030504040204" pitchFamily="34" charset="0"/>
              </a:rPr>
              <a:t>Он поэт, поэт народный, но поэт родной земли!</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7 если сказуемое выражено именем прилагательным, местоименным прилагательным, предложно-именным сочетанием. </a:t>
            </a:r>
            <a:r>
              <a:rPr lang="ru-RU" b="0" i="1" cap="none" dirty="0">
                <a:solidFill>
                  <a:srgbClr val="363636"/>
                </a:solidFill>
                <a:effectLst/>
                <a:latin typeface="tahoma" panose="020B0604030504040204" pitchFamily="34" charset="0"/>
              </a:rPr>
              <a:t>Я златострунный и пригожий</a:t>
            </a:r>
            <a:r>
              <a:rPr lang="ru-RU" b="0" i="0" cap="none" dirty="0">
                <a:solidFill>
                  <a:srgbClr val="363636"/>
                </a:solidFill>
                <a:effectLst/>
                <a:latin typeface="tahoma" panose="020B0604030504040204" pitchFamily="34" charset="0"/>
              </a:rPr>
              <a:t>.</a:t>
            </a:r>
          </a:p>
          <a:p>
            <a:endParaRPr lang="ru-RU" dirty="0"/>
          </a:p>
        </p:txBody>
      </p:sp>
    </p:spTree>
    <p:extLst>
      <p:ext uri="{BB962C8B-B14F-4D97-AF65-F5344CB8AC3E}">
        <p14:creationId xmlns:p14="http://schemas.microsoft.com/office/powerpoint/2010/main" val="124725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ABA4BA-4DFA-0D5E-D808-6609EA853817}"/>
              </a:ext>
            </a:extLst>
          </p:cNvPr>
          <p:cNvSpPr>
            <a:spLocks noGrp="1"/>
          </p:cNvSpPr>
          <p:nvPr>
            <p:ph type="title"/>
          </p:nvPr>
        </p:nvSpPr>
        <p:spPr/>
        <p:txBody>
          <a:bodyPr/>
          <a:lstStyle/>
          <a:p>
            <a:r>
              <a:rPr lang="ru-RU" dirty="0"/>
              <a:t>Задание 1</a:t>
            </a:r>
          </a:p>
        </p:txBody>
      </p:sp>
      <p:sp>
        <p:nvSpPr>
          <p:cNvPr id="3" name="Объект 2">
            <a:extLst>
              <a:ext uri="{FF2B5EF4-FFF2-40B4-BE49-F238E27FC236}">
                <a16:creationId xmlns:a16="http://schemas.microsoft.com/office/drawing/2014/main" id="{6143653A-9029-9D97-A14E-1F51BB49D282}"/>
              </a:ext>
            </a:extLst>
          </p:cNvPr>
          <p:cNvSpPr>
            <a:spLocks noGrp="1"/>
          </p:cNvSpPr>
          <p:nvPr>
            <p:ph sz="quarter" idx="13"/>
          </p:nvPr>
        </p:nvSpPr>
        <p:spPr>
          <a:xfrm>
            <a:off x="913774" y="1619075"/>
            <a:ext cx="10363826" cy="5008227"/>
          </a:xfrm>
        </p:spPr>
        <p:txBody>
          <a:bodyPr>
            <a:normAutofit fontScale="62500" lnSpcReduction="20000"/>
          </a:bodyPr>
          <a:lstStyle/>
          <a:p>
            <a:pPr algn="just"/>
            <a:r>
              <a:rPr lang="ru-RU" sz="2300" b="1" i="0" cap="none" dirty="0">
                <a:solidFill>
                  <a:srgbClr val="363636"/>
                </a:solidFill>
                <a:effectLst/>
                <a:latin typeface="tahoma" panose="020B0604030504040204" pitchFamily="34" charset="0"/>
              </a:rPr>
              <a:t>Исправьте ошибки в предложениях.</a:t>
            </a:r>
          </a:p>
          <a:p>
            <a:pPr algn="just"/>
            <a:r>
              <a:rPr lang="ru-RU" sz="2300" b="0" i="0" cap="none" dirty="0">
                <a:solidFill>
                  <a:srgbClr val="363636"/>
                </a:solidFill>
                <a:effectLst/>
                <a:latin typeface="tahoma" panose="020B0604030504040204" pitchFamily="34" charset="0"/>
              </a:rPr>
              <a:t>1) До 1936 г. Тбилиси называлось </a:t>
            </a:r>
            <a:r>
              <a:rPr lang="ru-RU" sz="2300" cap="none" dirty="0">
                <a:solidFill>
                  <a:srgbClr val="363636"/>
                </a:solidFill>
                <a:latin typeface="tahoma" panose="020B0604030504040204" pitchFamily="34" charset="0"/>
              </a:rPr>
              <a:t>Т</a:t>
            </a:r>
            <a:r>
              <a:rPr lang="ru-RU" sz="2300" b="0" i="0" cap="none" dirty="0" smtClean="0">
                <a:solidFill>
                  <a:srgbClr val="363636"/>
                </a:solidFill>
                <a:effectLst/>
                <a:latin typeface="tahoma" panose="020B0604030504040204" pitchFamily="34" charset="0"/>
              </a:rPr>
              <a:t>ифлисом</a:t>
            </a:r>
            <a:r>
              <a:rPr lang="ru-RU" sz="2300" b="0" i="0" cap="none" dirty="0">
                <a:solidFill>
                  <a:srgbClr val="363636"/>
                </a:solidFill>
                <a:effectLst/>
                <a:latin typeface="tahoma" panose="020B0604030504040204" pitchFamily="34" charset="0"/>
              </a:rPr>
              <a:t>.</a:t>
            </a:r>
          </a:p>
          <a:p>
            <a:pPr algn="just"/>
            <a:r>
              <a:rPr lang="ru-RU" sz="2300" b="0" i="0" cap="none" dirty="0">
                <a:solidFill>
                  <a:srgbClr val="363636"/>
                </a:solidFill>
                <a:effectLst/>
                <a:latin typeface="tahoma" panose="020B0604030504040204" pitchFamily="34" charset="0"/>
              </a:rPr>
              <a:t>2) Весь день пони катало в зоопарке малышей.</a:t>
            </a:r>
          </a:p>
          <a:p>
            <a:pPr algn="just"/>
            <a:r>
              <a:rPr lang="ru-RU" sz="2300" b="0" i="0" cap="none" dirty="0">
                <a:solidFill>
                  <a:srgbClr val="363636"/>
                </a:solidFill>
                <a:effectLst/>
                <a:latin typeface="tahoma" panose="020B0604030504040204" pitchFamily="34" charset="0"/>
              </a:rPr>
              <a:t>3) МГУ было основано в 1755г. </a:t>
            </a:r>
            <a:r>
              <a:rPr lang="ru-RU" sz="2300" b="0" i="0" cap="none" dirty="0" smtClean="0">
                <a:solidFill>
                  <a:srgbClr val="363636"/>
                </a:solidFill>
                <a:effectLst/>
                <a:latin typeface="tahoma" panose="020B0604030504040204" pitchFamily="34" charset="0"/>
              </a:rPr>
              <a:t>по </a:t>
            </a:r>
            <a:r>
              <a:rPr lang="ru-RU" sz="2300" b="0" i="0" cap="none" dirty="0">
                <a:solidFill>
                  <a:srgbClr val="363636"/>
                </a:solidFill>
                <a:effectLst/>
                <a:latin typeface="tahoma" panose="020B0604030504040204" pitchFamily="34" charset="0"/>
              </a:rPr>
              <a:t>инициативе первого русского академика М. В. Ломоносова.</a:t>
            </a:r>
          </a:p>
          <a:p>
            <a:pPr algn="just"/>
            <a:r>
              <a:rPr lang="ru-RU" sz="2300" b="0" i="0" cap="none" dirty="0">
                <a:solidFill>
                  <a:srgbClr val="363636"/>
                </a:solidFill>
                <a:effectLst/>
                <a:latin typeface="tahoma" panose="020B0604030504040204" pitchFamily="34" charset="0"/>
              </a:rPr>
              <a:t>4) Главное, чему теперь я хочу уделить внимание, это художе­ственной стороне произведения.</a:t>
            </a:r>
          </a:p>
          <a:p>
            <a:pPr algn="just"/>
            <a:r>
              <a:rPr lang="ru-RU" sz="2300" b="0" i="0" cap="none" dirty="0">
                <a:solidFill>
                  <a:srgbClr val="363636"/>
                </a:solidFill>
                <a:effectLst/>
                <a:latin typeface="tahoma" panose="020B0604030504040204" pitchFamily="34" charset="0"/>
              </a:rPr>
              <a:t>5) Все, кто побывал в Крыму, увёз с собой после расставания с ним яркие впечатления о море, южных травах и цветах.</a:t>
            </a:r>
          </a:p>
          <a:p>
            <a:pPr algn="just"/>
            <a:r>
              <a:rPr lang="ru-RU" sz="2300" b="0" i="0" cap="none" dirty="0">
                <a:solidFill>
                  <a:srgbClr val="363636"/>
                </a:solidFill>
                <a:effectLst/>
                <a:latin typeface="tahoma" panose="020B0604030504040204" pitchFamily="34" charset="0"/>
              </a:rPr>
              <a:t>6) Каждый, кто хотя бы раз смотрел фильм </a:t>
            </a:r>
            <a:r>
              <a:rPr lang="ru-RU" sz="2300" b="0" i="0" cap="none" dirty="0" smtClean="0">
                <a:solidFill>
                  <a:srgbClr val="363636"/>
                </a:solidFill>
                <a:effectLst/>
                <a:latin typeface="tahoma" panose="020B0604030504040204" pitchFamily="34" charset="0"/>
              </a:rPr>
              <a:t>«Место </a:t>
            </a:r>
            <a:r>
              <a:rPr lang="ru-RU" sz="2300" b="0" i="0" cap="none" dirty="0">
                <a:solidFill>
                  <a:srgbClr val="363636"/>
                </a:solidFill>
                <a:effectLst/>
                <a:latin typeface="tahoma" panose="020B0604030504040204" pitchFamily="34" charset="0"/>
              </a:rPr>
              <a:t>встречи изменить нельзя», легко узнают цитаты из него.</a:t>
            </a:r>
          </a:p>
          <a:p>
            <a:pPr algn="just"/>
            <a:r>
              <a:rPr lang="ru-RU" sz="2300" b="0" i="0" cap="none" dirty="0">
                <a:solidFill>
                  <a:srgbClr val="363636"/>
                </a:solidFill>
                <a:effectLst/>
                <a:latin typeface="tahoma" panose="020B0604030504040204" pitchFamily="34" charset="0"/>
              </a:rPr>
              <a:t>7) Те, кто бывали в Геленджике, не могли не любоваться красотой набережной.</a:t>
            </a:r>
          </a:p>
          <a:p>
            <a:pPr algn="just"/>
            <a:r>
              <a:rPr lang="ru-RU" sz="2300" b="0" i="0" cap="none" dirty="0">
                <a:solidFill>
                  <a:srgbClr val="363636"/>
                </a:solidFill>
                <a:effectLst/>
                <a:latin typeface="tahoma" panose="020B0604030504040204" pitchFamily="34" charset="0"/>
              </a:rPr>
              <a:t>8) В лесу растут много деревьев.</a:t>
            </a:r>
          </a:p>
          <a:p>
            <a:pPr algn="just"/>
            <a:r>
              <a:rPr lang="ru-RU" sz="2300" b="0" i="0" cap="none" dirty="0">
                <a:solidFill>
                  <a:srgbClr val="363636"/>
                </a:solidFill>
                <a:effectLst/>
                <a:latin typeface="tahoma" panose="020B0604030504040204" pitchFamily="34" charset="0"/>
              </a:rPr>
              <a:t>9) Большинство возражали против такой оценки его творчества.</a:t>
            </a:r>
          </a:p>
          <a:p>
            <a:pPr algn="just"/>
            <a:r>
              <a:rPr lang="ru-RU" sz="2300" b="0" i="0" cap="none" dirty="0">
                <a:solidFill>
                  <a:srgbClr val="363636"/>
                </a:solidFill>
                <a:effectLst/>
                <a:latin typeface="tahoma" panose="020B0604030504040204" pitchFamily="34" charset="0"/>
              </a:rPr>
              <a:t>10) Обычно молодежь является носителями передовых идей.</a:t>
            </a:r>
          </a:p>
          <a:p>
            <a:pPr algn="just"/>
            <a:r>
              <a:rPr lang="ru-RU" sz="2300" b="0" i="0" cap="none" dirty="0">
                <a:solidFill>
                  <a:srgbClr val="363636"/>
                </a:solidFill>
                <a:effectLst/>
                <a:latin typeface="tahoma" panose="020B0604030504040204" pitchFamily="34" charset="0"/>
              </a:rPr>
              <a:t>11) Операторами инфраструктуры сети железных дорог России являются ОАО РЖД.</a:t>
            </a:r>
          </a:p>
          <a:p>
            <a:pPr algn="just"/>
            <a:r>
              <a:rPr lang="ru-RU" sz="2300" b="0" i="0" cap="none" dirty="0">
                <a:solidFill>
                  <a:srgbClr val="363636"/>
                </a:solidFill>
                <a:effectLst/>
                <a:latin typeface="tahoma" panose="020B0604030504040204" pitchFamily="34" charset="0"/>
              </a:rPr>
              <a:t>12) Чтобы приносить пользу родине, нужно смелость, знания, чёткость.</a:t>
            </a:r>
          </a:p>
          <a:p>
            <a:pPr algn="just"/>
            <a:r>
              <a:rPr lang="ru-RU" sz="2300" b="0" i="0" cap="none" dirty="0">
                <a:solidFill>
                  <a:srgbClr val="363636"/>
                </a:solidFill>
                <a:effectLst/>
                <a:latin typeface="tahoma" panose="020B0604030504040204" pitchFamily="34" charset="0"/>
              </a:rPr>
              <a:t>13) Все, кто не потеряли ещё головы, были против терроризма.</a:t>
            </a:r>
          </a:p>
          <a:p>
            <a:endParaRPr lang="ru-RU" dirty="0"/>
          </a:p>
        </p:txBody>
      </p:sp>
    </p:spTree>
    <p:extLst>
      <p:ext uri="{BB962C8B-B14F-4D97-AF65-F5344CB8AC3E}">
        <p14:creationId xmlns:p14="http://schemas.microsoft.com/office/powerpoint/2010/main" val="3681154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5E1B7D-34C7-9D54-BF36-DE9046889A64}"/>
              </a:ext>
            </a:extLst>
          </p:cNvPr>
          <p:cNvSpPr>
            <a:spLocks noGrp="1"/>
          </p:cNvSpPr>
          <p:nvPr>
            <p:ph type="title"/>
          </p:nvPr>
        </p:nvSpPr>
        <p:spPr/>
        <p:txBody>
          <a:bodyPr/>
          <a:lstStyle/>
          <a:p>
            <a:r>
              <a:rPr lang="ru-RU" dirty="0"/>
              <a:t>Задание 2</a:t>
            </a:r>
          </a:p>
        </p:txBody>
      </p:sp>
      <p:sp>
        <p:nvSpPr>
          <p:cNvPr id="3" name="Объект 2">
            <a:extLst>
              <a:ext uri="{FF2B5EF4-FFF2-40B4-BE49-F238E27FC236}">
                <a16:creationId xmlns:a16="http://schemas.microsoft.com/office/drawing/2014/main" id="{C417E1C0-3B07-AF7C-CE35-DCCB6AB119DA}"/>
              </a:ext>
            </a:extLst>
          </p:cNvPr>
          <p:cNvSpPr>
            <a:spLocks noGrp="1"/>
          </p:cNvSpPr>
          <p:nvPr>
            <p:ph sz="quarter" idx="13"/>
          </p:nvPr>
        </p:nvSpPr>
        <p:spPr>
          <a:xfrm>
            <a:off x="913774" y="1702966"/>
            <a:ext cx="10363826" cy="4536518"/>
          </a:xfrm>
        </p:spPr>
        <p:txBody>
          <a:bodyPr>
            <a:normAutofit fontScale="85000" lnSpcReduction="10000"/>
          </a:bodyPr>
          <a:lstStyle/>
          <a:p>
            <a:pPr algn="just"/>
            <a:r>
              <a:rPr lang="ru-RU" b="1" i="0" cap="none" dirty="0">
                <a:solidFill>
                  <a:srgbClr val="363636"/>
                </a:solidFill>
                <a:effectLst/>
                <a:latin typeface="tahoma" panose="020B0604030504040204" pitchFamily="34" charset="0"/>
              </a:rPr>
              <a:t>Объясните расстановку знаков препинания.</a:t>
            </a:r>
          </a:p>
          <a:p>
            <a:pPr algn="just"/>
            <a:r>
              <a:rPr lang="ru-RU" b="0" i="0" cap="none" dirty="0">
                <a:solidFill>
                  <a:srgbClr val="363636"/>
                </a:solidFill>
                <a:effectLst/>
                <a:latin typeface="tahoma" panose="020B0604030504040204" pitchFamily="34" charset="0"/>
              </a:rPr>
              <a:t>1. Природа не храм, а мастерская, и человек в ней — работник. 2. Теперь вся задача гиганта как бы умереть прилично, хотя никому до этого дела нет. 3. В лоб целовать — заботу стереть. В лоб целую. В глаза целовать — бессонницу снять. В глаза целую. В губы целовать — водой напоить. В губы целую. В лоб целовать — память стереть. В лоб целую. 4. Налево от нашего пути — залив Баренцева моря, называемый </a:t>
            </a:r>
            <a:r>
              <a:rPr lang="ru-RU" b="0" i="0" cap="none" dirty="0" smtClean="0">
                <a:solidFill>
                  <a:srgbClr val="363636"/>
                </a:solidFill>
                <a:effectLst/>
                <a:latin typeface="tahoma" panose="020B0604030504040204" pitchFamily="34" charset="0"/>
              </a:rPr>
              <a:t>Белым </a:t>
            </a:r>
            <a:r>
              <a:rPr lang="ru-RU" b="0" i="0" cap="none" dirty="0">
                <a:solidFill>
                  <a:srgbClr val="363636"/>
                </a:solidFill>
                <a:effectLst/>
                <a:latin typeface="tahoma" panose="020B0604030504040204" pitchFamily="34" charset="0"/>
              </a:rPr>
              <a:t>морем, в его глубине — устье северной Двины с городом </a:t>
            </a:r>
            <a:r>
              <a:rPr lang="ru-RU" b="0" i="0" cap="none" dirty="0" smtClean="0">
                <a:solidFill>
                  <a:srgbClr val="363636"/>
                </a:solidFill>
                <a:effectLst/>
                <a:latin typeface="tahoma" panose="020B0604030504040204" pitchFamily="34" charset="0"/>
              </a:rPr>
              <a:t>Архангельском</a:t>
            </a:r>
            <a:r>
              <a:rPr lang="ru-RU" b="0" i="0" cap="none" dirty="0">
                <a:solidFill>
                  <a:srgbClr val="363636"/>
                </a:solidFill>
                <a:effectLst/>
                <a:latin typeface="tahoma" panose="020B0604030504040204" pitchFamily="34" charset="0"/>
              </a:rPr>
              <a:t>. Далее на запад — путь к Мурманску. 5. Три года я, </a:t>
            </a:r>
            <a:r>
              <a:rPr lang="ru-RU" b="0" i="0" cap="none" dirty="0" err="1">
                <a:solidFill>
                  <a:srgbClr val="363636"/>
                </a:solidFill>
                <a:effectLst/>
                <a:latin typeface="tahoma" panose="020B0604030504040204" pitchFamily="34" charset="0"/>
              </a:rPr>
              <a:t>робятушки</a:t>
            </a:r>
            <a:r>
              <a:rPr lang="ru-RU" b="0" i="0" cap="none" dirty="0">
                <a:solidFill>
                  <a:srgbClr val="363636"/>
                </a:solidFill>
                <a:effectLst/>
                <a:latin typeface="tahoma" panose="020B0604030504040204" pitchFamily="34" charset="0"/>
              </a:rPr>
              <a:t>, жил у попа в работниках, малина — не житьё! Попова каша — с маслицем, попов пирог — с </a:t>
            </a:r>
            <a:r>
              <a:rPr lang="ru-RU" b="0" i="0" cap="none" dirty="0" err="1">
                <a:solidFill>
                  <a:srgbClr val="363636"/>
                </a:solidFill>
                <a:effectLst/>
                <a:latin typeface="tahoma" panose="020B0604030504040204" pitchFamily="34" charset="0"/>
              </a:rPr>
              <a:t>начинкою</a:t>
            </a:r>
            <a:r>
              <a:rPr lang="ru-RU" b="0" i="0" cap="none" dirty="0">
                <a:solidFill>
                  <a:srgbClr val="363636"/>
                </a:solidFill>
                <a:effectLst/>
                <a:latin typeface="tahoma" panose="020B0604030504040204" pitchFamily="34" charset="0"/>
              </a:rPr>
              <a:t>, поповы щи — с снетком! Жена попова — толстая, попова дочка — белая, попова лошадь — жирная, пчела попова — сытая, как колокол гудёт! 6. Он порча, он чума, он язва здешних мест. 7. Под гигантским обрывом блестело </a:t>
            </a:r>
            <a:r>
              <a:rPr lang="ru-RU" b="0" i="0" cap="none" dirty="0" smtClean="0">
                <a:solidFill>
                  <a:srgbClr val="363636"/>
                </a:solidFill>
                <a:effectLst/>
                <a:latin typeface="tahoma" panose="020B0604030504040204" pitchFamily="34" charset="0"/>
              </a:rPr>
              <a:t>Азовское </a:t>
            </a:r>
            <a:r>
              <a:rPr lang="ru-RU" b="0" i="0" cap="none" dirty="0">
                <a:solidFill>
                  <a:srgbClr val="363636"/>
                </a:solidFill>
                <a:effectLst/>
                <a:latin typeface="tahoma" panose="020B0604030504040204" pitchFamily="34" charset="0"/>
              </a:rPr>
              <a:t>море. Вода в нём как желтоватая листва акаций. 8. Летний вечер тих и ясен; посмотри, как дремлют ивы; запад неба бледно-красен, и реки блестят извивы. 9. Производить эффект — их наслаждение; они нравятся романтическим провинциалкам до безумия. 10. Вдохновение — это строгое рабочее состояние человека. 11. Вдохновение как первая любовь, когда сердце громко стучит в предчувствии удивительных встреч...</a:t>
            </a:r>
          </a:p>
          <a:p>
            <a:endParaRPr lang="ru-RU" dirty="0"/>
          </a:p>
        </p:txBody>
      </p:sp>
    </p:spTree>
    <p:extLst>
      <p:ext uri="{BB962C8B-B14F-4D97-AF65-F5344CB8AC3E}">
        <p14:creationId xmlns:p14="http://schemas.microsoft.com/office/powerpoint/2010/main" val="941634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0EBA99-5650-8335-7190-260BFE29307D}"/>
              </a:ext>
            </a:extLst>
          </p:cNvPr>
          <p:cNvSpPr>
            <a:spLocks noGrp="1"/>
          </p:cNvSpPr>
          <p:nvPr>
            <p:ph type="title"/>
          </p:nvPr>
        </p:nvSpPr>
        <p:spPr/>
        <p:txBody>
          <a:bodyPr/>
          <a:lstStyle/>
          <a:p>
            <a:r>
              <a:rPr lang="ru-RU" dirty="0"/>
              <a:t>Задание 3</a:t>
            </a:r>
          </a:p>
        </p:txBody>
      </p:sp>
      <p:sp>
        <p:nvSpPr>
          <p:cNvPr id="3" name="Объект 2">
            <a:extLst>
              <a:ext uri="{FF2B5EF4-FFF2-40B4-BE49-F238E27FC236}">
                <a16:creationId xmlns:a16="http://schemas.microsoft.com/office/drawing/2014/main" id="{7BC53F3B-8781-A690-7783-151ACDBF8245}"/>
              </a:ext>
            </a:extLst>
          </p:cNvPr>
          <p:cNvSpPr>
            <a:spLocks noGrp="1"/>
          </p:cNvSpPr>
          <p:nvPr>
            <p:ph sz="quarter" idx="13"/>
          </p:nvPr>
        </p:nvSpPr>
        <p:spPr>
          <a:xfrm>
            <a:off x="913774" y="1577130"/>
            <a:ext cx="10363826" cy="4882393"/>
          </a:xfrm>
        </p:spPr>
        <p:txBody>
          <a:bodyPr>
            <a:normAutofit fontScale="70000" lnSpcReduction="20000"/>
          </a:bodyPr>
          <a:lstStyle/>
          <a:p>
            <a:pPr algn="just"/>
            <a:r>
              <a:rPr lang="ru-RU" b="1" i="0" cap="none" dirty="0">
                <a:solidFill>
                  <a:srgbClr val="363636"/>
                </a:solidFill>
                <a:effectLst/>
                <a:latin typeface="tahoma" panose="020B0604030504040204" pitchFamily="34" charset="0"/>
              </a:rPr>
              <a:t>Распределить предложения в зависимости от типа грамматической ошибки (нарушения синтаксической нормы) по группам. </a:t>
            </a:r>
          </a:p>
          <a:p>
            <a:pPr algn="just"/>
            <a:r>
              <a:rPr lang="ru-RU" b="1" i="0" cap="none" dirty="0">
                <a:solidFill>
                  <a:srgbClr val="363636"/>
                </a:solidFill>
                <a:effectLst/>
                <a:latin typeface="tahoma" panose="020B0604030504040204" pitchFamily="34" charset="0"/>
              </a:rPr>
              <a:t>А</a:t>
            </a:r>
            <a:r>
              <a:rPr lang="ru-RU" b="0" i="0" cap="none" dirty="0">
                <a:solidFill>
                  <a:srgbClr val="363636"/>
                </a:solidFill>
                <a:effectLst/>
                <a:latin typeface="tahoma" panose="020B0604030504040204" pitchFamily="34" charset="0"/>
              </a:rPr>
              <a:t>. Существуют три основные группы качеств человека, благодаря которых можно повысить уровень личного обаяния: коммуникабельность, рефлексия, красноречие.</a:t>
            </a:r>
          </a:p>
          <a:p>
            <a:pPr algn="just"/>
            <a:r>
              <a:rPr lang="ru-RU" b="1" i="0" cap="none" dirty="0">
                <a:solidFill>
                  <a:srgbClr val="363636"/>
                </a:solidFill>
                <a:effectLst/>
                <a:latin typeface="tahoma" panose="020B0604030504040204" pitchFamily="34" charset="0"/>
              </a:rPr>
              <a:t>Б</a:t>
            </a:r>
            <a:r>
              <a:rPr lang="ru-RU" b="0" i="0" cap="none" dirty="0">
                <a:solidFill>
                  <a:srgbClr val="363636"/>
                </a:solidFill>
                <a:effectLst/>
                <a:latin typeface="tahoma" panose="020B0604030504040204" pitchFamily="34" charset="0"/>
              </a:rPr>
              <a:t>. Наша речь – важнейшая часть не только нашего поведения, а также нашей личности, нашей души, ума.</a:t>
            </a:r>
          </a:p>
          <a:p>
            <a:pPr algn="just"/>
            <a:r>
              <a:rPr lang="ru-RU" b="1" i="0" cap="none" dirty="0">
                <a:solidFill>
                  <a:srgbClr val="363636"/>
                </a:solidFill>
                <a:effectLst/>
                <a:latin typeface="tahoma" panose="020B0604030504040204" pitchFamily="34" charset="0"/>
              </a:rPr>
              <a:t>В.</a:t>
            </a:r>
            <a:r>
              <a:rPr lang="ru-RU" b="0" i="0" cap="none" dirty="0">
                <a:solidFill>
                  <a:srgbClr val="363636"/>
                </a:solidFill>
                <a:effectLst/>
                <a:latin typeface="tahoma" panose="020B0604030504040204" pitchFamily="34" charset="0"/>
              </a:rPr>
              <a:t> Язык – важнейшее средство общения, с помощью которого формируются и выражается человеческая мысль.</a:t>
            </a:r>
          </a:p>
          <a:p>
            <a:pPr algn="just"/>
            <a:r>
              <a:rPr lang="ru-RU" b="1" i="0" cap="none" dirty="0">
                <a:solidFill>
                  <a:srgbClr val="363636"/>
                </a:solidFill>
                <a:effectLst/>
                <a:latin typeface="tahoma" panose="020B0604030504040204" pitchFamily="34" charset="0"/>
              </a:rPr>
              <a:t>Г</a:t>
            </a:r>
            <a:r>
              <a:rPr lang="ru-RU" b="0" i="0" cap="none" dirty="0">
                <a:solidFill>
                  <a:srgbClr val="363636"/>
                </a:solidFill>
                <a:effectLst/>
                <a:latin typeface="tahoma" panose="020B0604030504040204" pitchFamily="34" charset="0"/>
              </a:rPr>
              <a:t>. Общительные люди обаятельны, а те, кто не могут связать и двух слов, не интересны.</a:t>
            </a:r>
          </a:p>
          <a:p>
            <a:pPr algn="just"/>
            <a:r>
              <a:rPr lang="ru-RU" b="1" i="0" cap="none" dirty="0">
                <a:solidFill>
                  <a:srgbClr val="363636"/>
                </a:solidFill>
                <a:effectLst/>
                <a:latin typeface="tahoma" panose="020B0604030504040204" pitchFamily="34" charset="0"/>
              </a:rPr>
              <a:t>Д.</a:t>
            </a:r>
            <a:r>
              <a:rPr lang="ru-RU" b="0" i="0" cap="none" dirty="0">
                <a:solidFill>
                  <a:srgbClr val="363636"/>
                </a:solidFill>
                <a:effectLst/>
                <a:latin typeface="tahoma" panose="020B0604030504040204" pitchFamily="34" charset="0"/>
              </a:rPr>
              <a:t> Плохо выраженная мысль – это леность не только речевых усилий</a:t>
            </a:r>
            <a:r>
              <a:rPr lang="ru-RU" b="0" i="0" u="sng" cap="none" dirty="0">
                <a:solidFill>
                  <a:srgbClr val="363636"/>
                </a:solidFill>
                <a:effectLst/>
                <a:latin typeface="tahoma" panose="020B0604030504040204" pitchFamily="34" charset="0"/>
              </a:rPr>
              <a:t>,</a:t>
            </a:r>
            <a:r>
              <a:rPr lang="ru-RU" b="0" i="0" cap="none" dirty="0">
                <a:solidFill>
                  <a:srgbClr val="363636"/>
                </a:solidFill>
                <a:effectLst/>
                <a:latin typeface="tahoma" panose="020B0604030504040204" pitchFamily="34" charset="0"/>
              </a:rPr>
              <a:t> а также леность мысли.</a:t>
            </a:r>
          </a:p>
          <a:p>
            <a:pPr algn="just"/>
            <a:r>
              <a:rPr lang="ru-RU" b="1" i="0" cap="none" dirty="0">
                <a:solidFill>
                  <a:srgbClr val="363636"/>
                </a:solidFill>
                <a:effectLst/>
                <a:latin typeface="tahoma" panose="020B0604030504040204" pitchFamily="34" charset="0"/>
              </a:rPr>
              <a:t>Е.</a:t>
            </a:r>
            <a:r>
              <a:rPr lang="ru-RU" b="0" i="0" cap="none" dirty="0">
                <a:solidFill>
                  <a:srgbClr val="363636"/>
                </a:solidFill>
                <a:effectLst/>
                <a:latin typeface="tahoma" panose="020B0604030504040204" pitchFamily="34" charset="0"/>
              </a:rPr>
              <a:t> Образец правильной и красивой речи мы находим в книгах, раскрывающим чудесный мир литературы и дающих ответы на многие вопросы.</a:t>
            </a:r>
          </a:p>
          <a:p>
            <a:pPr algn="just"/>
            <a:r>
              <a:rPr lang="ru-RU" b="1" i="0" cap="none" dirty="0">
                <a:solidFill>
                  <a:srgbClr val="363636"/>
                </a:solidFill>
                <a:effectLst/>
                <a:latin typeface="tahoma" panose="020B0604030504040204" pitchFamily="34" charset="0"/>
              </a:rPr>
              <a:t>Ж</a:t>
            </a:r>
            <a:r>
              <a:rPr lang="ru-RU" b="0" i="0" cap="none" dirty="0">
                <a:solidFill>
                  <a:srgbClr val="363636"/>
                </a:solidFill>
                <a:effectLst/>
                <a:latin typeface="tahoma" panose="020B0604030504040204" pitchFamily="34" charset="0"/>
              </a:rPr>
              <a:t>. Благодаря творчества писателей люди становятся добрее, щедрее душой, обогащают свою речь.</a:t>
            </a:r>
          </a:p>
          <a:p>
            <a:pPr algn="just"/>
            <a:r>
              <a:rPr lang="ru-RU" b="1" i="0" cap="none" dirty="0">
                <a:solidFill>
                  <a:srgbClr val="363636"/>
                </a:solidFill>
                <a:effectLst/>
                <a:latin typeface="tahoma" panose="020B0604030504040204" pitchFamily="34" charset="0"/>
              </a:rPr>
              <a:t>З. </a:t>
            </a:r>
            <a:r>
              <a:rPr lang="ru-RU" b="0" i="0" cap="none" dirty="0">
                <a:solidFill>
                  <a:srgbClr val="363636"/>
                </a:solidFill>
                <a:effectLst/>
                <a:latin typeface="tahoma" panose="020B0604030504040204" pitchFamily="34" charset="0"/>
              </a:rPr>
              <a:t>Те из лингвистов, кто занимался исследованием языка художественной литературы, не сомневается в этом.</a:t>
            </a:r>
          </a:p>
          <a:p>
            <a:pPr algn="just"/>
            <a:r>
              <a:rPr lang="ru-RU" b="1" i="0" cap="none" dirty="0">
                <a:solidFill>
                  <a:srgbClr val="363636"/>
                </a:solidFill>
                <a:effectLst/>
                <a:latin typeface="tahoma" panose="020B0604030504040204" pitchFamily="34" charset="0"/>
              </a:rPr>
              <a:t>И</a:t>
            </a:r>
            <a:r>
              <a:rPr lang="ru-RU" b="0" i="0" cap="none" dirty="0">
                <a:solidFill>
                  <a:srgbClr val="363636"/>
                </a:solidFill>
                <a:effectLst/>
                <a:latin typeface="tahoma" panose="020B0604030504040204" pitchFamily="34" charset="0"/>
              </a:rPr>
              <a:t>. Все, кто любят русскую культуру и русскую речь, знают имена великих поэтов и писателей: Пушкина, Лермонтова, Тургенева, достоевского, толстого.</a:t>
            </a:r>
          </a:p>
          <a:p>
            <a:pPr algn="just"/>
            <a:r>
              <a:rPr lang="ru-RU" b="1" i="0" cap="none" dirty="0">
                <a:solidFill>
                  <a:srgbClr val="363636"/>
                </a:solidFill>
                <a:effectLst/>
                <a:latin typeface="tahoma" panose="020B0604030504040204" pitchFamily="34" charset="0"/>
              </a:rPr>
              <a:t>Й.</a:t>
            </a:r>
            <a:r>
              <a:rPr lang="ru-RU" b="0" i="0" cap="none" dirty="0">
                <a:solidFill>
                  <a:srgbClr val="363636"/>
                </a:solidFill>
                <a:effectLst/>
                <a:latin typeface="tahoma" panose="020B0604030504040204" pitchFamily="34" charset="0"/>
              </a:rPr>
              <a:t> И. С. Тургенев писал, что «берегите язык, это клад, это достояние».</a:t>
            </a:r>
          </a:p>
          <a:p>
            <a:endParaRPr lang="ru-RU" dirty="0"/>
          </a:p>
        </p:txBody>
      </p:sp>
    </p:spTree>
    <p:extLst>
      <p:ext uri="{BB962C8B-B14F-4D97-AF65-F5344CB8AC3E}">
        <p14:creationId xmlns:p14="http://schemas.microsoft.com/office/powerpoint/2010/main" val="33909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137F2D-7149-C294-FC13-77E88558E88F}"/>
              </a:ext>
            </a:extLst>
          </p:cNvPr>
          <p:cNvSpPr>
            <a:spLocks noGrp="1"/>
          </p:cNvSpPr>
          <p:nvPr>
            <p:ph type="title"/>
          </p:nvPr>
        </p:nvSpPr>
        <p:spPr/>
        <p:txBody>
          <a:bodyPr/>
          <a:lstStyle/>
          <a:p>
            <a:r>
              <a:rPr lang="ru-RU" dirty="0"/>
              <a:t>Задание 3</a:t>
            </a:r>
          </a:p>
        </p:txBody>
      </p:sp>
      <p:sp>
        <p:nvSpPr>
          <p:cNvPr id="3" name="Объект 2">
            <a:extLst>
              <a:ext uri="{FF2B5EF4-FFF2-40B4-BE49-F238E27FC236}">
                <a16:creationId xmlns:a16="http://schemas.microsoft.com/office/drawing/2014/main" id="{0246A1FB-1607-A5A2-A1FB-6A1AD381A024}"/>
              </a:ext>
            </a:extLst>
          </p:cNvPr>
          <p:cNvSpPr>
            <a:spLocks noGrp="1"/>
          </p:cNvSpPr>
          <p:nvPr>
            <p:ph sz="quarter" idx="13"/>
          </p:nvPr>
        </p:nvSpPr>
        <p:spPr/>
        <p:txBody>
          <a:bodyPr>
            <a:normAutofit fontScale="92500" lnSpcReduction="20000"/>
          </a:bodyPr>
          <a:lstStyle/>
          <a:p>
            <a:pPr algn="just"/>
            <a:r>
              <a:rPr lang="ru-RU" b="1" i="0" cap="none" dirty="0">
                <a:solidFill>
                  <a:srgbClr val="363636"/>
                </a:solidFill>
                <a:effectLst/>
                <a:latin typeface="tahoma" panose="020B0604030504040204" pitchFamily="34" charset="0"/>
              </a:rPr>
              <a:t>Грамматические ошибки</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1) неправильное употребление падежной формы существительного с предлогом</a:t>
            </a:r>
          </a:p>
          <a:p>
            <a:pPr algn="just"/>
            <a:r>
              <a:rPr lang="ru-RU" b="0" i="0" cap="none" dirty="0">
                <a:solidFill>
                  <a:srgbClr val="363636"/>
                </a:solidFill>
                <a:effectLst/>
                <a:latin typeface="tahoma" panose="020B0604030504040204" pitchFamily="34" charset="0"/>
              </a:rPr>
              <a:t>2) нарушение связи между подлежащим и сказуемым</a:t>
            </a:r>
          </a:p>
          <a:p>
            <a:pPr algn="just"/>
            <a:r>
              <a:rPr lang="ru-RU" b="0" i="0" cap="none" dirty="0">
                <a:solidFill>
                  <a:srgbClr val="363636"/>
                </a:solidFill>
                <a:effectLst/>
                <a:latin typeface="tahoma" panose="020B0604030504040204" pitchFamily="34" charset="0"/>
              </a:rPr>
              <a:t>3) нарушение в построении предложения с несогласованным приложением</a:t>
            </a:r>
          </a:p>
          <a:p>
            <a:pPr algn="just"/>
            <a:r>
              <a:rPr lang="ru-RU" b="0" i="0" cap="none" dirty="0">
                <a:solidFill>
                  <a:srgbClr val="363636"/>
                </a:solidFill>
                <a:effectLst/>
                <a:latin typeface="tahoma" panose="020B0604030504040204" pitchFamily="34" charset="0"/>
              </a:rPr>
              <a:t>4) ошибка в построении предложения с однородными членами</a:t>
            </a:r>
          </a:p>
          <a:p>
            <a:pPr algn="just"/>
            <a:r>
              <a:rPr lang="ru-RU" b="0" i="0" cap="none" dirty="0">
                <a:solidFill>
                  <a:srgbClr val="363636"/>
                </a:solidFill>
                <a:effectLst/>
                <a:latin typeface="tahoma" panose="020B0604030504040204" pitchFamily="34" charset="0"/>
              </a:rPr>
              <a:t>5) неправильное построение предложения с деепричастным оборотом</a:t>
            </a:r>
          </a:p>
          <a:p>
            <a:pPr algn="just"/>
            <a:r>
              <a:rPr lang="ru-RU" b="0" i="0" cap="none" dirty="0">
                <a:solidFill>
                  <a:srgbClr val="363636"/>
                </a:solidFill>
                <a:effectLst/>
                <a:latin typeface="tahoma" panose="020B0604030504040204" pitchFamily="34" charset="0"/>
              </a:rPr>
              <a:t>6) нарушение в построении предложения с причастным оборотом</a:t>
            </a:r>
          </a:p>
          <a:p>
            <a:pPr algn="just"/>
            <a:r>
              <a:rPr lang="ru-RU" b="0" i="0" cap="none" dirty="0">
                <a:solidFill>
                  <a:srgbClr val="363636"/>
                </a:solidFill>
                <a:effectLst/>
                <a:latin typeface="tahoma" panose="020B0604030504040204" pitchFamily="34" charset="0"/>
              </a:rPr>
              <a:t>7) неправильное построение предложения с косвенной речью</a:t>
            </a:r>
          </a:p>
          <a:p>
            <a:endParaRPr lang="ru-RU" dirty="0"/>
          </a:p>
        </p:txBody>
      </p:sp>
    </p:spTree>
    <p:extLst>
      <p:ext uri="{BB962C8B-B14F-4D97-AF65-F5344CB8AC3E}">
        <p14:creationId xmlns:p14="http://schemas.microsoft.com/office/powerpoint/2010/main" val="2997197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C439D3-6D0F-1902-569E-FAC4CEC15B7E}"/>
              </a:ext>
            </a:extLst>
          </p:cNvPr>
          <p:cNvSpPr>
            <a:spLocks noGrp="1"/>
          </p:cNvSpPr>
          <p:nvPr>
            <p:ph type="title"/>
          </p:nvPr>
        </p:nvSpPr>
        <p:spPr/>
        <p:txBody>
          <a:bodyPr/>
          <a:lstStyle/>
          <a:p>
            <a:r>
              <a:rPr lang="ru-RU" dirty="0"/>
              <a:t>Домашнее задание</a:t>
            </a:r>
          </a:p>
        </p:txBody>
      </p:sp>
      <p:sp>
        <p:nvSpPr>
          <p:cNvPr id="3" name="Объект 2">
            <a:extLst>
              <a:ext uri="{FF2B5EF4-FFF2-40B4-BE49-F238E27FC236}">
                <a16:creationId xmlns:a16="http://schemas.microsoft.com/office/drawing/2014/main" id="{9873C5AC-E911-5908-609C-F5CBEB05FAE0}"/>
              </a:ext>
            </a:extLst>
          </p:cNvPr>
          <p:cNvSpPr>
            <a:spLocks noGrp="1"/>
          </p:cNvSpPr>
          <p:nvPr>
            <p:ph sz="quarter" idx="13"/>
          </p:nvPr>
        </p:nvSpPr>
        <p:spPr>
          <a:xfrm>
            <a:off x="913774" y="1694576"/>
            <a:ext cx="10363826" cy="4544907"/>
          </a:xfrm>
        </p:spPr>
        <p:txBody>
          <a:bodyPr>
            <a:normAutofit fontScale="85000" lnSpcReduction="10000"/>
          </a:bodyPr>
          <a:lstStyle/>
          <a:p>
            <a:pPr algn="just"/>
            <a:r>
              <a:rPr lang="ru-RU" b="1" i="0" cap="none" dirty="0">
                <a:effectLst/>
                <a:latin typeface="jost"/>
              </a:rPr>
              <a:t>Спишите предложения, ставя, где это необходимо, тире. Подчеркните в предложениях подлежащее и сказуемое, определите, чем они выражены. Сформулируйте правила постановки тире между главными членами предложения.</a:t>
            </a:r>
          </a:p>
          <a:p>
            <a:pPr algn="just"/>
            <a:r>
              <a:rPr lang="ru-RU" b="0" i="0" cap="none" dirty="0">
                <a:effectLst/>
                <a:latin typeface="jost"/>
              </a:rPr>
              <a:t>1. Писать о лесах любимое моё занятие, в некотором смысле даже гражданская обязанность. (В. Чивилихин) 2. Поэзия Пушкина как пенье птицы в роще, как песня ветра, как шум волн. (И. Тургенев) 3. Молчанье золото, когда заходят в храм. (М. Максимов) 4. И белый свет не свет... (И. Снегова) 5. Я северный ваш друг и брат! (С. Есенин) 6. Невежда без души зверь. (Д. Фонвизин) 7. Казаться улыбчивым и простым самое высшее в мире счастье. (С. Есенин) 8. Жизнь не шутка и не забава, жизнь даже не наслаждение... Жизнь тяжёлый труд. (И. Тургенев) 9. Нигилист это человек, который не склоняется ни перед какими авторитетами, который не принимает ни одного принципа на веру, каким бы уважением ни был окружён этот принцип. (И. Тургенев) 10. Сие намерение есть изобразить преемственно градоначальников, в город Глупов от российского правительства в разное время поставленных. (М. Салтыков-Щедрин) 11. Доброта она превыше всех благ. (М. Горький) 12. Быть с Россией это вечный праздник для её отважных сыновей! (А. Сорокин)</a:t>
            </a:r>
          </a:p>
          <a:p>
            <a:endParaRPr lang="ru-RU" dirty="0"/>
          </a:p>
        </p:txBody>
      </p:sp>
    </p:spTree>
    <p:extLst>
      <p:ext uri="{BB962C8B-B14F-4D97-AF65-F5344CB8AC3E}">
        <p14:creationId xmlns:p14="http://schemas.microsoft.com/office/powerpoint/2010/main" val="592480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731891-F145-7D7E-B54F-4D316C553D59}"/>
              </a:ext>
            </a:extLst>
          </p:cNvPr>
          <p:cNvSpPr>
            <a:spLocks noGrp="1"/>
          </p:cNvSpPr>
          <p:nvPr>
            <p:ph type="title"/>
          </p:nvPr>
        </p:nvSpPr>
        <p:spPr/>
        <p:txBody>
          <a:bodyPr/>
          <a:lstStyle/>
          <a:p>
            <a:r>
              <a:rPr lang="ru-RU" dirty="0"/>
              <a:t>Основные понятия</a:t>
            </a:r>
          </a:p>
        </p:txBody>
      </p:sp>
      <p:sp>
        <p:nvSpPr>
          <p:cNvPr id="3" name="Объект 2">
            <a:extLst>
              <a:ext uri="{FF2B5EF4-FFF2-40B4-BE49-F238E27FC236}">
                <a16:creationId xmlns:a16="http://schemas.microsoft.com/office/drawing/2014/main" id="{4E05AECF-7166-6086-7AAE-C23D061EE518}"/>
              </a:ext>
            </a:extLst>
          </p:cNvPr>
          <p:cNvSpPr>
            <a:spLocks noGrp="1"/>
          </p:cNvSpPr>
          <p:nvPr>
            <p:ph sz="quarter" idx="13"/>
          </p:nvPr>
        </p:nvSpPr>
        <p:spPr/>
        <p:txBody>
          <a:bodyPr/>
          <a:lstStyle/>
          <a:p>
            <a:pPr algn="just"/>
            <a:r>
              <a:rPr lang="ru-RU" sz="2400" b="1" i="0" cap="none" dirty="0">
                <a:solidFill>
                  <a:srgbClr val="363636"/>
                </a:solidFill>
                <a:effectLst/>
                <a:latin typeface="tahoma" panose="020B0604030504040204" pitchFamily="34" charset="0"/>
              </a:rPr>
              <a:t>Морфология - </a:t>
            </a:r>
            <a:r>
              <a:rPr lang="ru-RU" sz="2400" b="0" i="0" cap="none" dirty="0">
                <a:solidFill>
                  <a:srgbClr val="363636"/>
                </a:solidFill>
                <a:effectLst/>
                <a:latin typeface="tahoma" panose="020B0604030504040204" pitchFamily="34" charset="0"/>
              </a:rPr>
              <a:t>раздел грамматики, в котором слово изучается как часть речи.</a:t>
            </a:r>
          </a:p>
          <a:p>
            <a:pPr algn="just"/>
            <a:r>
              <a:rPr lang="ru-RU" sz="2400" b="1" i="0" cap="none" dirty="0">
                <a:solidFill>
                  <a:srgbClr val="363636"/>
                </a:solidFill>
                <a:effectLst/>
                <a:latin typeface="tahoma" panose="020B0604030504040204" pitchFamily="34" charset="0"/>
              </a:rPr>
              <a:t>Синтаксис </a:t>
            </a:r>
            <a:r>
              <a:rPr lang="ru-RU" sz="2400" b="0" i="0" cap="none" dirty="0">
                <a:solidFill>
                  <a:srgbClr val="363636"/>
                </a:solidFill>
                <a:effectLst/>
                <a:latin typeface="tahoma" panose="020B0604030504040204" pitchFamily="34" charset="0"/>
              </a:rPr>
              <a:t>– раздел грамматики, в котором изучаются словосочетания, простые и сложные предложения, тексты.</a:t>
            </a:r>
          </a:p>
          <a:p>
            <a:pPr algn="just"/>
            <a:r>
              <a:rPr lang="ru-RU" sz="2400" b="0" i="0" cap="none" dirty="0">
                <a:solidFill>
                  <a:srgbClr val="363636"/>
                </a:solidFill>
                <a:effectLst/>
                <a:latin typeface="tahoma" panose="020B0604030504040204" pitchFamily="34" charset="0"/>
              </a:rPr>
              <a:t>Таким образом, единицы морфологии являются строительным материалом для основной единицы синтаксиса – предложения.</a:t>
            </a:r>
          </a:p>
          <a:p>
            <a:pPr marL="0" indent="0">
              <a:buNone/>
            </a:pPr>
            <a:endParaRPr lang="ru-RU" dirty="0"/>
          </a:p>
        </p:txBody>
      </p:sp>
    </p:spTree>
    <p:extLst>
      <p:ext uri="{BB962C8B-B14F-4D97-AF65-F5344CB8AC3E}">
        <p14:creationId xmlns:p14="http://schemas.microsoft.com/office/powerpoint/2010/main" val="1831993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D5FCAF-77C3-89DF-5DE1-1F8134CF0D63}"/>
              </a:ext>
            </a:extLst>
          </p:cNvPr>
          <p:cNvSpPr>
            <a:spLocks noGrp="1"/>
          </p:cNvSpPr>
          <p:nvPr>
            <p:ph type="title"/>
          </p:nvPr>
        </p:nvSpPr>
        <p:spPr>
          <a:xfrm>
            <a:off x="913775" y="618518"/>
            <a:ext cx="10364451" cy="799222"/>
          </a:xfrm>
        </p:spPr>
        <p:txBody>
          <a:bodyPr/>
          <a:lstStyle/>
          <a:p>
            <a:r>
              <a:rPr lang="ru-RU" dirty="0"/>
              <a:t>Порядок слов в предложении</a:t>
            </a:r>
          </a:p>
        </p:txBody>
      </p:sp>
      <p:sp>
        <p:nvSpPr>
          <p:cNvPr id="3" name="Объект 2">
            <a:extLst>
              <a:ext uri="{FF2B5EF4-FFF2-40B4-BE49-F238E27FC236}">
                <a16:creationId xmlns:a16="http://schemas.microsoft.com/office/drawing/2014/main" id="{7B18C2F0-A0C7-9BDE-3221-AE78DC6A99CF}"/>
              </a:ext>
            </a:extLst>
          </p:cNvPr>
          <p:cNvSpPr>
            <a:spLocks noGrp="1"/>
          </p:cNvSpPr>
          <p:nvPr>
            <p:ph sz="quarter" idx="13"/>
          </p:nvPr>
        </p:nvSpPr>
        <p:spPr>
          <a:xfrm>
            <a:off x="913774" y="1417740"/>
            <a:ext cx="10363826" cy="4821742"/>
          </a:xfrm>
        </p:spPr>
        <p:txBody>
          <a:bodyPr>
            <a:normAutofit/>
          </a:bodyPr>
          <a:lstStyle/>
          <a:p>
            <a:pPr algn="just"/>
            <a:r>
              <a:rPr lang="ru-RU" b="0" i="0" cap="none" dirty="0">
                <a:solidFill>
                  <a:srgbClr val="363636"/>
                </a:solidFill>
                <a:effectLst/>
                <a:latin typeface="tahoma" panose="020B0604030504040204" pitchFamily="34" charset="0"/>
              </a:rPr>
              <a:t>В русском языке порядок слов (точнее, порядок членов предложения) считается свободным. Это значит, что в предложении нет строго закрепленного места за тем или иным его членом. Например, предложение, состоящее из пяти знаменательных слов: </a:t>
            </a:r>
            <a:r>
              <a:rPr lang="ru-RU" b="0" i="1" cap="none" dirty="0">
                <a:solidFill>
                  <a:srgbClr val="363636"/>
                </a:solidFill>
                <a:effectLst/>
                <a:latin typeface="tahoma" panose="020B0604030504040204" pitchFamily="34" charset="0"/>
              </a:rPr>
              <a:t>Редактор вчера внимательно прочитал рукопись</a:t>
            </a:r>
            <a:r>
              <a:rPr lang="ru-RU" b="0" i="0" cap="none" dirty="0">
                <a:solidFill>
                  <a:srgbClr val="363636"/>
                </a:solidFill>
                <a:effectLst/>
                <a:latin typeface="tahoma" panose="020B0604030504040204" pitchFamily="34" charset="0"/>
              </a:rPr>
              <a:t> – допускает 120 вариантов в зависимости от перестановки членов предложения.</a:t>
            </a:r>
          </a:p>
          <a:p>
            <a:pPr algn="just"/>
            <a:r>
              <a:rPr lang="ru-RU" b="0" i="0" cap="none" dirty="0">
                <a:solidFill>
                  <a:srgbClr val="363636"/>
                </a:solidFill>
                <a:effectLst/>
                <a:latin typeface="tahoma" panose="020B0604030504040204" pitchFamily="34" charset="0"/>
              </a:rPr>
              <a:t>Различаются </a:t>
            </a:r>
            <a:r>
              <a:rPr lang="ru-RU" b="1" i="0" cap="none" dirty="0">
                <a:solidFill>
                  <a:srgbClr val="363636"/>
                </a:solidFill>
                <a:effectLst/>
                <a:latin typeface="tahoma" panose="020B0604030504040204" pitchFamily="34" charset="0"/>
              </a:rPr>
              <a:t>прямой порядок слов</a:t>
            </a:r>
            <a:r>
              <a:rPr lang="ru-RU" i="0" cap="none" dirty="0">
                <a:solidFill>
                  <a:srgbClr val="363636"/>
                </a:solidFill>
                <a:effectLst/>
                <a:latin typeface="tahoma" panose="020B0604030504040204" pitchFamily="34" charset="0"/>
              </a:rPr>
              <a:t>,</a:t>
            </a:r>
            <a:r>
              <a:rPr lang="ru-RU" b="1" i="0" cap="none" dirty="0">
                <a:solidFill>
                  <a:srgbClr val="363636"/>
                </a:solidFill>
                <a:effectLst/>
                <a:latin typeface="tahoma" panose="020B0604030504040204" pitchFamily="34" charset="0"/>
              </a:rPr>
              <a:t> </a:t>
            </a:r>
            <a:r>
              <a:rPr lang="ru-RU" b="0" i="0" cap="none" dirty="0">
                <a:solidFill>
                  <a:srgbClr val="363636"/>
                </a:solidFill>
                <a:effectLst/>
                <a:latin typeface="tahoma" panose="020B0604030504040204" pitchFamily="34" charset="0"/>
              </a:rPr>
              <a:t>определяемый типом и структурой предложения, способом синтаксического выражения данного члена предложения, его местом среди других слов, которые непосредственно с ним связаны, а также стилем речи и контекстом, и </a:t>
            </a:r>
            <a:r>
              <a:rPr lang="ru-RU" b="1" i="0" cap="none" dirty="0">
                <a:solidFill>
                  <a:srgbClr val="363636"/>
                </a:solidFill>
                <a:effectLst/>
                <a:latin typeface="tahoma" panose="020B0604030504040204" pitchFamily="34" charset="0"/>
              </a:rPr>
              <a:t>обратный порядок</a:t>
            </a:r>
            <a:r>
              <a:rPr lang="ru-RU" b="0" i="0" cap="none" dirty="0">
                <a:solidFill>
                  <a:srgbClr val="363636"/>
                </a:solidFill>
                <a:effectLst/>
                <a:latin typeface="tahoma" panose="020B0604030504040204" pitchFamily="34" charset="0"/>
              </a:rPr>
              <a:t>, являющийся отступлением от обычного порядка и выполняющий чаще всего функцию инверсии, т. е. стилистического приема выделения отдельных членов предложения путем их перестановки. </a:t>
            </a:r>
            <a:endParaRPr lang="ru-RU" dirty="0"/>
          </a:p>
        </p:txBody>
      </p:sp>
    </p:spTree>
    <p:extLst>
      <p:ext uri="{BB962C8B-B14F-4D97-AF65-F5344CB8AC3E}">
        <p14:creationId xmlns:p14="http://schemas.microsoft.com/office/powerpoint/2010/main" val="298270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86EE2C-006B-96BE-57DE-526015C2483F}"/>
              </a:ext>
            </a:extLst>
          </p:cNvPr>
          <p:cNvSpPr>
            <a:spLocks noGrp="1"/>
          </p:cNvSpPr>
          <p:nvPr>
            <p:ph type="title"/>
          </p:nvPr>
        </p:nvSpPr>
        <p:spPr>
          <a:xfrm>
            <a:off x="913775" y="618518"/>
            <a:ext cx="10364451" cy="883112"/>
          </a:xfrm>
        </p:spPr>
        <p:txBody>
          <a:bodyPr/>
          <a:lstStyle/>
          <a:p>
            <a:r>
              <a:rPr lang="ru-RU" dirty="0"/>
              <a:t>Порядок слов в предложении</a:t>
            </a:r>
          </a:p>
        </p:txBody>
      </p:sp>
      <p:sp>
        <p:nvSpPr>
          <p:cNvPr id="3" name="Объект 2">
            <a:extLst>
              <a:ext uri="{FF2B5EF4-FFF2-40B4-BE49-F238E27FC236}">
                <a16:creationId xmlns:a16="http://schemas.microsoft.com/office/drawing/2014/main" id="{320F31FF-563D-3E12-3F2A-9FBFAFEBC8F2}"/>
              </a:ext>
            </a:extLst>
          </p:cNvPr>
          <p:cNvSpPr>
            <a:spLocks noGrp="1"/>
          </p:cNvSpPr>
          <p:nvPr>
            <p:ph sz="quarter" idx="13"/>
          </p:nvPr>
        </p:nvSpPr>
        <p:spPr>
          <a:xfrm>
            <a:off x="913774" y="1501630"/>
            <a:ext cx="10363826" cy="4907559"/>
          </a:xfrm>
        </p:spPr>
        <p:txBody>
          <a:bodyPr>
            <a:normAutofit fontScale="85000" lnSpcReduction="20000"/>
          </a:bodyPr>
          <a:lstStyle/>
          <a:p>
            <a:pPr algn="just"/>
            <a:r>
              <a:rPr lang="ru-RU" b="0" i="0" cap="none" dirty="0">
                <a:solidFill>
                  <a:srgbClr val="363636"/>
                </a:solidFill>
                <a:effectLst/>
                <a:latin typeface="tahoma" panose="020B0604030504040204" pitchFamily="34" charset="0"/>
              </a:rPr>
              <a:t>В </a:t>
            </a:r>
            <a:r>
              <a:rPr lang="ru-RU" b="1" i="0" cap="none" dirty="0">
                <a:solidFill>
                  <a:srgbClr val="363636"/>
                </a:solidFill>
                <a:effectLst/>
                <a:latin typeface="tahoma" panose="020B0604030504040204" pitchFamily="34" charset="0"/>
              </a:rPr>
              <a:t>повествовательных предложениях </a:t>
            </a:r>
            <a:r>
              <a:rPr lang="ru-RU" b="0" i="0" cap="none" dirty="0">
                <a:solidFill>
                  <a:srgbClr val="363636"/>
                </a:solidFill>
                <a:effectLst/>
                <a:latin typeface="tahoma" panose="020B0604030504040204" pitchFamily="34" charset="0"/>
              </a:rPr>
              <a:t>подлежащее обычно предшествует сказуемому, например: </a:t>
            </a:r>
            <a:r>
              <a:rPr lang="ru-RU" b="0" i="1" cap="none" dirty="0">
                <a:solidFill>
                  <a:srgbClr val="363636"/>
                </a:solidFill>
                <a:effectLst/>
                <a:latin typeface="tahoma" panose="020B0604030504040204" pitchFamily="34" charset="0"/>
              </a:rPr>
              <a:t>Провода тянулись от дерева к дереву…</a:t>
            </a:r>
            <a:r>
              <a:rPr lang="ru-RU" b="0" i="0" cap="none" dirty="0">
                <a:solidFill>
                  <a:srgbClr val="363636"/>
                </a:solidFill>
                <a:effectLst/>
                <a:latin typeface="tahoma" panose="020B0604030504040204" pitchFamily="34" charset="0"/>
              </a:rPr>
              <a:t>; </a:t>
            </a:r>
            <a:r>
              <a:rPr lang="ru-RU" b="0" i="1" cap="none" dirty="0">
                <a:solidFill>
                  <a:srgbClr val="363636"/>
                </a:solidFill>
                <a:effectLst/>
                <a:latin typeface="tahoma" panose="020B0604030504040204" pitchFamily="34" charset="0"/>
              </a:rPr>
              <a:t>Кое-кто уходил из деревни на заработки…</a:t>
            </a:r>
            <a:r>
              <a:rPr lang="ru-RU" b="0" i="0" cap="none" dirty="0">
                <a:solidFill>
                  <a:srgbClr val="363636"/>
                </a:solidFill>
                <a:effectLst/>
                <a:latin typeface="tahoma" panose="020B0604030504040204" pitchFamily="34" charset="0"/>
              </a:rPr>
              <a:t>; </a:t>
            </a:r>
            <a:r>
              <a:rPr lang="ru-RU" b="0" i="1" cap="none" dirty="0">
                <a:solidFill>
                  <a:srgbClr val="363636"/>
                </a:solidFill>
                <a:effectLst/>
                <a:latin typeface="tahoma" panose="020B0604030504040204" pitchFamily="34" charset="0"/>
              </a:rPr>
              <a:t>Земля вращается вокруг солнца</a:t>
            </a:r>
            <a:r>
              <a:rPr lang="ru-RU" b="0" i="0" cap="none" dirty="0">
                <a:solidFill>
                  <a:srgbClr val="363636"/>
                </a:solidFill>
                <a:effectLst/>
                <a:latin typeface="tahoma" panose="020B0604030504040204" pitchFamily="34" charset="0"/>
              </a:rPr>
              <a:t>.</a:t>
            </a:r>
          </a:p>
          <a:p>
            <a:pPr algn="just"/>
            <a:r>
              <a:rPr lang="ru-RU" b="0" i="0" cap="none" dirty="0">
                <a:solidFill>
                  <a:srgbClr val="363636"/>
                </a:solidFill>
                <a:effectLst/>
                <a:latin typeface="tahoma" panose="020B0604030504040204" pitchFamily="34" charset="0"/>
              </a:rPr>
              <a:t>В </a:t>
            </a:r>
            <a:r>
              <a:rPr lang="ru-RU" b="1" i="0" cap="none" dirty="0">
                <a:solidFill>
                  <a:srgbClr val="363636"/>
                </a:solidFill>
                <a:effectLst/>
                <a:latin typeface="tahoma" panose="020B0604030504040204" pitchFamily="34" charset="0"/>
              </a:rPr>
              <a:t>вопросительных предложениях </a:t>
            </a:r>
            <a:r>
              <a:rPr lang="ru-RU" b="0" i="0" cap="none" dirty="0">
                <a:solidFill>
                  <a:srgbClr val="363636"/>
                </a:solidFill>
                <a:effectLst/>
                <a:latin typeface="tahoma" panose="020B0604030504040204" pitchFamily="34" charset="0"/>
              </a:rPr>
              <a:t>сказуемое часто предшествует подлежащему.</a:t>
            </a:r>
          </a:p>
          <a:p>
            <a:pPr algn="just"/>
            <a:r>
              <a:rPr lang="ru-RU" b="0" i="0" cap="none" dirty="0">
                <a:solidFill>
                  <a:srgbClr val="363636"/>
                </a:solidFill>
                <a:effectLst/>
                <a:latin typeface="tahoma" panose="020B0604030504040204" pitchFamily="34" charset="0"/>
              </a:rPr>
              <a:t>В </a:t>
            </a:r>
            <a:r>
              <a:rPr lang="ru-RU" b="1" i="0" cap="none" dirty="0">
                <a:solidFill>
                  <a:srgbClr val="363636"/>
                </a:solidFill>
                <a:effectLst/>
                <a:latin typeface="tahoma" panose="020B0604030504040204" pitchFamily="34" charset="0"/>
              </a:rPr>
              <a:t>побудительных предложениях </a:t>
            </a:r>
            <a:r>
              <a:rPr lang="ru-RU" b="0" i="0" cap="none" dirty="0">
                <a:solidFill>
                  <a:srgbClr val="363636"/>
                </a:solidFill>
                <a:effectLst/>
                <a:latin typeface="tahoma" panose="020B0604030504040204" pitchFamily="34" charset="0"/>
              </a:rPr>
              <a:t>местоимения-подлежащие, предшествующие глаголу-сказуемому, усиливают категоричность приказания, совета, побуждения, а следуя за сказуемым, они смягчают тон приказания.</a:t>
            </a:r>
          </a:p>
          <a:p>
            <a:pPr algn="just"/>
            <a:r>
              <a:rPr lang="ru-RU" b="1" i="0" cap="none" dirty="0">
                <a:solidFill>
                  <a:srgbClr val="363636"/>
                </a:solidFill>
                <a:effectLst/>
                <a:latin typeface="tahoma" panose="020B0604030504040204" pitchFamily="34" charset="0"/>
              </a:rPr>
              <a:t>Согласованное определение </a:t>
            </a:r>
            <a:r>
              <a:rPr lang="ru-RU" b="0" i="0" cap="none" dirty="0">
                <a:solidFill>
                  <a:srgbClr val="363636"/>
                </a:solidFill>
                <a:effectLst/>
                <a:latin typeface="tahoma" panose="020B0604030504040204" pitchFamily="34" charset="0"/>
              </a:rPr>
              <a:t>обычно ставится впереди определяемого имени существительного. </a:t>
            </a:r>
            <a:r>
              <a:rPr lang="ru-RU" b="1" i="0" cap="none" dirty="0">
                <a:solidFill>
                  <a:srgbClr val="363636"/>
                </a:solidFill>
                <a:effectLst/>
                <a:latin typeface="tahoma" panose="020B0604030504040204" pitchFamily="34" charset="0"/>
              </a:rPr>
              <a:t>Несогласованное определение </a:t>
            </a:r>
            <a:r>
              <a:rPr lang="ru-RU" b="0" i="0" cap="none" dirty="0">
                <a:solidFill>
                  <a:srgbClr val="363636"/>
                </a:solidFill>
                <a:effectLst/>
                <a:latin typeface="tahoma" panose="020B0604030504040204" pitchFamily="34" charset="0"/>
              </a:rPr>
              <a:t>ставится после определяемого существительного.</a:t>
            </a:r>
          </a:p>
          <a:p>
            <a:pPr algn="just"/>
            <a:r>
              <a:rPr lang="ru-RU" b="1" i="0" cap="none" dirty="0">
                <a:solidFill>
                  <a:srgbClr val="363636"/>
                </a:solidFill>
                <a:effectLst/>
                <a:latin typeface="tahoma" panose="020B0604030504040204" pitchFamily="34" charset="0"/>
              </a:rPr>
              <a:t>Дополнение</a:t>
            </a:r>
            <a:r>
              <a:rPr lang="ru-RU" b="0" i="0" cap="none" dirty="0">
                <a:solidFill>
                  <a:srgbClr val="363636"/>
                </a:solidFill>
                <a:effectLst/>
                <a:latin typeface="tahoma" panose="020B0604030504040204" pitchFamily="34" charset="0"/>
              </a:rPr>
              <a:t> обычно следует за управляющим словом.</a:t>
            </a:r>
          </a:p>
          <a:p>
            <a:pPr algn="just"/>
            <a:r>
              <a:rPr lang="ru-RU" b="1" i="0" cap="none" dirty="0">
                <a:solidFill>
                  <a:srgbClr val="363636"/>
                </a:solidFill>
                <a:effectLst/>
                <a:latin typeface="tahoma" panose="020B0604030504040204" pitchFamily="34" charset="0"/>
              </a:rPr>
              <a:t>Обстоятельства образа действия</a:t>
            </a:r>
            <a:r>
              <a:rPr lang="ru-RU" b="0" i="0" cap="none" dirty="0">
                <a:solidFill>
                  <a:srgbClr val="363636"/>
                </a:solidFill>
                <a:effectLst/>
                <a:latin typeface="tahoma" panose="020B0604030504040204" pitchFamily="34" charset="0"/>
              </a:rPr>
              <a:t>, выраженные наречиями на </a:t>
            </a:r>
            <a:r>
              <a:rPr lang="ru-RU" b="1" i="1" cap="none" dirty="0">
                <a:solidFill>
                  <a:srgbClr val="363636"/>
                </a:solidFill>
                <a:effectLst/>
                <a:latin typeface="tahoma" panose="020B0604030504040204" pitchFamily="34" charset="0"/>
              </a:rPr>
              <a:t>-о, -е</a:t>
            </a:r>
            <a:r>
              <a:rPr lang="ru-RU" b="0" i="0" cap="none" dirty="0">
                <a:solidFill>
                  <a:srgbClr val="363636"/>
                </a:solidFill>
                <a:effectLst/>
                <a:latin typeface="tahoma" panose="020B0604030504040204" pitchFamily="34" charset="0"/>
              </a:rPr>
              <a:t>, обычно ставятся впереди глагола-сказуемого. </a:t>
            </a:r>
            <a:r>
              <a:rPr lang="ru-RU" b="1" i="0" cap="none" dirty="0">
                <a:solidFill>
                  <a:srgbClr val="363636"/>
                </a:solidFill>
                <a:effectLst/>
                <a:latin typeface="tahoma" panose="020B0604030504040204" pitchFamily="34" charset="0"/>
              </a:rPr>
              <a:t>Обстоятельство времени </a:t>
            </a:r>
            <a:r>
              <a:rPr lang="ru-RU" b="0" i="0" cap="none" dirty="0">
                <a:solidFill>
                  <a:srgbClr val="363636"/>
                </a:solidFill>
                <a:effectLst/>
                <a:latin typeface="tahoma" panose="020B0604030504040204" pitchFamily="34" charset="0"/>
              </a:rPr>
              <a:t>обычно предшествует глаголу-сказуемому. </a:t>
            </a:r>
            <a:r>
              <a:rPr lang="ru-RU" b="1" i="0" cap="none" dirty="0">
                <a:solidFill>
                  <a:srgbClr val="363636"/>
                </a:solidFill>
                <a:effectLst/>
                <a:latin typeface="tahoma" panose="020B0604030504040204" pitchFamily="34" charset="0"/>
              </a:rPr>
              <a:t>Обстоятельство места </a:t>
            </a:r>
            <a:r>
              <a:rPr lang="ru-RU" b="0" i="0" cap="none" dirty="0">
                <a:solidFill>
                  <a:srgbClr val="363636"/>
                </a:solidFill>
                <a:effectLst/>
                <a:latin typeface="tahoma" panose="020B0604030504040204" pitchFamily="34" charset="0"/>
              </a:rPr>
              <a:t>часто стоит в начале предложения. </a:t>
            </a:r>
            <a:r>
              <a:rPr lang="ru-RU" b="1" i="0" cap="none" dirty="0">
                <a:solidFill>
                  <a:srgbClr val="363636"/>
                </a:solidFill>
                <a:effectLst/>
                <a:latin typeface="tahoma" panose="020B0604030504040204" pitchFamily="34" charset="0"/>
              </a:rPr>
              <a:t>Обстоятельства причины и цели </a:t>
            </a:r>
            <a:r>
              <a:rPr lang="ru-RU" b="0" i="0" cap="none" dirty="0">
                <a:solidFill>
                  <a:srgbClr val="363636"/>
                </a:solidFill>
                <a:effectLst/>
                <a:latin typeface="tahoma" panose="020B0604030504040204" pitchFamily="34" charset="0"/>
              </a:rPr>
              <a:t>чаще стоят впереди сказуемого.</a:t>
            </a:r>
          </a:p>
          <a:p>
            <a:endParaRPr lang="ru-RU" dirty="0"/>
          </a:p>
        </p:txBody>
      </p:sp>
    </p:spTree>
    <p:extLst>
      <p:ext uri="{BB962C8B-B14F-4D97-AF65-F5344CB8AC3E}">
        <p14:creationId xmlns:p14="http://schemas.microsoft.com/office/powerpoint/2010/main" val="81566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BC078C-D693-118D-4FBB-599D0AB15D42}"/>
              </a:ext>
            </a:extLst>
          </p:cNvPr>
          <p:cNvSpPr>
            <a:spLocks noGrp="1"/>
          </p:cNvSpPr>
          <p:nvPr>
            <p:ph type="title"/>
          </p:nvPr>
        </p:nvSpPr>
        <p:spPr>
          <a:xfrm>
            <a:off x="913774" y="610128"/>
            <a:ext cx="10364451" cy="941835"/>
          </a:xfrm>
        </p:spPr>
        <p:txBody>
          <a:bodyPr/>
          <a:lstStyle/>
          <a:p>
            <a:r>
              <a:rPr lang="ru-RU" dirty="0"/>
              <a:t>Согласование сказуемого и подлежащего</a:t>
            </a:r>
          </a:p>
        </p:txBody>
      </p:sp>
      <p:sp>
        <p:nvSpPr>
          <p:cNvPr id="3" name="Объект 2">
            <a:extLst>
              <a:ext uri="{FF2B5EF4-FFF2-40B4-BE49-F238E27FC236}">
                <a16:creationId xmlns:a16="http://schemas.microsoft.com/office/drawing/2014/main" id="{E08BC2C0-8823-340F-45A9-7116E811E95A}"/>
              </a:ext>
            </a:extLst>
          </p:cNvPr>
          <p:cNvSpPr>
            <a:spLocks noGrp="1"/>
          </p:cNvSpPr>
          <p:nvPr>
            <p:ph sz="quarter" idx="13"/>
          </p:nvPr>
        </p:nvSpPr>
        <p:spPr>
          <a:xfrm>
            <a:off x="913774" y="1426128"/>
            <a:ext cx="10363826" cy="5075340"/>
          </a:xfrm>
        </p:spPr>
        <p:txBody>
          <a:bodyPr>
            <a:normAutofit fontScale="77500" lnSpcReduction="20000"/>
          </a:bodyPr>
          <a:lstStyle/>
          <a:p>
            <a:pPr algn="just"/>
            <a:r>
              <a:rPr lang="ru-RU" b="0" i="0" cap="none" dirty="0">
                <a:solidFill>
                  <a:srgbClr val="363636"/>
                </a:solidFill>
                <a:effectLst/>
                <a:latin typeface="tahoma" panose="020B0604030504040204" pitchFamily="34" charset="0"/>
              </a:rPr>
              <a:t>При построении простого предложения довольно часто нарушаются правила согласования сказуемого с подлежащим. Чтобы избежать подобных ошибок, следует знать некоторые правила:</a:t>
            </a:r>
          </a:p>
          <a:p>
            <a:pPr algn="just">
              <a:buFont typeface="+mj-lt"/>
              <a:buAutoNum type="arabicPeriod"/>
            </a:pPr>
            <a:r>
              <a:rPr lang="ru-RU" b="0" i="0" cap="none" dirty="0">
                <a:solidFill>
                  <a:srgbClr val="363636"/>
                </a:solidFill>
                <a:effectLst/>
                <a:latin typeface="tahoma" panose="020B0604030504040204" pitchFamily="34" charset="0"/>
              </a:rPr>
              <a:t>Если подлежащее выражено сочетанием нарицательного существительного с именем собственным, сказуемое согласуется с именем собственным: </a:t>
            </a:r>
            <a:r>
              <a:rPr lang="ru-RU" i="1" cap="none" dirty="0">
                <a:solidFill>
                  <a:srgbClr val="363636"/>
                </a:solidFill>
                <a:latin typeface="tahoma" panose="020B0604030504040204" pitchFamily="34" charset="0"/>
              </a:rPr>
              <a:t>П</a:t>
            </a:r>
            <a:r>
              <a:rPr lang="ru-RU" b="0" i="1" cap="none" dirty="0">
                <a:solidFill>
                  <a:srgbClr val="363636"/>
                </a:solidFill>
                <a:effectLst/>
                <a:latin typeface="tahoma" panose="020B0604030504040204" pitchFamily="34" charset="0"/>
              </a:rPr>
              <a:t>рограмму </a:t>
            </a:r>
            <a:r>
              <a:rPr lang="ru-RU" b="1" i="1" cap="none" dirty="0">
                <a:solidFill>
                  <a:srgbClr val="363636"/>
                </a:solidFill>
                <a:effectLst/>
                <a:latin typeface="tahoma" panose="020B0604030504040204" pitchFamily="34" charset="0"/>
              </a:rPr>
              <a:t>подготовила </a:t>
            </a:r>
            <a:r>
              <a:rPr lang="ru-RU" b="0" i="1" cap="none" dirty="0">
                <a:solidFill>
                  <a:srgbClr val="363636"/>
                </a:solidFill>
                <a:effectLst/>
                <a:latin typeface="tahoma" panose="020B0604030504040204" pitchFamily="34" charset="0"/>
              </a:rPr>
              <a:t>корреспондент </a:t>
            </a:r>
            <a:r>
              <a:rPr lang="ru-RU" b="1" i="1" cap="none" dirty="0">
                <a:solidFill>
                  <a:srgbClr val="363636"/>
                </a:solidFill>
                <a:effectLst/>
                <a:latin typeface="tahoma" panose="020B0604030504040204" pitchFamily="34" charset="0"/>
              </a:rPr>
              <a:t>Ольга Петрова</a:t>
            </a:r>
            <a:r>
              <a:rPr lang="ru-RU" b="0" i="1" cap="none" dirty="0">
                <a:solidFill>
                  <a:srgbClr val="363636"/>
                </a:solidFill>
                <a:effectLst/>
                <a:latin typeface="tahoma" panose="020B0604030504040204" pitchFamily="34" charset="0"/>
              </a:rPr>
              <a:t>.</a:t>
            </a:r>
            <a:endParaRPr lang="ru-RU" b="0" i="0" cap="none" dirty="0">
              <a:solidFill>
                <a:srgbClr val="363636"/>
              </a:solidFill>
              <a:effectLst/>
              <a:latin typeface="tahoma" panose="020B0604030504040204" pitchFamily="34" charset="0"/>
            </a:endParaRPr>
          </a:p>
          <a:p>
            <a:pPr algn="just">
              <a:buFont typeface="+mj-lt"/>
              <a:buAutoNum type="arabicPeriod"/>
            </a:pPr>
            <a:r>
              <a:rPr lang="ru-RU" b="0" i="0" cap="none" dirty="0">
                <a:solidFill>
                  <a:srgbClr val="363636"/>
                </a:solidFill>
                <a:effectLst/>
                <a:latin typeface="tahoma" panose="020B0604030504040204" pitchFamily="34" charset="0"/>
              </a:rPr>
              <a:t>При местоимениях </a:t>
            </a:r>
            <a:r>
              <a:rPr lang="ru-RU" b="1" i="1" cap="none" dirty="0">
                <a:solidFill>
                  <a:srgbClr val="363636"/>
                </a:solidFill>
                <a:effectLst/>
                <a:latin typeface="tahoma" panose="020B0604030504040204" pitchFamily="34" charset="0"/>
              </a:rPr>
              <a:t>кто, некто, кто-то, никто </a:t>
            </a:r>
            <a:r>
              <a:rPr lang="ru-RU" b="0" i="0" cap="none" dirty="0">
                <a:solidFill>
                  <a:srgbClr val="363636"/>
                </a:solidFill>
                <a:effectLst/>
                <a:latin typeface="tahoma" panose="020B0604030504040204" pitchFamily="34" charset="0"/>
              </a:rPr>
              <a:t>сказуемое ставится в форме единственного числа мужского рода: </a:t>
            </a:r>
            <a:r>
              <a:rPr lang="ru-RU" b="1" i="1" cap="none" dirty="0">
                <a:solidFill>
                  <a:srgbClr val="363636"/>
                </a:solidFill>
                <a:effectLst/>
                <a:latin typeface="tahoma" panose="020B0604030504040204" pitchFamily="34" charset="0"/>
              </a:rPr>
              <a:t>Никто</a:t>
            </a:r>
            <a:r>
              <a:rPr lang="ru-RU" b="0" i="1" cap="none" dirty="0">
                <a:solidFill>
                  <a:srgbClr val="363636"/>
                </a:solidFill>
                <a:effectLst/>
                <a:latin typeface="tahoma" panose="020B0604030504040204" pitchFamily="34" charset="0"/>
              </a:rPr>
              <a:t> из участниц соревнования </a:t>
            </a:r>
            <a:r>
              <a:rPr lang="ru-RU" b="1" i="1" cap="none" dirty="0">
                <a:solidFill>
                  <a:srgbClr val="363636"/>
                </a:solidFill>
                <a:effectLst/>
                <a:latin typeface="tahoma" panose="020B0604030504040204" pitchFamily="34" charset="0"/>
              </a:rPr>
              <a:t>не получил</a:t>
            </a:r>
            <a:r>
              <a:rPr lang="ru-RU" b="0" i="1" cap="none" dirty="0">
                <a:solidFill>
                  <a:srgbClr val="363636"/>
                </a:solidFill>
                <a:effectLst/>
                <a:latin typeface="tahoma" panose="020B0604030504040204" pitchFamily="34" charset="0"/>
              </a:rPr>
              <a:t> первое место</a:t>
            </a:r>
            <a:r>
              <a:rPr lang="ru-RU" b="0" i="0" cap="none" dirty="0">
                <a:solidFill>
                  <a:srgbClr val="363636"/>
                </a:solidFill>
                <a:effectLst/>
                <a:latin typeface="tahoma" panose="020B0604030504040204" pitchFamily="34" charset="0"/>
              </a:rPr>
              <a:t>.</a:t>
            </a:r>
          </a:p>
          <a:p>
            <a:pPr algn="just">
              <a:buFont typeface="+mj-lt"/>
              <a:buAutoNum type="arabicPeriod"/>
            </a:pPr>
            <a:r>
              <a:rPr lang="ru-RU" b="0" i="0" cap="none" dirty="0">
                <a:solidFill>
                  <a:srgbClr val="363636"/>
                </a:solidFill>
                <a:effectLst/>
                <a:latin typeface="tahoma" panose="020B0604030504040204" pitchFamily="34" charset="0"/>
              </a:rPr>
              <a:t>При составных числительных, оканчивающихся на </a:t>
            </a:r>
            <a:r>
              <a:rPr lang="ru-RU" b="1" i="1" cap="none" dirty="0">
                <a:solidFill>
                  <a:srgbClr val="363636"/>
                </a:solidFill>
                <a:effectLst/>
                <a:latin typeface="tahoma" panose="020B0604030504040204" pitchFamily="34" charset="0"/>
              </a:rPr>
              <a:t>один</a:t>
            </a:r>
            <a:r>
              <a:rPr lang="ru-RU" b="0" i="0" cap="none" dirty="0">
                <a:solidFill>
                  <a:srgbClr val="363636"/>
                </a:solidFill>
                <a:effectLst/>
                <a:latin typeface="tahoma" panose="020B0604030504040204" pitchFamily="34" charset="0"/>
              </a:rPr>
              <a:t>, сказуемое ставится в единственном числе: </a:t>
            </a:r>
            <a:r>
              <a:rPr lang="ru-RU" b="1" i="1" cap="none" dirty="0">
                <a:solidFill>
                  <a:srgbClr val="363636"/>
                </a:solidFill>
                <a:effectLst/>
                <a:latin typeface="tahoma" panose="020B0604030504040204" pitchFamily="34" charset="0"/>
              </a:rPr>
              <a:t>Двадцать один день пролетел </a:t>
            </a:r>
            <a:r>
              <a:rPr lang="ru-RU" b="0" i="1" cap="none" dirty="0">
                <a:solidFill>
                  <a:srgbClr val="363636"/>
                </a:solidFill>
                <a:effectLst/>
                <a:latin typeface="tahoma" panose="020B0604030504040204" pitchFamily="34" charset="0"/>
              </a:rPr>
              <a:t>незаметно.</a:t>
            </a:r>
            <a:endParaRPr lang="ru-RU" b="0" i="0" cap="none" dirty="0">
              <a:solidFill>
                <a:srgbClr val="363636"/>
              </a:solidFill>
              <a:effectLst/>
              <a:latin typeface="tahoma" panose="020B0604030504040204" pitchFamily="34" charset="0"/>
            </a:endParaRPr>
          </a:p>
          <a:p>
            <a:pPr algn="just">
              <a:buFont typeface="+mj-lt"/>
              <a:buAutoNum type="arabicPeriod"/>
            </a:pPr>
            <a:r>
              <a:rPr lang="ru-RU" b="0" i="0" cap="none" dirty="0">
                <a:solidFill>
                  <a:srgbClr val="363636"/>
                </a:solidFill>
                <a:effectLst/>
                <a:latin typeface="tahoma" panose="020B0604030504040204" pitchFamily="34" charset="0"/>
              </a:rPr>
              <a:t>Если подлежащее выражено </a:t>
            </a:r>
            <a:r>
              <a:rPr lang="ru-RU" b="1" i="0" cap="none" dirty="0">
                <a:solidFill>
                  <a:srgbClr val="363636"/>
                </a:solidFill>
                <a:effectLst/>
                <a:latin typeface="tahoma" panose="020B0604030504040204" pitchFamily="34" charset="0"/>
              </a:rPr>
              <a:t>собирательным существительным</a:t>
            </a:r>
            <a:r>
              <a:rPr lang="ru-RU" b="0" i="0" cap="none" dirty="0">
                <a:solidFill>
                  <a:srgbClr val="363636"/>
                </a:solidFill>
                <a:effectLst/>
                <a:latin typeface="tahoma" panose="020B0604030504040204" pitchFamily="34" charset="0"/>
              </a:rPr>
              <a:t>, сказуемое ставится в единственном числе: </a:t>
            </a:r>
            <a:r>
              <a:rPr lang="ru-RU" b="0" i="1" cap="none" dirty="0">
                <a:solidFill>
                  <a:srgbClr val="363636"/>
                </a:solidFill>
                <a:effectLst/>
                <a:latin typeface="tahoma" panose="020B0604030504040204" pitchFamily="34" charset="0"/>
              </a:rPr>
              <a:t>На протяжении веков </a:t>
            </a:r>
            <a:r>
              <a:rPr lang="ru-RU" b="1" i="1" cap="none" dirty="0">
                <a:solidFill>
                  <a:srgbClr val="363636"/>
                </a:solidFill>
                <a:effectLst/>
                <a:latin typeface="tahoma" panose="020B0604030504040204" pitchFamily="34" charset="0"/>
              </a:rPr>
              <a:t>крестьянство терпело </a:t>
            </a:r>
            <a:r>
              <a:rPr lang="ru-RU" b="0" i="1" cap="none" dirty="0">
                <a:solidFill>
                  <a:srgbClr val="363636"/>
                </a:solidFill>
                <a:effectLst/>
                <a:latin typeface="tahoma" panose="020B0604030504040204" pitchFamily="34" charset="0"/>
              </a:rPr>
              <a:t>помещичий гнёт.</a:t>
            </a:r>
            <a:endParaRPr lang="ru-RU" b="0" i="0" cap="none" dirty="0">
              <a:solidFill>
                <a:srgbClr val="363636"/>
              </a:solidFill>
              <a:effectLst/>
              <a:latin typeface="tahoma" panose="020B0604030504040204" pitchFamily="34" charset="0"/>
            </a:endParaRPr>
          </a:p>
          <a:p>
            <a:pPr algn="just">
              <a:buFont typeface="+mj-lt"/>
              <a:buAutoNum type="arabicPeriod"/>
            </a:pPr>
            <a:r>
              <a:rPr lang="ru-RU" b="0" i="0" cap="none" dirty="0">
                <a:solidFill>
                  <a:srgbClr val="363636"/>
                </a:solidFill>
                <a:effectLst/>
                <a:latin typeface="tahoma" panose="020B0604030504040204" pitchFamily="34" charset="0"/>
              </a:rPr>
              <a:t>Если в состав подлежащего входит собирательное существительное (</a:t>
            </a:r>
            <a:r>
              <a:rPr lang="ru-RU" b="1" i="1" cap="none" dirty="0">
                <a:solidFill>
                  <a:srgbClr val="363636"/>
                </a:solidFill>
                <a:effectLst/>
                <a:latin typeface="tahoma" panose="020B0604030504040204" pitchFamily="34" charset="0"/>
              </a:rPr>
              <a:t>множество, большинство</a:t>
            </a:r>
            <a:r>
              <a:rPr lang="ru-RU" b="0" i="0" cap="none" dirty="0">
                <a:solidFill>
                  <a:srgbClr val="363636"/>
                </a:solidFill>
                <a:effectLst/>
                <a:latin typeface="tahoma" panose="020B0604030504040204" pitchFamily="34" charset="0"/>
              </a:rPr>
              <a:t>), возможно два типа согласования:</a:t>
            </a:r>
          </a:p>
          <a:p>
            <a:pPr algn="just"/>
            <a:r>
              <a:rPr lang="ru-RU" b="1" i="0" u="sng" cap="none" dirty="0">
                <a:solidFill>
                  <a:srgbClr val="363636"/>
                </a:solidFill>
                <a:effectLst/>
                <a:latin typeface="tahoma" panose="020B0604030504040204" pitchFamily="34" charset="0"/>
              </a:rPr>
              <a:t>1) </a:t>
            </a:r>
            <a:r>
              <a:rPr lang="ru-RU" b="0" i="0" u="sng" cap="none" dirty="0">
                <a:solidFill>
                  <a:srgbClr val="363636"/>
                </a:solidFill>
                <a:effectLst/>
                <a:latin typeface="tahoma" panose="020B0604030504040204" pitchFamily="34" charset="0"/>
              </a:rPr>
              <a:t>грамматическое</a:t>
            </a:r>
            <a:r>
              <a:rPr lang="ru-RU" b="0" i="0" cap="none" dirty="0">
                <a:solidFill>
                  <a:srgbClr val="363636"/>
                </a:solidFill>
                <a:effectLst/>
                <a:latin typeface="tahoma" panose="020B0604030504040204" pitchFamily="34" charset="0"/>
              </a:rPr>
              <a:t>: сказуемое ставится в единственном числе (</a:t>
            </a:r>
            <a:r>
              <a:rPr lang="ru-RU" b="1" i="1" cap="none" dirty="0">
                <a:solidFill>
                  <a:srgbClr val="363636"/>
                </a:solidFill>
                <a:effectLst/>
                <a:latin typeface="tahoma" panose="020B0604030504040204" pitchFamily="34" charset="0"/>
              </a:rPr>
              <a:t>Большинство</a:t>
            </a:r>
            <a:r>
              <a:rPr lang="ru-RU" b="0" i="1" cap="none" dirty="0">
                <a:solidFill>
                  <a:srgbClr val="363636"/>
                </a:solidFill>
                <a:effectLst/>
                <a:latin typeface="tahoma" panose="020B0604030504040204" pitchFamily="34" charset="0"/>
              </a:rPr>
              <a:t> граждан России </a:t>
            </a:r>
            <a:r>
              <a:rPr lang="ru-RU" b="1" i="1" cap="none" dirty="0">
                <a:solidFill>
                  <a:srgbClr val="363636"/>
                </a:solidFill>
                <a:effectLst/>
                <a:latin typeface="tahoma" panose="020B0604030504040204" pitchFamily="34" charset="0"/>
              </a:rPr>
              <a:t>пришло </a:t>
            </a:r>
            <a:r>
              <a:rPr lang="ru-RU" b="0" i="1" cap="none" dirty="0">
                <a:solidFill>
                  <a:srgbClr val="363636"/>
                </a:solidFill>
                <a:effectLst/>
                <a:latin typeface="tahoma" panose="020B0604030504040204" pitchFamily="34" charset="0"/>
              </a:rPr>
              <a:t>на выборы</a:t>
            </a:r>
            <a:r>
              <a:rPr lang="ru-RU" b="0" i="0" cap="none" dirty="0">
                <a:solidFill>
                  <a:srgbClr val="363636"/>
                </a:solidFill>
                <a:effectLst/>
                <a:latin typeface="tahoma" panose="020B0604030504040204" pitchFamily="34" charset="0"/>
              </a:rPr>
              <a:t>);</a:t>
            </a:r>
          </a:p>
          <a:p>
            <a:pPr algn="just"/>
            <a:r>
              <a:rPr lang="ru-RU" b="1" i="0" u="sng" cap="none" dirty="0">
                <a:solidFill>
                  <a:srgbClr val="363636"/>
                </a:solidFill>
                <a:effectLst/>
                <a:latin typeface="tahoma" panose="020B0604030504040204" pitchFamily="34" charset="0"/>
              </a:rPr>
              <a:t>2) </a:t>
            </a:r>
            <a:r>
              <a:rPr lang="ru-RU" b="0" i="0" u="sng" cap="none" dirty="0">
                <a:solidFill>
                  <a:srgbClr val="363636"/>
                </a:solidFill>
                <a:effectLst/>
                <a:latin typeface="tahoma" panose="020B0604030504040204" pitchFamily="34" charset="0"/>
              </a:rPr>
              <a:t>согласование по смыслу</a:t>
            </a:r>
            <a:r>
              <a:rPr lang="ru-RU" b="0" i="0" cap="none" dirty="0">
                <a:solidFill>
                  <a:srgbClr val="363636"/>
                </a:solidFill>
                <a:effectLst/>
                <a:latin typeface="tahoma" panose="020B0604030504040204" pitchFamily="34" charset="0"/>
              </a:rPr>
              <a:t> (</a:t>
            </a:r>
            <a:r>
              <a:rPr lang="ru-RU" b="1" i="1" cap="none" dirty="0">
                <a:solidFill>
                  <a:srgbClr val="363636"/>
                </a:solidFill>
                <a:effectLst/>
                <a:latin typeface="tahoma" panose="020B0604030504040204" pitchFamily="34" charset="0"/>
              </a:rPr>
              <a:t>Большинство</a:t>
            </a:r>
            <a:r>
              <a:rPr lang="ru-RU" b="0" i="1" cap="none" dirty="0">
                <a:solidFill>
                  <a:srgbClr val="363636"/>
                </a:solidFill>
                <a:effectLst/>
                <a:latin typeface="tahoma" panose="020B0604030504040204" pitchFamily="34" charset="0"/>
              </a:rPr>
              <a:t> граждан России </a:t>
            </a:r>
            <a:r>
              <a:rPr lang="ru-RU" b="1" i="1" cap="none" dirty="0">
                <a:solidFill>
                  <a:srgbClr val="363636"/>
                </a:solidFill>
                <a:effectLst/>
                <a:latin typeface="tahoma" panose="020B0604030504040204" pitchFamily="34" charset="0"/>
              </a:rPr>
              <a:t>пришли</a:t>
            </a:r>
            <a:r>
              <a:rPr lang="ru-RU" b="0" i="1" cap="none" dirty="0">
                <a:solidFill>
                  <a:srgbClr val="363636"/>
                </a:solidFill>
                <a:effectLst/>
                <a:latin typeface="tahoma" panose="020B0604030504040204" pitchFamily="34" charset="0"/>
              </a:rPr>
              <a:t> на выборы</a:t>
            </a:r>
            <a:r>
              <a:rPr lang="ru-RU" b="0" i="0" cap="none" dirty="0">
                <a:solidFill>
                  <a:srgbClr val="363636"/>
                </a:solidFill>
                <a:effectLst/>
                <a:latin typeface="tahoma" panose="020B0604030504040204" pitchFamily="34" charset="0"/>
              </a:rPr>
              <a:t>)</a:t>
            </a:r>
          </a:p>
          <a:p>
            <a:endParaRPr lang="ru-RU" dirty="0"/>
          </a:p>
        </p:txBody>
      </p:sp>
    </p:spTree>
    <p:extLst>
      <p:ext uri="{BB962C8B-B14F-4D97-AF65-F5344CB8AC3E}">
        <p14:creationId xmlns:p14="http://schemas.microsoft.com/office/powerpoint/2010/main" val="3906787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ED9EAA-DCF0-ACAF-EC6E-2410D9628687}"/>
              </a:ext>
            </a:extLst>
          </p:cNvPr>
          <p:cNvSpPr>
            <a:spLocks noGrp="1"/>
          </p:cNvSpPr>
          <p:nvPr>
            <p:ph type="title"/>
          </p:nvPr>
        </p:nvSpPr>
        <p:spPr/>
        <p:txBody>
          <a:bodyPr/>
          <a:lstStyle/>
          <a:p>
            <a:r>
              <a:rPr lang="ru-RU" dirty="0"/>
              <a:t>Согласование по смыслу</a:t>
            </a:r>
          </a:p>
        </p:txBody>
      </p:sp>
      <p:sp>
        <p:nvSpPr>
          <p:cNvPr id="3" name="Объект 2">
            <a:extLst>
              <a:ext uri="{FF2B5EF4-FFF2-40B4-BE49-F238E27FC236}">
                <a16:creationId xmlns:a16="http://schemas.microsoft.com/office/drawing/2014/main" id="{BF353CE0-30F9-90C4-428C-3F366EB01C6D}"/>
              </a:ext>
            </a:extLst>
          </p:cNvPr>
          <p:cNvSpPr>
            <a:spLocks noGrp="1"/>
          </p:cNvSpPr>
          <p:nvPr>
            <p:ph sz="quarter" idx="13"/>
          </p:nvPr>
        </p:nvSpPr>
        <p:spPr>
          <a:xfrm>
            <a:off x="913774" y="1803633"/>
            <a:ext cx="10363826" cy="4435849"/>
          </a:xfrm>
        </p:spPr>
        <p:txBody>
          <a:bodyPr>
            <a:normAutofit fontScale="85000" lnSpcReduction="20000"/>
          </a:bodyPr>
          <a:lstStyle/>
          <a:p>
            <a:pPr algn="just"/>
            <a:r>
              <a:rPr lang="ru-RU" b="0" i="0" cap="none" dirty="0">
                <a:solidFill>
                  <a:srgbClr val="363636"/>
                </a:solidFill>
                <a:effectLst/>
                <a:latin typeface="tahoma" panose="020B0604030504040204" pitchFamily="34" charset="0"/>
              </a:rPr>
              <a:t>1) если между подлежащим и сказуемым располагаются другие члены предложения: </a:t>
            </a:r>
            <a:r>
              <a:rPr lang="ru-RU" b="0" i="1" u="sng" cap="none" dirty="0">
                <a:solidFill>
                  <a:srgbClr val="363636"/>
                </a:solidFill>
                <a:effectLst/>
                <a:latin typeface="tahoma" panose="020B0604030504040204" pitchFamily="34" charset="0"/>
              </a:rPr>
              <a:t>Множество замечаний</a:t>
            </a:r>
            <a:r>
              <a:rPr lang="ru-RU" b="0" i="1" cap="none" dirty="0">
                <a:solidFill>
                  <a:srgbClr val="363636"/>
                </a:solidFill>
                <a:effectLst/>
                <a:latin typeface="tahoma" panose="020B0604030504040204" pitchFamily="34" charset="0"/>
              </a:rPr>
              <a:t> по содержанию диссертации и оформлению библиографии </a:t>
            </a:r>
            <a:r>
              <a:rPr lang="ru-RU" b="0" i="1" u="sng" cap="none" dirty="0">
                <a:solidFill>
                  <a:srgbClr val="363636"/>
                </a:solidFill>
                <a:effectLst/>
                <a:latin typeface="tahoma" panose="020B0604030504040204" pitchFamily="34" charset="0"/>
              </a:rPr>
              <a:t>были высказаны</a:t>
            </a:r>
            <a:r>
              <a:rPr lang="ru-RU" b="0" i="1" cap="none" dirty="0">
                <a:solidFill>
                  <a:srgbClr val="363636"/>
                </a:solidFill>
                <a:effectLst/>
                <a:latin typeface="tahoma" panose="020B0604030504040204" pitchFamily="34" charset="0"/>
              </a:rPr>
              <a:t> молодому аспиранту;</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2) если при подлежащем имеется последующее определение в форме множественного числа, выраженное причастным оборотом или придаточным предложением со словом </a:t>
            </a:r>
            <a:r>
              <a:rPr lang="ru-RU" b="0" i="1" cap="none" dirty="0">
                <a:solidFill>
                  <a:srgbClr val="363636"/>
                </a:solidFill>
                <a:effectLst/>
                <a:latin typeface="tahoma" panose="020B0604030504040204" pitchFamily="34" charset="0"/>
              </a:rPr>
              <a:t>которые: Часть средств, вырученных от продажи книги, пойдут на содержание больниц; Часть средств, которые будут выручены от продажи книг, пойдут на содержание больниц;</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3) если нужно подчеркнуть раздельность действий каждого действующего лица, называемого подлежащим, а также подчеркнуть активность действующих лиц: </a:t>
            </a:r>
            <a:r>
              <a:rPr lang="ru-RU" b="0" i="1" cap="none" dirty="0">
                <a:solidFill>
                  <a:srgbClr val="363636"/>
                </a:solidFill>
                <a:effectLst/>
                <a:latin typeface="tahoma" panose="020B0604030504040204" pitchFamily="34" charset="0"/>
              </a:rPr>
              <a:t>Ряд сотрудников нашей организации выступили с инициативой; </a:t>
            </a:r>
            <a:r>
              <a:rPr lang="ru-RU" b="0" i="0" cap="none" dirty="0">
                <a:solidFill>
                  <a:srgbClr val="363636"/>
                </a:solidFill>
                <a:effectLst/>
                <a:latin typeface="tahoma" panose="020B0604030504040204" pitchFamily="34" charset="0"/>
              </a:rPr>
              <a:t>ср.:</a:t>
            </a:r>
            <a:r>
              <a:rPr lang="ru-RU" b="0" i="1" cap="none" dirty="0">
                <a:solidFill>
                  <a:srgbClr val="363636"/>
                </a:solidFill>
                <a:effectLst/>
                <a:latin typeface="tahoma" panose="020B0604030504040204" pitchFamily="34" charset="0"/>
              </a:rPr>
              <a:t> В прошлом году было построено множество дорог.</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4) если сказуемых – несколько: </a:t>
            </a:r>
            <a:r>
              <a:rPr lang="ru-RU" b="0" i="1" cap="none" dirty="0">
                <a:solidFill>
                  <a:srgbClr val="363636"/>
                </a:solidFill>
                <a:effectLst/>
                <a:latin typeface="tahoma" panose="020B0604030504040204" pitchFamily="34" charset="0"/>
              </a:rPr>
              <a:t>Ряд учеников не считают выполнение домашних заданий необходимым и приходят на урок неподготовленными.</a:t>
            </a:r>
            <a:endParaRPr lang="ru-RU" b="0" i="0" cap="none" dirty="0">
              <a:solidFill>
                <a:srgbClr val="363636"/>
              </a:solidFill>
              <a:effectLst/>
              <a:latin typeface="tahoma" panose="020B0604030504040204" pitchFamily="34" charset="0"/>
            </a:endParaRPr>
          </a:p>
          <a:p>
            <a:pPr algn="just"/>
            <a:r>
              <a:rPr lang="ru-RU" b="0" i="0" cap="none" dirty="0">
                <a:solidFill>
                  <a:srgbClr val="363636"/>
                </a:solidFill>
                <a:effectLst/>
                <a:latin typeface="tahoma" panose="020B0604030504040204" pitchFamily="34" charset="0"/>
              </a:rPr>
              <a:t>5) если в составе сказуемого есть существительное или прилагательное в форме множественного числа: </a:t>
            </a:r>
            <a:r>
              <a:rPr lang="ru-RU" b="0" i="1" u="sng" cap="none" dirty="0">
                <a:solidFill>
                  <a:srgbClr val="363636"/>
                </a:solidFill>
                <a:effectLst/>
                <a:latin typeface="tahoma" panose="020B0604030504040204" pitchFamily="34" charset="0"/>
              </a:rPr>
              <a:t>Большинство домов</a:t>
            </a:r>
            <a:r>
              <a:rPr lang="ru-RU" b="0" i="1" cap="none" dirty="0">
                <a:solidFill>
                  <a:srgbClr val="363636"/>
                </a:solidFill>
                <a:effectLst/>
                <a:latin typeface="tahoma" panose="020B0604030504040204" pitchFamily="34" charset="0"/>
              </a:rPr>
              <a:t> в этой деревне </a:t>
            </a:r>
            <a:r>
              <a:rPr lang="ru-RU" b="0" i="1" u="sng" cap="none" dirty="0">
                <a:solidFill>
                  <a:srgbClr val="363636"/>
                </a:solidFill>
                <a:effectLst/>
                <a:latin typeface="tahoma" panose="020B0604030504040204" pitchFamily="34" charset="0"/>
              </a:rPr>
              <a:t>были деревянными</a:t>
            </a:r>
            <a:r>
              <a:rPr lang="ru-RU" b="0" i="1" cap="none" dirty="0">
                <a:solidFill>
                  <a:srgbClr val="363636"/>
                </a:solidFill>
                <a:effectLst/>
                <a:latin typeface="tahoma" panose="020B0604030504040204" pitchFamily="34" charset="0"/>
              </a:rPr>
              <a:t>.</a:t>
            </a:r>
            <a:endParaRPr lang="ru-RU" b="0" i="0" cap="none" dirty="0">
              <a:solidFill>
                <a:srgbClr val="363636"/>
              </a:solidFill>
              <a:effectLst/>
              <a:latin typeface="tahoma" panose="020B0604030504040204" pitchFamily="34" charset="0"/>
            </a:endParaRPr>
          </a:p>
          <a:p>
            <a:endParaRPr lang="ru-RU" dirty="0"/>
          </a:p>
        </p:txBody>
      </p:sp>
    </p:spTree>
    <p:extLst>
      <p:ext uri="{BB962C8B-B14F-4D97-AF65-F5344CB8AC3E}">
        <p14:creationId xmlns:p14="http://schemas.microsoft.com/office/powerpoint/2010/main" val="2887260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FFCEA6-9EDF-799C-C008-F4C93219E2B5}"/>
              </a:ext>
            </a:extLst>
          </p:cNvPr>
          <p:cNvSpPr>
            <a:spLocks noGrp="1"/>
          </p:cNvSpPr>
          <p:nvPr>
            <p:ph type="title"/>
          </p:nvPr>
        </p:nvSpPr>
        <p:spPr>
          <a:xfrm>
            <a:off x="913775" y="618518"/>
            <a:ext cx="10364451" cy="740500"/>
          </a:xfrm>
        </p:spPr>
        <p:txBody>
          <a:bodyPr/>
          <a:lstStyle/>
          <a:p>
            <a:r>
              <a:rPr lang="ru-RU" dirty="0"/>
              <a:t>Согласование сказуемого и подлежащего</a:t>
            </a:r>
          </a:p>
        </p:txBody>
      </p:sp>
      <p:sp>
        <p:nvSpPr>
          <p:cNvPr id="3" name="Объект 2">
            <a:extLst>
              <a:ext uri="{FF2B5EF4-FFF2-40B4-BE49-F238E27FC236}">
                <a16:creationId xmlns:a16="http://schemas.microsoft.com/office/drawing/2014/main" id="{CEF2BBFC-D73B-077A-1DF4-DD12C314672E}"/>
              </a:ext>
            </a:extLst>
          </p:cNvPr>
          <p:cNvSpPr>
            <a:spLocks noGrp="1"/>
          </p:cNvSpPr>
          <p:nvPr>
            <p:ph sz="quarter" idx="13"/>
          </p:nvPr>
        </p:nvSpPr>
        <p:spPr>
          <a:xfrm>
            <a:off x="913774" y="1359018"/>
            <a:ext cx="10363826" cy="5201173"/>
          </a:xfrm>
        </p:spPr>
        <p:txBody>
          <a:bodyPr>
            <a:normAutofit fontScale="62500" lnSpcReduction="20000"/>
          </a:bodyPr>
          <a:lstStyle/>
          <a:p>
            <a:pPr algn="just">
              <a:buFont typeface="+mj-lt"/>
              <a:buAutoNum type="arabicPeriod" startAt="6"/>
            </a:pPr>
            <a:r>
              <a:rPr lang="ru-RU" sz="2600" b="0" i="0" cap="none" dirty="0">
                <a:solidFill>
                  <a:srgbClr val="363636"/>
                </a:solidFill>
                <a:effectLst/>
                <a:latin typeface="tahoma" panose="020B0604030504040204" pitchFamily="34" charset="0"/>
              </a:rPr>
              <a:t>В тех случаях, когда подлежащее выражено количественно-именным сочетанием, </a:t>
            </a:r>
            <a:r>
              <a:rPr lang="ru-RU" sz="2600" b="1" i="0" u="sng" cap="none" dirty="0">
                <a:solidFill>
                  <a:srgbClr val="363636"/>
                </a:solidFill>
                <a:effectLst/>
                <a:latin typeface="tahoma" panose="020B0604030504040204" pitchFamily="34" charset="0"/>
              </a:rPr>
              <a:t>единственное число сказуемого употребляется</a:t>
            </a:r>
            <a:r>
              <a:rPr lang="ru-RU" sz="2600" b="1" i="0" cap="none" dirty="0">
                <a:solidFill>
                  <a:srgbClr val="363636"/>
                </a:solidFill>
                <a:effectLst/>
                <a:latin typeface="tahoma" panose="020B0604030504040204" pitchFamily="34" charset="0"/>
              </a:rPr>
              <a:t>:</a:t>
            </a:r>
            <a:endParaRPr lang="ru-RU" sz="2600" b="0" i="0" cap="none" dirty="0">
              <a:solidFill>
                <a:srgbClr val="363636"/>
              </a:solidFill>
              <a:effectLst/>
              <a:latin typeface="tahoma" panose="020B0604030504040204" pitchFamily="34" charset="0"/>
            </a:endParaRPr>
          </a:p>
          <a:p>
            <a:pPr algn="just"/>
            <a:r>
              <a:rPr lang="ru-RU" sz="2600" b="1" i="0" cap="none" dirty="0">
                <a:solidFill>
                  <a:srgbClr val="363636"/>
                </a:solidFill>
                <a:effectLst/>
                <a:latin typeface="tahoma" panose="020B0604030504040204" pitchFamily="34" charset="0"/>
              </a:rPr>
              <a:t>1)</a:t>
            </a:r>
            <a:r>
              <a:rPr lang="ru-RU" sz="2600" b="0" i="0" cap="none" dirty="0">
                <a:solidFill>
                  <a:srgbClr val="363636"/>
                </a:solidFill>
                <a:effectLst/>
                <a:latin typeface="tahoma" panose="020B0604030504040204" pitchFamily="34" charset="0"/>
              </a:rPr>
              <a:t> при обозначении меры пространства, времени, веса (</a:t>
            </a:r>
            <a:r>
              <a:rPr lang="ru-RU" sz="2600" b="0" i="1" cap="none" dirty="0">
                <a:solidFill>
                  <a:srgbClr val="363636"/>
                </a:solidFill>
                <a:effectLst/>
                <a:latin typeface="tahoma" panose="020B0604030504040204" pitchFamily="34" charset="0"/>
              </a:rPr>
              <a:t>Для ремонта квартиры </a:t>
            </a:r>
            <a:r>
              <a:rPr lang="ru-RU" sz="2600" b="1" i="1" cap="none" dirty="0">
                <a:solidFill>
                  <a:srgbClr val="363636"/>
                </a:solidFill>
                <a:effectLst/>
                <a:latin typeface="tahoma" panose="020B0604030504040204" pitchFamily="34" charset="0"/>
              </a:rPr>
              <a:t>понадобится</a:t>
            </a:r>
            <a:r>
              <a:rPr lang="ru-RU" sz="2600" b="0" i="1" cap="none" dirty="0">
                <a:solidFill>
                  <a:srgbClr val="363636"/>
                </a:solidFill>
                <a:effectLst/>
                <a:latin typeface="tahoma" panose="020B0604030504040204" pitchFamily="34" charset="0"/>
              </a:rPr>
              <a:t> </a:t>
            </a:r>
            <a:r>
              <a:rPr lang="ru-RU" sz="2600" b="1" i="1" cap="none" dirty="0">
                <a:solidFill>
                  <a:srgbClr val="363636"/>
                </a:solidFill>
                <a:effectLst/>
                <a:latin typeface="tahoma" panose="020B0604030504040204" pitchFamily="34" charset="0"/>
              </a:rPr>
              <a:t>8 банок краски</a:t>
            </a:r>
            <a:r>
              <a:rPr lang="ru-RU" sz="2600" b="0" i="1" cap="none" dirty="0">
                <a:solidFill>
                  <a:srgbClr val="363636"/>
                </a:solidFill>
                <a:effectLst/>
                <a:latin typeface="tahoma" panose="020B0604030504040204" pitchFamily="34" charset="0"/>
              </a:rPr>
              <a:t>);</a:t>
            </a:r>
            <a:endParaRPr lang="ru-RU" sz="2600" b="0" i="0" cap="none" dirty="0">
              <a:solidFill>
                <a:srgbClr val="363636"/>
              </a:solidFill>
              <a:effectLst/>
              <a:latin typeface="tahoma" panose="020B0604030504040204" pitchFamily="34" charset="0"/>
            </a:endParaRPr>
          </a:p>
          <a:p>
            <a:pPr algn="just"/>
            <a:r>
              <a:rPr lang="ru-RU" sz="2600" b="1" i="0" cap="none" dirty="0">
                <a:solidFill>
                  <a:srgbClr val="363636"/>
                </a:solidFill>
                <a:effectLst/>
                <a:latin typeface="tahoma" panose="020B0604030504040204" pitchFamily="34" charset="0"/>
              </a:rPr>
              <a:t>2)</a:t>
            </a:r>
            <a:r>
              <a:rPr lang="ru-RU" sz="2600" b="0" i="0" cap="none" dirty="0">
                <a:solidFill>
                  <a:srgbClr val="363636"/>
                </a:solidFill>
                <a:effectLst/>
                <a:latin typeface="tahoma" panose="020B0604030504040204" pitchFamily="34" charset="0"/>
              </a:rPr>
              <a:t> при существительных с временным значением (</a:t>
            </a:r>
            <a:r>
              <a:rPr lang="ru-RU" sz="2600" b="1" i="1" cap="none" dirty="0">
                <a:solidFill>
                  <a:srgbClr val="363636"/>
                </a:solidFill>
                <a:effectLst/>
                <a:latin typeface="tahoma" panose="020B0604030504040204" pitchFamily="34" charset="0"/>
              </a:rPr>
              <a:t>Пробило</a:t>
            </a:r>
            <a:r>
              <a:rPr lang="ru-RU" sz="2600" b="0" i="1" cap="none" dirty="0">
                <a:solidFill>
                  <a:srgbClr val="363636"/>
                </a:solidFill>
                <a:effectLst/>
                <a:latin typeface="tahoma" panose="020B0604030504040204" pitchFamily="34" charset="0"/>
              </a:rPr>
              <a:t> </a:t>
            </a:r>
            <a:r>
              <a:rPr lang="ru-RU" sz="2600" b="1" i="1" cap="none" dirty="0">
                <a:solidFill>
                  <a:srgbClr val="363636"/>
                </a:solidFill>
                <a:effectLst/>
                <a:latin typeface="tahoma" panose="020B0604030504040204" pitchFamily="34" charset="0"/>
              </a:rPr>
              <a:t>одиннадцать часов</a:t>
            </a:r>
            <a:r>
              <a:rPr lang="ru-RU" sz="2600" b="0" i="0" cap="none" dirty="0">
                <a:solidFill>
                  <a:srgbClr val="363636"/>
                </a:solidFill>
                <a:effectLst/>
                <a:latin typeface="tahoma" panose="020B0604030504040204" pitchFamily="34" charset="0"/>
              </a:rPr>
              <a:t>);</a:t>
            </a:r>
          </a:p>
          <a:p>
            <a:pPr algn="just"/>
            <a:r>
              <a:rPr lang="ru-RU" sz="2600" b="1" i="0" cap="none" dirty="0">
                <a:solidFill>
                  <a:srgbClr val="363636"/>
                </a:solidFill>
                <a:effectLst/>
                <a:latin typeface="tahoma" panose="020B0604030504040204" pitchFamily="34" charset="0"/>
              </a:rPr>
              <a:t>3)</a:t>
            </a:r>
            <a:r>
              <a:rPr lang="ru-RU" sz="2600" b="0" i="0" cap="none" dirty="0">
                <a:solidFill>
                  <a:srgbClr val="363636"/>
                </a:solidFill>
                <a:effectLst/>
                <a:latin typeface="tahoma" panose="020B0604030504040204" pitchFamily="34" charset="0"/>
              </a:rPr>
              <a:t> при выражении приблизительного количества (</a:t>
            </a:r>
            <a:r>
              <a:rPr lang="ru-RU" sz="2600" b="0" i="1" cap="none" dirty="0">
                <a:solidFill>
                  <a:srgbClr val="363636"/>
                </a:solidFill>
                <a:effectLst/>
                <a:latin typeface="tahoma" panose="020B0604030504040204" pitchFamily="34" charset="0"/>
              </a:rPr>
              <a:t>Вечером </a:t>
            </a:r>
            <a:r>
              <a:rPr lang="ru-RU" sz="2600" b="1" i="1" cap="none" dirty="0">
                <a:solidFill>
                  <a:srgbClr val="363636"/>
                </a:solidFill>
                <a:effectLst/>
                <a:latin typeface="tahoma" panose="020B0604030504040204" pitchFamily="34" charset="0"/>
              </a:rPr>
              <a:t>подошло</a:t>
            </a:r>
            <a:r>
              <a:rPr lang="ru-RU" sz="2600" b="0" i="1" cap="none" dirty="0">
                <a:solidFill>
                  <a:srgbClr val="363636"/>
                </a:solidFill>
                <a:effectLst/>
                <a:latin typeface="tahoma" panose="020B0604030504040204" pitchFamily="34" charset="0"/>
              </a:rPr>
              <a:t> ещё </a:t>
            </a:r>
            <a:r>
              <a:rPr lang="ru-RU" sz="2600" b="1" i="1" cap="none" dirty="0">
                <a:solidFill>
                  <a:srgbClr val="363636"/>
                </a:solidFill>
                <a:effectLst/>
                <a:latin typeface="tahoma" panose="020B0604030504040204" pitchFamily="34" charset="0"/>
              </a:rPr>
              <a:t>человек пятнадцать</a:t>
            </a:r>
            <a:r>
              <a:rPr lang="ru-RU" sz="2600" b="0" i="1" cap="none" dirty="0">
                <a:solidFill>
                  <a:srgbClr val="363636"/>
                </a:solidFill>
                <a:effectLst/>
                <a:latin typeface="tahoma" panose="020B0604030504040204" pitchFamily="34" charset="0"/>
              </a:rPr>
              <a:t>)</a:t>
            </a:r>
            <a:endParaRPr lang="ru-RU" sz="2600" b="0" i="0" cap="none" dirty="0">
              <a:solidFill>
                <a:srgbClr val="363636"/>
              </a:solidFill>
              <a:effectLst/>
              <a:latin typeface="tahoma" panose="020B0604030504040204" pitchFamily="34" charset="0"/>
            </a:endParaRPr>
          </a:p>
          <a:p>
            <a:pPr algn="just"/>
            <a:r>
              <a:rPr lang="ru-RU" sz="2600" b="1" i="0" cap="none" dirty="0">
                <a:solidFill>
                  <a:srgbClr val="363636"/>
                </a:solidFill>
                <a:effectLst/>
                <a:latin typeface="tahoma" panose="020B0604030504040204" pitchFamily="34" charset="0"/>
              </a:rPr>
              <a:t>4)</a:t>
            </a:r>
            <a:r>
              <a:rPr lang="ru-RU" sz="2600" b="0" i="0" cap="none" dirty="0">
                <a:solidFill>
                  <a:srgbClr val="363636"/>
                </a:solidFill>
                <a:effectLst/>
                <a:latin typeface="tahoma" panose="020B0604030504040204" pitchFamily="34" charset="0"/>
              </a:rPr>
              <a:t> при подлежащем, выраженном сложным существительным с первой частью </a:t>
            </a:r>
            <a:r>
              <a:rPr lang="ru-RU" sz="2600" b="1" i="0" cap="none" dirty="0">
                <a:solidFill>
                  <a:srgbClr val="363636"/>
                </a:solidFill>
                <a:effectLst/>
                <a:latin typeface="tahoma" panose="020B0604030504040204" pitchFamily="34" charset="0"/>
              </a:rPr>
              <a:t>пол — </a:t>
            </a:r>
            <a:r>
              <a:rPr lang="ru-RU" sz="2600" b="0" i="0" cap="none" dirty="0">
                <a:solidFill>
                  <a:srgbClr val="363636"/>
                </a:solidFill>
                <a:effectLst/>
                <a:latin typeface="tahoma" panose="020B0604030504040204" pitchFamily="34" charset="0"/>
              </a:rPr>
              <a:t>(</a:t>
            </a:r>
            <a:r>
              <a:rPr lang="ru-RU" sz="2600" b="1" i="1" cap="none" dirty="0">
                <a:solidFill>
                  <a:srgbClr val="363636"/>
                </a:solidFill>
                <a:effectLst/>
                <a:latin typeface="tahoma" panose="020B0604030504040204" pitchFamily="34" charset="0"/>
              </a:rPr>
              <a:t>полгода пролетело</a:t>
            </a:r>
            <a:r>
              <a:rPr lang="ru-RU" sz="2600" b="0" i="0" cap="none" dirty="0">
                <a:solidFill>
                  <a:srgbClr val="363636"/>
                </a:solidFill>
                <a:effectLst/>
                <a:latin typeface="tahoma" panose="020B0604030504040204" pitchFamily="34" charset="0"/>
              </a:rPr>
              <a:t>)</a:t>
            </a:r>
          </a:p>
          <a:p>
            <a:pPr algn="just"/>
            <a:r>
              <a:rPr lang="ru-RU" sz="2600" b="1" i="0" u="sng" cap="none" dirty="0">
                <a:solidFill>
                  <a:srgbClr val="363636"/>
                </a:solidFill>
                <a:effectLst/>
                <a:latin typeface="tahoma" panose="020B0604030504040204" pitchFamily="34" charset="0"/>
              </a:rPr>
              <a:t>Форма множественного числа сказуемого употребляется</a:t>
            </a:r>
            <a:endParaRPr lang="ru-RU" sz="2600" b="0" i="0" cap="none" dirty="0">
              <a:solidFill>
                <a:srgbClr val="363636"/>
              </a:solidFill>
              <a:effectLst/>
              <a:latin typeface="tahoma" panose="020B0604030504040204" pitchFamily="34" charset="0"/>
            </a:endParaRPr>
          </a:p>
          <a:p>
            <a:pPr algn="just"/>
            <a:r>
              <a:rPr lang="ru-RU" sz="2600" b="1" i="0" cap="none" dirty="0">
                <a:solidFill>
                  <a:srgbClr val="363636"/>
                </a:solidFill>
                <a:effectLst/>
                <a:latin typeface="tahoma" panose="020B0604030504040204" pitchFamily="34" charset="0"/>
              </a:rPr>
              <a:t>1)</a:t>
            </a:r>
            <a:r>
              <a:rPr lang="ru-RU" sz="2600" b="0" i="0" cap="none" dirty="0">
                <a:solidFill>
                  <a:srgbClr val="363636"/>
                </a:solidFill>
                <a:effectLst/>
                <a:latin typeface="tahoma" panose="020B0604030504040204" pitchFamily="34" charset="0"/>
              </a:rPr>
              <a:t> при числительных </a:t>
            </a:r>
            <a:r>
              <a:rPr lang="ru-RU" sz="2600" b="1" i="0" cap="none" dirty="0">
                <a:solidFill>
                  <a:srgbClr val="363636"/>
                </a:solidFill>
                <a:effectLst/>
                <a:latin typeface="tahoma" panose="020B0604030504040204" pitchFamily="34" charset="0"/>
              </a:rPr>
              <a:t>два, три, четыре </a:t>
            </a:r>
            <a:r>
              <a:rPr lang="ru-RU" sz="2600" b="0" i="0" cap="none" dirty="0">
                <a:solidFill>
                  <a:srgbClr val="363636"/>
                </a:solidFill>
                <a:effectLst/>
                <a:latin typeface="tahoma" panose="020B0604030504040204" pitchFamily="34" charset="0"/>
              </a:rPr>
              <a:t>(</a:t>
            </a:r>
            <a:r>
              <a:rPr lang="ru-RU" sz="2600" b="0" i="1" cap="none" dirty="0">
                <a:solidFill>
                  <a:srgbClr val="363636"/>
                </a:solidFill>
                <a:effectLst/>
                <a:latin typeface="tahoma" panose="020B0604030504040204" pitchFamily="34" charset="0"/>
              </a:rPr>
              <a:t>При депутате </a:t>
            </a:r>
            <a:r>
              <a:rPr lang="ru-RU" sz="2600" b="1" i="1" cap="none" dirty="0">
                <a:solidFill>
                  <a:srgbClr val="363636"/>
                </a:solidFill>
                <a:effectLst/>
                <a:latin typeface="tahoma" panose="020B0604030504040204" pitchFamily="34" charset="0"/>
              </a:rPr>
              <a:t>числятся</a:t>
            </a:r>
            <a:r>
              <a:rPr lang="ru-RU" sz="2600" b="0" i="1" cap="none" dirty="0">
                <a:solidFill>
                  <a:srgbClr val="363636"/>
                </a:solidFill>
                <a:effectLst/>
                <a:latin typeface="tahoma" panose="020B0604030504040204" pitchFamily="34" charset="0"/>
              </a:rPr>
              <a:t> </a:t>
            </a:r>
            <a:r>
              <a:rPr lang="ru-RU" sz="2600" b="1" i="1" cap="none" dirty="0">
                <a:solidFill>
                  <a:srgbClr val="363636"/>
                </a:solidFill>
                <a:effectLst/>
                <a:latin typeface="tahoma" panose="020B0604030504040204" pitchFamily="34" charset="0"/>
              </a:rPr>
              <a:t>два помощника</a:t>
            </a:r>
            <a:r>
              <a:rPr lang="ru-RU" sz="2600" b="0" i="1" cap="none" dirty="0">
                <a:solidFill>
                  <a:srgbClr val="363636"/>
                </a:solidFill>
                <a:effectLst/>
                <a:latin typeface="tahoma" panose="020B0604030504040204" pitchFamily="34" charset="0"/>
              </a:rPr>
              <a:t>);</a:t>
            </a:r>
            <a:endParaRPr lang="ru-RU" sz="2600" b="0" i="0" cap="none" dirty="0">
              <a:solidFill>
                <a:srgbClr val="363636"/>
              </a:solidFill>
              <a:effectLst/>
              <a:latin typeface="tahoma" panose="020B0604030504040204" pitchFamily="34" charset="0"/>
            </a:endParaRPr>
          </a:p>
          <a:p>
            <a:pPr algn="just"/>
            <a:r>
              <a:rPr lang="ru-RU" sz="2600" b="1" i="0" cap="none" dirty="0">
                <a:solidFill>
                  <a:srgbClr val="363636"/>
                </a:solidFill>
                <a:effectLst/>
                <a:latin typeface="tahoma" panose="020B0604030504040204" pitchFamily="34" charset="0"/>
              </a:rPr>
              <a:t>2)</a:t>
            </a:r>
            <a:r>
              <a:rPr lang="ru-RU" sz="2600" b="0" i="0" cap="none" dirty="0">
                <a:solidFill>
                  <a:srgbClr val="363636"/>
                </a:solidFill>
                <a:effectLst/>
                <a:latin typeface="tahoma" panose="020B0604030504040204" pitchFamily="34" charset="0"/>
              </a:rPr>
              <a:t> при наличии в подлежащем собирательных числительных (</a:t>
            </a:r>
            <a:r>
              <a:rPr lang="ru-RU" sz="2600" b="1" i="1" cap="none" dirty="0">
                <a:solidFill>
                  <a:srgbClr val="363636"/>
                </a:solidFill>
                <a:effectLst/>
                <a:latin typeface="tahoma" panose="020B0604030504040204" pitchFamily="34" charset="0"/>
              </a:rPr>
              <a:t>Трое</a:t>
            </a:r>
            <a:r>
              <a:rPr lang="ru-RU" sz="2600" b="0" i="1" cap="none" dirty="0">
                <a:solidFill>
                  <a:srgbClr val="363636"/>
                </a:solidFill>
                <a:effectLst/>
                <a:latin typeface="tahoma" panose="020B0604030504040204" pitchFamily="34" charset="0"/>
              </a:rPr>
              <a:t> </a:t>
            </a:r>
            <a:r>
              <a:rPr lang="ru-RU" sz="2600" b="1" i="1" cap="none" dirty="0">
                <a:solidFill>
                  <a:srgbClr val="363636"/>
                </a:solidFill>
                <a:effectLst/>
                <a:latin typeface="tahoma" panose="020B0604030504040204" pitchFamily="34" charset="0"/>
              </a:rPr>
              <a:t>членов жюри опоздали</a:t>
            </a:r>
            <a:r>
              <a:rPr lang="ru-RU" sz="2600" b="0" i="1" cap="none" dirty="0">
                <a:solidFill>
                  <a:srgbClr val="363636"/>
                </a:solidFill>
                <a:effectLst/>
                <a:latin typeface="tahoma" panose="020B0604030504040204" pitchFamily="34" charset="0"/>
              </a:rPr>
              <a:t> на церемонию вручения призов);</a:t>
            </a:r>
            <a:endParaRPr lang="ru-RU" sz="2600" b="0" i="0" cap="none" dirty="0">
              <a:solidFill>
                <a:srgbClr val="363636"/>
              </a:solidFill>
              <a:effectLst/>
              <a:latin typeface="tahoma" panose="020B0604030504040204" pitchFamily="34" charset="0"/>
            </a:endParaRPr>
          </a:p>
          <a:p>
            <a:pPr algn="just"/>
            <a:r>
              <a:rPr lang="ru-RU" sz="2600" b="1" i="0" cap="none" dirty="0">
                <a:solidFill>
                  <a:srgbClr val="363636"/>
                </a:solidFill>
                <a:effectLst/>
                <a:latin typeface="tahoma" panose="020B0604030504040204" pitchFamily="34" charset="0"/>
              </a:rPr>
              <a:t>3)</a:t>
            </a:r>
            <a:r>
              <a:rPr lang="ru-RU" sz="2600" b="0" i="0" cap="none" dirty="0">
                <a:solidFill>
                  <a:srgbClr val="363636"/>
                </a:solidFill>
                <a:effectLst/>
                <a:latin typeface="tahoma" panose="020B0604030504040204" pitchFamily="34" charset="0"/>
              </a:rPr>
              <a:t> если подлежащее выражено словосочетаниями со словами </a:t>
            </a:r>
            <a:r>
              <a:rPr lang="ru-RU" sz="2600" b="1" i="1" cap="none" dirty="0">
                <a:solidFill>
                  <a:srgbClr val="363636"/>
                </a:solidFill>
                <a:effectLst/>
                <a:latin typeface="tahoma" panose="020B0604030504040204" pitchFamily="34" charset="0"/>
              </a:rPr>
              <a:t>мало, много, столько, несколько</a:t>
            </a:r>
            <a:r>
              <a:rPr lang="ru-RU" sz="2600" b="0" i="0" cap="none" dirty="0">
                <a:solidFill>
                  <a:srgbClr val="363636"/>
                </a:solidFill>
                <a:effectLst/>
                <a:latin typeface="tahoma" panose="020B0604030504040204" pitchFamily="34" charset="0"/>
              </a:rPr>
              <a:t> и др. (</a:t>
            </a:r>
            <a:r>
              <a:rPr lang="ru-RU" sz="2600" b="1" i="1" cap="none" dirty="0">
                <a:solidFill>
                  <a:srgbClr val="363636"/>
                </a:solidFill>
                <a:effectLst/>
                <a:latin typeface="tahoma" panose="020B0604030504040204" pitchFamily="34" charset="0"/>
              </a:rPr>
              <a:t>Несколько песен</a:t>
            </a:r>
            <a:r>
              <a:rPr lang="ru-RU" sz="2600" b="0" i="1" cap="none" dirty="0">
                <a:solidFill>
                  <a:srgbClr val="363636"/>
                </a:solidFill>
                <a:effectLst/>
                <a:latin typeface="tahoma" panose="020B0604030504040204" pitchFamily="34" charset="0"/>
              </a:rPr>
              <a:t>, созданных этим композитором, </a:t>
            </a:r>
            <a:r>
              <a:rPr lang="ru-RU" sz="2600" b="1" i="1" cap="none" dirty="0">
                <a:solidFill>
                  <a:srgbClr val="363636"/>
                </a:solidFill>
                <a:effectLst/>
                <a:latin typeface="tahoma" panose="020B0604030504040204" pitchFamily="34" charset="0"/>
              </a:rPr>
              <a:t>смогли занять</a:t>
            </a:r>
            <a:r>
              <a:rPr lang="ru-RU" sz="2600" b="0" i="1" cap="none" dirty="0">
                <a:solidFill>
                  <a:srgbClr val="363636"/>
                </a:solidFill>
                <a:effectLst/>
                <a:latin typeface="tahoma" panose="020B0604030504040204" pitchFamily="34" charset="0"/>
              </a:rPr>
              <a:t> первые места в хит-парадах).</a:t>
            </a:r>
            <a:endParaRPr lang="ru-RU" sz="2600" b="0" i="0" cap="none" dirty="0">
              <a:solidFill>
                <a:srgbClr val="363636"/>
              </a:solidFill>
              <a:effectLst/>
              <a:latin typeface="tahoma" panose="020B0604030504040204" pitchFamily="34" charset="0"/>
            </a:endParaRPr>
          </a:p>
          <a:p>
            <a:pPr algn="just"/>
            <a:r>
              <a:rPr lang="ru-RU" sz="2600" b="1" i="1" cap="none" dirty="0">
                <a:solidFill>
                  <a:srgbClr val="363636"/>
                </a:solidFill>
                <a:effectLst/>
                <a:latin typeface="tahoma" panose="020B0604030504040204" pitchFamily="34" charset="0"/>
              </a:rPr>
              <a:t>Прим</a:t>
            </a:r>
            <a:r>
              <a:rPr lang="ru-RU" sz="2600" b="0" i="0" cap="none" dirty="0">
                <a:solidFill>
                  <a:srgbClr val="363636"/>
                </a:solidFill>
                <a:effectLst/>
                <a:latin typeface="tahoma" panose="020B0604030504040204" pitchFamily="34" charset="0"/>
              </a:rPr>
              <a:t>. Если сказуемое предшествует подлежащему, используется </a:t>
            </a:r>
            <a:r>
              <a:rPr lang="ru-RU" sz="2600" b="0" i="0" cap="none" dirty="0" err="1">
                <a:solidFill>
                  <a:srgbClr val="363636"/>
                </a:solidFill>
                <a:effectLst/>
                <a:latin typeface="tahoma" panose="020B0604030504040204" pitchFamily="34" charset="0"/>
              </a:rPr>
              <a:t>ед.ч</a:t>
            </a:r>
            <a:r>
              <a:rPr lang="ru-RU" sz="2600" b="0" i="0" cap="none" dirty="0">
                <a:solidFill>
                  <a:srgbClr val="363636"/>
                </a:solidFill>
                <a:effectLst/>
                <a:latin typeface="tahoma" panose="020B0604030504040204" pitchFamily="34" charset="0"/>
              </a:rPr>
              <a:t>.: </a:t>
            </a:r>
            <a:r>
              <a:rPr lang="ru-RU" sz="2600" b="0" i="1" cap="none" dirty="0">
                <a:solidFill>
                  <a:srgbClr val="363636"/>
                </a:solidFill>
                <a:effectLst/>
                <a:latin typeface="tahoma" panose="020B0604030504040204" pitchFamily="34" charset="0"/>
              </a:rPr>
              <a:t>На столе </a:t>
            </a:r>
            <a:r>
              <a:rPr lang="ru-RU" sz="2600" b="1" i="1" cap="none" dirty="0">
                <a:solidFill>
                  <a:srgbClr val="363636"/>
                </a:solidFill>
                <a:effectLst/>
                <a:latin typeface="tahoma" panose="020B0604030504040204" pitchFamily="34" charset="0"/>
              </a:rPr>
              <a:t>лежит</a:t>
            </a:r>
            <a:r>
              <a:rPr lang="ru-RU" sz="2600" b="0" i="1" cap="none" dirty="0">
                <a:solidFill>
                  <a:srgbClr val="363636"/>
                </a:solidFill>
                <a:effectLst/>
                <a:latin typeface="tahoma" panose="020B0604030504040204" pitchFamily="34" charset="0"/>
              </a:rPr>
              <a:t> несколько тетрадей.</a:t>
            </a:r>
            <a:endParaRPr lang="ru-RU" sz="2600" b="0" i="0" cap="none" dirty="0">
              <a:solidFill>
                <a:srgbClr val="363636"/>
              </a:solidFill>
              <a:effectLst/>
              <a:latin typeface="tahoma" panose="020B0604030504040204" pitchFamily="34" charset="0"/>
            </a:endParaRPr>
          </a:p>
          <a:p>
            <a:endParaRPr lang="ru-RU" dirty="0"/>
          </a:p>
        </p:txBody>
      </p:sp>
    </p:spTree>
    <p:extLst>
      <p:ext uri="{BB962C8B-B14F-4D97-AF65-F5344CB8AC3E}">
        <p14:creationId xmlns:p14="http://schemas.microsoft.com/office/powerpoint/2010/main" val="275994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FFCEA6-9EDF-799C-C008-F4C93219E2B5}"/>
              </a:ext>
            </a:extLst>
          </p:cNvPr>
          <p:cNvSpPr>
            <a:spLocks noGrp="1"/>
          </p:cNvSpPr>
          <p:nvPr>
            <p:ph type="title"/>
          </p:nvPr>
        </p:nvSpPr>
        <p:spPr>
          <a:xfrm>
            <a:off x="913775" y="618518"/>
            <a:ext cx="10364451" cy="740500"/>
          </a:xfrm>
        </p:spPr>
        <p:txBody>
          <a:bodyPr/>
          <a:lstStyle/>
          <a:p>
            <a:r>
              <a:rPr lang="ru-RU" dirty="0"/>
              <a:t>Согласование сказуемого и подлежащего</a:t>
            </a:r>
          </a:p>
        </p:txBody>
      </p:sp>
      <p:sp>
        <p:nvSpPr>
          <p:cNvPr id="3" name="Объект 2">
            <a:extLst>
              <a:ext uri="{FF2B5EF4-FFF2-40B4-BE49-F238E27FC236}">
                <a16:creationId xmlns:a16="http://schemas.microsoft.com/office/drawing/2014/main" id="{CEF2BBFC-D73B-077A-1DF4-DD12C314672E}"/>
              </a:ext>
            </a:extLst>
          </p:cNvPr>
          <p:cNvSpPr>
            <a:spLocks noGrp="1"/>
          </p:cNvSpPr>
          <p:nvPr>
            <p:ph sz="quarter" idx="13"/>
          </p:nvPr>
        </p:nvSpPr>
        <p:spPr>
          <a:xfrm>
            <a:off x="913774" y="1359018"/>
            <a:ext cx="10363826" cy="5201173"/>
          </a:xfrm>
        </p:spPr>
        <p:txBody>
          <a:bodyPr>
            <a:normAutofit fontScale="70000" lnSpcReduction="20000"/>
          </a:bodyPr>
          <a:lstStyle/>
          <a:p>
            <a:pPr algn="just">
              <a:buFont typeface="+mj-lt"/>
              <a:buAutoNum type="arabicPeriod" startAt="7"/>
            </a:pPr>
            <a:r>
              <a:rPr lang="ru-RU" sz="2400" b="0" i="0" cap="none" dirty="0">
                <a:solidFill>
                  <a:srgbClr val="363636"/>
                </a:solidFill>
                <a:effectLst/>
                <a:latin typeface="tahoma" panose="020B0604030504040204" pitchFamily="34" charset="0"/>
              </a:rPr>
              <a:t>Если подлежащее имеет при себе приложение, то сказуемое согласуется в роде и числе с самим подлежащим (</a:t>
            </a:r>
            <a:r>
              <a:rPr lang="ru-RU" sz="2400" b="1" i="1" cap="none" dirty="0" smtClean="0">
                <a:solidFill>
                  <a:srgbClr val="363636"/>
                </a:solidFill>
                <a:effectLst/>
                <a:latin typeface="tahoma" panose="020B0604030504040204" pitchFamily="34" charset="0"/>
              </a:rPr>
              <a:t>Музей</a:t>
            </a:r>
            <a:r>
              <a:rPr lang="ru-RU" sz="2400" b="0" i="1" cap="none" dirty="0" smtClean="0">
                <a:solidFill>
                  <a:srgbClr val="363636"/>
                </a:solidFill>
                <a:effectLst/>
                <a:latin typeface="tahoma" panose="020B0604030504040204" pitchFamily="34" charset="0"/>
              </a:rPr>
              <a:t>-</a:t>
            </a:r>
            <a:r>
              <a:rPr lang="ru-RU" sz="2400" b="0" i="1" u="sng" cap="none" dirty="0" smtClean="0">
                <a:solidFill>
                  <a:srgbClr val="363636"/>
                </a:solidFill>
                <a:effectLst/>
                <a:latin typeface="tahoma" panose="020B0604030504040204" pitchFamily="34" charset="0"/>
              </a:rPr>
              <a:t>квартира</a:t>
            </a:r>
            <a:r>
              <a:rPr lang="ru-RU" sz="2400" b="0" i="1" u="sng" cap="none" dirty="0">
                <a:solidFill>
                  <a:srgbClr val="363636"/>
                </a:solidFill>
                <a:effectLst/>
                <a:latin typeface="tahoma" panose="020B0604030504040204" pitchFamily="34" charset="0"/>
              </a:rPr>
              <a:t> </a:t>
            </a:r>
            <a:r>
              <a:rPr lang="ru-RU" sz="2400" i="1" cap="none" dirty="0">
                <a:solidFill>
                  <a:srgbClr val="363636"/>
                </a:solidFill>
                <a:latin typeface="tahoma" panose="020B0604030504040204" pitchFamily="34" charset="0"/>
              </a:rPr>
              <a:t>В</a:t>
            </a:r>
            <a:r>
              <a:rPr lang="ru-RU" sz="2400" b="0" i="1" cap="none" dirty="0" smtClean="0">
                <a:solidFill>
                  <a:srgbClr val="363636"/>
                </a:solidFill>
                <a:effectLst/>
                <a:latin typeface="tahoma" panose="020B0604030504040204" pitchFamily="34" charset="0"/>
              </a:rPr>
              <a:t>ладимира Высоцкого</a:t>
            </a:r>
            <a:r>
              <a:rPr lang="ru-RU" sz="2400" b="0" i="1" cap="none" dirty="0">
                <a:solidFill>
                  <a:srgbClr val="363636"/>
                </a:solidFill>
                <a:effectLst/>
                <a:latin typeface="tahoma" panose="020B0604030504040204" pitchFamily="34" charset="0"/>
              </a:rPr>
              <a:t> </a:t>
            </a:r>
            <a:r>
              <a:rPr lang="ru-RU" sz="2400" b="1" i="1" cap="none" dirty="0">
                <a:solidFill>
                  <a:srgbClr val="363636"/>
                </a:solidFill>
                <a:effectLst/>
                <a:latin typeface="tahoma" panose="020B0604030504040204" pitchFamily="34" charset="0"/>
              </a:rPr>
              <a:t>интересен</a:t>
            </a:r>
            <a:r>
              <a:rPr lang="ru-RU" sz="2400" b="0" i="1" cap="none" dirty="0">
                <a:solidFill>
                  <a:srgbClr val="363636"/>
                </a:solidFill>
                <a:effectLst/>
                <a:latin typeface="tahoma" panose="020B0604030504040204" pitchFamily="34" charset="0"/>
              </a:rPr>
              <a:t> всем)</a:t>
            </a:r>
            <a:endParaRPr lang="ru-RU" sz="2400" b="0" i="0" cap="none" dirty="0">
              <a:solidFill>
                <a:srgbClr val="363636"/>
              </a:solidFill>
              <a:effectLst/>
              <a:latin typeface="tahoma" panose="020B0604030504040204" pitchFamily="34" charset="0"/>
            </a:endParaRPr>
          </a:p>
          <a:p>
            <a:pPr algn="just">
              <a:buFont typeface="+mj-lt"/>
              <a:buAutoNum type="arabicPeriod" startAt="7"/>
            </a:pPr>
            <a:r>
              <a:rPr lang="ru-RU" sz="2400" b="0" i="0" cap="none" dirty="0">
                <a:solidFill>
                  <a:srgbClr val="363636"/>
                </a:solidFill>
                <a:effectLst/>
                <a:latin typeface="tahoma" panose="020B0604030504040204" pitchFamily="34" charset="0"/>
              </a:rPr>
              <a:t>При подлежащем, выраженном вопросительным, относительным или неопределенным местоимением, сказуемое-глагол ставится только в единственном числе (</a:t>
            </a:r>
            <a:r>
              <a:rPr lang="ru-RU" sz="2400" b="1" i="1" cap="none" dirty="0">
                <a:solidFill>
                  <a:srgbClr val="363636"/>
                </a:solidFill>
                <a:effectLst/>
                <a:latin typeface="tahoma" panose="020B0604030504040204" pitchFamily="34" charset="0"/>
              </a:rPr>
              <a:t>Кто из девушек забыл</a:t>
            </a:r>
            <a:r>
              <a:rPr lang="ru-RU" sz="2400" b="0" i="1" cap="none" dirty="0">
                <a:solidFill>
                  <a:srgbClr val="363636"/>
                </a:solidFill>
                <a:effectLst/>
                <a:latin typeface="tahoma" panose="020B0604030504040204" pitchFamily="34" charset="0"/>
              </a:rPr>
              <a:t> в холле сумку? Все, </a:t>
            </a:r>
            <a:r>
              <a:rPr lang="ru-RU" sz="2400" b="1" i="1" cap="none" dirty="0">
                <a:solidFill>
                  <a:srgbClr val="363636"/>
                </a:solidFill>
                <a:effectLst/>
                <a:latin typeface="tahoma" panose="020B0604030504040204" pitchFamily="34" charset="0"/>
              </a:rPr>
              <a:t>кто прочитал</a:t>
            </a:r>
            <a:r>
              <a:rPr lang="ru-RU" sz="2400" b="0" i="1" cap="none" dirty="0">
                <a:solidFill>
                  <a:srgbClr val="363636"/>
                </a:solidFill>
                <a:effectLst/>
                <a:latin typeface="tahoma" panose="020B0604030504040204" pitchFamily="34" charset="0"/>
              </a:rPr>
              <a:t> проект закона, были против.)</a:t>
            </a:r>
            <a:endParaRPr lang="ru-RU" sz="2400" b="0" i="0" cap="none" dirty="0">
              <a:solidFill>
                <a:srgbClr val="363636"/>
              </a:solidFill>
              <a:effectLst/>
              <a:latin typeface="tahoma" panose="020B0604030504040204" pitchFamily="34" charset="0"/>
            </a:endParaRPr>
          </a:p>
          <a:p>
            <a:pPr algn="just">
              <a:buFont typeface="+mj-lt"/>
              <a:buAutoNum type="arabicPeriod" startAt="7"/>
            </a:pPr>
            <a:r>
              <a:rPr lang="ru-RU" sz="2400" b="0" i="0" cap="none" dirty="0">
                <a:solidFill>
                  <a:srgbClr val="363636"/>
                </a:solidFill>
                <a:effectLst/>
                <a:latin typeface="tahoma" panose="020B0604030504040204" pitchFamily="34" charset="0"/>
              </a:rPr>
              <a:t>При однородных подлежащих возможна разная форма сказуемого:</a:t>
            </a:r>
          </a:p>
          <a:p>
            <a:pPr algn="just"/>
            <a:r>
              <a:rPr lang="ru-RU" sz="2400" b="1" i="0" cap="none" dirty="0">
                <a:solidFill>
                  <a:srgbClr val="363636"/>
                </a:solidFill>
                <a:effectLst/>
                <a:latin typeface="tahoma" panose="020B0604030504040204" pitchFamily="34" charset="0"/>
              </a:rPr>
              <a:t>1)</a:t>
            </a:r>
            <a:r>
              <a:rPr lang="ru-RU" sz="2400" b="0" i="0" cap="none" dirty="0">
                <a:solidFill>
                  <a:srgbClr val="363636"/>
                </a:solidFill>
                <a:effectLst/>
                <a:latin typeface="tahoma" panose="020B0604030504040204" pitchFamily="34" charset="0"/>
              </a:rPr>
              <a:t> множественное число – при прямом порядке слов в предложении</a:t>
            </a:r>
          </a:p>
          <a:p>
            <a:pPr algn="just"/>
            <a:r>
              <a:rPr lang="ru-RU" sz="2400" b="1" i="0" cap="none" dirty="0">
                <a:solidFill>
                  <a:srgbClr val="363636"/>
                </a:solidFill>
                <a:effectLst/>
                <a:latin typeface="tahoma" panose="020B0604030504040204" pitchFamily="34" charset="0"/>
              </a:rPr>
              <a:t>2)</a:t>
            </a:r>
            <a:r>
              <a:rPr lang="ru-RU" sz="2400" b="0" i="0" cap="none" dirty="0">
                <a:solidFill>
                  <a:srgbClr val="363636"/>
                </a:solidFill>
                <a:effectLst/>
                <a:latin typeface="tahoma" panose="020B0604030504040204" pitchFamily="34" charset="0"/>
              </a:rPr>
              <a:t> единственное число – при инверсии (</a:t>
            </a:r>
            <a:r>
              <a:rPr lang="ru-RU" sz="2400" b="1" i="1" cap="none" dirty="0">
                <a:solidFill>
                  <a:srgbClr val="363636"/>
                </a:solidFill>
                <a:effectLst/>
                <a:latin typeface="tahoma" panose="020B0604030504040204" pitchFamily="34" charset="0"/>
              </a:rPr>
              <a:t>Вышла</a:t>
            </a:r>
            <a:r>
              <a:rPr lang="ru-RU" sz="2400" b="0" i="1" cap="none" dirty="0">
                <a:solidFill>
                  <a:srgbClr val="363636"/>
                </a:solidFill>
                <a:effectLst/>
                <a:latin typeface="tahoma" panose="020B0604030504040204" pitchFamily="34" charset="0"/>
              </a:rPr>
              <a:t> новая </a:t>
            </a:r>
            <a:r>
              <a:rPr lang="ru-RU" sz="2400" b="1" i="1" cap="none" dirty="0">
                <a:solidFill>
                  <a:srgbClr val="363636"/>
                </a:solidFill>
                <a:effectLst/>
                <a:latin typeface="tahoma" panose="020B0604030504040204" pitchFamily="34" charset="0"/>
              </a:rPr>
              <a:t>повесть</a:t>
            </a:r>
            <a:r>
              <a:rPr lang="ru-RU" sz="2400" b="0" i="1" cap="none" dirty="0">
                <a:solidFill>
                  <a:srgbClr val="363636"/>
                </a:solidFill>
                <a:effectLst/>
                <a:latin typeface="tahoma" panose="020B0604030504040204" pitchFamily="34" charset="0"/>
              </a:rPr>
              <a:t> и </a:t>
            </a:r>
            <a:r>
              <a:rPr lang="ru-RU" sz="2400" b="1" i="1" cap="none" dirty="0">
                <a:solidFill>
                  <a:srgbClr val="363636"/>
                </a:solidFill>
                <a:effectLst/>
                <a:latin typeface="tahoma" panose="020B0604030504040204" pitchFamily="34" charset="0"/>
              </a:rPr>
              <a:t>рассказы</a:t>
            </a:r>
            <a:r>
              <a:rPr lang="ru-RU" sz="2400" b="1" i="0" cap="none" dirty="0">
                <a:solidFill>
                  <a:srgbClr val="363636"/>
                </a:solidFill>
                <a:effectLst/>
                <a:latin typeface="tahoma" panose="020B0604030504040204" pitchFamily="34" charset="0"/>
              </a:rPr>
              <a:t>)</a:t>
            </a:r>
            <a:endParaRPr lang="ru-RU" sz="2400" b="0" i="0" cap="none" dirty="0">
              <a:solidFill>
                <a:srgbClr val="363636"/>
              </a:solidFill>
              <a:effectLst/>
              <a:latin typeface="tahoma" panose="020B0604030504040204" pitchFamily="34" charset="0"/>
            </a:endParaRPr>
          </a:p>
          <a:p>
            <a:pPr algn="just">
              <a:buFont typeface="+mj-lt"/>
              <a:buAutoNum type="arabicPeriod" startAt="10"/>
            </a:pPr>
            <a:r>
              <a:rPr lang="ru-RU" sz="2400" b="0" i="0" cap="none" dirty="0">
                <a:solidFill>
                  <a:srgbClr val="363636"/>
                </a:solidFill>
                <a:effectLst/>
                <a:latin typeface="tahoma" panose="020B0604030504040204" pitchFamily="34" charset="0"/>
              </a:rPr>
              <a:t>В составном именном сказуемом </a:t>
            </a:r>
            <a:r>
              <a:rPr lang="ru-RU" sz="2400" b="0" i="0" cap="none" dirty="0" err="1">
                <a:solidFill>
                  <a:srgbClr val="363636"/>
                </a:solidFill>
                <a:effectLst/>
                <a:latin typeface="tahoma" panose="020B0604030504040204" pitchFamily="34" charset="0"/>
              </a:rPr>
              <a:t>присвязочное</a:t>
            </a:r>
            <a:r>
              <a:rPr lang="ru-RU" sz="2400" b="0" i="0" cap="none" dirty="0">
                <a:solidFill>
                  <a:srgbClr val="363636"/>
                </a:solidFill>
                <a:effectLst/>
                <a:latin typeface="tahoma" panose="020B0604030504040204" pitchFamily="34" charset="0"/>
              </a:rPr>
              <a:t> слово может выражаться как кратким, так и полным прилагательным.</a:t>
            </a:r>
          </a:p>
          <a:p>
            <a:pPr algn="just"/>
            <a:r>
              <a:rPr lang="ru-RU" sz="2400" b="1" i="0" cap="none" dirty="0">
                <a:solidFill>
                  <a:srgbClr val="363636"/>
                </a:solidFill>
                <a:effectLst/>
                <a:latin typeface="tahoma" panose="020B0604030504040204" pitchFamily="34" charset="0"/>
              </a:rPr>
              <a:t>1)</a:t>
            </a:r>
            <a:r>
              <a:rPr lang="ru-RU" sz="2400" b="0" i="0" cap="none" dirty="0">
                <a:solidFill>
                  <a:srgbClr val="363636"/>
                </a:solidFill>
                <a:effectLst/>
                <a:latin typeface="tahoma" panose="020B0604030504040204" pitchFamily="34" charset="0"/>
              </a:rPr>
              <a:t> краткая форма прилагательного подчёркивает временное состояние (</a:t>
            </a:r>
            <a:r>
              <a:rPr lang="ru-RU" sz="2400" b="0" i="1" cap="none" dirty="0">
                <a:solidFill>
                  <a:srgbClr val="363636"/>
                </a:solidFill>
                <a:effectLst/>
                <a:latin typeface="tahoma" panose="020B0604030504040204" pitchFamily="34" charset="0"/>
              </a:rPr>
              <a:t>Рубашка </a:t>
            </a:r>
            <a:r>
              <a:rPr lang="ru-RU" sz="2400" b="1" i="1" cap="none" dirty="0">
                <a:solidFill>
                  <a:srgbClr val="363636"/>
                </a:solidFill>
                <a:effectLst/>
                <a:latin typeface="tahoma" panose="020B0604030504040204" pitchFamily="34" charset="0"/>
              </a:rPr>
              <a:t>была мала</a:t>
            </a:r>
            <a:r>
              <a:rPr lang="ru-RU" sz="2400" b="0" i="1" cap="none" dirty="0">
                <a:solidFill>
                  <a:srgbClr val="363636"/>
                </a:solidFill>
                <a:effectLst/>
                <a:latin typeface="tahoma" panose="020B0604030504040204" pitchFamily="34" charset="0"/>
              </a:rPr>
              <a:t>, зато в пути не пачкалась</a:t>
            </a:r>
            <a:r>
              <a:rPr lang="ru-RU" sz="2400" b="0" i="0" cap="none" dirty="0">
                <a:solidFill>
                  <a:srgbClr val="363636"/>
                </a:solidFill>
                <a:effectLst/>
                <a:latin typeface="tahoma" panose="020B0604030504040204" pitchFamily="34" charset="0"/>
              </a:rPr>
              <a:t>), полная форма указывает на постоянный признак или качество (</a:t>
            </a:r>
            <a:r>
              <a:rPr lang="ru-RU" sz="2400" b="0" i="1" cap="none" dirty="0">
                <a:solidFill>
                  <a:srgbClr val="363636"/>
                </a:solidFill>
                <a:effectLst/>
                <a:latin typeface="tahoma" panose="020B0604030504040204" pitchFamily="34" charset="0"/>
              </a:rPr>
              <a:t>Вода в Ларином озере </a:t>
            </a:r>
            <a:r>
              <a:rPr lang="ru-RU" sz="2400" b="1" i="1" cap="none" dirty="0">
                <a:solidFill>
                  <a:srgbClr val="363636"/>
                </a:solidFill>
                <a:effectLst/>
                <a:latin typeface="tahoma" panose="020B0604030504040204" pitchFamily="34" charset="0"/>
              </a:rPr>
              <a:t>была глубокая и прозрачная</a:t>
            </a:r>
            <a:r>
              <a:rPr lang="ru-RU" sz="2400" b="0" i="1" cap="none" dirty="0">
                <a:solidFill>
                  <a:srgbClr val="363636"/>
                </a:solidFill>
                <a:effectLst/>
                <a:latin typeface="tahoma" panose="020B0604030504040204" pitchFamily="34" charset="0"/>
              </a:rPr>
              <a:t> до самого дна</a:t>
            </a:r>
            <a:r>
              <a:rPr lang="ru-RU" sz="2400" b="0" i="0" cap="none" dirty="0">
                <a:solidFill>
                  <a:srgbClr val="363636"/>
                </a:solidFill>
                <a:effectLst/>
                <a:latin typeface="tahoma" panose="020B0604030504040204" pitchFamily="34" charset="0"/>
              </a:rPr>
              <a:t>).</a:t>
            </a:r>
          </a:p>
          <a:p>
            <a:pPr algn="just"/>
            <a:r>
              <a:rPr lang="ru-RU" sz="2400" b="1" i="0" cap="none" dirty="0">
                <a:solidFill>
                  <a:srgbClr val="363636"/>
                </a:solidFill>
                <a:effectLst/>
                <a:latin typeface="tahoma" panose="020B0604030504040204" pitchFamily="34" charset="0"/>
              </a:rPr>
              <a:t>2) </a:t>
            </a:r>
            <a:r>
              <a:rPr lang="ru-RU" sz="2400" b="0" i="0" cap="none" dirty="0">
                <a:solidFill>
                  <a:srgbClr val="363636"/>
                </a:solidFill>
                <a:effectLst/>
                <a:latin typeface="tahoma" panose="020B0604030504040204" pitchFamily="34" charset="0"/>
              </a:rPr>
              <a:t>краткое прилагательное может входить в составное сказуемое со связкой, выраженной глаголами был, бывает, стал, становится и др. (</a:t>
            </a:r>
            <a:r>
              <a:rPr lang="ru-RU" sz="2400" b="0" i="1" cap="none" dirty="0">
                <a:solidFill>
                  <a:srgbClr val="363636"/>
                </a:solidFill>
                <a:effectLst/>
                <a:latin typeface="tahoma" panose="020B0604030504040204" pitchFamily="34" charset="0"/>
              </a:rPr>
              <a:t>Офицер </a:t>
            </a:r>
            <a:r>
              <a:rPr lang="ru-RU" sz="2400" b="1" i="1" cap="none" dirty="0">
                <a:solidFill>
                  <a:srgbClr val="363636"/>
                </a:solidFill>
                <a:effectLst/>
                <a:latin typeface="tahoma" panose="020B0604030504040204" pitchFamily="34" charset="0"/>
              </a:rPr>
              <a:t>был молод и красив</a:t>
            </a:r>
            <a:r>
              <a:rPr lang="ru-RU" sz="2400" b="0" i="0" cap="none" dirty="0">
                <a:solidFill>
                  <a:srgbClr val="363636"/>
                </a:solidFill>
                <a:effectLst/>
                <a:latin typeface="tahoma" panose="020B0604030504040204" pitchFamily="34" charset="0"/>
              </a:rPr>
              <a:t>)</a:t>
            </a:r>
          </a:p>
          <a:p>
            <a:endParaRPr lang="ru-RU" dirty="0"/>
          </a:p>
        </p:txBody>
      </p:sp>
    </p:spTree>
    <p:extLst>
      <p:ext uri="{BB962C8B-B14F-4D97-AF65-F5344CB8AC3E}">
        <p14:creationId xmlns:p14="http://schemas.microsoft.com/office/powerpoint/2010/main" val="319477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64C61F-77FC-B15A-EC93-49EA95E8EE8D}"/>
              </a:ext>
            </a:extLst>
          </p:cNvPr>
          <p:cNvSpPr>
            <a:spLocks noGrp="1"/>
          </p:cNvSpPr>
          <p:nvPr>
            <p:ph type="title"/>
          </p:nvPr>
        </p:nvSpPr>
        <p:spPr>
          <a:xfrm>
            <a:off x="913775" y="618517"/>
            <a:ext cx="10364451" cy="631443"/>
          </a:xfrm>
        </p:spPr>
        <p:txBody>
          <a:bodyPr/>
          <a:lstStyle/>
          <a:p>
            <a:r>
              <a:rPr lang="ru-RU" dirty="0"/>
              <a:t>Особые случаи</a:t>
            </a:r>
          </a:p>
        </p:txBody>
      </p:sp>
      <p:sp>
        <p:nvSpPr>
          <p:cNvPr id="3" name="Объект 2">
            <a:extLst>
              <a:ext uri="{FF2B5EF4-FFF2-40B4-BE49-F238E27FC236}">
                <a16:creationId xmlns:a16="http://schemas.microsoft.com/office/drawing/2014/main" id="{5415AEAC-58AA-8B88-1439-ECFDE57E87BF}"/>
              </a:ext>
            </a:extLst>
          </p:cNvPr>
          <p:cNvSpPr>
            <a:spLocks noGrp="1"/>
          </p:cNvSpPr>
          <p:nvPr>
            <p:ph sz="quarter" idx="13"/>
          </p:nvPr>
        </p:nvSpPr>
        <p:spPr>
          <a:xfrm>
            <a:off x="913774" y="1191238"/>
            <a:ext cx="10363826" cy="5478010"/>
          </a:xfrm>
        </p:spPr>
        <p:txBody>
          <a:bodyPr>
            <a:normAutofit fontScale="70000" lnSpcReduction="20000"/>
          </a:bodyPr>
          <a:lstStyle/>
          <a:p>
            <a:pPr algn="just"/>
            <a:r>
              <a:rPr lang="ru-RU" b="1" i="1" cap="none" dirty="0">
                <a:solidFill>
                  <a:srgbClr val="363636"/>
                </a:solidFill>
                <a:effectLst/>
                <a:latin typeface="tahoma" panose="020B0604030504040204" pitchFamily="34" charset="0"/>
              </a:rPr>
              <a:t>Существуют и особые случаи согласования сказуемого с подлежащим</a:t>
            </a:r>
            <a:r>
              <a:rPr lang="ru-RU" b="0" i="0" cap="none" dirty="0">
                <a:solidFill>
                  <a:srgbClr val="363636"/>
                </a:solidFill>
                <a:effectLst/>
                <a:latin typeface="tahoma" panose="020B0604030504040204" pitchFamily="34" charset="0"/>
              </a:rPr>
              <a:t>:</a:t>
            </a:r>
          </a:p>
          <a:p>
            <a:pPr algn="just">
              <a:buFont typeface="+mj-lt"/>
              <a:buAutoNum type="arabicPeriod"/>
            </a:pPr>
            <a:r>
              <a:rPr lang="ru-RU" b="0" i="0" cap="none" dirty="0">
                <a:solidFill>
                  <a:srgbClr val="363636"/>
                </a:solidFill>
                <a:effectLst/>
                <a:latin typeface="tahoma" panose="020B0604030504040204" pitchFamily="34" charset="0"/>
              </a:rPr>
              <a:t>Если подлежащее выражено несклоняемым неодушевленным существительным, то сказуемое при нем употребляется в форме среднего рода. Например: </a:t>
            </a:r>
            <a:r>
              <a:rPr lang="ru-RU" b="0" i="1" cap="none" dirty="0">
                <a:solidFill>
                  <a:srgbClr val="363636"/>
                </a:solidFill>
                <a:effectLst/>
                <a:latin typeface="tahoma" panose="020B0604030504040204" pitchFamily="34" charset="0"/>
              </a:rPr>
              <a:t>метро</a:t>
            </a:r>
            <a:r>
              <a:rPr lang="ru-RU" b="0" i="0" cap="none" dirty="0">
                <a:solidFill>
                  <a:srgbClr val="363636"/>
                </a:solidFill>
                <a:effectLst/>
                <a:latin typeface="tahoma" panose="020B0604030504040204" pitchFamily="34" charset="0"/>
              </a:rPr>
              <a:t> </a:t>
            </a:r>
            <a:r>
              <a:rPr lang="ru-RU" b="0" i="1" cap="none" dirty="0">
                <a:solidFill>
                  <a:srgbClr val="363636"/>
                </a:solidFill>
                <a:effectLst/>
                <a:latin typeface="tahoma" panose="020B0604030504040204" pitchFamily="34" charset="0"/>
              </a:rPr>
              <a:t>открыто</a:t>
            </a:r>
            <a:r>
              <a:rPr lang="ru-RU" b="0" i="0" cap="none" dirty="0">
                <a:solidFill>
                  <a:srgbClr val="363636"/>
                </a:solidFill>
                <a:effectLst/>
                <a:latin typeface="tahoma" panose="020B0604030504040204" pitchFamily="34" charset="0"/>
              </a:rPr>
              <a:t>. Исключение: слова типа </a:t>
            </a:r>
            <a:r>
              <a:rPr lang="ru-RU" b="0" i="1" cap="none" dirty="0">
                <a:solidFill>
                  <a:srgbClr val="363636"/>
                </a:solidFill>
                <a:effectLst/>
                <a:latin typeface="tahoma" panose="020B0604030504040204" pitchFamily="34" charset="0"/>
              </a:rPr>
              <a:t>кофе, тюль</a:t>
            </a:r>
            <a:r>
              <a:rPr lang="ru-RU" b="0" i="0" cap="none" dirty="0">
                <a:solidFill>
                  <a:srgbClr val="363636"/>
                </a:solidFill>
                <a:effectLst/>
                <a:latin typeface="tahoma" panose="020B0604030504040204" pitchFamily="34" charset="0"/>
              </a:rPr>
              <a:t> — мужского рода</a:t>
            </a:r>
            <a:r>
              <a:rPr lang="ru-RU" b="0" i="1" cap="none" dirty="0">
                <a:solidFill>
                  <a:srgbClr val="363636"/>
                </a:solidFill>
                <a:effectLst/>
                <a:latin typeface="tahoma" panose="020B0604030504040204" pitchFamily="34" charset="0"/>
              </a:rPr>
              <a:t>: Кофе уже стоял на столе. Густой тюль скрывал черты ее лица</a:t>
            </a:r>
            <a:r>
              <a:rPr lang="ru-RU" b="0" i="0" cap="none" dirty="0">
                <a:solidFill>
                  <a:srgbClr val="363636"/>
                </a:solidFill>
                <a:effectLst/>
                <a:latin typeface="tahoma" panose="020B0604030504040204" pitchFamily="34" charset="0"/>
              </a:rPr>
              <a:t>;</a:t>
            </a:r>
          </a:p>
          <a:p>
            <a:pPr algn="just">
              <a:buFont typeface="+mj-lt"/>
              <a:buAutoNum type="arabicPeriod"/>
            </a:pPr>
            <a:r>
              <a:rPr lang="ru-RU" b="0" i="0" cap="none" dirty="0">
                <a:solidFill>
                  <a:srgbClr val="363636"/>
                </a:solidFill>
                <a:effectLst/>
                <a:latin typeface="tahoma" panose="020B0604030504040204" pitchFamily="34" charset="0"/>
              </a:rPr>
              <a:t>Если подлежащее выражено местоимением </a:t>
            </a:r>
            <a:r>
              <a:rPr lang="ru-RU" b="0" i="1" cap="none" dirty="0">
                <a:solidFill>
                  <a:srgbClr val="363636"/>
                </a:solidFill>
                <a:effectLst/>
                <a:latin typeface="tahoma" panose="020B0604030504040204" pitchFamily="34" charset="0"/>
              </a:rPr>
              <a:t>кто</a:t>
            </a:r>
            <a:r>
              <a:rPr lang="ru-RU" b="0" i="0" cap="none" dirty="0">
                <a:solidFill>
                  <a:srgbClr val="363636"/>
                </a:solidFill>
                <a:effectLst/>
                <a:latin typeface="tahoma" panose="020B0604030504040204" pitchFamily="34" charset="0"/>
              </a:rPr>
              <a:t> или производными от него местоимениями </a:t>
            </a:r>
            <a:r>
              <a:rPr lang="ru-RU" b="0" i="1" cap="none" dirty="0">
                <a:solidFill>
                  <a:srgbClr val="363636"/>
                </a:solidFill>
                <a:effectLst/>
                <a:latin typeface="tahoma" panose="020B0604030504040204" pitchFamily="34" charset="0"/>
              </a:rPr>
              <a:t>кто-то, кто-нибудь, кто-либо</a:t>
            </a:r>
            <a:r>
              <a:rPr lang="ru-RU" b="0" i="0" cap="none" dirty="0">
                <a:solidFill>
                  <a:srgbClr val="363636"/>
                </a:solidFill>
                <a:effectLst/>
                <a:latin typeface="tahoma" panose="020B0604030504040204" pitchFamily="34" charset="0"/>
              </a:rPr>
              <a:t> и т.п., то сказуемое употребляется в форме мужского рода. Например: </a:t>
            </a:r>
            <a:r>
              <a:rPr lang="ru-RU" b="0" i="1" cap="none" dirty="0">
                <a:solidFill>
                  <a:srgbClr val="363636"/>
                </a:solidFill>
                <a:effectLst/>
                <a:latin typeface="tahoma" panose="020B0604030504040204" pitchFamily="34" charset="0"/>
              </a:rPr>
              <a:t>Кто-то о вас сегодня спрашивал</a:t>
            </a:r>
            <a:r>
              <a:rPr lang="ru-RU" b="0" i="0" cap="none" dirty="0">
                <a:solidFill>
                  <a:srgbClr val="363636"/>
                </a:solidFill>
                <a:effectLst/>
                <a:latin typeface="tahoma" panose="020B0604030504040204" pitchFamily="34" charset="0"/>
              </a:rPr>
              <a:t>.;</a:t>
            </a:r>
          </a:p>
          <a:p>
            <a:pPr algn="just">
              <a:buFont typeface="+mj-lt"/>
              <a:buAutoNum type="arabicPeriod"/>
            </a:pPr>
            <a:r>
              <a:rPr lang="ru-RU" b="0" i="0" cap="none" dirty="0">
                <a:solidFill>
                  <a:srgbClr val="363636"/>
                </a:solidFill>
                <a:effectLst/>
                <a:latin typeface="tahoma" panose="020B0604030504040204" pitchFamily="34" charset="0"/>
              </a:rPr>
              <a:t>Если подлежащее выражено местоимением </a:t>
            </a:r>
            <a:r>
              <a:rPr lang="ru-RU" b="0" i="1" cap="none" dirty="0">
                <a:solidFill>
                  <a:srgbClr val="363636"/>
                </a:solidFill>
                <a:effectLst/>
                <a:latin typeface="tahoma" panose="020B0604030504040204" pitchFamily="34" charset="0"/>
              </a:rPr>
              <a:t>что</a:t>
            </a:r>
            <a:r>
              <a:rPr lang="ru-RU" b="0" i="0" cap="none" dirty="0">
                <a:solidFill>
                  <a:srgbClr val="363636"/>
                </a:solidFill>
                <a:effectLst/>
                <a:latin typeface="tahoma" panose="020B0604030504040204" pitchFamily="34" charset="0"/>
              </a:rPr>
              <a:t> или производными от него, то сказуемое употребляется в форме среднего рода. Например: </a:t>
            </a:r>
            <a:r>
              <a:rPr lang="ru-RU" b="0" i="1" cap="none" dirty="0">
                <a:solidFill>
                  <a:srgbClr val="363636"/>
                </a:solidFill>
                <a:effectLst/>
                <a:latin typeface="tahoma" panose="020B0604030504040204" pitchFamily="34" charset="0"/>
              </a:rPr>
              <a:t>Что-то изменилось в ее голосе</a:t>
            </a:r>
            <a:r>
              <a:rPr lang="ru-RU" b="0" i="0" cap="none" dirty="0">
                <a:solidFill>
                  <a:srgbClr val="363636"/>
                </a:solidFill>
                <a:effectLst/>
                <a:latin typeface="tahoma" panose="020B0604030504040204" pitchFamily="34" charset="0"/>
              </a:rPr>
              <a:t>;</a:t>
            </a:r>
          </a:p>
          <a:p>
            <a:pPr algn="just">
              <a:buFont typeface="+mj-lt"/>
              <a:buAutoNum type="arabicPeriod"/>
            </a:pPr>
            <a:r>
              <a:rPr lang="ru-RU" b="0" i="0" cap="none" dirty="0">
                <a:solidFill>
                  <a:srgbClr val="363636"/>
                </a:solidFill>
                <a:effectLst/>
                <a:latin typeface="tahoma" panose="020B0604030504040204" pitchFamily="34" charset="0"/>
              </a:rPr>
              <a:t>Если подлежащее выражено количественно-именным сочетанием, то сказуемое имеет форму как единственного, так и множественного числа.</a:t>
            </a:r>
          </a:p>
          <a:p>
            <a:pPr algn="just"/>
            <a:r>
              <a:rPr lang="ru-RU" b="1" i="1" cap="none" dirty="0">
                <a:solidFill>
                  <a:srgbClr val="363636"/>
                </a:solidFill>
                <a:effectLst/>
                <a:latin typeface="tahoma" panose="020B0604030504040204" pitchFamily="34" charset="0"/>
              </a:rPr>
              <a:t>Несогласованное сказуемое </a:t>
            </a:r>
            <a:r>
              <a:rPr lang="ru-RU" b="0" i="0" cap="none" dirty="0">
                <a:solidFill>
                  <a:srgbClr val="363636"/>
                </a:solidFill>
                <a:effectLst/>
                <a:latin typeface="tahoma" panose="020B0604030504040204" pitchFamily="34" charset="0"/>
              </a:rPr>
              <a:t>выражается неизменяемыми формами:</a:t>
            </a:r>
          </a:p>
          <a:p>
            <a:pPr algn="just">
              <a:buFont typeface="+mj-lt"/>
              <a:buAutoNum type="arabicPeriod"/>
            </a:pPr>
            <a:r>
              <a:rPr lang="ru-RU" b="0" i="0" cap="none" dirty="0">
                <a:solidFill>
                  <a:srgbClr val="363636"/>
                </a:solidFill>
                <a:effectLst/>
                <a:latin typeface="tahoma" panose="020B0604030504040204" pitchFamily="34" charset="0"/>
              </a:rPr>
              <a:t>Инфинитивом: </a:t>
            </a:r>
            <a:r>
              <a:rPr lang="ru-RU" b="0" i="1" cap="none" dirty="0">
                <a:solidFill>
                  <a:srgbClr val="363636"/>
                </a:solidFill>
                <a:effectLst/>
                <a:latin typeface="tahoma" panose="020B0604030504040204" pitchFamily="34" charset="0"/>
              </a:rPr>
              <a:t>Что хочу, то и говорю, а ты – </a:t>
            </a:r>
            <a:r>
              <a:rPr lang="ru-RU" b="1" i="1" cap="none" dirty="0">
                <a:solidFill>
                  <a:srgbClr val="363636"/>
                </a:solidFill>
                <a:effectLst/>
                <a:latin typeface="tahoma" panose="020B0604030504040204" pitchFamily="34" charset="0"/>
              </a:rPr>
              <a:t>молчать</a:t>
            </a:r>
            <a:r>
              <a:rPr lang="ru-RU" b="1" i="0" cap="none" dirty="0">
                <a:solidFill>
                  <a:srgbClr val="363636"/>
                </a:solidFill>
                <a:effectLst/>
                <a:latin typeface="tahoma" panose="020B0604030504040204" pitchFamily="34" charset="0"/>
              </a:rPr>
              <a:t>;</a:t>
            </a:r>
            <a:endParaRPr lang="ru-RU" b="0" i="0" cap="none" dirty="0">
              <a:solidFill>
                <a:srgbClr val="363636"/>
              </a:solidFill>
              <a:effectLst/>
              <a:latin typeface="tahoma" panose="020B0604030504040204" pitchFamily="34" charset="0"/>
            </a:endParaRPr>
          </a:p>
          <a:p>
            <a:pPr algn="just">
              <a:buFont typeface="+mj-lt"/>
              <a:buAutoNum type="arabicPeriod"/>
            </a:pPr>
            <a:r>
              <a:rPr lang="ru-RU" b="0" i="0" cap="none" dirty="0">
                <a:solidFill>
                  <a:srgbClr val="363636"/>
                </a:solidFill>
                <a:effectLst/>
                <a:latin typeface="tahoma" panose="020B0604030504040204" pitchFamily="34" charset="0"/>
              </a:rPr>
              <a:t>Формой типа </a:t>
            </a:r>
            <a:r>
              <a:rPr lang="ru-RU" b="0" i="1" cap="none" dirty="0">
                <a:solidFill>
                  <a:srgbClr val="363636"/>
                </a:solidFill>
                <a:effectLst/>
                <a:latin typeface="tahoma" panose="020B0604030504040204" pitchFamily="34" charset="0"/>
              </a:rPr>
              <a:t>стук, бац, бряк, хвать, щелк</a:t>
            </a:r>
            <a:r>
              <a:rPr lang="ru-RU" b="0" i="0" cap="none" dirty="0">
                <a:solidFill>
                  <a:srgbClr val="363636"/>
                </a:solidFill>
                <a:effectLst/>
                <a:latin typeface="tahoma" panose="020B0604030504040204" pitchFamily="34" charset="0"/>
              </a:rPr>
              <a:t>: </a:t>
            </a:r>
            <a:r>
              <a:rPr lang="ru-RU" b="0" i="1" cap="none" dirty="0">
                <a:solidFill>
                  <a:srgbClr val="363636"/>
                </a:solidFill>
                <a:effectLst/>
                <a:latin typeface="tahoma" panose="020B0604030504040204" pitchFamily="34" charset="0"/>
              </a:rPr>
              <a:t>Окунь сорвался с крючка … и </a:t>
            </a:r>
            <a:r>
              <a:rPr lang="ru-RU" b="1" i="1" cap="none" dirty="0">
                <a:solidFill>
                  <a:srgbClr val="363636"/>
                </a:solidFill>
                <a:effectLst/>
                <a:latin typeface="tahoma" panose="020B0604030504040204" pitchFamily="34" charset="0"/>
              </a:rPr>
              <a:t>бултых</a:t>
            </a:r>
            <a:r>
              <a:rPr lang="ru-RU" b="0" i="1" cap="none" dirty="0">
                <a:solidFill>
                  <a:srgbClr val="363636"/>
                </a:solidFill>
                <a:effectLst/>
                <a:latin typeface="tahoma" panose="020B0604030504040204" pitchFamily="34" charset="0"/>
              </a:rPr>
              <a:t> в воду</a:t>
            </a:r>
            <a:r>
              <a:rPr lang="ru-RU" b="0" i="0" cap="none" dirty="0">
                <a:solidFill>
                  <a:srgbClr val="363636"/>
                </a:solidFill>
                <a:effectLst/>
                <a:latin typeface="tahoma" panose="020B0604030504040204" pitchFamily="34" charset="0"/>
              </a:rPr>
              <a:t>;</a:t>
            </a:r>
          </a:p>
          <a:p>
            <a:pPr algn="just">
              <a:buFont typeface="+mj-lt"/>
              <a:buAutoNum type="arabicPeriod"/>
            </a:pPr>
            <a:r>
              <a:rPr lang="ru-RU" b="0" i="0" cap="none" dirty="0">
                <a:solidFill>
                  <a:srgbClr val="363636"/>
                </a:solidFill>
                <a:effectLst/>
                <a:latin typeface="tahoma" panose="020B0604030504040204" pitchFamily="34" charset="0"/>
              </a:rPr>
              <a:t>Формой глагола 2 лица повелительного наклонения со значением неожиданного действия: </a:t>
            </a:r>
            <a:r>
              <a:rPr lang="ru-RU" b="0" i="1" cap="none" dirty="0">
                <a:solidFill>
                  <a:srgbClr val="363636"/>
                </a:solidFill>
                <a:effectLst/>
                <a:latin typeface="tahoma" panose="020B0604030504040204" pitchFamily="34" charset="0"/>
              </a:rPr>
              <a:t>Она вдруг и </a:t>
            </a:r>
            <a:r>
              <a:rPr lang="ru-RU" b="1" i="1" cap="none" dirty="0">
                <a:solidFill>
                  <a:srgbClr val="363636"/>
                </a:solidFill>
                <a:effectLst/>
                <a:latin typeface="tahoma" panose="020B0604030504040204" pitchFamily="34" charset="0"/>
              </a:rPr>
              <a:t>останови</a:t>
            </a:r>
            <a:r>
              <a:rPr lang="ru-RU" b="0" i="1" cap="none" dirty="0">
                <a:solidFill>
                  <a:srgbClr val="363636"/>
                </a:solidFill>
                <a:effectLst/>
                <a:latin typeface="tahoma" panose="020B0604030504040204" pitchFamily="34" charset="0"/>
              </a:rPr>
              <a:t> коня</a:t>
            </a:r>
            <a:r>
              <a:rPr lang="ru-RU" b="0" i="0" cap="none" dirty="0">
                <a:solidFill>
                  <a:srgbClr val="363636"/>
                </a:solidFill>
                <a:effectLst/>
                <a:latin typeface="tahoma" panose="020B0604030504040204" pitchFamily="34" charset="0"/>
              </a:rPr>
              <a:t>.</a:t>
            </a:r>
          </a:p>
          <a:p>
            <a:pPr algn="just"/>
            <a:r>
              <a:rPr lang="ru-RU" b="0" i="0" cap="none" dirty="0">
                <a:solidFill>
                  <a:srgbClr val="363636"/>
                </a:solidFill>
                <a:effectLst/>
                <a:latin typeface="tahoma" panose="020B0604030504040204" pitchFamily="34" charset="0"/>
              </a:rPr>
              <a:t>Определение при существительных </a:t>
            </a:r>
            <a:r>
              <a:rPr lang="ru-RU" b="1" i="0" cap="none" dirty="0">
                <a:solidFill>
                  <a:srgbClr val="363636"/>
                </a:solidFill>
                <a:effectLst/>
                <a:latin typeface="tahoma" panose="020B0604030504040204" pitchFamily="34" charset="0"/>
              </a:rPr>
              <a:t>общего рода</a:t>
            </a:r>
            <a:r>
              <a:rPr lang="ru-RU" b="0" i="0" cap="none" dirty="0">
                <a:solidFill>
                  <a:srgbClr val="363636"/>
                </a:solidFill>
                <a:effectLst/>
                <a:latin typeface="tahoma" panose="020B0604030504040204" pitchFamily="34" charset="0"/>
              </a:rPr>
              <a:t> ставится в форме мужского или женского рода в зависимости от того, какого пола лицо обозначается этим существительным. Например: </a:t>
            </a:r>
            <a:r>
              <a:rPr lang="ru-RU" b="0" i="1" cap="none" dirty="0">
                <a:solidFill>
                  <a:srgbClr val="363636"/>
                </a:solidFill>
                <a:effectLst/>
                <a:latin typeface="tahoma" panose="020B0604030504040204" pitchFamily="34" charset="0"/>
              </a:rPr>
              <a:t>Иванов был круглый сирота</a:t>
            </a:r>
            <a:endParaRPr lang="ru-RU" b="0" i="0" cap="none" dirty="0">
              <a:solidFill>
                <a:srgbClr val="363636"/>
              </a:solidFill>
              <a:effectLst/>
              <a:latin typeface="tahoma" panose="020B0604030504040204" pitchFamily="34" charset="0"/>
            </a:endParaRPr>
          </a:p>
          <a:p>
            <a:endParaRPr lang="ru-RU" dirty="0"/>
          </a:p>
        </p:txBody>
      </p:sp>
    </p:spTree>
    <p:extLst>
      <p:ext uri="{BB962C8B-B14F-4D97-AF65-F5344CB8AC3E}">
        <p14:creationId xmlns:p14="http://schemas.microsoft.com/office/powerpoint/2010/main" val="2537929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Капля</Template>
  <TotalTime>179</TotalTime>
  <Words>1064</Words>
  <Application>Microsoft Office PowerPoint</Application>
  <PresentationFormat>Широкоэкранный</PresentationFormat>
  <Paragraphs>122</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jost</vt:lpstr>
      <vt:lpstr>tahoma</vt:lpstr>
      <vt:lpstr>Tw Cen MT</vt:lpstr>
      <vt:lpstr>Капля</vt:lpstr>
      <vt:lpstr>Синтаксические нормы</vt:lpstr>
      <vt:lpstr>Основные понятия</vt:lpstr>
      <vt:lpstr>Порядок слов в предложении</vt:lpstr>
      <vt:lpstr>Порядок слов в предложении</vt:lpstr>
      <vt:lpstr>Согласование сказуемого и подлежащего</vt:lpstr>
      <vt:lpstr>Согласование по смыслу</vt:lpstr>
      <vt:lpstr>Согласование сказуемого и подлежащего</vt:lpstr>
      <vt:lpstr>Согласование сказуемого и подлежащего</vt:lpstr>
      <vt:lpstr>Особые случаи</vt:lpstr>
      <vt:lpstr>Тире между подлежащим и сказуемым</vt:lpstr>
      <vt:lpstr>Тире между подлежащим и сказуемым</vt:lpstr>
      <vt:lpstr>Задание 1</vt:lpstr>
      <vt:lpstr>Задание 2</vt:lpstr>
      <vt:lpstr>Задание 3</vt:lpstr>
      <vt:lpstr>Задание 3</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Anastasiia Belozor</dc:creator>
  <cp:lastModifiedBy>Белозор Анастасия Сергеевна</cp:lastModifiedBy>
  <cp:revision>9</cp:revision>
  <dcterms:created xsi:type="dcterms:W3CDTF">2023-10-02T09:58:35Z</dcterms:created>
  <dcterms:modified xsi:type="dcterms:W3CDTF">2023-10-16T06:35:37Z</dcterms:modified>
</cp:coreProperties>
</file>