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9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52" r:id="rId62"/>
    <p:sldId id="315" r:id="rId63"/>
    <p:sldId id="316" r:id="rId64"/>
    <p:sldId id="317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54" r:id="rId94"/>
    <p:sldId id="348" r:id="rId95"/>
    <p:sldId id="349" r:id="rId96"/>
    <p:sldId id="350" r:id="rId9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6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13D22-D3F5-4A42-BDDC-937CD61EAB80}" type="datetimeFigureOut">
              <a:rPr lang="ru-RU" smtClean="0"/>
              <a:t>12.12.2015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8B9CC-55AE-4619-874F-72466168B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30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45A83-E7A2-4496-92CB-79D5E43F5F4C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2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C792-D5DF-4118-82E3-279ACF6C55E9}" type="datetimeFigureOut">
              <a:rPr lang="ru-RU" smtClean="0"/>
              <a:t>12.12.2015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376-FE7E-4CAE-A26D-FE4BCA8E6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02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9E883-5440-458A-91FF-3491F10F7104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21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8FB66-C87B-46CE-BE82-304858DC0C95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3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74F46-B996-4FE5-A1D0-D3D2442CC4C4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84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C0F7E22-D013-4A84-A433-AB01807451FB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86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77724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1FA9E8-B6D6-4A91-A224-E2D8EEC2FD20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37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42B17F1-F96E-400D-852D-465390D91C24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997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4AFE34-2327-47C4-AF67-2D5FB678B59E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40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C0488E9-B32C-44AA-9E54-1AC8D9CFFBB6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72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B35D0C4-4999-4CF9-9B53-6B6FCAFB8CF5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66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789684-D567-49A8-AB35-9B3BF38603CB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7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50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130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CCCCCC"/>
                </a:solidFill>
                <a:latin typeface="Times New Roman" pitchFamily="18" charset="0"/>
              </a:endParaRPr>
            </a:p>
          </p:txBody>
        </p:sp>
        <p:grpSp>
          <p:nvGrpSpPr>
            <p:cNvPr id="130052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30053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CCCC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054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CCCC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055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CCCCCC"/>
                  </a:solidFill>
                </a:endParaRPr>
              </a:p>
            </p:txBody>
          </p:sp>
        </p:grpSp>
        <p:grpSp>
          <p:nvGrpSpPr>
            <p:cNvPr id="130056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130057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CCCC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058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CCCCCC"/>
                  </a:solidFill>
                </a:endParaRPr>
              </a:p>
            </p:txBody>
          </p:sp>
        </p:grpSp>
      </p:grpSp>
      <p:sp>
        <p:nvSpPr>
          <p:cNvPr id="13005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30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0061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13006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130063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7C43224-44EB-49AF-AD38-2E47F6083DBF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93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F14B4-886A-4FE5-856A-C66B9FC16600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54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464D5-C0DE-4843-BC04-63C4C8E8FF10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6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24967-1D01-411E-AE69-BF0080457B0B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3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44D88-2CFE-4CA4-86ED-438D795537E8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3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16D53-F225-4EA0-8273-8B445F23221A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17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0A81A-B6EA-4516-8AC3-CFC810178C46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72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CCCCC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D009A-0A75-4891-87C2-8E09A9DA7AA6}" type="slidenum">
              <a:rPr lang="ru-RU">
                <a:solidFill>
                  <a:srgbClr val="CCCCCC"/>
                </a:solidFill>
              </a:rPr>
              <a:pPr/>
              <a:t>‹#›</a:t>
            </a:fld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1C792-D5DF-4118-82E3-279ACF6C55E9}" type="datetimeFigureOut">
              <a:rPr lang="ru-RU" smtClean="0"/>
              <a:t>12.12.2015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F6376-FE7E-4CAE-A26D-FE4BCA8E6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0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2902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CCCCCC"/>
                </a:solidFill>
                <a:latin typeface="Times New Roman" pitchFamily="18" charset="0"/>
              </a:endParaRPr>
            </a:p>
          </p:txBody>
        </p:sp>
        <p:grpSp>
          <p:nvGrpSpPr>
            <p:cNvPr id="129028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29029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CCCC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9030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CCCCCC"/>
                  </a:solidFill>
                </a:endParaRPr>
              </a:p>
            </p:txBody>
          </p:sp>
        </p:grpSp>
      </p:grpSp>
      <p:sp>
        <p:nvSpPr>
          <p:cNvPr id="129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9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9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CCCCCC"/>
              </a:solidFill>
            </a:endParaRPr>
          </a:p>
        </p:txBody>
      </p:sp>
      <p:sp>
        <p:nvSpPr>
          <p:cNvPr id="129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</a:p>
        </p:txBody>
      </p:sp>
      <p:sp>
        <p:nvSpPr>
          <p:cNvPr id="129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02B9A2-0FEB-4D6B-B569-0B52F9DFDB30}" type="slidenum">
              <a:rPr lang="ru-RU" smtClean="0">
                <a:solidFill>
                  <a:srgbClr val="CCCCC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CCCCCC"/>
              </a:solidFill>
            </a:endParaRPr>
          </a:p>
        </p:txBody>
      </p:sp>
      <p:sp>
        <p:nvSpPr>
          <p:cNvPr id="129036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21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g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smtClean="0"/>
              <a:t>Лекция №8 </a:t>
            </a:r>
            <a:br>
              <a:rPr lang="ru-RU" sz="2800" smtClean="0"/>
            </a:br>
            <a:r>
              <a:rPr lang="ru-RU" sz="2800" smtClean="0"/>
              <a:t>для студентов 3 курса, обучающихся по специальности – 060201 Стоматология.</a:t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3200" smtClean="0"/>
              <a:t>Тема: </a:t>
            </a:r>
            <a:br>
              <a:rPr lang="ru-RU" sz="3200" smtClean="0"/>
            </a:br>
            <a:r>
              <a:rPr lang="ru-RU" sz="3200" smtClean="0"/>
              <a:t>«Лучевая диагностика заболеваний и повреждений слюнных желез и височно-нижнечелюстного сустава».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39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46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9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solidFill>
                  <a:schemeClr val="tx1">
                    <a:lumMod val="50000"/>
                  </a:schemeClr>
                </a:solidFill>
              </a:rPr>
              <a:t>МЕТОДЫ МЕДИЦИНСКОЙ ВИЗУАЛИЗАЦИИ СЛЮННЫХ ЖЕЛЕЗ.</a:t>
            </a:r>
            <a:endParaRPr lang="ru-RU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41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/>
              <a:t>МЕТОДЫ ЛУЧЕВОЙ ВИЗУАЛИЗАЦИИ СЛЮННЫХ ЖЕЛЕЗ.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63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mtClean="0"/>
              <a:t>МЕТОДЫ МЕДИЦИНСКОЙ ВИЗУАЛИЗАЦИИ СЛЮННЫХ ЖЕЛЕЗ –РЕНТГЕНОГРАФИЯ.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31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mtClean="0">
                <a:solidFill>
                  <a:srgbClr val="895D1D"/>
                </a:solidFill>
              </a:rPr>
              <a:t>МЕТОДЫ МЕДИЦИНСКОЙ ВИЗУАЛИЗАЦИИ СЛЮННЫХ ЖЕЛЕЗ – СИАЛОГРАФИЯ.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33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u="sng" smtClean="0">
                <a:solidFill>
                  <a:srgbClr val="FF0000"/>
                </a:solidFill>
                <a:latin typeface="Times New Roman" pitchFamily="18" charset="0"/>
              </a:rPr>
              <a:t>ПРОТИВОКАЗАНИЯ!</a:t>
            </a:r>
            <a:r>
              <a:rPr lang="ru-RU" sz="2400" smtClean="0">
                <a:latin typeface="Times New Roman" pitchFamily="18" charset="0"/>
              </a:rPr>
              <a:t/>
            </a:r>
            <a:br>
              <a:rPr lang="ru-RU" sz="2400" smtClean="0">
                <a:latin typeface="Times New Roman" pitchFamily="18" charset="0"/>
              </a:rPr>
            </a:br>
            <a:r>
              <a:rPr lang="ru-RU" sz="2400" smtClean="0">
                <a:latin typeface="Times New Roman" pitchFamily="18" charset="0"/>
              </a:rPr>
              <a:t>СИАЛОГРАФИЯ  Не проводится при остром воспалении.</a:t>
            </a:r>
            <a:endParaRPr lang="ru-RU" sz="2400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20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895D1D"/>
                </a:solidFill>
              </a:rPr>
              <a:t>МЕТОДЫ ВИЗУАЛИЗАЦИИ СЛЮННЫХ ЖЕЛЕЗ –РКТ.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58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/>
              <a:t>МЕТОДИКА РКТ СЛЮННЫХ ЖЕЛЕЗ.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77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895D1D"/>
                </a:solidFill>
              </a:rPr>
              <a:t>МЕТОДЫ ЛУЧЕВОЙ ВИЗУАЛИЗАЦИИ СЛЮННЫХ ЖЕЛЕЗ – УЗИ.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07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Цель  лекции.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02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mtClean="0">
                <a:solidFill>
                  <a:srgbClr val="895D1D"/>
                </a:solidFill>
              </a:rPr>
              <a:t/>
            </a:r>
            <a:br>
              <a:rPr lang="ru-RU" b="1" smtClean="0">
                <a:solidFill>
                  <a:srgbClr val="895D1D"/>
                </a:solidFill>
              </a:rPr>
            </a:br>
            <a:r>
              <a:rPr lang="ru-RU" b="1" smtClean="0">
                <a:solidFill>
                  <a:srgbClr val="895D1D"/>
                </a:solidFill>
              </a:rPr>
              <a:t>МЕТОДЫ ИССЛЕДОВАНИЯ  СЛЮННЫХ ЖЕЛЕЗ - МРТ.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12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mtClean="0"/>
              <a:t>МЕТОДЫ ИССЛЕДОВАНИЯ СЛЮННЫХ ЖЕЛЕЗ -МРТ. 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42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895D1D"/>
                </a:solidFill>
              </a:rPr>
              <a:t>МЕТОДЫ ЛУЧЕВОЙ ВИЗУАЛИЗАЦИИ СЛЮННЫХ ЖЕЛЕЗ – МРТ.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9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smtClean="0"/>
              <a:t>Семиотика заболеваний слюнных желез.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79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/>
              <a:t>Классификация заболеваний слюнных желез.</a:t>
            </a:r>
            <a:endParaRPr lang="ru-RU" sz="32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01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smtClean="0">
                <a:solidFill>
                  <a:prstClr val="black"/>
                </a:solidFill>
              </a:rPr>
              <a:t>Классификация заболеваний слюнных желез (продолжение).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20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smtClean="0">
                <a:latin typeface="Times New Roman" pitchFamily="18" charset="0"/>
              </a:rPr>
              <a:t>ЛУЧЕВАЯ ДИАГНОСТИКА ВОСПАЛИТЕЛЬНЫХ ЗАБОЛЕВАНИЙ СЛЮННЫХ ЖЕЛЕЗ.</a:t>
            </a:r>
            <a:endParaRPr lang="ru-RU" sz="2800" b="1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96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400" b="1" smtClean="0">
                <a:latin typeface="Times New Roman" pitchFamily="18" charset="0"/>
              </a:rPr>
              <a:t>СХЕМАТИЧЕСКОЕ ИЗОБРАЖЕНИЕ изменений протоков на сиалограммах  при сиалоадените. </a:t>
            </a:r>
            <a:endParaRPr lang="ru-RU" sz="2400" b="1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84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46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61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/>
              <a:t>Задачи лекции:</a:t>
            </a:r>
            <a:endParaRPr lang="ru-RU" sz="40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62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66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Сиалография и РКТ при аутоиммунных сиалоаденитах.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85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/>
              <a:t>Слюннокаменная болезнь- сиалолитиаз.</a:t>
            </a:r>
            <a:endParaRPr lang="ru-RU" sz="32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51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/>
              <a:t>Слюннокаменная болезнь 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78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mtClean="0"/>
              <a:t>УЗИ ПРИ СЛЮННОКАМЕННОЙ БОЛЕЗНИ.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93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</a:rPr>
              <a:t>Опухоли слюнных желез.</a:t>
            </a:r>
            <a:endParaRPr lang="ru-RU" sz="3200" b="1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2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</a:rPr>
              <a:t>Опухоли слюнных желез –МЕТОДЫ ИССЛЕДОВАНИЯ.</a:t>
            </a:r>
            <a:endParaRPr lang="ru-RU" sz="3200" b="1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36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/>
              <a:t>Опухоли сЛюнНых желез. сиалография.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44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smtClean="0">
                <a:latin typeface="Times New Roman" pitchFamily="18" charset="0"/>
              </a:rPr>
              <a:t>Опухоли слюнных желез (аденомы)</a:t>
            </a:r>
            <a:endParaRPr lang="ru-RU" sz="320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24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</a:rPr>
              <a:t>Опухоли слюнных желез. Сиалография.</a:t>
            </a:r>
            <a:endParaRPr lang="ru-RU" sz="3200" b="1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66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smtClean="0"/>
              <a:t>Лучевая диагностика заболеваний и повреждений слюнных желез.</a:t>
            </a:r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20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</a:rPr>
              <a:t>Опухоли слюнных желез – семиотика УЗИ,РКТ, МРТ.</a:t>
            </a:r>
            <a:endParaRPr lang="ru-RU" sz="3200" b="1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87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28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2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</a:rPr>
              <a:t>Опухоли и опухолеподобные состояния  слюнных желез при РКТ.</a:t>
            </a:r>
            <a:endParaRPr lang="ru-RU" sz="3200" b="1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25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smtClean="0">
                <a:latin typeface="Times New Roman" pitchFamily="18" charset="0"/>
              </a:rPr>
              <a:t>ЗЛОКАЧЕСТВЕННЫЕ Опухоли слюнных желез. УЗИ  с цветным допплеровским картированием. </a:t>
            </a:r>
            <a:endParaRPr lang="ru-RU" sz="2800" b="1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18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/>
              <a:t>Новообразования слюнных желез РКТ.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26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</a:rPr>
              <a:t>ЗЛОКАЧЕСТВЕННЫЕ Опухоли слюнных желез. РКТ.</a:t>
            </a:r>
            <a:endParaRPr lang="ru-RU" sz="3200" b="1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455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mtClean="0"/>
              <a:t>Опухоли слюнных желез – опухоль околоушной слюнной железы (карцинома), МРТ. 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18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u="sng" smtClean="0"/>
              <a:t>ПРОВЕРОЧНОЕ ЗАДАНИЕ.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875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ЛУЧЕВАЯ ДИАГНОСТИКА ЗАБОЛЕВАНИЙ И ПОВРЕЖДЕНИЙ Височно-нижнечелюстноГО суставА (внчс). </a:t>
            </a:r>
            <a:endParaRPr lang="ru-RU" sz="40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58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smtClean="0"/>
              <a:t>Терминология, ЛУЧЕВАЯ  анатомия, функции слюнных желез. </a:t>
            </a:r>
            <a:endParaRPr lang="ru-RU" sz="40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51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/>
              <a:t>Нормальная и лучевая анатомия ВНЧС.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154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smtClean="0">
                <a:ln w="50800"/>
                <a:solidFill>
                  <a:schemeClr val="tx2">
                    <a:lumMod val="10000"/>
                  </a:schemeClr>
                </a:solidFill>
                <a:effectLst/>
                <a:latin typeface="Times New Roman" pitchFamily="18" charset="0"/>
              </a:rPr>
              <a:t>Лучевые методы исследования ВНЧС</a:t>
            </a:r>
            <a:r>
              <a:rPr lang="ru-RU" sz="400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</a:rPr>
              <a:t>.</a:t>
            </a:r>
            <a:endParaRPr lang="ru-RU" sz="4000" dirty="0">
              <a:ln w="50800"/>
              <a:solidFill>
                <a:schemeClr val="bg1">
                  <a:shade val="50000"/>
                </a:schemeClr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31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Рентгенография ВНЧС по Парма в функциональных положениях.</a:t>
            </a:r>
            <a:endParaRPr lang="ru-RU" dirty="0">
              <a:solidFill>
                <a:schemeClr val="accent4">
                  <a:lumMod val="1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037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Рентгенография височной кости - ВНЧС по Шюллеру</a:t>
            </a:r>
            <a:r>
              <a:rPr lang="ru-RU" sz="3600" smtClean="0">
                <a:latin typeface="Times New Roman" pitchFamily="18" charset="0"/>
              </a:rPr>
              <a:t>.</a:t>
            </a:r>
            <a:endParaRPr lang="ru-RU" sz="3600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869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smtClean="0">
                <a:latin typeface="Times New Roman" pitchFamily="18" charset="0"/>
              </a:rPr>
              <a:t>Рентгенограмметрия ВНЧС.</a:t>
            </a:r>
            <a:endParaRPr lang="ru-RU" sz="4800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88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+mj-ea"/>
                <a:cs typeface="+mj-cs"/>
              </a:rPr>
              <a:t>Линейная томография ВНЧС. </a:t>
            </a:r>
            <a:endParaRPr lang="ru-RU" sz="6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36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smtClean="0">
                <a:latin typeface="Times New Roman" pitchFamily="18" charset="0"/>
              </a:rPr>
              <a:t>Артрография ВНЧС.</a:t>
            </a:r>
            <a:r>
              <a:rPr lang="ru-RU" sz="6000" smtClean="0"/>
              <a:t> </a:t>
            </a:r>
            <a:endParaRPr lang="ru-RU" sz="6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875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latin typeface="Times New Roman" pitchFamily="18" charset="0"/>
              </a:rPr>
              <a:t>Компьютерная томография ВНЧС</a:t>
            </a:r>
            <a:r>
              <a:rPr lang="ru-RU" sz="2800" smtClean="0">
                <a:ln/>
                <a:solidFill>
                  <a:schemeClr val="accent3"/>
                </a:solidFill>
                <a:effectLst/>
                <a:latin typeface="Times New Roman" pitchFamily="18" charset="0"/>
              </a:rPr>
              <a:t>.</a:t>
            </a:r>
            <a:r>
              <a:rPr lang="ru-RU" sz="280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280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700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latin typeface="Times New Roman" pitchFamily="18" charset="0"/>
              </a:rPr>
              <a:t>Магнитно-резонансная томография ВНЧС</a:t>
            </a:r>
            <a:r>
              <a:rPr lang="ru-RU" sz="3200" smtClean="0">
                <a:solidFill>
                  <a:srgbClr val="E5E5FF"/>
                </a:solidFill>
                <a:effectLst/>
                <a:latin typeface="Times New Roman" pitchFamily="18" charset="0"/>
              </a:rPr>
              <a:t>.</a:t>
            </a:r>
            <a:r>
              <a:rPr lang="ru-RU" sz="3200" smtClean="0">
                <a:solidFill>
                  <a:srgbClr val="E5E5FF"/>
                </a:solidFill>
                <a:effectLst/>
              </a:rPr>
              <a:t> 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339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effectLst/>
                <a:latin typeface="Times New Roman" pitchFamily="18" charset="0"/>
              </a:rPr>
              <a:t>Магнитно-резонансная томография ВНЧС.</a:t>
            </a:r>
            <a:r>
              <a:rPr lang="ru-RU" sz="3200" smtClean="0">
                <a:effectLst/>
              </a:rPr>
              <a:t> </a:t>
            </a:r>
            <a:endParaRPr lang="ru-RU" sz="3200" dirty="0"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smtClean="0"/>
              <a:t>Терминология, ЛУЧЕВАЯ анатомия слюнных желез.</a:t>
            </a:r>
            <a:r>
              <a:rPr lang="ru-RU" smtClean="0"/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627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F5BD-8CC5-450C-BF01-2FD495971832}" type="slidenum">
              <a:rPr lang="ru-RU">
                <a:solidFill>
                  <a:srgbClr val="CCCCCC"/>
                </a:solidFill>
              </a:rPr>
              <a:pPr/>
              <a:t>60</a:t>
            </a:fld>
            <a:endParaRPr lang="ru-RU">
              <a:solidFill>
                <a:srgbClr val="CCCCCC"/>
              </a:solidFill>
            </a:endParaRPr>
          </a:p>
        </p:txBody>
      </p:sp>
      <p:sp>
        <p:nvSpPr>
          <p:cNvPr id="21094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8256463" cy="11430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</a:rPr>
              <a:t>МРТ височно-нижнечелюстного сустава.</a:t>
            </a:r>
            <a:endParaRPr lang="ru-RU" sz="3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0951" name="Picture 7" descr="норма кино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2492375"/>
            <a:ext cx="2928937" cy="3240088"/>
          </a:xfrm>
          <a:noFill/>
          <a:ln/>
        </p:spPr>
      </p:pic>
      <p:pic>
        <p:nvPicPr>
          <p:cNvPr id="210952" name="Picture 8" descr="норма кино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700213"/>
            <a:ext cx="3014662" cy="3311525"/>
          </a:xfrm>
          <a:noFill/>
          <a:ln/>
        </p:spPr>
      </p:pic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827088" y="5876925"/>
            <a:ext cx="3457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mtClean="0">
                <a:solidFill>
                  <a:srgbClr val="CCCCCC"/>
                </a:solidFill>
              </a:rPr>
              <a:t>МРТ-кинематика –нормальная функция сустава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5148263" y="5013325"/>
            <a:ext cx="34559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mtClean="0">
                <a:solidFill>
                  <a:srgbClr val="CCCCCC"/>
                </a:solidFill>
              </a:rPr>
              <a:t>МРТ-кинематика –патологическая подвижность сустава.</a:t>
            </a:r>
          </a:p>
        </p:txBody>
      </p:sp>
      <p:graphicFrame>
        <p:nvGraphicFramePr>
          <p:cNvPr id="210961" name="Group 17"/>
          <p:cNvGraphicFramePr>
            <a:graphicFrameLocks noGrp="1"/>
          </p:cNvGraphicFramePr>
          <p:nvPr/>
        </p:nvGraphicFramePr>
        <p:xfrm>
          <a:off x="1258888" y="2420938"/>
          <a:ext cx="3097212" cy="3384550"/>
        </p:xfrm>
        <a:graphic>
          <a:graphicData uri="http://schemas.openxmlformats.org/drawingml/2006/table">
            <a:tbl>
              <a:tblPr/>
              <a:tblGrid>
                <a:gridCol w="3097212"/>
              </a:tblGrid>
              <a:tr h="3384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0968" name="Group 24"/>
          <p:cNvGraphicFramePr>
            <a:graphicFrameLocks noGrp="1"/>
          </p:cNvGraphicFramePr>
          <p:nvPr/>
        </p:nvGraphicFramePr>
        <p:xfrm>
          <a:off x="5076825" y="1700213"/>
          <a:ext cx="3024188" cy="3097213"/>
        </p:xfrm>
        <a:graphic>
          <a:graphicData uri="http://schemas.openxmlformats.org/drawingml/2006/table">
            <a:tbl>
              <a:tblPr/>
              <a:tblGrid>
                <a:gridCol w="3024188"/>
              </a:tblGrid>
              <a:tr h="309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66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6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6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6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1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cap="none" spc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ЗАБОЛЕВАНИЯ И ПОВРЕЖДЕНИЯ ВИСОЧНО-НИЖНЕЧЕЛЮСТНОГО СУСТАВА. </a:t>
            </a:r>
            <a:endParaRPr lang="ru-RU" sz="4000" b="1" cap="none" spc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3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Травматические повреждения височно-нижнечелюстного сустава.</a:t>
            </a:r>
            <a:endParaRPr lang="ru-RU" sz="3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95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Травматические повреждения височно-нижнечелюстного сустава.</a:t>
            </a:r>
            <a:endParaRPr lang="ru-RU" sz="3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720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</a:rPr>
              <a:t>Классификация заболеваний ВНЧС.</a:t>
            </a:r>
            <a:r>
              <a:rPr lang="ru-RU" sz="360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endParaRPr lang="ru-RU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5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</a:rPr>
              <a:t>Классификация заболеваний ВНЧС.</a:t>
            </a:r>
            <a:r>
              <a:rPr lang="ru-RU" sz="400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endParaRPr lang="ru-RU" sz="4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761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smtClean="0">
                <a:latin typeface="Times New Roman" pitchFamily="18" charset="0"/>
              </a:rPr>
              <a:t>Заболевания ВНЧС.</a:t>
            </a:r>
            <a:endParaRPr lang="ru-RU" sz="5400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880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105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5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996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229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123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smtClean="0">
                <a:latin typeface="Times New Roman" pitchFamily="18" charset="0"/>
              </a:rPr>
              <a:t>Невоспалительные заболевания ВНЧС.  Внутренние нарушения ВНЧС.</a:t>
            </a:r>
            <a:endParaRPr lang="ru-RU" sz="3600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809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smtClean="0">
                <a:solidFill>
                  <a:srgbClr val="FFC000"/>
                </a:solidFill>
                <a:effectLst/>
                <a:latin typeface="Times New Roman" pitchFamily="18" charset="0"/>
              </a:rPr>
              <a:t>Классификация внутренних (внутрисуставных)  нарушений ВНЧС.</a:t>
            </a:r>
            <a:endParaRPr lang="ru-RU" sz="3600" dirty="0">
              <a:solidFill>
                <a:srgbClr val="FFC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822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FFC000"/>
                </a:solidFill>
                <a:latin typeface="Times New Roman" pitchFamily="18" charset="0"/>
              </a:rPr>
              <a:t>Классификация внутренних нарушений ВНЧС.</a:t>
            </a:r>
            <a:endParaRPr lang="ru-RU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603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FFC000"/>
                </a:solidFill>
                <a:latin typeface="Times New Roman" pitchFamily="18" charset="0"/>
              </a:rPr>
              <a:t>Классификация внутренних нарушений ВНЧС.</a:t>
            </a:r>
            <a:endParaRPr lang="ru-RU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821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smtClean="0">
                <a:solidFill>
                  <a:srgbClr val="FFC000"/>
                </a:solidFill>
                <a:effectLst/>
                <a:latin typeface="Times New Roman" pitchFamily="18" charset="0"/>
              </a:rPr>
              <a:t>1. Хронический вывих головки нижней челюсти.</a:t>
            </a:r>
            <a:endParaRPr lang="ru-RU" sz="3600" dirty="0">
              <a:solidFill>
                <a:srgbClr val="FFC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553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C000"/>
                </a:solidFill>
                <a:latin typeface="Times New Roman" pitchFamily="18" charset="0"/>
              </a:rPr>
              <a:t>2. Подвывих суставного диска.</a:t>
            </a:r>
            <a:endParaRPr lang="ru-RU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439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FFC000"/>
                </a:solidFill>
                <a:effectLst/>
                <a:latin typeface="Times New Roman" pitchFamily="18" charset="0"/>
              </a:rPr>
              <a:t>2. МРТ-подвывих суставного диска.</a:t>
            </a:r>
            <a:endParaRPr lang="ru-RU" dirty="0">
              <a:solidFill>
                <a:srgbClr val="FFC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825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latin typeface="Times New Roman" pitchFamily="18" charset="0"/>
              </a:rPr>
              <a:t>3</a:t>
            </a:r>
            <a:r>
              <a:rPr lang="ru-RU" sz="3200" smtClean="0">
                <a:latin typeface="Times New Roman" pitchFamily="18" charset="0"/>
              </a:rPr>
              <a:t>. </a:t>
            </a:r>
            <a:r>
              <a:rPr lang="ru-RU" sz="3200" smtClean="0">
                <a:solidFill>
                  <a:srgbClr val="FFC000"/>
                </a:solidFill>
                <a:latin typeface="Times New Roman" pitchFamily="18" charset="0"/>
              </a:rPr>
              <a:t>Хронический вывих головки нижней челюсти с подвывихом суставного диска</a:t>
            </a:r>
            <a:r>
              <a:rPr lang="ru-RU" sz="3200" smtClean="0">
                <a:latin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3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354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smtClean="0">
                <a:solidFill>
                  <a:srgbClr val="FFC000"/>
                </a:solidFill>
                <a:latin typeface="Times New Roman" pitchFamily="18" charset="0"/>
              </a:rPr>
              <a:t>4. Хронический вывих ВНЧС (головки и суставного диска).</a:t>
            </a:r>
            <a:endParaRPr lang="ru-RU" sz="40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85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C000"/>
                </a:solidFill>
                <a:latin typeface="Times New Roman" pitchFamily="18" charset="0"/>
              </a:rPr>
              <a:t>4. Хронический вывих ВНЧС.</a:t>
            </a:r>
            <a:endParaRPr lang="ru-RU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417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C000"/>
                </a:solidFill>
                <a:effectLst/>
                <a:latin typeface="Times New Roman" pitchFamily="18" charset="0"/>
              </a:rPr>
              <a:t>5. Привычный вывих ВНЧС.</a:t>
            </a:r>
            <a:endParaRPr lang="ru-RU" dirty="0">
              <a:solidFill>
                <a:srgbClr val="FFC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022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solidFill>
                  <a:srgbClr val="FFC000"/>
                </a:solidFill>
                <a:latin typeface="Times New Roman" pitchFamily="18" charset="0"/>
              </a:rPr>
              <a:t>6. Рецидивирующий вывих суставного диска.</a:t>
            </a:r>
            <a:endParaRPr lang="ru-RU" sz="32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857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smtClean="0">
                <a:solidFill>
                  <a:srgbClr val="FFC000"/>
                </a:solidFill>
                <a:effectLst/>
                <a:latin typeface="Times New Roman" pitchFamily="18" charset="0"/>
              </a:rPr>
              <a:t>7. Хронический вывих суставного диска.</a:t>
            </a:r>
            <a:endParaRPr lang="ru-RU" sz="4000" dirty="0">
              <a:solidFill>
                <a:srgbClr val="FFC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403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rgbClr val="FFC000"/>
                </a:solidFill>
                <a:latin typeface="Times New Roman" pitchFamily="18" charset="0"/>
              </a:rPr>
              <a:t>7</a:t>
            </a:r>
            <a:r>
              <a:rPr lang="ru-RU" sz="3600" smtClean="0">
                <a:solidFill>
                  <a:srgbClr val="FFC000"/>
                </a:solidFill>
                <a:latin typeface="Times New Roman" pitchFamily="18" charset="0"/>
              </a:rPr>
              <a:t>. Хронический вывих суставного диска.</a:t>
            </a:r>
            <a:endParaRPr lang="ru-RU" sz="36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472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solidFill>
                  <a:srgbClr val="FFC000"/>
                </a:solidFill>
                <a:effectLst/>
                <a:latin typeface="Times New Roman" pitchFamily="18" charset="0"/>
              </a:rPr>
              <a:t>7. Хронический вывих суставного диска.</a:t>
            </a:r>
            <a:endParaRPr lang="ru-RU" sz="3200" dirty="0">
              <a:solidFill>
                <a:srgbClr val="FFC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177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solidFill>
                  <a:srgbClr val="FFC000"/>
                </a:solidFill>
                <a:effectLst/>
                <a:latin typeface="Times New Roman" pitchFamily="18" charset="0"/>
              </a:rPr>
              <a:t>7. Хронический вывих суставного диска.</a:t>
            </a:r>
            <a:endParaRPr lang="ru-RU" sz="3200" dirty="0">
              <a:solidFill>
                <a:srgbClr val="FFC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66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solidFill>
                  <a:srgbClr val="FFC000"/>
                </a:solidFill>
                <a:latin typeface="Times New Roman" pitchFamily="18" charset="0"/>
              </a:rPr>
              <a:t>7. Хронический вывих суставного диска.</a:t>
            </a:r>
            <a:endParaRPr lang="ru-RU" sz="32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429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smtClean="0">
                <a:solidFill>
                  <a:srgbClr val="FFC000"/>
                </a:solidFill>
                <a:effectLst/>
                <a:latin typeface="Times New Roman" pitchFamily="18" charset="0"/>
              </a:rPr>
              <a:t>8. Хронический вывих СД, вторичный остеоартроз.</a:t>
            </a:r>
            <a:endParaRPr lang="ru-RU" sz="3600" dirty="0">
              <a:solidFill>
                <a:srgbClr val="FFC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4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smtClean="0"/>
              <a:t>Поднижнечелюстная слюнная железа. </a:t>
            </a:r>
            <a:endParaRPr lang="ru-RU" sz="40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957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solidFill>
                  <a:srgbClr val="FFC000"/>
                </a:solidFill>
                <a:effectLst/>
                <a:latin typeface="Times New Roman" pitchFamily="18" charset="0"/>
              </a:rPr>
              <a:t>8. Хронический вывих суставного диска ВНЧС, вторичный остеоартроз.</a:t>
            </a:r>
            <a:endParaRPr lang="ru-RU" sz="2800" dirty="0">
              <a:solidFill>
                <a:srgbClr val="FFC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79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solidFill>
                  <a:srgbClr val="FFC000"/>
                </a:solidFill>
                <a:effectLst/>
                <a:latin typeface="Times New Roman" pitchFamily="18" charset="0"/>
              </a:rPr>
              <a:t>9. Хронический задний вывих суставного диска.</a:t>
            </a:r>
            <a:endParaRPr lang="ru-RU" sz="3200" dirty="0">
              <a:solidFill>
                <a:srgbClr val="FFC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089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CCCCCC"/>
                </a:solidFill>
              </a:rPr>
              <a:t>ФФМО, кафедра рентгенологии</a:t>
            </a:r>
            <a:endParaRPr lang="ru-RU">
              <a:solidFill>
                <a:srgbClr val="CCCCCC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A81A-B6EA-4516-8AC3-CFC810178C46}" type="slidenum">
              <a:rPr lang="ru-RU" smtClean="0">
                <a:solidFill>
                  <a:srgbClr val="CCCCCC"/>
                </a:solidFill>
              </a:rPr>
              <a:pPr/>
              <a:t>92</a:t>
            </a:fld>
            <a:endParaRPr lang="ru-RU">
              <a:solidFill>
                <a:srgbClr val="CCCC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5661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61549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Список литературы: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308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451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лои">
  <a:themeElements>
    <a:clrScheme name="Слои 2">
      <a:dk1>
        <a:srgbClr val="993300"/>
      </a:dk1>
      <a:lt1>
        <a:srgbClr val="CCCCCC"/>
      </a:lt1>
      <a:dk2>
        <a:srgbClr val="330000"/>
      </a:dk2>
      <a:lt2>
        <a:srgbClr val="FFFFFF"/>
      </a:lt2>
      <a:accent1>
        <a:srgbClr val="996633"/>
      </a:accent1>
      <a:accent2>
        <a:srgbClr val="FF0000"/>
      </a:accent2>
      <a:accent3>
        <a:srgbClr val="ADAAAA"/>
      </a:accent3>
      <a:accent4>
        <a:srgbClr val="AEAEAE"/>
      </a:accent4>
      <a:accent5>
        <a:srgbClr val="CAB8AD"/>
      </a:accent5>
      <a:accent6>
        <a:srgbClr val="E70000"/>
      </a:accent6>
      <a:hlink>
        <a:srgbClr val="FF3300"/>
      </a:hlink>
      <a:folHlink>
        <a:srgbClr val="CC9933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506</Words>
  <Application>Microsoft Office PowerPoint</Application>
  <PresentationFormat>Экран (4:3)</PresentationFormat>
  <Paragraphs>85</Paragraphs>
  <Slides>95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95</vt:i4>
      </vt:variant>
    </vt:vector>
  </HeadingPairs>
  <TitlesOfParts>
    <vt:vector size="97" baseType="lpstr">
      <vt:lpstr>Тема Office</vt:lpstr>
      <vt:lpstr>Слои</vt:lpstr>
      <vt:lpstr>Лекция №8  для студентов 3 курса, обучающихся по специальности – 060201 Стоматология.  Тема:  «Лучевая диагностика заболеваний и повреждений слюнных желез и височно-нижнечелюстного сустава».</vt:lpstr>
      <vt:lpstr>Цель  лекции.</vt:lpstr>
      <vt:lpstr>Задачи лекции:</vt:lpstr>
      <vt:lpstr>Лучевая диагностика заболеваний и повреждений слюнных желез.</vt:lpstr>
      <vt:lpstr>Терминология, ЛУЧЕВАЯ  анатомия, функции слюнных желез. </vt:lpstr>
      <vt:lpstr>Терминология, ЛУЧЕВАЯ анатомия слюнных желез. </vt:lpstr>
      <vt:lpstr>Презентация PowerPoint</vt:lpstr>
      <vt:lpstr>Презентация PowerPoint</vt:lpstr>
      <vt:lpstr>Поднижнечелюстная слюнная железа. </vt:lpstr>
      <vt:lpstr>Презентация PowerPoint</vt:lpstr>
      <vt:lpstr>Презентация PowerPoint</vt:lpstr>
      <vt:lpstr>МЕТОДЫ МЕДИЦИНСКОЙ ВИЗУАЛИЗАЦИИ СЛЮННЫХ ЖЕЛЕЗ.</vt:lpstr>
      <vt:lpstr>МЕТОДЫ ЛУЧЕВОЙ ВИЗУАЛИЗАЦИИ СЛЮННЫХ ЖЕЛЕЗ.</vt:lpstr>
      <vt:lpstr>МЕТОДЫ МЕДИЦИНСКОЙ ВИЗУАЛИЗАЦИИ СЛЮННЫХ ЖЕЛЕЗ –РЕНТГЕНОГРАФИЯ.</vt:lpstr>
      <vt:lpstr>МЕТОДЫ МЕДИЦИНСКОЙ ВИЗУАЛИЗАЦИИ СЛЮННЫХ ЖЕЛЕЗ – СИАЛОГРАФИЯ.</vt:lpstr>
      <vt:lpstr>ПРОТИВОКАЗАНИЯ! СИАЛОГРАФИЯ  Не проводится при остром воспалении.</vt:lpstr>
      <vt:lpstr>МЕТОДЫ ВИЗУАЛИЗАЦИИ СЛЮННЫХ ЖЕЛЕЗ –РКТ.</vt:lpstr>
      <vt:lpstr>МЕТОДИКА РКТ СЛЮННЫХ ЖЕЛЕЗ.</vt:lpstr>
      <vt:lpstr>МЕТОДЫ ЛУЧЕВОЙ ВИЗУАЛИЗАЦИИ СЛЮННЫХ ЖЕЛЕЗ – УЗИ.</vt:lpstr>
      <vt:lpstr> МЕТОДЫ ИССЛЕДОВАНИЯ  СЛЮННЫХ ЖЕЛЕЗ - МРТ. </vt:lpstr>
      <vt:lpstr>МЕТОДЫ ИССЛЕДОВАНИЯ СЛЮННЫХ ЖЕЛЕЗ -МРТ. </vt:lpstr>
      <vt:lpstr>МЕТОДЫ ЛУЧЕВОЙ ВИЗУАЛИЗАЦИИ СЛЮННЫХ ЖЕЛЕЗ – МРТ.</vt:lpstr>
      <vt:lpstr>Семиотика заболеваний слюнных желез.</vt:lpstr>
      <vt:lpstr>Классификация заболеваний слюнных желез.</vt:lpstr>
      <vt:lpstr>Классификация заболеваний слюнных желез (продолжение).</vt:lpstr>
      <vt:lpstr>ЛУЧЕВАЯ ДИАГНОСТИКА ВОСПАЛИТЕЛЬНЫХ ЗАБОЛЕВАНИЙ СЛЮННЫХ ЖЕЛЕЗ.</vt:lpstr>
      <vt:lpstr>СХЕМАТИЧЕСКОЕ ИЗОБРАЖЕНИЕ изменений протоков на сиалограммах  при сиалоадените. </vt:lpstr>
      <vt:lpstr>Презентация PowerPoint</vt:lpstr>
      <vt:lpstr>Презентация PowerPoint</vt:lpstr>
      <vt:lpstr>Презентация PowerPoint</vt:lpstr>
      <vt:lpstr>Сиалография и РКТ при аутоиммунных сиалоаденитах.</vt:lpstr>
      <vt:lpstr>Слюннокаменная болезнь- сиалолитиаз.</vt:lpstr>
      <vt:lpstr>Слюннокаменная болезнь .</vt:lpstr>
      <vt:lpstr>УЗИ ПРИ СЛЮННОКАМЕННОЙ БОЛЕЗНИ.</vt:lpstr>
      <vt:lpstr>Опухоли слюнных желез.</vt:lpstr>
      <vt:lpstr>Опухоли слюнных желез –МЕТОДЫ ИССЛЕДОВАНИЯ.</vt:lpstr>
      <vt:lpstr>Опухоли сЛюнНых желез. сиалография.</vt:lpstr>
      <vt:lpstr>Опухоли слюнных желез (аденомы)</vt:lpstr>
      <vt:lpstr>Опухоли слюнных желез. Сиалография.</vt:lpstr>
      <vt:lpstr>Опухоли слюнных желез – семиотика УЗИ,РКТ, МРТ.</vt:lpstr>
      <vt:lpstr>Презентация PowerPoint</vt:lpstr>
      <vt:lpstr>Презентация PowerPoint</vt:lpstr>
      <vt:lpstr>Опухоли и опухолеподобные состояния  слюнных желез при РКТ.</vt:lpstr>
      <vt:lpstr>ЗЛОКАЧЕСТВЕННЫЕ Опухоли слюнных желез. УЗИ  с цветным допплеровским картированием. </vt:lpstr>
      <vt:lpstr>Новообразования слюнных желез РКТ.</vt:lpstr>
      <vt:lpstr>ЗЛОКАЧЕСТВЕННЫЕ Опухоли слюнных желез. РКТ.</vt:lpstr>
      <vt:lpstr>Опухоли слюнных желез – опухоль околоушной слюнной железы (карцинома), МРТ. </vt:lpstr>
      <vt:lpstr>ПРОВЕРОЧНОЕ ЗАДАНИЕ.</vt:lpstr>
      <vt:lpstr>ЛУЧЕВАЯ ДИАГНОСТИКА ЗАБОЛЕВАНИЙ И ПОВРЕЖДЕНИЙ Височно-нижнечелюстноГО суставА (внчс). </vt:lpstr>
      <vt:lpstr>Нормальная и лучевая анатомия ВНЧС.</vt:lpstr>
      <vt:lpstr>Лучевые методы исследования ВНЧС.</vt:lpstr>
      <vt:lpstr>Рентгенография ВНЧС по Парма в функциональных положениях.</vt:lpstr>
      <vt:lpstr>Рентгенография височной кости - ВНЧС по Шюллеру.</vt:lpstr>
      <vt:lpstr>Рентгенограмметрия ВНЧС.</vt:lpstr>
      <vt:lpstr>Линейная томография ВНЧС. </vt:lpstr>
      <vt:lpstr>Артрография ВНЧС. </vt:lpstr>
      <vt:lpstr>Компьютерная томография ВНЧС. </vt:lpstr>
      <vt:lpstr>Магнитно-резонансная томография ВНЧС. </vt:lpstr>
      <vt:lpstr>Магнитно-резонансная томография ВНЧС. </vt:lpstr>
      <vt:lpstr>МРТ височно-нижнечелюстного сустава.</vt:lpstr>
      <vt:lpstr>ЗАБОЛЕВАНИЯ И ПОВРЕЖДЕНИЯ ВИСОЧНО-НИЖНЕЧЕЛЮСТНОГО СУСТАВА. </vt:lpstr>
      <vt:lpstr>Травматические повреждения височно-нижнечелюстного сустава.</vt:lpstr>
      <vt:lpstr>Травматические повреждения височно-нижнечелюстного сустава.</vt:lpstr>
      <vt:lpstr>Классификация заболеваний ВНЧС. </vt:lpstr>
      <vt:lpstr>Классификация заболеваний ВНЧС. </vt:lpstr>
      <vt:lpstr>Презентация PowerPoint</vt:lpstr>
      <vt:lpstr>Заболевания ВНЧС.</vt:lpstr>
      <vt:lpstr>Презентация PowerPoint</vt:lpstr>
      <vt:lpstr>Презентация PowerPoint</vt:lpstr>
      <vt:lpstr>Презентация PowerPoint</vt:lpstr>
      <vt:lpstr>Презентация PowerPoint</vt:lpstr>
      <vt:lpstr>Невоспалительные заболевания ВНЧС.  Внутренние нарушения ВНЧС.</vt:lpstr>
      <vt:lpstr>Классификация внутренних (внутрисуставных)  нарушений ВНЧС.</vt:lpstr>
      <vt:lpstr>Классификация внутренних нарушений ВНЧС.</vt:lpstr>
      <vt:lpstr>Классификация внутренних нарушений ВНЧС.</vt:lpstr>
      <vt:lpstr>1. Хронический вывих головки нижней челюсти.</vt:lpstr>
      <vt:lpstr>2. Подвывих суставного диска.</vt:lpstr>
      <vt:lpstr>2. МРТ-подвывих суставного диска.</vt:lpstr>
      <vt:lpstr>3. Хронический вывих головки нижней челюсти с подвывихом суставного диска.</vt:lpstr>
      <vt:lpstr>4. Хронический вывих ВНЧС (головки и суставного диска).</vt:lpstr>
      <vt:lpstr>4. Хронический вывих ВНЧС.</vt:lpstr>
      <vt:lpstr>5. Привычный вывих ВНЧС.</vt:lpstr>
      <vt:lpstr>6. Рецидивирующий вывих суставного диска.</vt:lpstr>
      <vt:lpstr>7. Хронический вывих суставного диска.</vt:lpstr>
      <vt:lpstr>7. Хронический вывих суставного диска.</vt:lpstr>
      <vt:lpstr>7. Хронический вывих суставного диска.</vt:lpstr>
      <vt:lpstr>7. Хронический вывих суставного диска.</vt:lpstr>
      <vt:lpstr>7. Хронический вывих суставного диска.</vt:lpstr>
      <vt:lpstr>8. Хронический вывих СД, вторичный остеоартроз.</vt:lpstr>
      <vt:lpstr>8. Хронический вывих суставного диска ВНЧС, вторичный остеоартроз.</vt:lpstr>
      <vt:lpstr>9. Хронический задний вывих суставного диска.</vt:lpstr>
      <vt:lpstr>Презентация PowerPoint</vt:lpstr>
      <vt:lpstr>Презентация PowerPoint</vt:lpstr>
      <vt:lpstr>Список литературы: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№8  для студентов 3 курса, обучающихся по специальности – 060201 Стоматология.  Тема:  «Лучевая диагностика заболеваний и повреждений слюнных желез и височно-нижнечелюстного сустава».</dc:title>
  <dc:creator>User</dc:creator>
  <cp:lastModifiedBy>Наталья Гуничева</cp:lastModifiedBy>
  <cp:revision>7</cp:revision>
  <dcterms:created xsi:type="dcterms:W3CDTF">2015-12-08T13:27:17Z</dcterms:created>
  <dcterms:modified xsi:type="dcterms:W3CDTF">2015-12-12T02:24:44Z</dcterms:modified>
</cp:coreProperties>
</file>