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g"/>
  <Override PartName="/ppt/media/image8.jpg" ContentType="image/jpg"/>
  <Override PartName="/ppt/media/image13.jpg" ContentType="image/jpg"/>
  <Override PartName="/ppt/media/image31.jpg" ContentType="image/jpg"/>
  <Override PartName="/ppt/media/image32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48.jpg" ContentType="image/jpg"/>
  <Override PartName="/ppt/media/image49.jpg" ContentType="image/jpg"/>
  <Override PartName="/ppt/notesSlides/notesSlide1.xml" ContentType="application/vnd.openxmlformats-officedocument.presentationml.notesSlide+xml"/>
  <Override PartName="/ppt/media/image53.jpg" ContentType="image/jpg"/>
  <Override PartName="/ppt/media/image54.jpg" ContentType="image/jpg"/>
  <Override PartName="/ppt/media/image66.jpg" ContentType="image/jpg"/>
  <Override PartName="/ppt/media/image67.jpg" ContentType="image/jpg"/>
  <Override PartName="/ppt/media/image68.jpg" ContentType="image/jpg"/>
  <Override PartName="/ppt/media/image69.jpg" ContentType="image/jpg"/>
  <Override PartName="/ppt/media/image70.jpg" ContentType="image/jpg"/>
  <Override PartName="/ppt/media/image71.jpg" ContentType="image/jpg"/>
  <Override PartName="/ppt/media/image72.jpg" ContentType="image/jpg"/>
  <Override PartName="/ppt/media/image73.jpg" ContentType="image/jpg"/>
  <Override PartName="/ppt/media/image74.jpg" ContentType="image/jpg"/>
  <Override PartName="/ppt/media/image75.jpg" ContentType="image/jpg"/>
  <Override PartName="/ppt/media/image76.jpg" ContentType="image/jpg"/>
  <Override PartName="/ppt/media/image77.jpg" ContentType="image/jpg"/>
  <Override PartName="/ppt/media/image78.jpg" ContentType="image/jpg"/>
  <Override PartName="/ppt/media/image79.jpg" ContentType="image/jpg"/>
  <Override PartName="/ppt/media/image80.jpg" ContentType="image/jpg"/>
  <Override PartName="/ppt/media/image81.jpg" ContentType="image/jpg"/>
  <Override PartName="/ppt/media/image82.jpg" ContentType="image/jpg"/>
  <Override PartName="/ppt/media/image83.jpg" ContentType="image/jpg"/>
  <Override PartName="/ppt/media/image84.jpg" ContentType="image/jpg"/>
  <Override PartName="/ppt/media/image85.jpg" ContentType="image/jpg"/>
  <Override PartName="/ppt/media/image86.jpg" ContentType="image/jpg"/>
  <Override PartName="/ppt/media/image87.jpg" ContentType="image/jpg"/>
  <Override PartName="/ppt/media/image88.jpg" ContentType="image/jpg"/>
  <Override PartName="/ppt/media/image89.jpg" ContentType="image/jpg"/>
  <Override PartName="/ppt/media/image90.jpg" ContentType="image/jpg"/>
  <Override PartName="/ppt/notesSlides/notesSlide2.xml" ContentType="application/vnd.openxmlformats-officedocument.presentationml.notesSlide+xml"/>
  <Override PartName="/ppt/media/image9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3" r:id="rId11"/>
    <p:sldId id="311" r:id="rId12"/>
    <p:sldId id="306" r:id="rId13"/>
    <p:sldId id="305" r:id="rId14"/>
    <p:sldId id="265" r:id="rId15"/>
    <p:sldId id="266" r:id="rId16"/>
    <p:sldId id="267" r:id="rId17"/>
    <p:sldId id="268" r:id="rId18"/>
    <p:sldId id="269" r:id="rId19"/>
    <p:sldId id="277" r:id="rId20"/>
    <p:sldId id="271" r:id="rId21"/>
    <p:sldId id="272" r:id="rId22"/>
    <p:sldId id="307" r:id="rId23"/>
    <p:sldId id="274" r:id="rId24"/>
    <p:sldId id="275" r:id="rId25"/>
    <p:sldId id="273" r:id="rId26"/>
    <p:sldId id="276" r:id="rId27"/>
    <p:sldId id="278" r:id="rId28"/>
    <p:sldId id="279" r:id="rId29"/>
    <p:sldId id="281" r:id="rId30"/>
    <p:sldId id="282" r:id="rId31"/>
    <p:sldId id="283" r:id="rId32"/>
    <p:sldId id="308" r:id="rId33"/>
    <p:sldId id="309" r:id="rId34"/>
    <p:sldId id="310" r:id="rId35"/>
    <p:sldId id="280" r:id="rId36"/>
    <p:sldId id="286" r:id="rId37"/>
    <p:sldId id="287" r:id="rId38"/>
    <p:sldId id="288" r:id="rId39"/>
    <p:sldId id="285" r:id="rId40"/>
    <p:sldId id="284" r:id="rId41"/>
    <p:sldId id="289" r:id="rId42"/>
    <p:sldId id="290" r:id="rId43"/>
    <p:sldId id="292" r:id="rId44"/>
    <p:sldId id="291" r:id="rId45"/>
    <p:sldId id="293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294" r:id="rId54"/>
    <p:sldId id="302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D2851-7380-4158-8318-3E000978A453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C1AEE-C66B-499D-A8F5-A0255DC58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25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AEE-C66B-499D-A8F5-A0255DC5884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4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C1AEE-C66B-499D-A8F5-A0255DC5884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78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4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97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7892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043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7429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36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2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55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078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764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2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7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3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4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53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4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9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4D12-72D4-4699-8CEA-0622754791A1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455222-BAA8-466A-BF1A-59DDDC3B78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5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jp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885" y="1137530"/>
            <a:ext cx="8915399" cy="2262781"/>
          </a:xfrm>
        </p:spPr>
        <p:txBody>
          <a:bodyPr/>
          <a:lstStyle/>
          <a:p>
            <a:r>
              <a:rPr lang="ru-RU" b="1" dirty="0" smtClean="0"/>
              <a:t>Введение в антропологию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011" y="5580942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chemeClr val="tx1"/>
                </a:solidFill>
              </a:rPr>
              <a:t>.м.н., доцент Орлова Ирина Игоревна</a:t>
            </a:r>
          </a:p>
          <a:p>
            <a:endParaRPr lang="ru-RU" dirty="0"/>
          </a:p>
          <a:p>
            <a:pPr algn="ctr"/>
            <a:r>
              <a:rPr lang="ru-RU" dirty="0" smtClean="0"/>
              <a:t>Красноярск, 2023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68582" y="221673"/>
            <a:ext cx="8977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ФГБОУ ВО Красноярский государственный медицинский университет имени проф. В.Ф. </a:t>
            </a:r>
            <a:r>
              <a:rPr lang="ru-RU" dirty="0" err="1" smtClean="0"/>
              <a:t>Войно-Ясенецкого</a:t>
            </a:r>
            <a:r>
              <a:rPr lang="ru-RU" dirty="0" smtClean="0"/>
              <a:t> Минздрава РФ</a:t>
            </a:r>
          </a:p>
          <a:p>
            <a:pPr algn="ctr"/>
            <a:r>
              <a:rPr lang="ru-RU" dirty="0" smtClean="0"/>
              <a:t>Кафедра анатомии человека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72" y="1284248"/>
            <a:ext cx="6247533" cy="4157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5673" y="3574473"/>
            <a:ext cx="418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Лекция для обучающихся 1 курса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43" y="0"/>
            <a:ext cx="1468582" cy="14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0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1"/>
            <a:ext cx="8839200" cy="66293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27274" y="157988"/>
            <a:ext cx="5541645" cy="5740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/>
              <a:t>Возрастная</a:t>
            </a:r>
            <a:r>
              <a:rPr sz="3600" spc="-30" dirty="0"/>
              <a:t> </a:t>
            </a:r>
            <a:r>
              <a:rPr sz="3600" spc="-10" dirty="0"/>
              <a:t>антропология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31807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31491" y="118661"/>
            <a:ext cx="8312150" cy="1233170"/>
            <a:chOff x="507491" y="118661"/>
            <a:chExt cx="8312150" cy="12331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491" y="118661"/>
              <a:ext cx="8311896" cy="4472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9927" y="342899"/>
              <a:ext cx="5907024" cy="100888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13304" y="0"/>
            <a:ext cx="8362512" cy="5668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solidFill>
                  <a:srgbClr val="23236D"/>
                </a:solidFill>
                <a:latin typeface="Garamond"/>
                <a:cs typeface="Garamond"/>
              </a:rPr>
              <a:t>Результаты</a:t>
            </a:r>
            <a:r>
              <a:rPr b="1" spc="5" dirty="0">
                <a:solidFill>
                  <a:srgbClr val="23236D"/>
                </a:solidFill>
                <a:latin typeface="Garamond"/>
                <a:cs typeface="Garamond"/>
              </a:rPr>
              <a:t> </a:t>
            </a:r>
            <a:r>
              <a:rPr b="1" spc="-10" dirty="0">
                <a:solidFill>
                  <a:srgbClr val="23236D"/>
                </a:solidFill>
                <a:latin typeface="Garamond"/>
                <a:cs typeface="Garamond"/>
              </a:rPr>
              <a:t>сомат</a:t>
            </a:r>
            <a:endParaRPr dirty="0">
              <a:latin typeface="Garamond"/>
              <a:cs typeface="Garamon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04058" y="439878"/>
            <a:ext cx="21113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b="1" dirty="0">
                <a:solidFill>
                  <a:srgbClr val="23236D"/>
                </a:solidFill>
                <a:latin typeface="Garamond"/>
                <a:cs typeface="Garamond"/>
              </a:rPr>
              <a:t>разных</a:t>
            </a:r>
            <a:r>
              <a:rPr sz="3600" b="1" spc="-20" dirty="0">
                <a:solidFill>
                  <a:srgbClr val="23236D"/>
                </a:solidFill>
                <a:latin typeface="Garamond"/>
                <a:cs typeface="Garamond"/>
              </a:rPr>
              <a:t> </a:t>
            </a:r>
            <a:r>
              <a:rPr sz="3600" b="1" spc="-25" dirty="0">
                <a:solidFill>
                  <a:srgbClr val="23236D"/>
                </a:solidFill>
                <a:latin typeface="Garamond"/>
                <a:cs typeface="Garamond"/>
              </a:rPr>
              <a:t>во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02496" y="22030"/>
            <a:ext cx="4718050" cy="1009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>
              <a:lnSpc>
                <a:spcPts val="3610"/>
              </a:lnSpc>
            </a:pPr>
            <a:r>
              <a:rPr sz="3600" b="1" dirty="0">
                <a:solidFill>
                  <a:srgbClr val="23236D"/>
                </a:solidFill>
                <a:latin typeface="Garamond"/>
                <a:cs typeface="Garamond"/>
              </a:rPr>
              <a:t>отипирования</a:t>
            </a:r>
            <a:r>
              <a:rPr sz="3600" b="1" spc="-20" dirty="0">
                <a:solidFill>
                  <a:srgbClr val="23236D"/>
                </a:solidFill>
                <a:latin typeface="Garamond"/>
                <a:cs typeface="Garamond"/>
              </a:rPr>
              <a:t> </a:t>
            </a:r>
            <a:r>
              <a:rPr sz="3600" b="1" spc="-10" dirty="0">
                <a:solidFill>
                  <a:srgbClr val="23236D"/>
                </a:solidFill>
                <a:latin typeface="Garamond"/>
                <a:cs typeface="Garamond"/>
              </a:rPr>
              <a:t>мужчин</a:t>
            </a:r>
            <a:endParaRPr sz="3600">
              <a:latin typeface="Garamond"/>
              <a:cs typeface="Garamond"/>
            </a:endParaRPr>
          </a:p>
          <a:p>
            <a:pPr>
              <a:lnSpc>
                <a:spcPts val="4105"/>
              </a:lnSpc>
            </a:pPr>
            <a:r>
              <a:rPr sz="3600" b="1" dirty="0">
                <a:solidFill>
                  <a:srgbClr val="23236D"/>
                </a:solidFill>
                <a:latin typeface="Garamond"/>
                <a:cs typeface="Garamond"/>
              </a:rPr>
              <a:t>зрастных</a:t>
            </a:r>
            <a:r>
              <a:rPr sz="3600" b="1" spc="-30" dirty="0">
                <a:solidFill>
                  <a:srgbClr val="23236D"/>
                </a:solidFill>
                <a:latin typeface="Garamond"/>
                <a:cs typeface="Garamond"/>
              </a:rPr>
              <a:t> </a:t>
            </a:r>
            <a:r>
              <a:rPr sz="3600" b="1" spc="-20" dirty="0">
                <a:solidFill>
                  <a:srgbClr val="23236D"/>
                </a:solidFill>
                <a:latin typeface="Garamond"/>
                <a:cs typeface="Garamond"/>
              </a:rPr>
              <a:t>групп</a:t>
            </a:r>
            <a:endParaRPr sz="3600">
              <a:latin typeface="Garamond"/>
              <a:cs typeface="Garamond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48630" y="1300729"/>
            <a:ext cx="8827186" cy="5062220"/>
            <a:chOff x="86624" y="1234366"/>
            <a:chExt cx="8827186" cy="5062220"/>
          </a:xfrm>
        </p:grpSpPr>
        <p:sp>
          <p:nvSpPr>
            <p:cNvPr id="9" name="object 9"/>
            <p:cNvSpPr/>
            <p:nvPr/>
          </p:nvSpPr>
          <p:spPr>
            <a:xfrm>
              <a:off x="86624" y="1234366"/>
              <a:ext cx="8818245" cy="5062220"/>
            </a:xfrm>
            <a:custGeom>
              <a:avLst/>
              <a:gdLst/>
              <a:ahLst/>
              <a:cxnLst/>
              <a:rect l="l" t="t" r="r" b="b"/>
              <a:pathLst>
                <a:path w="8818245" h="5062220">
                  <a:moveTo>
                    <a:pt x="8818183" y="0"/>
                  </a:moveTo>
                  <a:lnTo>
                    <a:pt x="0" y="0"/>
                  </a:lnTo>
                  <a:lnTo>
                    <a:pt x="0" y="5062146"/>
                  </a:lnTo>
                  <a:lnTo>
                    <a:pt x="8818183" y="5062146"/>
                  </a:lnTo>
                  <a:lnTo>
                    <a:pt x="88181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7787" y="3628486"/>
              <a:ext cx="7828915" cy="728345"/>
            </a:xfrm>
            <a:custGeom>
              <a:avLst/>
              <a:gdLst/>
              <a:ahLst/>
              <a:cxnLst/>
              <a:rect l="l" t="t" r="r" b="b"/>
              <a:pathLst>
                <a:path w="7828915" h="728345">
                  <a:moveTo>
                    <a:pt x="0" y="728225"/>
                  </a:moveTo>
                  <a:lnTo>
                    <a:pt x="2395464" y="728225"/>
                  </a:lnTo>
                </a:path>
                <a:path w="7828915" h="728345">
                  <a:moveTo>
                    <a:pt x="2620685" y="728225"/>
                  </a:moveTo>
                  <a:lnTo>
                    <a:pt x="2950381" y="728225"/>
                  </a:lnTo>
                </a:path>
                <a:path w="7828915" h="728345">
                  <a:moveTo>
                    <a:pt x="3193511" y="728225"/>
                  </a:moveTo>
                  <a:lnTo>
                    <a:pt x="3523379" y="728225"/>
                  </a:lnTo>
                </a:path>
                <a:path w="7828915" h="728345">
                  <a:moveTo>
                    <a:pt x="3749177" y="728225"/>
                  </a:moveTo>
                  <a:lnTo>
                    <a:pt x="4078760" y="728225"/>
                  </a:lnTo>
                </a:path>
                <a:path w="7828915" h="728345">
                  <a:moveTo>
                    <a:pt x="4304559" y="728225"/>
                  </a:moveTo>
                  <a:lnTo>
                    <a:pt x="4634373" y="728225"/>
                  </a:lnTo>
                </a:path>
                <a:path w="7828915" h="728345">
                  <a:moveTo>
                    <a:pt x="4877503" y="728225"/>
                  </a:moveTo>
                  <a:lnTo>
                    <a:pt x="5207139" y="728225"/>
                  </a:lnTo>
                </a:path>
                <a:path w="7828915" h="728345">
                  <a:moveTo>
                    <a:pt x="5432938" y="728225"/>
                  </a:moveTo>
                  <a:lnTo>
                    <a:pt x="5762752" y="728225"/>
                  </a:lnTo>
                </a:path>
                <a:path w="7828915" h="728345">
                  <a:moveTo>
                    <a:pt x="5988551" y="728225"/>
                  </a:moveTo>
                  <a:lnTo>
                    <a:pt x="6318365" y="728225"/>
                  </a:lnTo>
                </a:path>
                <a:path w="7828915" h="728345">
                  <a:moveTo>
                    <a:pt x="6544164" y="728225"/>
                  </a:moveTo>
                  <a:lnTo>
                    <a:pt x="6873978" y="728225"/>
                  </a:lnTo>
                </a:path>
                <a:path w="7828915" h="728345">
                  <a:moveTo>
                    <a:pt x="7116529" y="728225"/>
                  </a:moveTo>
                  <a:lnTo>
                    <a:pt x="7446744" y="728225"/>
                  </a:lnTo>
                </a:path>
                <a:path w="7828915" h="728345">
                  <a:moveTo>
                    <a:pt x="7671965" y="728225"/>
                  </a:moveTo>
                  <a:lnTo>
                    <a:pt x="7828511" y="728225"/>
                  </a:lnTo>
                </a:path>
                <a:path w="7828915" h="728345">
                  <a:moveTo>
                    <a:pt x="0" y="0"/>
                  </a:moveTo>
                  <a:lnTo>
                    <a:pt x="1839850" y="0"/>
                  </a:lnTo>
                </a:path>
                <a:path w="7828915" h="728345">
                  <a:moveTo>
                    <a:pt x="2065649" y="0"/>
                  </a:moveTo>
                  <a:lnTo>
                    <a:pt x="2395464" y="0"/>
                  </a:lnTo>
                </a:path>
                <a:path w="7828915" h="728345">
                  <a:moveTo>
                    <a:pt x="2620685" y="0"/>
                  </a:moveTo>
                  <a:lnTo>
                    <a:pt x="2950381" y="0"/>
                  </a:lnTo>
                </a:path>
                <a:path w="7828915" h="728345">
                  <a:moveTo>
                    <a:pt x="3193511" y="0"/>
                  </a:moveTo>
                  <a:lnTo>
                    <a:pt x="352337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16965" y="3623949"/>
              <a:ext cx="4079875" cy="9525"/>
            </a:xfrm>
            <a:custGeom>
              <a:avLst/>
              <a:gdLst/>
              <a:ahLst/>
              <a:cxnLst/>
              <a:rect l="l" t="t" r="r" b="b"/>
              <a:pathLst>
                <a:path w="4079875" h="9525">
                  <a:moveTo>
                    <a:pt x="0" y="9050"/>
                  </a:moveTo>
                  <a:lnTo>
                    <a:pt x="329582" y="9050"/>
                  </a:lnTo>
                </a:path>
                <a:path w="4079875" h="9525">
                  <a:moveTo>
                    <a:pt x="555381" y="9050"/>
                  </a:moveTo>
                  <a:lnTo>
                    <a:pt x="1457961" y="9050"/>
                  </a:lnTo>
                </a:path>
                <a:path w="4079875" h="9525">
                  <a:moveTo>
                    <a:pt x="1683760" y="9050"/>
                  </a:moveTo>
                  <a:lnTo>
                    <a:pt x="2013574" y="9050"/>
                  </a:lnTo>
                </a:path>
                <a:path w="4079875" h="9525">
                  <a:moveTo>
                    <a:pt x="2239373" y="9050"/>
                  </a:moveTo>
                  <a:lnTo>
                    <a:pt x="2569187" y="9050"/>
                  </a:lnTo>
                </a:path>
                <a:path w="4079875" h="9525">
                  <a:moveTo>
                    <a:pt x="2794986" y="9050"/>
                  </a:moveTo>
                  <a:lnTo>
                    <a:pt x="3124800" y="9050"/>
                  </a:lnTo>
                </a:path>
                <a:path w="4079875" h="9525">
                  <a:moveTo>
                    <a:pt x="3367351" y="9050"/>
                  </a:moveTo>
                  <a:lnTo>
                    <a:pt x="3697566" y="9050"/>
                  </a:lnTo>
                </a:path>
                <a:path w="4079875" h="9525">
                  <a:moveTo>
                    <a:pt x="3922787" y="9050"/>
                  </a:moveTo>
                  <a:lnTo>
                    <a:pt x="4079333" y="9050"/>
                  </a:lnTo>
                </a:path>
                <a:path w="4079875" h="9525">
                  <a:moveTo>
                    <a:pt x="0" y="0"/>
                  </a:moveTo>
                  <a:lnTo>
                    <a:pt x="329582" y="0"/>
                  </a:lnTo>
                </a:path>
                <a:path w="4079875" h="9525">
                  <a:moveTo>
                    <a:pt x="555381" y="0"/>
                  </a:moveTo>
                  <a:lnTo>
                    <a:pt x="885195" y="0"/>
                  </a:lnTo>
                </a:path>
                <a:path w="4079875" h="9525">
                  <a:moveTo>
                    <a:pt x="1128325" y="0"/>
                  </a:moveTo>
                  <a:lnTo>
                    <a:pt x="1457961" y="0"/>
                  </a:lnTo>
                </a:path>
                <a:path w="4079875" h="9525">
                  <a:moveTo>
                    <a:pt x="1683760" y="0"/>
                  </a:moveTo>
                  <a:lnTo>
                    <a:pt x="2013574" y="0"/>
                  </a:lnTo>
                </a:path>
                <a:path w="4079875" h="9525">
                  <a:moveTo>
                    <a:pt x="2239373" y="0"/>
                  </a:moveTo>
                  <a:lnTo>
                    <a:pt x="2569187" y="0"/>
                  </a:lnTo>
                </a:path>
                <a:path w="4079875" h="9525">
                  <a:moveTo>
                    <a:pt x="2794986" y="0"/>
                  </a:moveTo>
                  <a:lnTo>
                    <a:pt x="3124800" y="0"/>
                  </a:lnTo>
                </a:path>
                <a:path w="4079875" h="9525">
                  <a:moveTo>
                    <a:pt x="3367351" y="0"/>
                  </a:moveTo>
                  <a:lnTo>
                    <a:pt x="3697566" y="0"/>
                  </a:lnTo>
                </a:path>
                <a:path w="4079875" h="9525">
                  <a:moveTo>
                    <a:pt x="3922787" y="0"/>
                  </a:moveTo>
                  <a:lnTo>
                    <a:pt x="4079333" y="0"/>
                  </a:lnTo>
                </a:path>
              </a:pathLst>
            </a:custGeom>
            <a:ln w="90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7787" y="2900236"/>
              <a:ext cx="4079240" cy="0"/>
            </a:xfrm>
            <a:custGeom>
              <a:avLst/>
              <a:gdLst/>
              <a:ahLst/>
              <a:cxnLst/>
              <a:rect l="l" t="t" r="r" b="b"/>
              <a:pathLst>
                <a:path w="4079240">
                  <a:moveTo>
                    <a:pt x="0" y="0"/>
                  </a:moveTo>
                  <a:lnTo>
                    <a:pt x="155928" y="0"/>
                  </a:lnTo>
                </a:path>
                <a:path w="4079240">
                  <a:moveTo>
                    <a:pt x="381727" y="0"/>
                  </a:moveTo>
                  <a:lnTo>
                    <a:pt x="711472" y="0"/>
                  </a:lnTo>
                </a:path>
                <a:path w="4079240">
                  <a:moveTo>
                    <a:pt x="954602" y="0"/>
                  </a:moveTo>
                  <a:lnTo>
                    <a:pt x="1284237" y="0"/>
                  </a:lnTo>
                </a:path>
                <a:path w="4079240">
                  <a:moveTo>
                    <a:pt x="1510036" y="0"/>
                  </a:moveTo>
                  <a:lnTo>
                    <a:pt x="1839850" y="0"/>
                  </a:lnTo>
                </a:path>
                <a:path w="4079240">
                  <a:moveTo>
                    <a:pt x="2065649" y="0"/>
                  </a:moveTo>
                  <a:lnTo>
                    <a:pt x="2395464" y="0"/>
                  </a:lnTo>
                </a:path>
                <a:path w="4079240">
                  <a:moveTo>
                    <a:pt x="2620685" y="0"/>
                  </a:moveTo>
                  <a:lnTo>
                    <a:pt x="2950381" y="0"/>
                  </a:lnTo>
                </a:path>
                <a:path w="4079240">
                  <a:moveTo>
                    <a:pt x="3193511" y="0"/>
                  </a:moveTo>
                  <a:lnTo>
                    <a:pt x="3523379" y="0"/>
                  </a:lnTo>
                </a:path>
                <a:path w="4079240">
                  <a:moveTo>
                    <a:pt x="3749177" y="0"/>
                  </a:moveTo>
                  <a:lnTo>
                    <a:pt x="4078760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72341" y="2891192"/>
              <a:ext cx="3524250" cy="18415"/>
            </a:xfrm>
            <a:custGeom>
              <a:avLst/>
              <a:gdLst/>
              <a:ahLst/>
              <a:cxnLst/>
              <a:rect l="l" t="t" r="r" b="b"/>
              <a:pathLst>
                <a:path w="3524250" h="18414">
                  <a:moveTo>
                    <a:pt x="329819" y="0"/>
                  </a:moveTo>
                  <a:lnTo>
                    <a:pt x="0" y="0"/>
                  </a:lnTo>
                  <a:lnTo>
                    <a:pt x="0" y="18097"/>
                  </a:lnTo>
                  <a:lnTo>
                    <a:pt x="329819" y="18097"/>
                  </a:lnTo>
                  <a:lnTo>
                    <a:pt x="329819" y="0"/>
                  </a:lnTo>
                  <a:close/>
                </a:path>
                <a:path w="3524250" h="18414">
                  <a:moveTo>
                    <a:pt x="902576" y="0"/>
                  </a:moveTo>
                  <a:lnTo>
                    <a:pt x="572947" y="0"/>
                  </a:lnTo>
                  <a:lnTo>
                    <a:pt x="572947" y="18097"/>
                  </a:lnTo>
                  <a:lnTo>
                    <a:pt x="902576" y="18097"/>
                  </a:lnTo>
                  <a:lnTo>
                    <a:pt x="902576" y="0"/>
                  </a:lnTo>
                  <a:close/>
                </a:path>
                <a:path w="3524250" h="18414">
                  <a:moveTo>
                    <a:pt x="1458188" y="0"/>
                  </a:moveTo>
                  <a:lnTo>
                    <a:pt x="1128382" y="0"/>
                  </a:lnTo>
                  <a:lnTo>
                    <a:pt x="1128382" y="18097"/>
                  </a:lnTo>
                  <a:lnTo>
                    <a:pt x="1458188" y="18097"/>
                  </a:lnTo>
                  <a:lnTo>
                    <a:pt x="1458188" y="0"/>
                  </a:lnTo>
                  <a:close/>
                </a:path>
                <a:path w="3524250" h="18414">
                  <a:moveTo>
                    <a:pt x="2013800" y="0"/>
                  </a:moveTo>
                  <a:lnTo>
                    <a:pt x="1683994" y="0"/>
                  </a:lnTo>
                  <a:lnTo>
                    <a:pt x="1683994" y="18097"/>
                  </a:lnTo>
                  <a:lnTo>
                    <a:pt x="2013800" y="18097"/>
                  </a:lnTo>
                  <a:lnTo>
                    <a:pt x="2013800" y="0"/>
                  </a:lnTo>
                  <a:close/>
                </a:path>
                <a:path w="3524250" h="18414">
                  <a:moveTo>
                    <a:pt x="2569413" y="0"/>
                  </a:moveTo>
                  <a:lnTo>
                    <a:pt x="2239607" y="0"/>
                  </a:lnTo>
                  <a:lnTo>
                    <a:pt x="2239607" y="18097"/>
                  </a:lnTo>
                  <a:lnTo>
                    <a:pt x="2569413" y="18097"/>
                  </a:lnTo>
                  <a:lnTo>
                    <a:pt x="2569413" y="0"/>
                  </a:lnTo>
                  <a:close/>
                </a:path>
                <a:path w="3524250" h="18414">
                  <a:moveTo>
                    <a:pt x="3142183" y="0"/>
                  </a:moveTo>
                  <a:lnTo>
                    <a:pt x="2811970" y="0"/>
                  </a:lnTo>
                  <a:lnTo>
                    <a:pt x="2811970" y="18097"/>
                  </a:lnTo>
                  <a:lnTo>
                    <a:pt x="3142183" y="18097"/>
                  </a:lnTo>
                  <a:lnTo>
                    <a:pt x="3142183" y="0"/>
                  </a:lnTo>
                  <a:close/>
                </a:path>
                <a:path w="3524250" h="18414">
                  <a:moveTo>
                    <a:pt x="3523945" y="0"/>
                  </a:moveTo>
                  <a:lnTo>
                    <a:pt x="3367405" y="0"/>
                  </a:lnTo>
                  <a:lnTo>
                    <a:pt x="3367405" y="18097"/>
                  </a:lnTo>
                  <a:lnTo>
                    <a:pt x="3523945" y="18097"/>
                  </a:lnTo>
                  <a:lnTo>
                    <a:pt x="3523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7787" y="2171987"/>
              <a:ext cx="4079240" cy="0"/>
            </a:xfrm>
            <a:custGeom>
              <a:avLst/>
              <a:gdLst/>
              <a:ahLst/>
              <a:cxnLst/>
              <a:rect l="l" t="t" r="r" b="b"/>
              <a:pathLst>
                <a:path w="4079240">
                  <a:moveTo>
                    <a:pt x="0" y="0"/>
                  </a:moveTo>
                  <a:lnTo>
                    <a:pt x="155928" y="0"/>
                  </a:lnTo>
                </a:path>
                <a:path w="4079240">
                  <a:moveTo>
                    <a:pt x="381727" y="0"/>
                  </a:moveTo>
                  <a:lnTo>
                    <a:pt x="711472" y="0"/>
                  </a:lnTo>
                </a:path>
                <a:path w="4079240">
                  <a:moveTo>
                    <a:pt x="954602" y="0"/>
                  </a:moveTo>
                  <a:lnTo>
                    <a:pt x="1284237" y="0"/>
                  </a:lnTo>
                </a:path>
                <a:path w="4079240">
                  <a:moveTo>
                    <a:pt x="1510036" y="0"/>
                  </a:moveTo>
                  <a:lnTo>
                    <a:pt x="1839850" y="0"/>
                  </a:lnTo>
                </a:path>
                <a:path w="4079240">
                  <a:moveTo>
                    <a:pt x="2065649" y="0"/>
                  </a:moveTo>
                  <a:lnTo>
                    <a:pt x="2395464" y="0"/>
                  </a:lnTo>
                </a:path>
                <a:path w="4079240">
                  <a:moveTo>
                    <a:pt x="2620685" y="0"/>
                  </a:moveTo>
                  <a:lnTo>
                    <a:pt x="2950381" y="0"/>
                  </a:lnTo>
                </a:path>
                <a:path w="4079240">
                  <a:moveTo>
                    <a:pt x="3193511" y="0"/>
                  </a:moveTo>
                  <a:lnTo>
                    <a:pt x="3523379" y="0"/>
                  </a:lnTo>
                </a:path>
                <a:path w="4079240">
                  <a:moveTo>
                    <a:pt x="3749177" y="0"/>
                  </a:moveTo>
                  <a:lnTo>
                    <a:pt x="4078760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72341" y="2162936"/>
              <a:ext cx="3524250" cy="18415"/>
            </a:xfrm>
            <a:custGeom>
              <a:avLst/>
              <a:gdLst/>
              <a:ahLst/>
              <a:cxnLst/>
              <a:rect l="l" t="t" r="r" b="b"/>
              <a:pathLst>
                <a:path w="3524250" h="18414">
                  <a:moveTo>
                    <a:pt x="329819" y="0"/>
                  </a:moveTo>
                  <a:lnTo>
                    <a:pt x="0" y="0"/>
                  </a:lnTo>
                  <a:lnTo>
                    <a:pt x="0" y="18110"/>
                  </a:lnTo>
                  <a:lnTo>
                    <a:pt x="329819" y="18110"/>
                  </a:lnTo>
                  <a:lnTo>
                    <a:pt x="329819" y="0"/>
                  </a:lnTo>
                  <a:close/>
                </a:path>
                <a:path w="3524250" h="18414">
                  <a:moveTo>
                    <a:pt x="902576" y="0"/>
                  </a:moveTo>
                  <a:lnTo>
                    <a:pt x="572947" y="0"/>
                  </a:lnTo>
                  <a:lnTo>
                    <a:pt x="572947" y="18110"/>
                  </a:lnTo>
                  <a:lnTo>
                    <a:pt x="902576" y="18110"/>
                  </a:lnTo>
                  <a:lnTo>
                    <a:pt x="902576" y="0"/>
                  </a:lnTo>
                  <a:close/>
                </a:path>
                <a:path w="3524250" h="18414">
                  <a:moveTo>
                    <a:pt x="1458188" y="0"/>
                  </a:moveTo>
                  <a:lnTo>
                    <a:pt x="1128382" y="0"/>
                  </a:lnTo>
                  <a:lnTo>
                    <a:pt x="1128382" y="18110"/>
                  </a:lnTo>
                  <a:lnTo>
                    <a:pt x="1458188" y="18110"/>
                  </a:lnTo>
                  <a:lnTo>
                    <a:pt x="1458188" y="0"/>
                  </a:lnTo>
                  <a:close/>
                </a:path>
                <a:path w="3524250" h="18414">
                  <a:moveTo>
                    <a:pt x="2013800" y="0"/>
                  </a:moveTo>
                  <a:lnTo>
                    <a:pt x="1683994" y="0"/>
                  </a:lnTo>
                  <a:lnTo>
                    <a:pt x="1683994" y="18110"/>
                  </a:lnTo>
                  <a:lnTo>
                    <a:pt x="2013800" y="18110"/>
                  </a:lnTo>
                  <a:lnTo>
                    <a:pt x="2013800" y="0"/>
                  </a:lnTo>
                  <a:close/>
                </a:path>
                <a:path w="3524250" h="18414">
                  <a:moveTo>
                    <a:pt x="2569413" y="0"/>
                  </a:moveTo>
                  <a:lnTo>
                    <a:pt x="2239607" y="0"/>
                  </a:lnTo>
                  <a:lnTo>
                    <a:pt x="2239607" y="18110"/>
                  </a:lnTo>
                  <a:lnTo>
                    <a:pt x="2569413" y="18110"/>
                  </a:lnTo>
                  <a:lnTo>
                    <a:pt x="2569413" y="0"/>
                  </a:lnTo>
                  <a:close/>
                </a:path>
                <a:path w="3524250" h="18414">
                  <a:moveTo>
                    <a:pt x="3142183" y="0"/>
                  </a:moveTo>
                  <a:lnTo>
                    <a:pt x="2811970" y="0"/>
                  </a:lnTo>
                  <a:lnTo>
                    <a:pt x="2811970" y="18110"/>
                  </a:lnTo>
                  <a:lnTo>
                    <a:pt x="3142183" y="18110"/>
                  </a:lnTo>
                  <a:lnTo>
                    <a:pt x="3142183" y="0"/>
                  </a:lnTo>
                  <a:close/>
                </a:path>
                <a:path w="3524250" h="18414">
                  <a:moveTo>
                    <a:pt x="3523945" y="0"/>
                  </a:moveTo>
                  <a:lnTo>
                    <a:pt x="3367405" y="0"/>
                  </a:lnTo>
                  <a:lnTo>
                    <a:pt x="3367405" y="18110"/>
                  </a:lnTo>
                  <a:lnTo>
                    <a:pt x="3523945" y="18110"/>
                  </a:lnTo>
                  <a:lnTo>
                    <a:pt x="3523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7787" y="1448178"/>
              <a:ext cx="1840230" cy="0"/>
            </a:xfrm>
            <a:custGeom>
              <a:avLst/>
              <a:gdLst/>
              <a:ahLst/>
              <a:cxnLst/>
              <a:rect l="l" t="t" r="r" b="b"/>
              <a:pathLst>
                <a:path w="1840230">
                  <a:moveTo>
                    <a:pt x="0" y="0"/>
                  </a:moveTo>
                  <a:lnTo>
                    <a:pt x="711472" y="0"/>
                  </a:lnTo>
                </a:path>
                <a:path w="1840230">
                  <a:moveTo>
                    <a:pt x="954602" y="0"/>
                  </a:moveTo>
                  <a:lnTo>
                    <a:pt x="1284237" y="0"/>
                  </a:lnTo>
                </a:path>
                <a:path w="1840230">
                  <a:moveTo>
                    <a:pt x="1510036" y="0"/>
                  </a:moveTo>
                  <a:lnTo>
                    <a:pt x="1839850" y="0"/>
                  </a:lnTo>
                </a:path>
              </a:pathLst>
            </a:custGeom>
            <a:ln w="92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33437" y="1448286"/>
              <a:ext cx="5763260" cy="0"/>
            </a:xfrm>
            <a:custGeom>
              <a:avLst/>
              <a:gdLst/>
              <a:ahLst/>
              <a:cxnLst/>
              <a:rect l="l" t="t" r="r" b="b"/>
              <a:pathLst>
                <a:path w="5763259">
                  <a:moveTo>
                    <a:pt x="0" y="0"/>
                  </a:moveTo>
                  <a:lnTo>
                    <a:pt x="884732" y="0"/>
                  </a:lnTo>
                </a:path>
                <a:path w="5763259">
                  <a:moveTo>
                    <a:pt x="1127861" y="0"/>
                  </a:moveTo>
                  <a:lnTo>
                    <a:pt x="1457729" y="0"/>
                  </a:lnTo>
                </a:path>
                <a:path w="5763259">
                  <a:moveTo>
                    <a:pt x="1683528" y="0"/>
                  </a:moveTo>
                  <a:lnTo>
                    <a:pt x="2013110" y="0"/>
                  </a:lnTo>
                </a:path>
                <a:path w="5763259">
                  <a:moveTo>
                    <a:pt x="2238909" y="0"/>
                  </a:moveTo>
                  <a:lnTo>
                    <a:pt x="2568723" y="0"/>
                  </a:lnTo>
                </a:path>
                <a:path w="5763259">
                  <a:moveTo>
                    <a:pt x="2811853" y="0"/>
                  </a:moveTo>
                  <a:lnTo>
                    <a:pt x="3141489" y="0"/>
                  </a:lnTo>
                </a:path>
                <a:path w="5763259">
                  <a:moveTo>
                    <a:pt x="3367288" y="0"/>
                  </a:moveTo>
                  <a:lnTo>
                    <a:pt x="3697102" y="0"/>
                  </a:lnTo>
                </a:path>
                <a:path w="5763259">
                  <a:moveTo>
                    <a:pt x="3922901" y="0"/>
                  </a:moveTo>
                  <a:lnTo>
                    <a:pt x="4252715" y="0"/>
                  </a:lnTo>
                </a:path>
                <a:path w="5763259">
                  <a:moveTo>
                    <a:pt x="4478514" y="0"/>
                  </a:moveTo>
                  <a:lnTo>
                    <a:pt x="4808328" y="0"/>
                  </a:lnTo>
                </a:path>
                <a:path w="5763259">
                  <a:moveTo>
                    <a:pt x="5050879" y="0"/>
                  </a:moveTo>
                  <a:lnTo>
                    <a:pt x="5381094" y="0"/>
                  </a:lnTo>
                </a:path>
                <a:path w="5763259">
                  <a:moveTo>
                    <a:pt x="5606316" y="0"/>
                  </a:moveTo>
                  <a:lnTo>
                    <a:pt x="5762861" y="0"/>
                  </a:lnTo>
                </a:path>
              </a:pathLst>
            </a:custGeom>
            <a:ln w="90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3437" y="1441371"/>
              <a:ext cx="5763260" cy="0"/>
            </a:xfrm>
            <a:custGeom>
              <a:avLst/>
              <a:gdLst/>
              <a:ahLst/>
              <a:cxnLst/>
              <a:rect l="l" t="t" r="r" b="b"/>
              <a:pathLst>
                <a:path w="5763259">
                  <a:moveTo>
                    <a:pt x="0" y="0"/>
                  </a:moveTo>
                  <a:lnTo>
                    <a:pt x="5762861" y="0"/>
                  </a:lnTo>
                </a:path>
              </a:pathLst>
            </a:custGeom>
            <a:ln w="46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67787" y="1439035"/>
              <a:ext cx="7828915" cy="0"/>
            </a:xfrm>
            <a:custGeom>
              <a:avLst/>
              <a:gdLst/>
              <a:ahLst/>
              <a:cxnLst/>
              <a:rect l="l" t="t" r="r" b="b"/>
              <a:pathLst>
                <a:path w="7828915">
                  <a:moveTo>
                    <a:pt x="0" y="0"/>
                  </a:moveTo>
                  <a:lnTo>
                    <a:pt x="7828511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15047" y="314632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3" y="0"/>
                  </a:moveTo>
                  <a:lnTo>
                    <a:pt x="0" y="0"/>
                  </a:lnTo>
                  <a:lnTo>
                    <a:pt x="0" y="9182"/>
                  </a:lnTo>
                  <a:lnTo>
                    <a:pt x="0" y="18148"/>
                  </a:lnTo>
                  <a:lnTo>
                    <a:pt x="225793" y="18148"/>
                  </a:lnTo>
                  <a:lnTo>
                    <a:pt x="225793" y="9182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0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5047" y="316447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15047" y="318264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5047" y="320080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15047" y="321897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15047" y="323713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215047" y="325529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15047" y="327346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5047" y="329162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15047" y="3309668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15047" y="332843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5047" y="33466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5047" y="336476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15047" y="33829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15047" y="340109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15047" y="341925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15047" y="343742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5047" y="345534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215047" y="3473627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15047" y="349239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15047" y="351056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5047" y="352872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215047" y="354688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215047" y="356505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5047" y="358297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5047" y="360113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215047" y="36193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215047" y="363746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15047" y="3655750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15047" y="36745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15047" y="369268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15047" y="371060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15047" y="37287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5047" y="374693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15047" y="376509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5047" y="378326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15047" y="380142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15047" y="3819467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215047" y="383823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215047" y="385640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15047" y="387456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15047" y="389272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215047" y="391089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215047" y="392905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15047" y="39472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15047" y="396535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15047" y="398349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215047" y="400163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15047" y="402040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15047" y="403854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15047" y="405668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15047" y="407485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15047" y="409299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15047" y="411113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15047" y="41292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215047" y="414743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15047" y="4165573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15047" y="418431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215047" y="42024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215047" y="422062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15047" y="423876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15047" y="42569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15047" y="427504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215047" y="429320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15047" y="431134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15047" y="432948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215047" y="4347624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215047" y="436639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15047" y="438453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15047" y="440267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215047" y="442081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215047" y="443897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15047" y="445711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15047" y="447525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15047" y="44934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215034" y="4511560"/>
              <a:ext cx="226060" cy="37465"/>
            </a:xfrm>
            <a:custGeom>
              <a:avLst/>
              <a:gdLst/>
              <a:ahLst/>
              <a:cxnLst/>
              <a:rect l="l" t="t" r="r" b="b"/>
              <a:pathLst>
                <a:path w="226059" h="37464">
                  <a:moveTo>
                    <a:pt x="225806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893"/>
                  </a:lnTo>
                  <a:lnTo>
                    <a:pt x="225806" y="36893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B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15047" y="454844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15047" y="456660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215047" y="458474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215034" y="4602898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59" h="36829">
                  <a:moveTo>
                    <a:pt x="225806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225806" y="36283"/>
                  </a:lnTo>
                  <a:lnTo>
                    <a:pt x="225806" y="18135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B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15034" y="4639195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59" h="36829">
                  <a:moveTo>
                    <a:pt x="225806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225806" y="36283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15047" y="46754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215047" y="469360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215047" y="471237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15034" y="4730521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59" h="36829">
                  <a:moveTo>
                    <a:pt x="225806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283"/>
                  </a:lnTo>
                  <a:lnTo>
                    <a:pt x="225806" y="36283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15034" y="4766805"/>
              <a:ext cx="226060" cy="54610"/>
            </a:xfrm>
            <a:custGeom>
              <a:avLst/>
              <a:gdLst/>
              <a:ahLst/>
              <a:cxnLst/>
              <a:rect l="l" t="t" r="r" b="b"/>
              <a:pathLst>
                <a:path w="226059" h="54610">
                  <a:moveTo>
                    <a:pt x="225806" y="18161"/>
                  </a:moveTo>
                  <a:lnTo>
                    <a:pt x="0" y="18161"/>
                  </a:lnTo>
                  <a:lnTo>
                    <a:pt x="0" y="36296"/>
                  </a:lnTo>
                  <a:lnTo>
                    <a:pt x="0" y="54444"/>
                  </a:lnTo>
                  <a:lnTo>
                    <a:pt x="225806" y="54444"/>
                  </a:lnTo>
                  <a:lnTo>
                    <a:pt x="225806" y="36309"/>
                  </a:lnTo>
                  <a:lnTo>
                    <a:pt x="225806" y="18161"/>
                  </a:lnTo>
                  <a:close/>
                </a:path>
                <a:path w="226059" h="54610">
                  <a:moveTo>
                    <a:pt x="225806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215034" y="4821250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59" h="36829">
                  <a:moveTo>
                    <a:pt x="225806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225806" y="36283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215034" y="4857546"/>
              <a:ext cx="226060" cy="37465"/>
            </a:xfrm>
            <a:custGeom>
              <a:avLst/>
              <a:gdLst/>
              <a:ahLst/>
              <a:cxnLst/>
              <a:rect l="l" t="t" r="r" b="b"/>
              <a:pathLst>
                <a:path w="226059" h="37464">
                  <a:moveTo>
                    <a:pt x="225806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893"/>
                  </a:lnTo>
                  <a:lnTo>
                    <a:pt x="225806" y="36893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15034" y="4894440"/>
              <a:ext cx="226060" cy="54610"/>
            </a:xfrm>
            <a:custGeom>
              <a:avLst/>
              <a:gdLst/>
              <a:ahLst/>
              <a:cxnLst/>
              <a:rect l="l" t="t" r="r" b="b"/>
              <a:pathLst>
                <a:path w="226059" h="54610">
                  <a:moveTo>
                    <a:pt x="225806" y="36296"/>
                  </a:moveTo>
                  <a:lnTo>
                    <a:pt x="0" y="36296"/>
                  </a:lnTo>
                  <a:lnTo>
                    <a:pt x="0" y="54444"/>
                  </a:lnTo>
                  <a:lnTo>
                    <a:pt x="225806" y="54444"/>
                  </a:lnTo>
                  <a:lnTo>
                    <a:pt x="225806" y="36296"/>
                  </a:lnTo>
                  <a:close/>
                </a:path>
                <a:path w="226059" h="54610">
                  <a:moveTo>
                    <a:pt x="225806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225806" y="36283"/>
                  </a:lnTo>
                  <a:lnTo>
                    <a:pt x="225806" y="18135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15034" y="4948872"/>
              <a:ext cx="226060" cy="54610"/>
            </a:xfrm>
            <a:custGeom>
              <a:avLst/>
              <a:gdLst/>
              <a:ahLst/>
              <a:cxnLst/>
              <a:rect l="l" t="t" r="r" b="b"/>
              <a:pathLst>
                <a:path w="226059" h="54610">
                  <a:moveTo>
                    <a:pt x="225806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283"/>
                  </a:lnTo>
                  <a:lnTo>
                    <a:pt x="0" y="54432"/>
                  </a:lnTo>
                  <a:lnTo>
                    <a:pt x="225806" y="54432"/>
                  </a:lnTo>
                  <a:lnTo>
                    <a:pt x="225806" y="36296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15034" y="5003317"/>
              <a:ext cx="226060" cy="55244"/>
            </a:xfrm>
            <a:custGeom>
              <a:avLst/>
              <a:gdLst/>
              <a:ahLst/>
              <a:cxnLst/>
              <a:rect l="l" t="t" r="r" b="b"/>
              <a:pathLst>
                <a:path w="226059" h="55245">
                  <a:moveTo>
                    <a:pt x="225806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283"/>
                  </a:lnTo>
                  <a:lnTo>
                    <a:pt x="0" y="55029"/>
                  </a:lnTo>
                  <a:lnTo>
                    <a:pt x="225806" y="55029"/>
                  </a:lnTo>
                  <a:lnTo>
                    <a:pt x="225806" y="36283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215047" y="505836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23716" y="3155451"/>
              <a:ext cx="226060" cy="1921510"/>
            </a:xfrm>
            <a:custGeom>
              <a:avLst/>
              <a:gdLst/>
              <a:ahLst/>
              <a:cxnLst/>
              <a:rect l="l" t="t" r="r" b="b"/>
              <a:pathLst>
                <a:path w="226059" h="1921510">
                  <a:moveTo>
                    <a:pt x="225798" y="1921058"/>
                  </a:moveTo>
                  <a:lnTo>
                    <a:pt x="225798" y="0"/>
                  </a:lnTo>
                  <a:lnTo>
                    <a:pt x="0" y="0"/>
                  </a:lnTo>
                  <a:lnTo>
                    <a:pt x="0" y="1921058"/>
                  </a:lnTo>
                </a:path>
              </a:pathLst>
            </a:custGeom>
            <a:ln w="173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770583" y="325530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8" y="0"/>
                  </a:moveTo>
                  <a:lnTo>
                    <a:pt x="0" y="0"/>
                  </a:lnTo>
                  <a:lnTo>
                    <a:pt x="0" y="8940"/>
                  </a:lnTo>
                  <a:lnTo>
                    <a:pt x="0" y="18148"/>
                  </a:lnTo>
                  <a:lnTo>
                    <a:pt x="243128" y="18148"/>
                  </a:lnTo>
                  <a:lnTo>
                    <a:pt x="243128" y="8940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0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770590" y="327346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0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70590" y="3291625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0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70590" y="3309668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70590" y="332843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0590" y="334660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70590" y="3364765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70590" y="338292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0590" y="340109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70590" y="341925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70590" y="343742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70590" y="345534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770590" y="3473627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70590" y="349239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70590" y="351056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3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70590" y="352872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3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0590" y="354688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3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70590" y="356505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3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70590" y="358297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3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70590" y="360113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3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70590" y="361930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70590" y="3637465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70590" y="3655750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70590" y="367451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70590" y="369268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70590" y="3710605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770590" y="372876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70590" y="374693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70590" y="376509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70590" y="378326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70590" y="380142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70590" y="3819467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70590" y="383823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70590" y="385640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770590" y="387456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770590" y="389272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770590" y="391089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70590" y="3929055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70590" y="394721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70590" y="396535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70590" y="398349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70590" y="4001639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770590" y="402040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70590" y="403854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70590" y="405668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70590" y="407485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70590" y="409299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770590" y="411113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770590" y="412926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70590" y="414743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70590" y="4165573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70590" y="418431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70590" y="420245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70590" y="422062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770590" y="423876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70590" y="425690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70590" y="427504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70590" y="4293205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70590" y="431134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70590" y="432948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70590" y="4347624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770590" y="436639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770590" y="438453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770590" y="440267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70590" y="442081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70590" y="443897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70590" y="4457115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70590" y="4475255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70590" y="449341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770590" y="451155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770590" y="4529699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770590" y="454844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770590" y="456660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770590" y="458474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70590" y="460288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70590" y="462102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70590" y="463919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770590" y="465732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770590" y="467546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770590" y="4693609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5" h="19050">
                  <a:moveTo>
                    <a:pt x="243129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43129" y="18751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70590" y="471237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770590" y="473051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770583" y="4748669"/>
              <a:ext cx="243204" cy="36830"/>
            </a:xfrm>
            <a:custGeom>
              <a:avLst/>
              <a:gdLst/>
              <a:ahLst/>
              <a:cxnLst/>
              <a:rect l="l" t="t" r="r" b="b"/>
              <a:pathLst>
                <a:path w="243205" h="36829">
                  <a:moveTo>
                    <a:pt x="243128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243128" y="36283"/>
                  </a:lnTo>
                  <a:lnTo>
                    <a:pt x="243128" y="18135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70583" y="4784966"/>
              <a:ext cx="243204" cy="54610"/>
            </a:xfrm>
            <a:custGeom>
              <a:avLst/>
              <a:gdLst/>
              <a:ahLst/>
              <a:cxnLst/>
              <a:rect l="l" t="t" r="r" b="b"/>
              <a:pathLst>
                <a:path w="243205" h="54610">
                  <a:moveTo>
                    <a:pt x="243128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0" y="54432"/>
                  </a:lnTo>
                  <a:lnTo>
                    <a:pt x="243128" y="54432"/>
                  </a:lnTo>
                  <a:lnTo>
                    <a:pt x="243128" y="36283"/>
                  </a:lnTo>
                  <a:lnTo>
                    <a:pt x="243128" y="18148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70583" y="4839385"/>
              <a:ext cx="243204" cy="36830"/>
            </a:xfrm>
            <a:custGeom>
              <a:avLst/>
              <a:gdLst/>
              <a:ahLst/>
              <a:cxnLst/>
              <a:rect l="l" t="t" r="r" b="b"/>
              <a:pathLst>
                <a:path w="243205" h="36829">
                  <a:moveTo>
                    <a:pt x="243128" y="18161"/>
                  </a:moveTo>
                  <a:lnTo>
                    <a:pt x="0" y="18161"/>
                  </a:lnTo>
                  <a:lnTo>
                    <a:pt x="0" y="36309"/>
                  </a:lnTo>
                  <a:lnTo>
                    <a:pt x="243128" y="36309"/>
                  </a:lnTo>
                  <a:lnTo>
                    <a:pt x="243128" y="18161"/>
                  </a:lnTo>
                  <a:close/>
                </a:path>
                <a:path w="243205" h="36829">
                  <a:moveTo>
                    <a:pt x="243128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243128" y="18148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C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70583" y="4875694"/>
              <a:ext cx="243204" cy="37465"/>
            </a:xfrm>
            <a:custGeom>
              <a:avLst/>
              <a:gdLst/>
              <a:ahLst/>
              <a:cxnLst/>
              <a:rect l="l" t="t" r="r" b="b"/>
              <a:pathLst>
                <a:path w="243205" h="37464">
                  <a:moveTo>
                    <a:pt x="243128" y="0"/>
                  </a:moveTo>
                  <a:lnTo>
                    <a:pt x="0" y="0"/>
                  </a:lnTo>
                  <a:lnTo>
                    <a:pt x="0" y="18745"/>
                  </a:lnTo>
                  <a:lnTo>
                    <a:pt x="0" y="36880"/>
                  </a:lnTo>
                  <a:lnTo>
                    <a:pt x="243128" y="36880"/>
                  </a:lnTo>
                  <a:lnTo>
                    <a:pt x="243128" y="18745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770583" y="4912575"/>
              <a:ext cx="243204" cy="36830"/>
            </a:xfrm>
            <a:custGeom>
              <a:avLst/>
              <a:gdLst/>
              <a:ahLst/>
              <a:cxnLst/>
              <a:rect l="l" t="t" r="r" b="b"/>
              <a:pathLst>
                <a:path w="243205" h="36829">
                  <a:moveTo>
                    <a:pt x="243128" y="18161"/>
                  </a:moveTo>
                  <a:lnTo>
                    <a:pt x="0" y="18161"/>
                  </a:lnTo>
                  <a:lnTo>
                    <a:pt x="0" y="36309"/>
                  </a:lnTo>
                  <a:lnTo>
                    <a:pt x="243128" y="36309"/>
                  </a:lnTo>
                  <a:lnTo>
                    <a:pt x="243128" y="18161"/>
                  </a:lnTo>
                  <a:close/>
                </a:path>
                <a:path w="243205" h="36829">
                  <a:moveTo>
                    <a:pt x="243128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243128" y="18148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C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70583" y="4948872"/>
              <a:ext cx="243204" cy="54610"/>
            </a:xfrm>
            <a:custGeom>
              <a:avLst/>
              <a:gdLst/>
              <a:ahLst/>
              <a:cxnLst/>
              <a:rect l="l" t="t" r="r" b="b"/>
              <a:pathLst>
                <a:path w="243205" h="54610">
                  <a:moveTo>
                    <a:pt x="243128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283"/>
                  </a:lnTo>
                  <a:lnTo>
                    <a:pt x="0" y="54432"/>
                  </a:lnTo>
                  <a:lnTo>
                    <a:pt x="243128" y="54432"/>
                  </a:lnTo>
                  <a:lnTo>
                    <a:pt x="243128" y="36296"/>
                  </a:lnTo>
                  <a:lnTo>
                    <a:pt x="243128" y="18148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70583" y="5003317"/>
              <a:ext cx="243204" cy="55244"/>
            </a:xfrm>
            <a:custGeom>
              <a:avLst/>
              <a:gdLst/>
              <a:ahLst/>
              <a:cxnLst/>
              <a:rect l="l" t="t" r="r" b="b"/>
              <a:pathLst>
                <a:path w="243205" h="55245">
                  <a:moveTo>
                    <a:pt x="243128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283"/>
                  </a:lnTo>
                  <a:lnTo>
                    <a:pt x="0" y="55029"/>
                  </a:lnTo>
                  <a:lnTo>
                    <a:pt x="243128" y="55029"/>
                  </a:lnTo>
                  <a:lnTo>
                    <a:pt x="243128" y="36283"/>
                  </a:lnTo>
                  <a:lnTo>
                    <a:pt x="243128" y="18148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C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70590" y="505836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5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779259" y="3264313"/>
              <a:ext cx="243204" cy="1812289"/>
            </a:xfrm>
            <a:custGeom>
              <a:avLst/>
              <a:gdLst/>
              <a:ahLst/>
              <a:cxnLst/>
              <a:rect l="l" t="t" r="r" b="b"/>
              <a:pathLst>
                <a:path w="243205" h="1812289">
                  <a:moveTo>
                    <a:pt x="243129" y="1812196"/>
                  </a:moveTo>
                  <a:lnTo>
                    <a:pt x="243129" y="0"/>
                  </a:lnTo>
                  <a:lnTo>
                    <a:pt x="0" y="0"/>
                  </a:lnTo>
                  <a:lnTo>
                    <a:pt x="0" y="1812196"/>
                  </a:lnTo>
                </a:path>
              </a:pathLst>
            </a:custGeom>
            <a:ln w="17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449507" y="3155499"/>
              <a:ext cx="312420" cy="109220"/>
            </a:xfrm>
            <a:custGeom>
              <a:avLst/>
              <a:gdLst/>
              <a:ahLst/>
              <a:cxnLst/>
              <a:rect l="l" t="t" r="r" b="b"/>
              <a:pathLst>
                <a:path w="312419" h="109220">
                  <a:moveTo>
                    <a:pt x="0" y="0"/>
                  </a:moveTo>
                  <a:lnTo>
                    <a:pt x="312413" y="108740"/>
                  </a:lnTo>
                </a:path>
              </a:pathLst>
            </a:custGeom>
            <a:ln w="18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343442" y="354689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3" y="0"/>
                  </a:moveTo>
                  <a:lnTo>
                    <a:pt x="0" y="0"/>
                  </a:lnTo>
                  <a:lnTo>
                    <a:pt x="0" y="8940"/>
                  </a:lnTo>
                  <a:lnTo>
                    <a:pt x="0" y="18148"/>
                  </a:lnTo>
                  <a:lnTo>
                    <a:pt x="225793" y="18148"/>
                  </a:lnTo>
                  <a:lnTo>
                    <a:pt x="225793" y="8940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0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343449" y="356505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343449" y="358297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343449" y="360113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343449" y="36193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343449" y="363746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343449" y="3655750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343449" y="36745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343449" y="369268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343449" y="371060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343449" y="37287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343449" y="374693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343449" y="376509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343449" y="378326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343449" y="380142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343449" y="3819467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343449" y="383823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343449" y="385640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343449" y="387456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343449" y="389272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343449" y="391089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343449" y="392905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343449" y="39472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343449" y="396535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343449" y="398349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343449" y="400163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343449" y="402040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343449" y="403854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343449" y="405668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343449" y="407485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343449" y="409299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343449" y="411113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343449" y="41292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343449" y="414743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343449" y="4165573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343449" y="418431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343449" y="42024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343449" y="422062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343449" y="423876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343449" y="42569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343449" y="427504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343449" y="429320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343449" y="431134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343449" y="432948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343449" y="4347624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343449" y="436639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343449" y="438453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343449" y="440267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343449" y="442081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343449" y="443897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343449" y="445711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343449" y="447525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343449" y="44934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343449" y="45115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343449" y="452969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343449" y="454844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343449" y="456660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343449" y="458474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343449" y="460288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343442" y="4621034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60" h="36829">
                  <a:moveTo>
                    <a:pt x="225793" y="18161"/>
                  </a:moveTo>
                  <a:lnTo>
                    <a:pt x="0" y="18161"/>
                  </a:lnTo>
                  <a:lnTo>
                    <a:pt x="0" y="36309"/>
                  </a:lnTo>
                  <a:lnTo>
                    <a:pt x="225793" y="36309"/>
                  </a:lnTo>
                  <a:lnTo>
                    <a:pt x="225793" y="18161"/>
                  </a:lnTo>
                  <a:close/>
                </a:path>
                <a:path w="226060" h="36829">
                  <a:moveTo>
                    <a:pt x="225793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225793" y="18148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B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343449" y="46573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343449" y="46754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343449" y="469360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343449" y="471237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343449" y="473051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343449" y="47486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343449" y="476679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343449" y="478496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343442" y="4803101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60" h="36829">
                  <a:moveTo>
                    <a:pt x="225793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296"/>
                  </a:lnTo>
                  <a:lnTo>
                    <a:pt x="225793" y="36296"/>
                  </a:lnTo>
                  <a:lnTo>
                    <a:pt x="225793" y="18148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343442" y="4839385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60" h="36829">
                  <a:moveTo>
                    <a:pt x="225793" y="18161"/>
                  </a:moveTo>
                  <a:lnTo>
                    <a:pt x="0" y="18161"/>
                  </a:lnTo>
                  <a:lnTo>
                    <a:pt x="0" y="36309"/>
                  </a:lnTo>
                  <a:lnTo>
                    <a:pt x="225793" y="36309"/>
                  </a:lnTo>
                  <a:lnTo>
                    <a:pt x="225793" y="18161"/>
                  </a:lnTo>
                  <a:close/>
                </a:path>
                <a:path w="226060" h="36829">
                  <a:moveTo>
                    <a:pt x="225793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225793" y="18148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343449" y="4875684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343442" y="4894440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60" h="36829">
                  <a:moveTo>
                    <a:pt x="225793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225793" y="36283"/>
                  </a:lnTo>
                  <a:lnTo>
                    <a:pt x="225793" y="18135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343442" y="4930736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60" h="36829">
                  <a:moveTo>
                    <a:pt x="225793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225793" y="36283"/>
                  </a:lnTo>
                  <a:lnTo>
                    <a:pt x="225793" y="18148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C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343442" y="4967020"/>
              <a:ext cx="226060" cy="54610"/>
            </a:xfrm>
            <a:custGeom>
              <a:avLst/>
              <a:gdLst/>
              <a:ahLst/>
              <a:cxnLst/>
              <a:rect l="l" t="t" r="r" b="b"/>
              <a:pathLst>
                <a:path w="226060" h="54610">
                  <a:moveTo>
                    <a:pt x="225793" y="36296"/>
                  </a:moveTo>
                  <a:lnTo>
                    <a:pt x="0" y="36296"/>
                  </a:lnTo>
                  <a:lnTo>
                    <a:pt x="0" y="54444"/>
                  </a:lnTo>
                  <a:lnTo>
                    <a:pt x="225793" y="54444"/>
                  </a:lnTo>
                  <a:lnTo>
                    <a:pt x="225793" y="36296"/>
                  </a:lnTo>
                  <a:close/>
                </a:path>
                <a:path w="226060" h="54610">
                  <a:moveTo>
                    <a:pt x="225793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283"/>
                  </a:lnTo>
                  <a:lnTo>
                    <a:pt x="225793" y="36283"/>
                  </a:lnTo>
                  <a:lnTo>
                    <a:pt x="225793" y="18148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343442" y="5021465"/>
              <a:ext cx="226060" cy="37465"/>
            </a:xfrm>
            <a:custGeom>
              <a:avLst/>
              <a:gdLst/>
              <a:ahLst/>
              <a:cxnLst/>
              <a:rect l="l" t="t" r="r" b="b"/>
              <a:pathLst>
                <a:path w="226060" h="37464">
                  <a:moveTo>
                    <a:pt x="225793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880"/>
                  </a:lnTo>
                  <a:lnTo>
                    <a:pt x="225793" y="36880"/>
                  </a:lnTo>
                  <a:lnTo>
                    <a:pt x="225793" y="18135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C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343449" y="505836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352025" y="3555855"/>
              <a:ext cx="226060" cy="1520825"/>
            </a:xfrm>
            <a:custGeom>
              <a:avLst/>
              <a:gdLst/>
              <a:ahLst/>
              <a:cxnLst/>
              <a:rect l="l" t="t" r="r" b="b"/>
              <a:pathLst>
                <a:path w="226060" h="1520825">
                  <a:moveTo>
                    <a:pt x="225798" y="1520654"/>
                  </a:moveTo>
                  <a:lnTo>
                    <a:pt x="225798" y="0"/>
                  </a:lnTo>
                  <a:lnTo>
                    <a:pt x="0" y="0"/>
                  </a:lnTo>
                  <a:lnTo>
                    <a:pt x="0" y="1520654"/>
                  </a:lnTo>
                </a:path>
              </a:pathLst>
            </a:custGeom>
            <a:ln w="173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022366" y="3264240"/>
              <a:ext cx="313055" cy="273685"/>
            </a:xfrm>
            <a:custGeom>
              <a:avLst/>
              <a:gdLst/>
              <a:ahLst/>
              <a:cxnLst/>
              <a:rect l="l" t="t" r="r" b="b"/>
              <a:pathLst>
                <a:path w="313055" h="273685">
                  <a:moveTo>
                    <a:pt x="0" y="0"/>
                  </a:moveTo>
                  <a:lnTo>
                    <a:pt x="312506" y="273426"/>
                  </a:lnTo>
                </a:path>
              </a:pathLst>
            </a:custGeom>
            <a:ln w="17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899054" y="380142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806" y="0"/>
                  </a:moveTo>
                  <a:lnTo>
                    <a:pt x="0" y="0"/>
                  </a:lnTo>
                  <a:lnTo>
                    <a:pt x="0" y="9194"/>
                  </a:lnTo>
                  <a:lnTo>
                    <a:pt x="0" y="18148"/>
                  </a:lnTo>
                  <a:lnTo>
                    <a:pt x="225806" y="18148"/>
                  </a:lnTo>
                  <a:lnTo>
                    <a:pt x="225806" y="9194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0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899062" y="3819467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899062" y="383823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899062" y="385640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899062" y="387456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899062" y="389272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899062" y="391089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899062" y="392905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899062" y="39472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899062" y="396535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899062" y="398349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899062" y="400163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899062" y="402040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899062" y="403854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899062" y="405668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899062" y="407485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899062" y="409299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899062" y="411113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899062" y="41292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899062" y="414743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899062" y="4165573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899062" y="418431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899062" y="42024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899062" y="422062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899062" y="423876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899062" y="42569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899062" y="427504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899062" y="429320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899062" y="431134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899062" y="432948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2899062" y="4347624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2899062" y="436639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899062" y="438453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899062" y="440267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899062" y="442081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899062" y="443897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899062" y="445711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899062" y="447525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899062" y="44934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899062" y="45115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899062" y="452969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899062" y="454844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899062" y="456660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899062" y="458474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2899062" y="460288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2899062" y="462102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899062" y="463919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899062" y="46573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899062" y="46754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899054" y="4693615"/>
              <a:ext cx="226060" cy="37465"/>
            </a:xfrm>
            <a:custGeom>
              <a:avLst/>
              <a:gdLst/>
              <a:ahLst/>
              <a:cxnLst/>
              <a:rect l="l" t="t" r="r" b="b"/>
              <a:pathLst>
                <a:path w="226060" h="37464">
                  <a:moveTo>
                    <a:pt x="225806" y="18770"/>
                  </a:moveTo>
                  <a:lnTo>
                    <a:pt x="0" y="18770"/>
                  </a:lnTo>
                  <a:lnTo>
                    <a:pt x="0" y="36918"/>
                  </a:lnTo>
                  <a:lnTo>
                    <a:pt x="225806" y="36918"/>
                  </a:lnTo>
                  <a:lnTo>
                    <a:pt x="225806" y="18770"/>
                  </a:lnTo>
                  <a:close/>
                </a:path>
                <a:path w="226060" h="37464">
                  <a:moveTo>
                    <a:pt x="225806" y="0"/>
                  </a:moveTo>
                  <a:lnTo>
                    <a:pt x="0" y="0"/>
                  </a:lnTo>
                  <a:lnTo>
                    <a:pt x="0" y="18757"/>
                  </a:lnTo>
                  <a:lnTo>
                    <a:pt x="225806" y="18757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B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899062" y="473051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899062" y="47486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899062" y="476679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9" name="object 339"/>
            <p:cNvSpPr/>
            <p:nvPr/>
          </p:nvSpPr>
          <p:spPr>
            <a:xfrm>
              <a:off x="2899062" y="478496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2899062" y="48031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2899062" y="482124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2899062" y="483938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2899062" y="485754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2899054" y="4875694"/>
              <a:ext cx="226060" cy="37465"/>
            </a:xfrm>
            <a:custGeom>
              <a:avLst/>
              <a:gdLst/>
              <a:ahLst/>
              <a:cxnLst/>
              <a:rect l="l" t="t" r="r" b="b"/>
              <a:pathLst>
                <a:path w="226060" h="37464">
                  <a:moveTo>
                    <a:pt x="225806" y="0"/>
                  </a:moveTo>
                  <a:lnTo>
                    <a:pt x="0" y="0"/>
                  </a:lnTo>
                  <a:lnTo>
                    <a:pt x="0" y="18745"/>
                  </a:lnTo>
                  <a:lnTo>
                    <a:pt x="0" y="36880"/>
                  </a:lnTo>
                  <a:lnTo>
                    <a:pt x="225806" y="36880"/>
                  </a:lnTo>
                  <a:lnTo>
                    <a:pt x="225806" y="18745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2899062" y="491256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2899062" y="493073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2899054" y="4948872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60" h="36829">
                  <a:moveTo>
                    <a:pt x="225806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0" y="36296"/>
                  </a:lnTo>
                  <a:lnTo>
                    <a:pt x="225806" y="36296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2899054" y="4985156"/>
              <a:ext cx="226060" cy="36830"/>
            </a:xfrm>
            <a:custGeom>
              <a:avLst/>
              <a:gdLst/>
              <a:ahLst/>
              <a:cxnLst/>
              <a:rect l="l" t="t" r="r" b="b"/>
              <a:pathLst>
                <a:path w="226060" h="36829">
                  <a:moveTo>
                    <a:pt x="225806" y="18161"/>
                  </a:moveTo>
                  <a:lnTo>
                    <a:pt x="0" y="18161"/>
                  </a:lnTo>
                  <a:lnTo>
                    <a:pt x="0" y="36309"/>
                  </a:lnTo>
                  <a:lnTo>
                    <a:pt x="225806" y="36309"/>
                  </a:lnTo>
                  <a:lnTo>
                    <a:pt x="225806" y="18161"/>
                  </a:lnTo>
                  <a:close/>
                </a:path>
                <a:path w="226060" h="36829">
                  <a:moveTo>
                    <a:pt x="225806" y="0"/>
                  </a:moveTo>
                  <a:lnTo>
                    <a:pt x="0" y="0"/>
                  </a:lnTo>
                  <a:lnTo>
                    <a:pt x="0" y="18148"/>
                  </a:lnTo>
                  <a:lnTo>
                    <a:pt x="225806" y="18148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2899054" y="5021465"/>
              <a:ext cx="226060" cy="37465"/>
            </a:xfrm>
            <a:custGeom>
              <a:avLst/>
              <a:gdLst/>
              <a:ahLst/>
              <a:cxnLst/>
              <a:rect l="l" t="t" r="r" b="b"/>
              <a:pathLst>
                <a:path w="226060" h="37464">
                  <a:moveTo>
                    <a:pt x="225806" y="0"/>
                  </a:moveTo>
                  <a:lnTo>
                    <a:pt x="0" y="0"/>
                  </a:lnTo>
                  <a:lnTo>
                    <a:pt x="0" y="18135"/>
                  </a:lnTo>
                  <a:lnTo>
                    <a:pt x="0" y="36880"/>
                  </a:lnTo>
                  <a:lnTo>
                    <a:pt x="225806" y="36880"/>
                  </a:lnTo>
                  <a:lnTo>
                    <a:pt x="225806" y="18135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C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2899062" y="505836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2907638" y="3810512"/>
              <a:ext cx="226060" cy="1266190"/>
            </a:xfrm>
            <a:custGeom>
              <a:avLst/>
              <a:gdLst/>
              <a:ahLst/>
              <a:cxnLst/>
              <a:rect l="l" t="t" r="r" b="b"/>
              <a:pathLst>
                <a:path w="226060" h="1266189">
                  <a:moveTo>
                    <a:pt x="225798" y="1265996"/>
                  </a:moveTo>
                  <a:lnTo>
                    <a:pt x="225798" y="0"/>
                  </a:lnTo>
                  <a:lnTo>
                    <a:pt x="0" y="0"/>
                  </a:lnTo>
                  <a:lnTo>
                    <a:pt x="0" y="1265996"/>
                  </a:lnTo>
                </a:path>
              </a:pathLst>
            </a:custGeom>
            <a:ln w="1734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2578025" y="3555831"/>
              <a:ext cx="312420" cy="236854"/>
            </a:xfrm>
            <a:custGeom>
              <a:avLst/>
              <a:gdLst/>
              <a:ahLst/>
              <a:cxnLst/>
              <a:rect l="l" t="t" r="r" b="b"/>
              <a:pathLst>
                <a:path w="312419" h="236854">
                  <a:moveTo>
                    <a:pt x="0" y="0"/>
                  </a:moveTo>
                  <a:lnTo>
                    <a:pt x="312228" y="236614"/>
                  </a:lnTo>
                </a:path>
              </a:pathLst>
            </a:custGeom>
            <a:ln w="17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3454438" y="4566615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48"/>
                  </a:lnTo>
                  <a:lnTo>
                    <a:pt x="225221" y="18148"/>
                  </a:lnTo>
                  <a:lnTo>
                    <a:pt x="225221" y="9067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0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3454443" y="4584746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1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3454443" y="4602886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2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3454443" y="4621026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2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3454443" y="4639190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3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3454443" y="4657329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3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3454443" y="4675469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4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3454443" y="4693609"/>
              <a:ext cx="225425" cy="19050"/>
            </a:xfrm>
            <a:custGeom>
              <a:avLst/>
              <a:gdLst/>
              <a:ahLst/>
              <a:cxnLst/>
              <a:rect l="l" t="t" r="r" b="b"/>
              <a:pathLst>
                <a:path w="225425" h="19050">
                  <a:moveTo>
                    <a:pt x="225221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221" y="18751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5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3454443" y="4712378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5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3454443" y="4730517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6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3454443" y="4748658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6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3454443" y="4766797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7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3454443" y="4784960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8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3454443" y="4803101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8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3454443" y="4821240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9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3454443" y="4839380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9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3454443" y="4857544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A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3454443" y="4875684"/>
              <a:ext cx="225425" cy="19050"/>
            </a:xfrm>
            <a:custGeom>
              <a:avLst/>
              <a:gdLst/>
              <a:ahLst/>
              <a:cxnLst/>
              <a:rect l="l" t="t" r="r" b="b"/>
              <a:pathLst>
                <a:path w="225425" h="19050">
                  <a:moveTo>
                    <a:pt x="225221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221" y="18751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A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3454443" y="4894429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B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3454443" y="4912568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B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3454443" y="4930731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B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3454443" y="4948872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B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3454443" y="4967011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3454443" y="4985151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3454443" y="5003314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3454443" y="5021454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3454443" y="5039595"/>
              <a:ext cx="225425" cy="19050"/>
            </a:xfrm>
            <a:custGeom>
              <a:avLst/>
              <a:gdLst/>
              <a:ahLst/>
              <a:cxnLst/>
              <a:rect l="l" t="t" r="r" b="b"/>
              <a:pathLst>
                <a:path w="225425" h="19050">
                  <a:moveTo>
                    <a:pt x="225221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221" y="18750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3454443" y="5058363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3463251" y="4575671"/>
              <a:ext cx="225425" cy="501015"/>
            </a:xfrm>
            <a:custGeom>
              <a:avLst/>
              <a:gdLst/>
              <a:ahLst/>
              <a:cxnLst/>
              <a:rect l="l" t="t" r="r" b="b"/>
              <a:pathLst>
                <a:path w="225425" h="501014">
                  <a:moveTo>
                    <a:pt x="225221" y="500838"/>
                  </a:moveTo>
                  <a:lnTo>
                    <a:pt x="225221" y="0"/>
                  </a:lnTo>
                  <a:lnTo>
                    <a:pt x="0" y="0"/>
                  </a:lnTo>
                  <a:lnTo>
                    <a:pt x="0" y="500838"/>
                  </a:lnTo>
                </a:path>
              </a:pathLst>
            </a:custGeom>
            <a:ln w="174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3133407" y="3810609"/>
              <a:ext cx="330200" cy="747395"/>
            </a:xfrm>
            <a:custGeom>
              <a:avLst/>
              <a:gdLst/>
              <a:ahLst/>
              <a:cxnLst/>
              <a:rect l="l" t="t" r="r" b="b"/>
              <a:pathLst>
                <a:path w="330200" h="747395">
                  <a:moveTo>
                    <a:pt x="0" y="0"/>
                  </a:moveTo>
                  <a:lnTo>
                    <a:pt x="329844" y="746922"/>
                  </a:lnTo>
                </a:path>
              </a:pathLst>
            </a:custGeom>
            <a:ln w="174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4009580" y="460289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41" y="0"/>
                  </a:moveTo>
                  <a:lnTo>
                    <a:pt x="0" y="0"/>
                  </a:lnTo>
                  <a:lnTo>
                    <a:pt x="0" y="9055"/>
                  </a:lnTo>
                  <a:lnTo>
                    <a:pt x="0" y="18135"/>
                  </a:lnTo>
                  <a:lnTo>
                    <a:pt x="243141" y="18135"/>
                  </a:lnTo>
                  <a:lnTo>
                    <a:pt x="243141" y="9055"/>
                  </a:lnTo>
                  <a:lnTo>
                    <a:pt x="243141" y="0"/>
                  </a:lnTo>
                  <a:close/>
                </a:path>
              </a:pathLst>
            </a:custGeom>
            <a:solidFill>
              <a:srgbClr val="0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4009592" y="462102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5" name="object 385"/>
            <p:cNvSpPr/>
            <p:nvPr/>
          </p:nvSpPr>
          <p:spPr>
            <a:xfrm>
              <a:off x="4009592" y="463919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6" name="object 386"/>
            <p:cNvSpPr/>
            <p:nvPr/>
          </p:nvSpPr>
          <p:spPr>
            <a:xfrm>
              <a:off x="4009592" y="465732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4009592" y="467546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3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4009592" y="4693609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4" h="19050">
                  <a:moveTo>
                    <a:pt x="243129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43129" y="18751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4009592" y="471237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4009592" y="473051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1" name="object 391"/>
            <p:cNvSpPr/>
            <p:nvPr/>
          </p:nvSpPr>
          <p:spPr>
            <a:xfrm>
              <a:off x="4009592" y="474865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2" name="object 392"/>
            <p:cNvSpPr/>
            <p:nvPr/>
          </p:nvSpPr>
          <p:spPr>
            <a:xfrm>
              <a:off x="4009592" y="476679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3" name="object 393"/>
            <p:cNvSpPr/>
            <p:nvPr/>
          </p:nvSpPr>
          <p:spPr>
            <a:xfrm>
              <a:off x="4009592" y="478496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4" name="object 394"/>
            <p:cNvSpPr/>
            <p:nvPr/>
          </p:nvSpPr>
          <p:spPr>
            <a:xfrm>
              <a:off x="4009592" y="480310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5" name="object 395"/>
            <p:cNvSpPr/>
            <p:nvPr/>
          </p:nvSpPr>
          <p:spPr>
            <a:xfrm>
              <a:off x="4009592" y="482124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6" name="object 396"/>
            <p:cNvSpPr/>
            <p:nvPr/>
          </p:nvSpPr>
          <p:spPr>
            <a:xfrm>
              <a:off x="4009592" y="483938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7" name="object 397"/>
            <p:cNvSpPr/>
            <p:nvPr/>
          </p:nvSpPr>
          <p:spPr>
            <a:xfrm>
              <a:off x="4009592" y="485754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8" name="object 398"/>
            <p:cNvSpPr/>
            <p:nvPr/>
          </p:nvSpPr>
          <p:spPr>
            <a:xfrm>
              <a:off x="4009592" y="4875684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4" h="19050">
                  <a:moveTo>
                    <a:pt x="243129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43129" y="18751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9" name="object 399"/>
            <p:cNvSpPr/>
            <p:nvPr/>
          </p:nvSpPr>
          <p:spPr>
            <a:xfrm>
              <a:off x="4009592" y="489442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4009592" y="491256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4009592" y="493073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2" name="object 402"/>
            <p:cNvSpPr/>
            <p:nvPr/>
          </p:nvSpPr>
          <p:spPr>
            <a:xfrm>
              <a:off x="4009592" y="494887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3" name="object 403"/>
            <p:cNvSpPr/>
            <p:nvPr/>
          </p:nvSpPr>
          <p:spPr>
            <a:xfrm>
              <a:off x="4009592" y="496701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4009592" y="498515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4009592" y="500331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6" name="object 406"/>
            <p:cNvSpPr/>
            <p:nvPr/>
          </p:nvSpPr>
          <p:spPr>
            <a:xfrm>
              <a:off x="4009592" y="502145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7" name="object 407"/>
            <p:cNvSpPr/>
            <p:nvPr/>
          </p:nvSpPr>
          <p:spPr>
            <a:xfrm>
              <a:off x="4009592" y="5039595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4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4009592" y="505836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4018169" y="4611950"/>
              <a:ext cx="243204" cy="464820"/>
            </a:xfrm>
            <a:custGeom>
              <a:avLst/>
              <a:gdLst/>
              <a:ahLst/>
              <a:cxnLst/>
              <a:rect l="l" t="t" r="r" b="b"/>
              <a:pathLst>
                <a:path w="243204" h="464820">
                  <a:moveTo>
                    <a:pt x="243129" y="464558"/>
                  </a:moveTo>
                  <a:lnTo>
                    <a:pt x="243129" y="0"/>
                  </a:lnTo>
                  <a:lnTo>
                    <a:pt x="0" y="0"/>
                  </a:lnTo>
                  <a:lnTo>
                    <a:pt x="0" y="464558"/>
                  </a:lnTo>
                </a:path>
              </a:pathLst>
            </a:custGeom>
            <a:ln w="174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0" name="object 410"/>
            <p:cNvSpPr/>
            <p:nvPr/>
          </p:nvSpPr>
          <p:spPr>
            <a:xfrm>
              <a:off x="3688324" y="4575671"/>
              <a:ext cx="313055" cy="36830"/>
            </a:xfrm>
            <a:custGeom>
              <a:avLst/>
              <a:gdLst/>
              <a:ahLst/>
              <a:cxnLst/>
              <a:rect l="l" t="t" r="r" b="b"/>
              <a:pathLst>
                <a:path w="313054" h="36829">
                  <a:moveTo>
                    <a:pt x="0" y="0"/>
                  </a:moveTo>
                  <a:lnTo>
                    <a:pt x="312459" y="36279"/>
                  </a:lnTo>
                </a:path>
              </a:pathLst>
            </a:custGeom>
            <a:ln w="1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1" name="object 411"/>
            <p:cNvSpPr/>
            <p:nvPr/>
          </p:nvSpPr>
          <p:spPr>
            <a:xfrm>
              <a:off x="4582350" y="460289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806" y="0"/>
                  </a:moveTo>
                  <a:lnTo>
                    <a:pt x="0" y="0"/>
                  </a:lnTo>
                  <a:lnTo>
                    <a:pt x="0" y="9055"/>
                  </a:lnTo>
                  <a:lnTo>
                    <a:pt x="0" y="18135"/>
                  </a:lnTo>
                  <a:lnTo>
                    <a:pt x="225806" y="18135"/>
                  </a:lnTo>
                  <a:lnTo>
                    <a:pt x="225806" y="9055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0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4582358" y="462102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4582358" y="463919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4" name="object 414"/>
            <p:cNvSpPr/>
            <p:nvPr/>
          </p:nvSpPr>
          <p:spPr>
            <a:xfrm>
              <a:off x="4582358" y="46573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5" name="object 415"/>
            <p:cNvSpPr/>
            <p:nvPr/>
          </p:nvSpPr>
          <p:spPr>
            <a:xfrm>
              <a:off x="4582358" y="46754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4582358" y="469360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4582358" y="471237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8" name="object 418"/>
            <p:cNvSpPr/>
            <p:nvPr/>
          </p:nvSpPr>
          <p:spPr>
            <a:xfrm>
              <a:off x="4582358" y="473051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9" name="object 419"/>
            <p:cNvSpPr/>
            <p:nvPr/>
          </p:nvSpPr>
          <p:spPr>
            <a:xfrm>
              <a:off x="4582358" y="47486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4582358" y="476679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4582358" y="478496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2" name="object 422"/>
            <p:cNvSpPr/>
            <p:nvPr/>
          </p:nvSpPr>
          <p:spPr>
            <a:xfrm>
              <a:off x="4582358" y="48031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3" name="object 423"/>
            <p:cNvSpPr/>
            <p:nvPr/>
          </p:nvSpPr>
          <p:spPr>
            <a:xfrm>
              <a:off x="4582358" y="482124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4582358" y="483938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4582358" y="485754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6" name="object 426"/>
            <p:cNvSpPr/>
            <p:nvPr/>
          </p:nvSpPr>
          <p:spPr>
            <a:xfrm>
              <a:off x="4582358" y="4875684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7" name="object 427"/>
            <p:cNvSpPr/>
            <p:nvPr/>
          </p:nvSpPr>
          <p:spPr>
            <a:xfrm>
              <a:off x="4582358" y="48944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4582358" y="491256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4582358" y="493073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0" name="object 430"/>
            <p:cNvSpPr/>
            <p:nvPr/>
          </p:nvSpPr>
          <p:spPr>
            <a:xfrm>
              <a:off x="4582358" y="494887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1" name="object 431"/>
            <p:cNvSpPr/>
            <p:nvPr/>
          </p:nvSpPr>
          <p:spPr>
            <a:xfrm>
              <a:off x="4582358" y="496701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4582358" y="498515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4582358" y="500331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4" name="object 434"/>
            <p:cNvSpPr/>
            <p:nvPr/>
          </p:nvSpPr>
          <p:spPr>
            <a:xfrm>
              <a:off x="4582358" y="502145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4582358" y="5039595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4582358" y="505836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4591167" y="4611950"/>
              <a:ext cx="226060" cy="464820"/>
            </a:xfrm>
            <a:custGeom>
              <a:avLst/>
              <a:gdLst/>
              <a:ahLst/>
              <a:cxnLst/>
              <a:rect l="l" t="t" r="r" b="b"/>
              <a:pathLst>
                <a:path w="226060" h="464820">
                  <a:moveTo>
                    <a:pt x="225798" y="464558"/>
                  </a:moveTo>
                  <a:lnTo>
                    <a:pt x="225798" y="0"/>
                  </a:lnTo>
                  <a:lnTo>
                    <a:pt x="0" y="0"/>
                  </a:lnTo>
                  <a:lnTo>
                    <a:pt x="0" y="464558"/>
                  </a:lnTo>
                </a:path>
              </a:pathLst>
            </a:custGeom>
            <a:ln w="174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4261322" y="4611950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5137963" y="445711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806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48"/>
                  </a:lnTo>
                  <a:lnTo>
                    <a:pt x="225806" y="18148"/>
                  </a:lnTo>
                  <a:lnTo>
                    <a:pt x="225806" y="9067"/>
                  </a:lnTo>
                  <a:lnTo>
                    <a:pt x="225806" y="0"/>
                  </a:lnTo>
                  <a:close/>
                </a:path>
              </a:pathLst>
            </a:custGeom>
            <a:solidFill>
              <a:srgbClr val="0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5137971" y="4475255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5137971" y="449341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5137971" y="45115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3" name="object 443"/>
            <p:cNvSpPr/>
            <p:nvPr/>
          </p:nvSpPr>
          <p:spPr>
            <a:xfrm>
              <a:off x="5137971" y="452969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5137971" y="454844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5137971" y="456660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6" name="object 446"/>
            <p:cNvSpPr/>
            <p:nvPr/>
          </p:nvSpPr>
          <p:spPr>
            <a:xfrm>
              <a:off x="5137971" y="458474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7" name="object 447"/>
            <p:cNvSpPr/>
            <p:nvPr/>
          </p:nvSpPr>
          <p:spPr>
            <a:xfrm>
              <a:off x="5137971" y="460288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5137971" y="4621026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5137971" y="463919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0" name="object 450"/>
            <p:cNvSpPr/>
            <p:nvPr/>
          </p:nvSpPr>
          <p:spPr>
            <a:xfrm>
              <a:off x="5137971" y="46573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1" name="object 451"/>
            <p:cNvSpPr/>
            <p:nvPr/>
          </p:nvSpPr>
          <p:spPr>
            <a:xfrm>
              <a:off x="5137971" y="46754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5137971" y="4693609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5137971" y="471237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4" name="object 454"/>
            <p:cNvSpPr/>
            <p:nvPr/>
          </p:nvSpPr>
          <p:spPr>
            <a:xfrm>
              <a:off x="5137971" y="473051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5" name="object 455"/>
            <p:cNvSpPr/>
            <p:nvPr/>
          </p:nvSpPr>
          <p:spPr>
            <a:xfrm>
              <a:off x="5137971" y="474865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5137971" y="476679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5137971" y="478496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8" name="object 458"/>
            <p:cNvSpPr/>
            <p:nvPr/>
          </p:nvSpPr>
          <p:spPr>
            <a:xfrm>
              <a:off x="5137971" y="48031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9" name="object 459"/>
            <p:cNvSpPr/>
            <p:nvPr/>
          </p:nvSpPr>
          <p:spPr>
            <a:xfrm>
              <a:off x="5137971" y="482124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0" name="object 460"/>
            <p:cNvSpPr/>
            <p:nvPr/>
          </p:nvSpPr>
          <p:spPr>
            <a:xfrm>
              <a:off x="5137971" y="483938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1" name="object 461"/>
            <p:cNvSpPr/>
            <p:nvPr/>
          </p:nvSpPr>
          <p:spPr>
            <a:xfrm>
              <a:off x="5137971" y="485754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5137971" y="4875684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5137971" y="48944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5137971" y="491256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5" name="object 465"/>
            <p:cNvSpPr/>
            <p:nvPr/>
          </p:nvSpPr>
          <p:spPr>
            <a:xfrm>
              <a:off x="5137971" y="493073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6" name="object 466"/>
            <p:cNvSpPr/>
            <p:nvPr/>
          </p:nvSpPr>
          <p:spPr>
            <a:xfrm>
              <a:off x="5137971" y="494887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5137971" y="496701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8" name="object 468"/>
            <p:cNvSpPr/>
            <p:nvPr/>
          </p:nvSpPr>
          <p:spPr>
            <a:xfrm>
              <a:off x="5137971" y="498515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9" name="object 469"/>
            <p:cNvSpPr/>
            <p:nvPr/>
          </p:nvSpPr>
          <p:spPr>
            <a:xfrm>
              <a:off x="5137971" y="500331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5137971" y="502145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1" name="object 471"/>
            <p:cNvSpPr/>
            <p:nvPr/>
          </p:nvSpPr>
          <p:spPr>
            <a:xfrm>
              <a:off x="5137971" y="5039595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2" name="object 472"/>
            <p:cNvSpPr/>
            <p:nvPr/>
          </p:nvSpPr>
          <p:spPr>
            <a:xfrm>
              <a:off x="5137971" y="505836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5146548" y="4466179"/>
              <a:ext cx="226060" cy="610870"/>
            </a:xfrm>
            <a:custGeom>
              <a:avLst/>
              <a:gdLst/>
              <a:ahLst/>
              <a:cxnLst/>
              <a:rect l="l" t="t" r="r" b="b"/>
              <a:pathLst>
                <a:path w="226060" h="610870">
                  <a:moveTo>
                    <a:pt x="225798" y="610329"/>
                  </a:moveTo>
                  <a:lnTo>
                    <a:pt x="225798" y="0"/>
                  </a:lnTo>
                  <a:lnTo>
                    <a:pt x="0" y="0"/>
                  </a:lnTo>
                  <a:lnTo>
                    <a:pt x="0" y="610329"/>
                  </a:lnTo>
                </a:path>
              </a:pathLst>
            </a:custGeom>
            <a:ln w="174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4" name="object 474"/>
            <p:cNvSpPr/>
            <p:nvPr/>
          </p:nvSpPr>
          <p:spPr>
            <a:xfrm>
              <a:off x="4816935" y="4466179"/>
              <a:ext cx="313055" cy="146050"/>
            </a:xfrm>
            <a:custGeom>
              <a:avLst/>
              <a:gdLst/>
              <a:ahLst/>
              <a:cxnLst/>
              <a:rect l="l" t="t" r="r" b="b"/>
              <a:pathLst>
                <a:path w="313054" h="146050">
                  <a:moveTo>
                    <a:pt x="0" y="145771"/>
                  </a:moveTo>
                  <a:lnTo>
                    <a:pt x="312459" y="0"/>
                  </a:lnTo>
                </a:path>
              </a:pathLst>
            </a:custGeom>
            <a:ln w="179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5" name="object 475"/>
            <p:cNvSpPr/>
            <p:nvPr/>
          </p:nvSpPr>
          <p:spPr>
            <a:xfrm>
              <a:off x="5693575" y="449342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8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48"/>
                  </a:lnTo>
                  <a:lnTo>
                    <a:pt x="243128" y="18148"/>
                  </a:lnTo>
                  <a:lnTo>
                    <a:pt x="243128" y="9067"/>
                  </a:lnTo>
                  <a:lnTo>
                    <a:pt x="243128" y="0"/>
                  </a:lnTo>
                  <a:close/>
                </a:path>
              </a:pathLst>
            </a:custGeom>
            <a:solidFill>
              <a:srgbClr val="0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5693584" y="451155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7" name="object 477"/>
            <p:cNvSpPr/>
            <p:nvPr/>
          </p:nvSpPr>
          <p:spPr>
            <a:xfrm>
              <a:off x="5693584" y="4529699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4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1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8" name="object 478"/>
            <p:cNvSpPr/>
            <p:nvPr/>
          </p:nvSpPr>
          <p:spPr>
            <a:xfrm>
              <a:off x="5693584" y="454844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5693584" y="456660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2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0" name="object 480"/>
            <p:cNvSpPr/>
            <p:nvPr/>
          </p:nvSpPr>
          <p:spPr>
            <a:xfrm>
              <a:off x="5693584" y="458474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3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1" name="object 481"/>
            <p:cNvSpPr/>
            <p:nvPr/>
          </p:nvSpPr>
          <p:spPr>
            <a:xfrm>
              <a:off x="5693584" y="460288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2" name="object 482"/>
            <p:cNvSpPr/>
            <p:nvPr/>
          </p:nvSpPr>
          <p:spPr>
            <a:xfrm>
              <a:off x="5693584" y="4621026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4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3" name="object 483"/>
            <p:cNvSpPr/>
            <p:nvPr/>
          </p:nvSpPr>
          <p:spPr>
            <a:xfrm>
              <a:off x="5693584" y="463919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4" name="object 484"/>
            <p:cNvSpPr/>
            <p:nvPr/>
          </p:nvSpPr>
          <p:spPr>
            <a:xfrm>
              <a:off x="5693584" y="465732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5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5" name="object 485"/>
            <p:cNvSpPr/>
            <p:nvPr/>
          </p:nvSpPr>
          <p:spPr>
            <a:xfrm>
              <a:off x="5693584" y="467546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6" name="object 486"/>
            <p:cNvSpPr/>
            <p:nvPr/>
          </p:nvSpPr>
          <p:spPr>
            <a:xfrm>
              <a:off x="5693584" y="4693609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4" h="19050">
                  <a:moveTo>
                    <a:pt x="243129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43129" y="18751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6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7" name="object 487"/>
            <p:cNvSpPr/>
            <p:nvPr/>
          </p:nvSpPr>
          <p:spPr>
            <a:xfrm>
              <a:off x="5693584" y="471237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8" name="object 488"/>
            <p:cNvSpPr/>
            <p:nvPr/>
          </p:nvSpPr>
          <p:spPr>
            <a:xfrm>
              <a:off x="5693584" y="473051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7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9" name="object 489"/>
            <p:cNvSpPr/>
            <p:nvPr/>
          </p:nvSpPr>
          <p:spPr>
            <a:xfrm>
              <a:off x="5693584" y="474865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5693584" y="4766797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1" name="object 491"/>
            <p:cNvSpPr/>
            <p:nvPr/>
          </p:nvSpPr>
          <p:spPr>
            <a:xfrm>
              <a:off x="5693584" y="478496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2" name="object 492"/>
            <p:cNvSpPr/>
            <p:nvPr/>
          </p:nvSpPr>
          <p:spPr>
            <a:xfrm>
              <a:off x="5693584" y="480310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9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5693584" y="482124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4" name="object 494"/>
            <p:cNvSpPr/>
            <p:nvPr/>
          </p:nvSpPr>
          <p:spPr>
            <a:xfrm>
              <a:off x="5693584" y="4839380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5" name="object 495"/>
            <p:cNvSpPr/>
            <p:nvPr/>
          </p:nvSpPr>
          <p:spPr>
            <a:xfrm>
              <a:off x="5693584" y="485754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A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5693584" y="4875684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4" h="19050">
                  <a:moveTo>
                    <a:pt x="243129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43129" y="18751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7" name="object 497"/>
            <p:cNvSpPr/>
            <p:nvPr/>
          </p:nvSpPr>
          <p:spPr>
            <a:xfrm>
              <a:off x="5693584" y="4894429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8" name="object 498"/>
            <p:cNvSpPr/>
            <p:nvPr/>
          </p:nvSpPr>
          <p:spPr>
            <a:xfrm>
              <a:off x="5693584" y="4912568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A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5693584" y="493073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B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0" name="object 500"/>
            <p:cNvSpPr/>
            <p:nvPr/>
          </p:nvSpPr>
          <p:spPr>
            <a:xfrm>
              <a:off x="5693584" y="4948872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1" name="object 501"/>
            <p:cNvSpPr/>
            <p:nvPr/>
          </p:nvSpPr>
          <p:spPr>
            <a:xfrm>
              <a:off x="5693584" y="496701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5693584" y="4985151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3129" y="18145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3" name="object 503"/>
            <p:cNvSpPr/>
            <p:nvPr/>
          </p:nvSpPr>
          <p:spPr>
            <a:xfrm>
              <a:off x="5693584" y="500331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4" name="object 504"/>
            <p:cNvSpPr/>
            <p:nvPr/>
          </p:nvSpPr>
          <p:spPr>
            <a:xfrm>
              <a:off x="5693584" y="5021454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5693584" y="5039595"/>
              <a:ext cx="243204" cy="19050"/>
            </a:xfrm>
            <a:custGeom>
              <a:avLst/>
              <a:gdLst/>
              <a:ahLst/>
              <a:cxnLst/>
              <a:rect l="l" t="t" r="r" b="b"/>
              <a:pathLst>
                <a:path w="243204" h="19050">
                  <a:moveTo>
                    <a:pt x="243129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3129" y="1875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6" name="object 506"/>
            <p:cNvSpPr/>
            <p:nvPr/>
          </p:nvSpPr>
          <p:spPr>
            <a:xfrm>
              <a:off x="5693584" y="5058363"/>
              <a:ext cx="243204" cy="18415"/>
            </a:xfrm>
            <a:custGeom>
              <a:avLst/>
              <a:gdLst/>
              <a:ahLst/>
              <a:cxnLst/>
              <a:rect l="l" t="t" r="r" b="b"/>
              <a:pathLst>
                <a:path w="243204" h="18414">
                  <a:moveTo>
                    <a:pt x="243129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3129" y="18146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7" name="object 507"/>
            <p:cNvSpPr/>
            <p:nvPr/>
          </p:nvSpPr>
          <p:spPr>
            <a:xfrm>
              <a:off x="5702161" y="4502483"/>
              <a:ext cx="243204" cy="574040"/>
            </a:xfrm>
            <a:custGeom>
              <a:avLst/>
              <a:gdLst/>
              <a:ahLst/>
              <a:cxnLst/>
              <a:rect l="l" t="t" r="r" b="b"/>
              <a:pathLst>
                <a:path w="243204" h="574039">
                  <a:moveTo>
                    <a:pt x="243129" y="574026"/>
                  </a:moveTo>
                  <a:lnTo>
                    <a:pt x="243129" y="0"/>
                  </a:lnTo>
                  <a:lnTo>
                    <a:pt x="0" y="0"/>
                  </a:lnTo>
                  <a:lnTo>
                    <a:pt x="0" y="574026"/>
                  </a:lnTo>
                </a:path>
              </a:pathLst>
            </a:custGeom>
            <a:ln w="1744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5372316" y="4466179"/>
              <a:ext cx="313055" cy="36830"/>
            </a:xfrm>
            <a:custGeom>
              <a:avLst/>
              <a:gdLst/>
              <a:ahLst/>
              <a:cxnLst/>
              <a:rect l="l" t="t" r="r" b="b"/>
              <a:pathLst>
                <a:path w="313054" h="36829">
                  <a:moveTo>
                    <a:pt x="0" y="0"/>
                  </a:moveTo>
                  <a:lnTo>
                    <a:pt x="312459" y="36303"/>
                  </a:lnTo>
                </a:path>
              </a:pathLst>
            </a:custGeom>
            <a:ln w="1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9" name="object 509"/>
            <p:cNvSpPr/>
            <p:nvPr/>
          </p:nvSpPr>
          <p:spPr>
            <a:xfrm>
              <a:off x="6266345" y="474866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3" y="0"/>
                  </a:moveTo>
                  <a:lnTo>
                    <a:pt x="0" y="0"/>
                  </a:lnTo>
                  <a:lnTo>
                    <a:pt x="0" y="9055"/>
                  </a:lnTo>
                  <a:lnTo>
                    <a:pt x="0" y="18135"/>
                  </a:lnTo>
                  <a:lnTo>
                    <a:pt x="225793" y="18135"/>
                  </a:lnTo>
                  <a:lnTo>
                    <a:pt x="225793" y="9055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0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0" name="object 510"/>
            <p:cNvSpPr/>
            <p:nvPr/>
          </p:nvSpPr>
          <p:spPr>
            <a:xfrm>
              <a:off x="6266350" y="4766797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1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6266350" y="478496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2" name="object 512"/>
            <p:cNvSpPr/>
            <p:nvPr/>
          </p:nvSpPr>
          <p:spPr>
            <a:xfrm>
              <a:off x="6266350" y="480310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3" name="object 513"/>
            <p:cNvSpPr/>
            <p:nvPr/>
          </p:nvSpPr>
          <p:spPr>
            <a:xfrm>
              <a:off x="6266350" y="482124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6266350" y="483938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5" name="object 515"/>
            <p:cNvSpPr/>
            <p:nvPr/>
          </p:nvSpPr>
          <p:spPr>
            <a:xfrm>
              <a:off x="6266350" y="485754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6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6" name="object 516"/>
            <p:cNvSpPr/>
            <p:nvPr/>
          </p:nvSpPr>
          <p:spPr>
            <a:xfrm>
              <a:off x="6266350" y="4875684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6266350" y="48944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8" name="object 518"/>
            <p:cNvSpPr/>
            <p:nvPr/>
          </p:nvSpPr>
          <p:spPr>
            <a:xfrm>
              <a:off x="6266350" y="491256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9" name="object 519"/>
            <p:cNvSpPr/>
            <p:nvPr/>
          </p:nvSpPr>
          <p:spPr>
            <a:xfrm>
              <a:off x="6266350" y="493073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6266350" y="494887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6266350" y="496701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6266350" y="498515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3" name="object 523"/>
            <p:cNvSpPr/>
            <p:nvPr/>
          </p:nvSpPr>
          <p:spPr>
            <a:xfrm>
              <a:off x="6266350" y="500331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4" name="object 524"/>
            <p:cNvSpPr/>
            <p:nvPr/>
          </p:nvSpPr>
          <p:spPr>
            <a:xfrm>
              <a:off x="6266350" y="502145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266350" y="5039595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60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266350" y="505836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60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6274927" y="4757721"/>
              <a:ext cx="226060" cy="319405"/>
            </a:xfrm>
            <a:custGeom>
              <a:avLst/>
              <a:gdLst/>
              <a:ahLst/>
              <a:cxnLst/>
              <a:rect l="l" t="t" r="r" b="b"/>
              <a:pathLst>
                <a:path w="226060" h="319404">
                  <a:moveTo>
                    <a:pt x="225798" y="318787"/>
                  </a:moveTo>
                  <a:lnTo>
                    <a:pt x="225798" y="0"/>
                  </a:lnTo>
                  <a:lnTo>
                    <a:pt x="0" y="0"/>
                  </a:lnTo>
                  <a:lnTo>
                    <a:pt x="0" y="318787"/>
                  </a:lnTo>
                </a:path>
              </a:pathLst>
            </a:custGeom>
            <a:ln w="175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5945314" y="4502483"/>
              <a:ext cx="313055" cy="237490"/>
            </a:xfrm>
            <a:custGeom>
              <a:avLst/>
              <a:gdLst/>
              <a:ahLst/>
              <a:cxnLst/>
              <a:rect l="l" t="t" r="r" b="b"/>
              <a:pathLst>
                <a:path w="313054" h="237489">
                  <a:moveTo>
                    <a:pt x="0" y="0"/>
                  </a:moveTo>
                  <a:lnTo>
                    <a:pt x="312459" y="237098"/>
                  </a:lnTo>
                </a:path>
              </a:pathLst>
            </a:custGeom>
            <a:ln w="17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6821958" y="482125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3" y="0"/>
                  </a:moveTo>
                  <a:lnTo>
                    <a:pt x="0" y="0"/>
                  </a:lnTo>
                  <a:lnTo>
                    <a:pt x="0" y="9080"/>
                  </a:lnTo>
                  <a:lnTo>
                    <a:pt x="0" y="18148"/>
                  </a:lnTo>
                  <a:lnTo>
                    <a:pt x="225793" y="18148"/>
                  </a:lnTo>
                  <a:lnTo>
                    <a:pt x="225793" y="9080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1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6821963" y="483938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2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6821963" y="485754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3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6821963" y="4875684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798" y="1875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6821963" y="4894429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5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6821963" y="4912568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4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6821963" y="493073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6821963" y="4948872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9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6821963" y="496701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6821963" y="498515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6821963" y="500331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6821963" y="502145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6821963" y="5039595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6821963" y="505836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6830540" y="4830304"/>
              <a:ext cx="226060" cy="246379"/>
            </a:xfrm>
            <a:custGeom>
              <a:avLst/>
              <a:gdLst/>
              <a:ahLst/>
              <a:cxnLst/>
              <a:rect l="l" t="t" r="r" b="b"/>
              <a:pathLst>
                <a:path w="226059" h="246379">
                  <a:moveTo>
                    <a:pt x="225798" y="246205"/>
                  </a:moveTo>
                  <a:lnTo>
                    <a:pt x="225798" y="0"/>
                  </a:lnTo>
                  <a:lnTo>
                    <a:pt x="0" y="0"/>
                  </a:lnTo>
                  <a:lnTo>
                    <a:pt x="0" y="246205"/>
                  </a:lnTo>
                </a:path>
              </a:pathLst>
            </a:custGeom>
            <a:ln w="176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6500927" y="4757721"/>
              <a:ext cx="312420" cy="73025"/>
            </a:xfrm>
            <a:custGeom>
              <a:avLst/>
              <a:gdLst/>
              <a:ahLst/>
              <a:cxnLst/>
              <a:rect l="l" t="t" r="r" b="b"/>
              <a:pathLst>
                <a:path w="312420" h="73025">
                  <a:moveTo>
                    <a:pt x="0" y="0"/>
                  </a:moveTo>
                  <a:lnTo>
                    <a:pt x="312228" y="72607"/>
                  </a:lnTo>
                </a:path>
              </a:pathLst>
            </a:custGeom>
            <a:ln w="18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7377341" y="4967020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3" y="0"/>
                  </a:moveTo>
                  <a:lnTo>
                    <a:pt x="0" y="0"/>
                  </a:lnTo>
                  <a:lnTo>
                    <a:pt x="0" y="9080"/>
                  </a:lnTo>
                  <a:lnTo>
                    <a:pt x="0" y="18148"/>
                  </a:lnTo>
                  <a:lnTo>
                    <a:pt x="225793" y="18148"/>
                  </a:lnTo>
                  <a:lnTo>
                    <a:pt x="225793" y="9080"/>
                  </a:lnTo>
                  <a:lnTo>
                    <a:pt x="225793" y="0"/>
                  </a:lnTo>
                  <a:close/>
                </a:path>
              </a:pathLst>
            </a:custGeom>
            <a:solidFill>
              <a:srgbClr val="1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7377345" y="4985151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798" y="18145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4D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7377345" y="500331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7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7377345" y="5021454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A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7377345" y="5039595"/>
              <a:ext cx="226060" cy="19050"/>
            </a:xfrm>
            <a:custGeom>
              <a:avLst/>
              <a:gdLst/>
              <a:ahLst/>
              <a:cxnLst/>
              <a:rect l="l" t="t" r="r" b="b"/>
              <a:pathLst>
                <a:path w="226059" h="19050">
                  <a:moveTo>
                    <a:pt x="225798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798" y="18750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B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7377345" y="5058363"/>
              <a:ext cx="226060" cy="18415"/>
            </a:xfrm>
            <a:custGeom>
              <a:avLst/>
              <a:gdLst/>
              <a:ahLst/>
              <a:cxnLst/>
              <a:rect l="l" t="t" r="r" b="b"/>
              <a:pathLst>
                <a:path w="226059" h="18414">
                  <a:moveTo>
                    <a:pt x="225798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798" y="18146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7386153" y="4976085"/>
              <a:ext cx="226060" cy="100965"/>
            </a:xfrm>
            <a:custGeom>
              <a:avLst/>
              <a:gdLst/>
              <a:ahLst/>
              <a:cxnLst/>
              <a:rect l="l" t="t" r="r" b="b"/>
              <a:pathLst>
                <a:path w="226059" h="100964">
                  <a:moveTo>
                    <a:pt x="225798" y="100424"/>
                  </a:moveTo>
                  <a:lnTo>
                    <a:pt x="225798" y="0"/>
                  </a:lnTo>
                  <a:lnTo>
                    <a:pt x="0" y="0"/>
                  </a:lnTo>
                  <a:lnTo>
                    <a:pt x="0" y="100424"/>
                  </a:lnTo>
                </a:path>
              </a:pathLst>
            </a:custGeom>
            <a:ln w="179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7056308" y="4830328"/>
              <a:ext cx="313055" cy="146050"/>
            </a:xfrm>
            <a:custGeom>
              <a:avLst/>
              <a:gdLst/>
              <a:ahLst/>
              <a:cxnLst/>
              <a:rect l="l" t="t" r="r" b="b"/>
              <a:pathLst>
                <a:path w="313054" h="146050">
                  <a:moveTo>
                    <a:pt x="0" y="0"/>
                  </a:moveTo>
                  <a:lnTo>
                    <a:pt x="312459" y="145771"/>
                  </a:lnTo>
                </a:path>
              </a:pathLst>
            </a:custGeom>
            <a:ln w="179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7932953" y="4857546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44" y="0"/>
                  </a:moveTo>
                  <a:lnTo>
                    <a:pt x="0" y="0"/>
                  </a:lnTo>
                  <a:lnTo>
                    <a:pt x="0" y="9067"/>
                  </a:lnTo>
                  <a:lnTo>
                    <a:pt x="0" y="18148"/>
                  </a:lnTo>
                  <a:lnTo>
                    <a:pt x="242544" y="18148"/>
                  </a:lnTo>
                  <a:lnTo>
                    <a:pt x="242544" y="9067"/>
                  </a:lnTo>
                  <a:lnTo>
                    <a:pt x="242544" y="0"/>
                  </a:lnTo>
                  <a:close/>
                </a:path>
              </a:pathLst>
            </a:custGeom>
            <a:solidFill>
              <a:srgbClr val="13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7932957" y="4875684"/>
              <a:ext cx="242570" cy="19050"/>
            </a:xfrm>
            <a:custGeom>
              <a:avLst/>
              <a:gdLst/>
              <a:ahLst/>
              <a:cxnLst/>
              <a:rect l="l" t="t" r="r" b="b"/>
              <a:pathLst>
                <a:path w="242570" h="19050">
                  <a:moveTo>
                    <a:pt x="242550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42550" y="18751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2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7932957" y="4894429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2550" y="18145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4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7932957" y="4912568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2550" y="18146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5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7932957" y="4930731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2550" y="18146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6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7932957" y="4948872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2550" y="18145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85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7932957" y="4967011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2550" y="18146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9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7932957" y="4985151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42550" y="18145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A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7932957" y="5003314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2550" y="18146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B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7932957" y="5021454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2550" y="18146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C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7932957" y="5039595"/>
              <a:ext cx="242570" cy="19050"/>
            </a:xfrm>
            <a:custGeom>
              <a:avLst/>
              <a:gdLst/>
              <a:ahLst/>
              <a:cxnLst/>
              <a:rect l="l" t="t" r="r" b="b"/>
              <a:pathLst>
                <a:path w="242570" h="19050">
                  <a:moveTo>
                    <a:pt x="242550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42550" y="18750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C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7932957" y="5058363"/>
              <a:ext cx="242570" cy="18415"/>
            </a:xfrm>
            <a:custGeom>
              <a:avLst/>
              <a:gdLst/>
              <a:ahLst/>
              <a:cxnLst/>
              <a:rect l="l" t="t" r="r" b="b"/>
              <a:pathLst>
                <a:path w="242570" h="18414">
                  <a:moveTo>
                    <a:pt x="242550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42550" y="18146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7941766" y="4866605"/>
              <a:ext cx="242570" cy="210185"/>
            </a:xfrm>
            <a:custGeom>
              <a:avLst/>
              <a:gdLst/>
              <a:ahLst/>
              <a:cxnLst/>
              <a:rect l="l" t="t" r="r" b="b"/>
              <a:pathLst>
                <a:path w="242570" h="210185">
                  <a:moveTo>
                    <a:pt x="242550" y="209904"/>
                  </a:moveTo>
                  <a:lnTo>
                    <a:pt x="242550" y="0"/>
                  </a:lnTo>
                  <a:lnTo>
                    <a:pt x="0" y="0"/>
                  </a:lnTo>
                  <a:lnTo>
                    <a:pt x="0" y="209904"/>
                  </a:lnTo>
                </a:path>
              </a:pathLst>
            </a:custGeom>
            <a:ln w="1776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7611921" y="4866607"/>
              <a:ext cx="313055" cy="109855"/>
            </a:xfrm>
            <a:custGeom>
              <a:avLst/>
              <a:gdLst/>
              <a:ahLst/>
              <a:cxnLst/>
              <a:rect l="l" t="t" r="r" b="b"/>
              <a:pathLst>
                <a:path w="313054" h="109854">
                  <a:moveTo>
                    <a:pt x="0" y="109491"/>
                  </a:moveTo>
                  <a:lnTo>
                    <a:pt x="312459" y="0"/>
                  </a:lnTo>
                </a:path>
              </a:pathLst>
            </a:custGeom>
            <a:ln w="18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8505952" y="4839385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9093"/>
                  </a:lnTo>
                  <a:lnTo>
                    <a:pt x="0" y="18148"/>
                  </a:lnTo>
                  <a:lnTo>
                    <a:pt x="225221" y="18148"/>
                  </a:lnTo>
                  <a:lnTo>
                    <a:pt x="225221" y="9093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1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8505956" y="4857544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28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8505956" y="4875684"/>
              <a:ext cx="225425" cy="19050"/>
            </a:xfrm>
            <a:custGeom>
              <a:avLst/>
              <a:gdLst/>
              <a:ahLst/>
              <a:cxnLst/>
              <a:rect l="l" t="t" r="r" b="b"/>
              <a:pathLst>
                <a:path w="225425" h="19050">
                  <a:moveTo>
                    <a:pt x="225221" y="0"/>
                  </a:moveTo>
                  <a:lnTo>
                    <a:pt x="0" y="0"/>
                  </a:lnTo>
                  <a:lnTo>
                    <a:pt x="0" y="18751"/>
                  </a:lnTo>
                  <a:lnTo>
                    <a:pt x="225221" y="18751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3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8505956" y="4894429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51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8505956" y="4912568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67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8505956" y="4930731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7B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8505956" y="4948872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9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8505956" y="4967011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A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8505956" y="4985151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5"/>
                  </a:lnTo>
                  <a:lnTo>
                    <a:pt x="225221" y="18145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AE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8505956" y="5003314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B9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8505956" y="5021454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2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8505956" y="5039595"/>
              <a:ext cx="225425" cy="19050"/>
            </a:xfrm>
            <a:custGeom>
              <a:avLst/>
              <a:gdLst/>
              <a:ahLst/>
              <a:cxnLst/>
              <a:rect l="l" t="t" r="r" b="b"/>
              <a:pathLst>
                <a:path w="225425" h="19050">
                  <a:moveTo>
                    <a:pt x="225221" y="0"/>
                  </a:moveTo>
                  <a:lnTo>
                    <a:pt x="0" y="0"/>
                  </a:lnTo>
                  <a:lnTo>
                    <a:pt x="0" y="18750"/>
                  </a:lnTo>
                  <a:lnTo>
                    <a:pt x="225221" y="18750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8505956" y="5058363"/>
              <a:ext cx="225425" cy="18415"/>
            </a:xfrm>
            <a:custGeom>
              <a:avLst/>
              <a:gdLst/>
              <a:ahLst/>
              <a:cxnLst/>
              <a:rect l="l" t="t" r="r" b="b"/>
              <a:pathLst>
                <a:path w="225425" h="18414">
                  <a:moveTo>
                    <a:pt x="225221" y="0"/>
                  </a:moveTo>
                  <a:lnTo>
                    <a:pt x="0" y="0"/>
                  </a:lnTo>
                  <a:lnTo>
                    <a:pt x="0" y="18146"/>
                  </a:lnTo>
                  <a:lnTo>
                    <a:pt x="225221" y="1814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8514532" y="4848458"/>
              <a:ext cx="225425" cy="228600"/>
            </a:xfrm>
            <a:custGeom>
              <a:avLst/>
              <a:gdLst/>
              <a:ahLst/>
              <a:cxnLst/>
              <a:rect l="l" t="t" r="r" b="b"/>
              <a:pathLst>
                <a:path w="225425" h="228600">
                  <a:moveTo>
                    <a:pt x="225221" y="228050"/>
                  </a:moveTo>
                  <a:lnTo>
                    <a:pt x="225221" y="0"/>
                  </a:lnTo>
                  <a:lnTo>
                    <a:pt x="0" y="0"/>
                  </a:lnTo>
                  <a:lnTo>
                    <a:pt x="0" y="228050"/>
                  </a:lnTo>
                </a:path>
              </a:pathLst>
            </a:custGeom>
            <a:ln w="177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8175168" y="4839423"/>
              <a:ext cx="331470" cy="45720"/>
            </a:xfrm>
            <a:custGeom>
              <a:avLst/>
              <a:gdLst/>
              <a:ahLst/>
              <a:cxnLst/>
              <a:rect l="l" t="t" r="r" b="b"/>
              <a:pathLst>
                <a:path w="331470" h="45720">
                  <a:moveTo>
                    <a:pt x="331025" y="0"/>
                  </a:moveTo>
                  <a:lnTo>
                    <a:pt x="0" y="0"/>
                  </a:lnTo>
                  <a:lnTo>
                    <a:pt x="0" y="18122"/>
                  </a:lnTo>
                  <a:lnTo>
                    <a:pt x="0" y="27190"/>
                  </a:lnTo>
                  <a:lnTo>
                    <a:pt x="0" y="45313"/>
                  </a:lnTo>
                  <a:lnTo>
                    <a:pt x="331025" y="45313"/>
                  </a:lnTo>
                  <a:lnTo>
                    <a:pt x="331025" y="27190"/>
                  </a:lnTo>
                  <a:lnTo>
                    <a:pt x="331025" y="18122"/>
                  </a:lnTo>
                  <a:lnTo>
                    <a:pt x="3310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223716" y="1516320"/>
              <a:ext cx="226060" cy="1639570"/>
            </a:xfrm>
            <a:custGeom>
              <a:avLst/>
              <a:gdLst/>
              <a:ahLst/>
              <a:cxnLst/>
              <a:rect l="l" t="t" r="r" b="b"/>
              <a:pathLst>
                <a:path w="226059" h="1639570">
                  <a:moveTo>
                    <a:pt x="225798" y="0"/>
                  </a:moveTo>
                  <a:lnTo>
                    <a:pt x="0" y="0"/>
                  </a:lnTo>
                  <a:lnTo>
                    <a:pt x="0" y="1639179"/>
                  </a:lnTo>
                  <a:lnTo>
                    <a:pt x="225798" y="1639179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223716" y="1516320"/>
              <a:ext cx="226060" cy="1639570"/>
            </a:xfrm>
            <a:custGeom>
              <a:avLst/>
              <a:gdLst/>
              <a:ahLst/>
              <a:cxnLst/>
              <a:rect l="l" t="t" r="r" b="b"/>
              <a:pathLst>
                <a:path w="226059" h="1639570">
                  <a:moveTo>
                    <a:pt x="0" y="1639179"/>
                  </a:moveTo>
                  <a:lnTo>
                    <a:pt x="225798" y="1639179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1639179"/>
                  </a:lnTo>
                  <a:close/>
                </a:path>
              </a:pathLst>
            </a:custGeom>
            <a:ln w="17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779259" y="1625666"/>
              <a:ext cx="243204" cy="1638935"/>
            </a:xfrm>
            <a:custGeom>
              <a:avLst/>
              <a:gdLst/>
              <a:ahLst/>
              <a:cxnLst/>
              <a:rect l="l" t="t" r="r" b="b"/>
              <a:pathLst>
                <a:path w="243205" h="1638935">
                  <a:moveTo>
                    <a:pt x="243129" y="0"/>
                  </a:moveTo>
                  <a:lnTo>
                    <a:pt x="0" y="0"/>
                  </a:lnTo>
                  <a:lnTo>
                    <a:pt x="0" y="1638574"/>
                  </a:lnTo>
                  <a:lnTo>
                    <a:pt x="243129" y="1638574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449507" y="1516150"/>
              <a:ext cx="312420" cy="109855"/>
            </a:xfrm>
            <a:custGeom>
              <a:avLst/>
              <a:gdLst/>
              <a:ahLst/>
              <a:cxnLst/>
              <a:rect l="l" t="t" r="r" b="b"/>
              <a:pathLst>
                <a:path w="312419" h="109855">
                  <a:moveTo>
                    <a:pt x="0" y="0"/>
                  </a:moveTo>
                  <a:lnTo>
                    <a:pt x="312413" y="109467"/>
                  </a:lnTo>
                </a:path>
              </a:pathLst>
            </a:custGeom>
            <a:ln w="180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2352025" y="1844068"/>
              <a:ext cx="226060" cy="1711960"/>
            </a:xfrm>
            <a:custGeom>
              <a:avLst/>
              <a:gdLst/>
              <a:ahLst/>
              <a:cxnLst/>
              <a:rect l="l" t="t" r="r" b="b"/>
              <a:pathLst>
                <a:path w="226060" h="1711960">
                  <a:moveTo>
                    <a:pt x="225798" y="0"/>
                  </a:moveTo>
                  <a:lnTo>
                    <a:pt x="0" y="0"/>
                  </a:lnTo>
                  <a:lnTo>
                    <a:pt x="0" y="1711762"/>
                  </a:lnTo>
                  <a:lnTo>
                    <a:pt x="225798" y="1711762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2352025" y="1844068"/>
              <a:ext cx="226060" cy="1711960"/>
            </a:xfrm>
            <a:custGeom>
              <a:avLst/>
              <a:gdLst/>
              <a:ahLst/>
              <a:cxnLst/>
              <a:rect l="l" t="t" r="r" b="b"/>
              <a:pathLst>
                <a:path w="226060" h="1711960">
                  <a:moveTo>
                    <a:pt x="0" y="1711762"/>
                  </a:moveTo>
                  <a:lnTo>
                    <a:pt x="225798" y="1711762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1711762"/>
                  </a:lnTo>
                  <a:close/>
                </a:path>
              </a:pathLst>
            </a:custGeom>
            <a:ln w="173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2022366" y="1625618"/>
              <a:ext cx="313055" cy="219075"/>
            </a:xfrm>
            <a:custGeom>
              <a:avLst/>
              <a:gdLst/>
              <a:ahLst/>
              <a:cxnLst/>
              <a:rect l="l" t="t" r="r" b="b"/>
              <a:pathLst>
                <a:path w="313055" h="219075">
                  <a:moveTo>
                    <a:pt x="0" y="0"/>
                  </a:moveTo>
                  <a:lnTo>
                    <a:pt x="312506" y="218450"/>
                  </a:lnTo>
                </a:path>
              </a:pathLst>
            </a:custGeom>
            <a:ln w="178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2907638" y="2244618"/>
              <a:ext cx="226060" cy="1566545"/>
            </a:xfrm>
            <a:custGeom>
              <a:avLst/>
              <a:gdLst/>
              <a:ahLst/>
              <a:cxnLst/>
              <a:rect l="l" t="t" r="r" b="b"/>
              <a:pathLst>
                <a:path w="226060" h="1566545">
                  <a:moveTo>
                    <a:pt x="225798" y="0"/>
                  </a:moveTo>
                  <a:lnTo>
                    <a:pt x="0" y="0"/>
                  </a:lnTo>
                  <a:lnTo>
                    <a:pt x="0" y="1565991"/>
                  </a:lnTo>
                  <a:lnTo>
                    <a:pt x="225798" y="156599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2907638" y="2244618"/>
              <a:ext cx="226060" cy="1566545"/>
            </a:xfrm>
            <a:custGeom>
              <a:avLst/>
              <a:gdLst/>
              <a:ahLst/>
              <a:cxnLst/>
              <a:rect l="l" t="t" r="r" b="b"/>
              <a:pathLst>
                <a:path w="226060" h="1566545">
                  <a:moveTo>
                    <a:pt x="0" y="1565991"/>
                  </a:moveTo>
                  <a:lnTo>
                    <a:pt x="225798" y="1565991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1565991"/>
                  </a:lnTo>
                  <a:close/>
                </a:path>
              </a:pathLst>
            </a:custGeom>
            <a:ln w="17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2578025" y="1844068"/>
              <a:ext cx="312420" cy="382905"/>
            </a:xfrm>
            <a:custGeom>
              <a:avLst/>
              <a:gdLst/>
              <a:ahLst/>
              <a:cxnLst/>
              <a:rect l="l" t="t" r="r" b="b"/>
              <a:pathLst>
                <a:path w="312419" h="382905">
                  <a:moveTo>
                    <a:pt x="0" y="0"/>
                  </a:moveTo>
                  <a:lnTo>
                    <a:pt x="312228" y="382409"/>
                  </a:lnTo>
                </a:path>
              </a:pathLst>
            </a:custGeom>
            <a:ln w="17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3463251" y="2972771"/>
              <a:ext cx="225425" cy="1603375"/>
            </a:xfrm>
            <a:custGeom>
              <a:avLst/>
              <a:gdLst/>
              <a:ahLst/>
              <a:cxnLst/>
              <a:rect l="l" t="t" r="r" b="b"/>
              <a:pathLst>
                <a:path w="225425" h="1603375">
                  <a:moveTo>
                    <a:pt x="225221" y="0"/>
                  </a:moveTo>
                  <a:lnTo>
                    <a:pt x="0" y="0"/>
                  </a:lnTo>
                  <a:lnTo>
                    <a:pt x="0" y="1602900"/>
                  </a:lnTo>
                  <a:lnTo>
                    <a:pt x="225221" y="1602900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3463251" y="2972771"/>
              <a:ext cx="225425" cy="1603375"/>
            </a:xfrm>
            <a:custGeom>
              <a:avLst/>
              <a:gdLst/>
              <a:ahLst/>
              <a:cxnLst/>
              <a:rect l="l" t="t" r="r" b="b"/>
              <a:pathLst>
                <a:path w="225425" h="1603375">
                  <a:moveTo>
                    <a:pt x="0" y="1602900"/>
                  </a:moveTo>
                  <a:lnTo>
                    <a:pt x="225221" y="1602900"/>
                  </a:lnTo>
                  <a:lnTo>
                    <a:pt x="225221" y="0"/>
                  </a:lnTo>
                  <a:lnTo>
                    <a:pt x="0" y="0"/>
                  </a:lnTo>
                  <a:lnTo>
                    <a:pt x="0" y="1602900"/>
                  </a:lnTo>
                  <a:close/>
                </a:path>
              </a:pathLst>
            </a:custGeom>
            <a:ln w="1733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3133407" y="2244400"/>
              <a:ext cx="330200" cy="710565"/>
            </a:xfrm>
            <a:custGeom>
              <a:avLst/>
              <a:gdLst/>
              <a:ahLst/>
              <a:cxnLst/>
              <a:rect l="l" t="t" r="r" b="b"/>
              <a:pathLst>
                <a:path w="330200" h="710564">
                  <a:moveTo>
                    <a:pt x="0" y="0"/>
                  </a:moveTo>
                  <a:lnTo>
                    <a:pt x="329844" y="710328"/>
                  </a:lnTo>
                </a:path>
              </a:pathLst>
            </a:custGeom>
            <a:ln w="174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4018169" y="3118542"/>
              <a:ext cx="243204" cy="1493520"/>
            </a:xfrm>
            <a:custGeom>
              <a:avLst/>
              <a:gdLst/>
              <a:ahLst/>
              <a:cxnLst/>
              <a:rect l="l" t="t" r="r" b="b"/>
              <a:pathLst>
                <a:path w="243204" h="1493520">
                  <a:moveTo>
                    <a:pt x="243129" y="0"/>
                  </a:moveTo>
                  <a:lnTo>
                    <a:pt x="0" y="0"/>
                  </a:lnTo>
                  <a:lnTo>
                    <a:pt x="0" y="1493408"/>
                  </a:lnTo>
                  <a:lnTo>
                    <a:pt x="243129" y="1493408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4018169" y="3118542"/>
              <a:ext cx="243204" cy="1493520"/>
            </a:xfrm>
            <a:custGeom>
              <a:avLst/>
              <a:gdLst/>
              <a:ahLst/>
              <a:cxnLst/>
              <a:rect l="l" t="t" r="r" b="b"/>
              <a:pathLst>
                <a:path w="243204" h="1493520">
                  <a:moveTo>
                    <a:pt x="0" y="1493408"/>
                  </a:moveTo>
                  <a:lnTo>
                    <a:pt x="243129" y="1493408"/>
                  </a:lnTo>
                  <a:lnTo>
                    <a:pt x="243129" y="0"/>
                  </a:lnTo>
                  <a:lnTo>
                    <a:pt x="0" y="0"/>
                  </a:lnTo>
                  <a:lnTo>
                    <a:pt x="0" y="1493408"/>
                  </a:lnTo>
                  <a:close/>
                </a:path>
              </a:pathLst>
            </a:custGeom>
            <a:ln w="17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3688324" y="2972892"/>
              <a:ext cx="313055" cy="146050"/>
            </a:xfrm>
            <a:custGeom>
              <a:avLst/>
              <a:gdLst/>
              <a:ahLst/>
              <a:cxnLst/>
              <a:rect l="l" t="t" r="r" b="b"/>
              <a:pathLst>
                <a:path w="313054" h="146050">
                  <a:moveTo>
                    <a:pt x="0" y="0"/>
                  </a:moveTo>
                  <a:lnTo>
                    <a:pt x="312459" y="145553"/>
                  </a:lnTo>
                </a:path>
              </a:pathLst>
            </a:custGeom>
            <a:ln w="179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4591167" y="3446363"/>
              <a:ext cx="226060" cy="1165860"/>
            </a:xfrm>
            <a:custGeom>
              <a:avLst/>
              <a:gdLst/>
              <a:ahLst/>
              <a:cxnLst/>
              <a:rect l="l" t="t" r="r" b="b"/>
              <a:pathLst>
                <a:path w="226060" h="1165860">
                  <a:moveTo>
                    <a:pt x="225798" y="0"/>
                  </a:moveTo>
                  <a:lnTo>
                    <a:pt x="0" y="0"/>
                  </a:lnTo>
                  <a:lnTo>
                    <a:pt x="0" y="1165587"/>
                  </a:lnTo>
                  <a:lnTo>
                    <a:pt x="225798" y="1165587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4591167" y="3446363"/>
              <a:ext cx="226060" cy="1165860"/>
            </a:xfrm>
            <a:custGeom>
              <a:avLst/>
              <a:gdLst/>
              <a:ahLst/>
              <a:cxnLst/>
              <a:rect l="l" t="t" r="r" b="b"/>
              <a:pathLst>
                <a:path w="226060" h="1165860">
                  <a:moveTo>
                    <a:pt x="0" y="1165587"/>
                  </a:moveTo>
                  <a:lnTo>
                    <a:pt x="225798" y="1165587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1165587"/>
                  </a:lnTo>
                  <a:close/>
                </a:path>
              </a:pathLst>
            </a:custGeom>
            <a:ln w="1735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4261322" y="3118445"/>
              <a:ext cx="313055" cy="309880"/>
            </a:xfrm>
            <a:custGeom>
              <a:avLst/>
              <a:gdLst/>
              <a:ahLst/>
              <a:cxnLst/>
              <a:rect l="l" t="t" r="r" b="b"/>
              <a:pathLst>
                <a:path w="313054" h="309879">
                  <a:moveTo>
                    <a:pt x="0" y="0"/>
                  </a:moveTo>
                  <a:lnTo>
                    <a:pt x="312459" y="309754"/>
                  </a:lnTo>
                </a:path>
              </a:pathLst>
            </a:custGeom>
            <a:ln w="177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5146548" y="3701626"/>
              <a:ext cx="226060" cy="765175"/>
            </a:xfrm>
            <a:custGeom>
              <a:avLst/>
              <a:gdLst/>
              <a:ahLst/>
              <a:cxnLst/>
              <a:rect l="l" t="t" r="r" b="b"/>
              <a:pathLst>
                <a:path w="226060" h="765175">
                  <a:moveTo>
                    <a:pt x="225798" y="0"/>
                  </a:moveTo>
                  <a:lnTo>
                    <a:pt x="0" y="0"/>
                  </a:lnTo>
                  <a:lnTo>
                    <a:pt x="0" y="764553"/>
                  </a:lnTo>
                  <a:lnTo>
                    <a:pt x="225798" y="764553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5146548" y="3701626"/>
              <a:ext cx="226060" cy="765175"/>
            </a:xfrm>
            <a:custGeom>
              <a:avLst/>
              <a:gdLst/>
              <a:ahLst/>
              <a:cxnLst/>
              <a:rect l="l" t="t" r="r" b="b"/>
              <a:pathLst>
                <a:path w="226060" h="765175">
                  <a:moveTo>
                    <a:pt x="0" y="764553"/>
                  </a:moveTo>
                  <a:lnTo>
                    <a:pt x="225798" y="764553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764553"/>
                  </a:lnTo>
                  <a:close/>
                </a:path>
              </a:pathLst>
            </a:custGeom>
            <a:ln w="173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4816935" y="3446363"/>
              <a:ext cx="313055" cy="237490"/>
            </a:xfrm>
            <a:custGeom>
              <a:avLst/>
              <a:gdLst/>
              <a:ahLst/>
              <a:cxnLst/>
              <a:rect l="l" t="t" r="r" b="b"/>
              <a:pathLst>
                <a:path w="313054" h="237489">
                  <a:moveTo>
                    <a:pt x="0" y="0"/>
                  </a:moveTo>
                  <a:lnTo>
                    <a:pt x="312459" y="237098"/>
                  </a:lnTo>
                </a:path>
              </a:pathLst>
            </a:custGeom>
            <a:ln w="178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5702161" y="3628462"/>
              <a:ext cx="243204" cy="874394"/>
            </a:xfrm>
            <a:custGeom>
              <a:avLst/>
              <a:gdLst/>
              <a:ahLst/>
              <a:cxnLst/>
              <a:rect l="l" t="t" r="r" b="b"/>
              <a:pathLst>
                <a:path w="243204" h="874395">
                  <a:moveTo>
                    <a:pt x="243129" y="0"/>
                  </a:moveTo>
                  <a:lnTo>
                    <a:pt x="0" y="0"/>
                  </a:lnTo>
                  <a:lnTo>
                    <a:pt x="0" y="874020"/>
                  </a:lnTo>
                  <a:lnTo>
                    <a:pt x="243129" y="874020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5702161" y="3628462"/>
              <a:ext cx="243204" cy="874394"/>
            </a:xfrm>
            <a:custGeom>
              <a:avLst/>
              <a:gdLst/>
              <a:ahLst/>
              <a:cxnLst/>
              <a:rect l="l" t="t" r="r" b="b"/>
              <a:pathLst>
                <a:path w="243204" h="874395">
                  <a:moveTo>
                    <a:pt x="0" y="874020"/>
                  </a:moveTo>
                  <a:lnTo>
                    <a:pt x="243129" y="874020"/>
                  </a:lnTo>
                  <a:lnTo>
                    <a:pt x="243129" y="0"/>
                  </a:lnTo>
                  <a:lnTo>
                    <a:pt x="0" y="0"/>
                  </a:lnTo>
                  <a:lnTo>
                    <a:pt x="0" y="874020"/>
                  </a:lnTo>
                  <a:close/>
                </a:path>
              </a:pathLst>
            </a:custGeom>
            <a:ln w="173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5372316" y="3628486"/>
              <a:ext cx="313055" cy="73660"/>
            </a:xfrm>
            <a:custGeom>
              <a:avLst/>
              <a:gdLst/>
              <a:ahLst/>
              <a:cxnLst/>
              <a:rect l="l" t="t" r="r" b="b"/>
              <a:pathLst>
                <a:path w="313054" h="73660">
                  <a:moveTo>
                    <a:pt x="0" y="73139"/>
                  </a:moveTo>
                  <a:lnTo>
                    <a:pt x="312459" y="0"/>
                  </a:lnTo>
                </a:path>
              </a:pathLst>
            </a:custGeom>
            <a:ln w="180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6274927" y="3919980"/>
              <a:ext cx="226060" cy="838200"/>
            </a:xfrm>
            <a:custGeom>
              <a:avLst/>
              <a:gdLst/>
              <a:ahLst/>
              <a:cxnLst/>
              <a:rect l="l" t="t" r="r" b="b"/>
              <a:pathLst>
                <a:path w="226060" h="838200">
                  <a:moveTo>
                    <a:pt x="225798" y="0"/>
                  </a:moveTo>
                  <a:lnTo>
                    <a:pt x="0" y="0"/>
                  </a:lnTo>
                  <a:lnTo>
                    <a:pt x="0" y="837741"/>
                  </a:lnTo>
                  <a:lnTo>
                    <a:pt x="225798" y="83774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6274927" y="3919980"/>
              <a:ext cx="226060" cy="838200"/>
            </a:xfrm>
            <a:custGeom>
              <a:avLst/>
              <a:gdLst/>
              <a:ahLst/>
              <a:cxnLst/>
              <a:rect l="l" t="t" r="r" b="b"/>
              <a:pathLst>
                <a:path w="226060" h="838200">
                  <a:moveTo>
                    <a:pt x="0" y="837741"/>
                  </a:moveTo>
                  <a:lnTo>
                    <a:pt x="225798" y="837741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837741"/>
                  </a:lnTo>
                  <a:close/>
                </a:path>
              </a:pathLst>
            </a:custGeom>
            <a:ln w="17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5945314" y="3628486"/>
              <a:ext cx="313055" cy="273685"/>
            </a:xfrm>
            <a:custGeom>
              <a:avLst/>
              <a:gdLst/>
              <a:ahLst/>
              <a:cxnLst/>
              <a:rect l="l" t="t" r="r" b="b"/>
              <a:pathLst>
                <a:path w="313054" h="273685">
                  <a:moveTo>
                    <a:pt x="0" y="0"/>
                  </a:moveTo>
                  <a:lnTo>
                    <a:pt x="312459" y="273426"/>
                  </a:lnTo>
                </a:path>
              </a:pathLst>
            </a:custGeom>
            <a:ln w="17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6830540" y="4284129"/>
              <a:ext cx="226060" cy="546735"/>
            </a:xfrm>
            <a:custGeom>
              <a:avLst/>
              <a:gdLst/>
              <a:ahLst/>
              <a:cxnLst/>
              <a:rect l="l" t="t" r="r" b="b"/>
              <a:pathLst>
                <a:path w="226059" h="546735">
                  <a:moveTo>
                    <a:pt x="225798" y="0"/>
                  </a:moveTo>
                  <a:lnTo>
                    <a:pt x="0" y="0"/>
                  </a:lnTo>
                  <a:lnTo>
                    <a:pt x="0" y="546199"/>
                  </a:lnTo>
                  <a:lnTo>
                    <a:pt x="225798" y="546199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6830540" y="4284129"/>
              <a:ext cx="226060" cy="546735"/>
            </a:xfrm>
            <a:custGeom>
              <a:avLst/>
              <a:gdLst/>
              <a:ahLst/>
              <a:cxnLst/>
              <a:rect l="l" t="t" r="r" b="b"/>
              <a:pathLst>
                <a:path w="226059" h="546735">
                  <a:moveTo>
                    <a:pt x="0" y="546199"/>
                  </a:moveTo>
                  <a:lnTo>
                    <a:pt x="225798" y="546199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546199"/>
                  </a:lnTo>
                  <a:close/>
                </a:path>
              </a:pathLst>
            </a:custGeom>
            <a:ln w="174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6500927" y="3920077"/>
              <a:ext cx="312420" cy="346075"/>
            </a:xfrm>
            <a:custGeom>
              <a:avLst/>
              <a:gdLst/>
              <a:ahLst/>
              <a:cxnLst/>
              <a:rect l="l" t="t" r="r" b="b"/>
              <a:pathLst>
                <a:path w="312420" h="346075">
                  <a:moveTo>
                    <a:pt x="0" y="0"/>
                  </a:moveTo>
                  <a:lnTo>
                    <a:pt x="312228" y="345888"/>
                  </a:lnTo>
                </a:path>
              </a:pathLst>
            </a:custGeom>
            <a:ln w="1767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7386153" y="4520647"/>
              <a:ext cx="226060" cy="455930"/>
            </a:xfrm>
            <a:custGeom>
              <a:avLst/>
              <a:gdLst/>
              <a:ahLst/>
              <a:cxnLst/>
              <a:rect l="l" t="t" r="r" b="b"/>
              <a:pathLst>
                <a:path w="226059" h="455929">
                  <a:moveTo>
                    <a:pt x="225798" y="0"/>
                  </a:moveTo>
                  <a:lnTo>
                    <a:pt x="0" y="0"/>
                  </a:lnTo>
                  <a:lnTo>
                    <a:pt x="0" y="455452"/>
                  </a:lnTo>
                  <a:lnTo>
                    <a:pt x="225798" y="455452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7386153" y="4520647"/>
              <a:ext cx="226060" cy="455930"/>
            </a:xfrm>
            <a:custGeom>
              <a:avLst/>
              <a:gdLst/>
              <a:ahLst/>
              <a:cxnLst/>
              <a:rect l="l" t="t" r="r" b="b"/>
              <a:pathLst>
                <a:path w="226059" h="455929">
                  <a:moveTo>
                    <a:pt x="0" y="455452"/>
                  </a:moveTo>
                  <a:lnTo>
                    <a:pt x="225798" y="455452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455452"/>
                  </a:lnTo>
                  <a:close/>
                </a:path>
              </a:pathLst>
            </a:custGeom>
            <a:ln w="1747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7056308" y="4284129"/>
              <a:ext cx="313055" cy="218440"/>
            </a:xfrm>
            <a:custGeom>
              <a:avLst/>
              <a:gdLst/>
              <a:ahLst/>
              <a:cxnLst/>
              <a:rect l="l" t="t" r="r" b="b"/>
              <a:pathLst>
                <a:path w="313054" h="218439">
                  <a:moveTo>
                    <a:pt x="0" y="0"/>
                  </a:moveTo>
                  <a:lnTo>
                    <a:pt x="312459" y="218353"/>
                  </a:lnTo>
                </a:path>
              </a:pathLst>
            </a:custGeom>
            <a:ln w="178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7941766" y="4429900"/>
              <a:ext cx="242570" cy="436880"/>
            </a:xfrm>
            <a:custGeom>
              <a:avLst/>
              <a:gdLst/>
              <a:ahLst/>
              <a:cxnLst/>
              <a:rect l="l" t="t" r="r" b="b"/>
              <a:pathLst>
                <a:path w="242570" h="436879">
                  <a:moveTo>
                    <a:pt x="242550" y="0"/>
                  </a:moveTo>
                  <a:lnTo>
                    <a:pt x="0" y="0"/>
                  </a:lnTo>
                  <a:lnTo>
                    <a:pt x="0" y="436707"/>
                  </a:lnTo>
                  <a:lnTo>
                    <a:pt x="242550" y="436707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7941766" y="4429900"/>
              <a:ext cx="242570" cy="436880"/>
            </a:xfrm>
            <a:custGeom>
              <a:avLst/>
              <a:gdLst/>
              <a:ahLst/>
              <a:cxnLst/>
              <a:rect l="l" t="t" r="r" b="b"/>
              <a:pathLst>
                <a:path w="242570" h="436879">
                  <a:moveTo>
                    <a:pt x="0" y="436707"/>
                  </a:moveTo>
                  <a:lnTo>
                    <a:pt x="242550" y="436707"/>
                  </a:lnTo>
                  <a:lnTo>
                    <a:pt x="242550" y="0"/>
                  </a:lnTo>
                  <a:lnTo>
                    <a:pt x="0" y="0"/>
                  </a:lnTo>
                  <a:lnTo>
                    <a:pt x="0" y="436707"/>
                  </a:lnTo>
                  <a:close/>
                </a:path>
              </a:pathLst>
            </a:custGeom>
            <a:ln w="17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7611921" y="4429900"/>
              <a:ext cx="313055" cy="90805"/>
            </a:xfrm>
            <a:custGeom>
              <a:avLst/>
              <a:gdLst/>
              <a:ahLst/>
              <a:cxnLst/>
              <a:rect l="l" t="t" r="r" b="b"/>
              <a:pathLst>
                <a:path w="313054" h="90804">
                  <a:moveTo>
                    <a:pt x="0" y="90722"/>
                  </a:moveTo>
                  <a:lnTo>
                    <a:pt x="312459" y="0"/>
                  </a:lnTo>
                </a:path>
              </a:pathLst>
            </a:custGeom>
            <a:ln w="180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8514532" y="4466204"/>
              <a:ext cx="225425" cy="382270"/>
            </a:xfrm>
            <a:custGeom>
              <a:avLst/>
              <a:gdLst/>
              <a:ahLst/>
              <a:cxnLst/>
              <a:rect l="l" t="t" r="r" b="b"/>
              <a:pathLst>
                <a:path w="225425" h="382270">
                  <a:moveTo>
                    <a:pt x="225221" y="0"/>
                  </a:moveTo>
                  <a:lnTo>
                    <a:pt x="0" y="0"/>
                  </a:lnTo>
                  <a:lnTo>
                    <a:pt x="0" y="382264"/>
                  </a:lnTo>
                  <a:lnTo>
                    <a:pt x="225221" y="382264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8514532" y="4466204"/>
              <a:ext cx="225425" cy="382270"/>
            </a:xfrm>
            <a:custGeom>
              <a:avLst/>
              <a:gdLst/>
              <a:ahLst/>
              <a:cxnLst/>
              <a:rect l="l" t="t" r="r" b="b"/>
              <a:pathLst>
                <a:path w="225425" h="382270">
                  <a:moveTo>
                    <a:pt x="0" y="382264"/>
                  </a:moveTo>
                  <a:lnTo>
                    <a:pt x="225221" y="382264"/>
                  </a:lnTo>
                  <a:lnTo>
                    <a:pt x="225221" y="0"/>
                  </a:lnTo>
                  <a:lnTo>
                    <a:pt x="0" y="0"/>
                  </a:lnTo>
                  <a:lnTo>
                    <a:pt x="0" y="382264"/>
                  </a:lnTo>
                  <a:close/>
                </a:path>
              </a:pathLst>
            </a:custGeom>
            <a:ln w="17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8184223" y="4429900"/>
              <a:ext cx="313055" cy="36830"/>
            </a:xfrm>
            <a:custGeom>
              <a:avLst/>
              <a:gdLst/>
              <a:ahLst/>
              <a:cxnLst/>
              <a:rect l="l" t="t" r="r" b="b"/>
              <a:pathLst>
                <a:path w="313054" h="36829">
                  <a:moveTo>
                    <a:pt x="0" y="0"/>
                  </a:moveTo>
                  <a:lnTo>
                    <a:pt x="312923" y="36279"/>
                  </a:lnTo>
                </a:path>
              </a:pathLst>
            </a:custGeom>
            <a:ln w="180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223716" y="1443567"/>
              <a:ext cx="226060" cy="73025"/>
            </a:xfrm>
            <a:custGeom>
              <a:avLst/>
              <a:gdLst/>
              <a:ahLst/>
              <a:cxnLst/>
              <a:rect l="l" t="t" r="r" b="b"/>
              <a:pathLst>
                <a:path w="226059" h="73025">
                  <a:moveTo>
                    <a:pt x="225798" y="0"/>
                  </a:moveTo>
                  <a:lnTo>
                    <a:pt x="0" y="0"/>
                  </a:lnTo>
                  <a:lnTo>
                    <a:pt x="0" y="72582"/>
                  </a:lnTo>
                  <a:lnTo>
                    <a:pt x="225798" y="72582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223716" y="1443567"/>
              <a:ext cx="226060" cy="73025"/>
            </a:xfrm>
            <a:custGeom>
              <a:avLst/>
              <a:gdLst/>
              <a:ahLst/>
              <a:cxnLst/>
              <a:rect l="l" t="t" r="r" b="b"/>
              <a:pathLst>
                <a:path w="226059" h="73025">
                  <a:moveTo>
                    <a:pt x="0" y="72582"/>
                  </a:moveTo>
                  <a:lnTo>
                    <a:pt x="225798" y="72582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72582"/>
                  </a:lnTo>
                  <a:close/>
                </a:path>
              </a:pathLst>
            </a:custGeom>
            <a:ln w="180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779259" y="1443553"/>
              <a:ext cx="243204" cy="182245"/>
            </a:xfrm>
            <a:custGeom>
              <a:avLst/>
              <a:gdLst/>
              <a:ahLst/>
              <a:cxnLst/>
              <a:rect l="l" t="t" r="r" b="b"/>
              <a:pathLst>
                <a:path w="243205" h="182244">
                  <a:moveTo>
                    <a:pt x="243129" y="0"/>
                  </a:moveTo>
                  <a:lnTo>
                    <a:pt x="0" y="0"/>
                  </a:lnTo>
                  <a:lnTo>
                    <a:pt x="0" y="182064"/>
                  </a:lnTo>
                  <a:lnTo>
                    <a:pt x="243129" y="182064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779259" y="1443553"/>
              <a:ext cx="243204" cy="182245"/>
            </a:xfrm>
            <a:custGeom>
              <a:avLst/>
              <a:gdLst/>
              <a:ahLst/>
              <a:cxnLst/>
              <a:rect l="l" t="t" r="r" b="b"/>
              <a:pathLst>
                <a:path w="243205" h="182244">
                  <a:moveTo>
                    <a:pt x="0" y="182064"/>
                  </a:moveTo>
                  <a:lnTo>
                    <a:pt x="243129" y="182064"/>
                  </a:lnTo>
                  <a:lnTo>
                    <a:pt x="243129" y="0"/>
                  </a:lnTo>
                  <a:lnTo>
                    <a:pt x="0" y="0"/>
                  </a:lnTo>
                  <a:lnTo>
                    <a:pt x="0" y="182064"/>
                  </a:lnTo>
                  <a:close/>
                </a:path>
              </a:pathLst>
            </a:custGeom>
            <a:ln w="178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449507" y="1443737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19">
                  <a:moveTo>
                    <a:pt x="0" y="0"/>
                  </a:moveTo>
                  <a:lnTo>
                    <a:pt x="312413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2352025" y="1443640"/>
              <a:ext cx="226060" cy="400685"/>
            </a:xfrm>
            <a:custGeom>
              <a:avLst/>
              <a:gdLst/>
              <a:ahLst/>
              <a:cxnLst/>
              <a:rect l="l" t="t" r="r" b="b"/>
              <a:pathLst>
                <a:path w="226060" h="400685">
                  <a:moveTo>
                    <a:pt x="225798" y="0"/>
                  </a:moveTo>
                  <a:lnTo>
                    <a:pt x="0" y="0"/>
                  </a:lnTo>
                  <a:lnTo>
                    <a:pt x="0" y="400428"/>
                  </a:lnTo>
                  <a:lnTo>
                    <a:pt x="225798" y="400428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2352025" y="1443640"/>
              <a:ext cx="226060" cy="400685"/>
            </a:xfrm>
            <a:custGeom>
              <a:avLst/>
              <a:gdLst/>
              <a:ahLst/>
              <a:cxnLst/>
              <a:rect l="l" t="t" r="r" b="b"/>
              <a:pathLst>
                <a:path w="226060" h="400685">
                  <a:moveTo>
                    <a:pt x="0" y="400428"/>
                  </a:moveTo>
                  <a:lnTo>
                    <a:pt x="225798" y="400428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400428"/>
                  </a:lnTo>
                  <a:close/>
                </a:path>
              </a:pathLst>
            </a:custGeom>
            <a:ln w="175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2022366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5">
                  <a:moveTo>
                    <a:pt x="0" y="0"/>
                  </a:moveTo>
                  <a:lnTo>
                    <a:pt x="312506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2907638" y="1443567"/>
              <a:ext cx="226060" cy="801370"/>
            </a:xfrm>
            <a:custGeom>
              <a:avLst/>
              <a:gdLst/>
              <a:ahLst/>
              <a:cxnLst/>
              <a:rect l="l" t="t" r="r" b="b"/>
              <a:pathLst>
                <a:path w="226060" h="801369">
                  <a:moveTo>
                    <a:pt x="225798" y="0"/>
                  </a:moveTo>
                  <a:lnTo>
                    <a:pt x="0" y="0"/>
                  </a:lnTo>
                  <a:lnTo>
                    <a:pt x="0" y="800832"/>
                  </a:lnTo>
                  <a:lnTo>
                    <a:pt x="225798" y="800832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2907638" y="1443567"/>
              <a:ext cx="226060" cy="801370"/>
            </a:xfrm>
            <a:custGeom>
              <a:avLst/>
              <a:gdLst/>
              <a:ahLst/>
              <a:cxnLst/>
              <a:rect l="l" t="t" r="r" b="b"/>
              <a:pathLst>
                <a:path w="226060" h="801369">
                  <a:moveTo>
                    <a:pt x="0" y="800832"/>
                  </a:moveTo>
                  <a:lnTo>
                    <a:pt x="225798" y="800832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800832"/>
                  </a:lnTo>
                  <a:close/>
                </a:path>
              </a:pathLst>
            </a:custGeom>
            <a:ln w="173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2578025" y="1443737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19">
                  <a:moveTo>
                    <a:pt x="0" y="0"/>
                  </a:moveTo>
                  <a:lnTo>
                    <a:pt x="312228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3463251" y="1443785"/>
              <a:ext cx="225425" cy="1529715"/>
            </a:xfrm>
            <a:custGeom>
              <a:avLst/>
              <a:gdLst/>
              <a:ahLst/>
              <a:cxnLst/>
              <a:rect l="l" t="t" r="r" b="b"/>
              <a:pathLst>
                <a:path w="225425" h="1529714">
                  <a:moveTo>
                    <a:pt x="225221" y="0"/>
                  </a:moveTo>
                  <a:lnTo>
                    <a:pt x="0" y="0"/>
                  </a:lnTo>
                  <a:lnTo>
                    <a:pt x="0" y="1529106"/>
                  </a:lnTo>
                  <a:lnTo>
                    <a:pt x="225221" y="152910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3133407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4018169" y="1443567"/>
              <a:ext cx="243204" cy="1675130"/>
            </a:xfrm>
            <a:custGeom>
              <a:avLst/>
              <a:gdLst/>
              <a:ahLst/>
              <a:cxnLst/>
              <a:rect l="l" t="t" r="r" b="b"/>
              <a:pathLst>
                <a:path w="243204" h="1675130">
                  <a:moveTo>
                    <a:pt x="243129" y="0"/>
                  </a:moveTo>
                  <a:lnTo>
                    <a:pt x="0" y="0"/>
                  </a:lnTo>
                  <a:lnTo>
                    <a:pt x="0" y="1674877"/>
                  </a:lnTo>
                  <a:lnTo>
                    <a:pt x="243129" y="1674877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4018169" y="1443567"/>
              <a:ext cx="243204" cy="1675130"/>
            </a:xfrm>
            <a:custGeom>
              <a:avLst/>
              <a:gdLst/>
              <a:ahLst/>
              <a:cxnLst/>
              <a:rect l="l" t="t" r="r" b="b"/>
              <a:pathLst>
                <a:path w="243204" h="1675130">
                  <a:moveTo>
                    <a:pt x="0" y="1674877"/>
                  </a:moveTo>
                  <a:lnTo>
                    <a:pt x="243129" y="1674877"/>
                  </a:lnTo>
                  <a:lnTo>
                    <a:pt x="243129" y="0"/>
                  </a:lnTo>
                  <a:lnTo>
                    <a:pt x="0" y="0"/>
                  </a:lnTo>
                  <a:lnTo>
                    <a:pt x="0" y="1674877"/>
                  </a:lnTo>
                  <a:close/>
                </a:path>
              </a:pathLst>
            </a:custGeom>
            <a:ln w="173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3688324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4591167" y="1443640"/>
              <a:ext cx="226060" cy="2002789"/>
            </a:xfrm>
            <a:custGeom>
              <a:avLst/>
              <a:gdLst/>
              <a:ahLst/>
              <a:cxnLst/>
              <a:rect l="l" t="t" r="r" b="b"/>
              <a:pathLst>
                <a:path w="226060" h="2002789">
                  <a:moveTo>
                    <a:pt x="225798" y="0"/>
                  </a:moveTo>
                  <a:lnTo>
                    <a:pt x="0" y="0"/>
                  </a:lnTo>
                  <a:lnTo>
                    <a:pt x="0" y="2002723"/>
                  </a:lnTo>
                  <a:lnTo>
                    <a:pt x="225798" y="2002723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4591167" y="1443640"/>
              <a:ext cx="226060" cy="2002789"/>
            </a:xfrm>
            <a:custGeom>
              <a:avLst/>
              <a:gdLst/>
              <a:ahLst/>
              <a:cxnLst/>
              <a:rect l="l" t="t" r="r" b="b"/>
              <a:pathLst>
                <a:path w="226060" h="2002789">
                  <a:moveTo>
                    <a:pt x="0" y="2002723"/>
                  </a:moveTo>
                  <a:lnTo>
                    <a:pt x="225798" y="2002723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2002723"/>
                  </a:lnTo>
                  <a:close/>
                </a:path>
              </a:pathLst>
            </a:custGeom>
            <a:ln w="17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4261322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5146548" y="1443664"/>
              <a:ext cx="226060" cy="2258060"/>
            </a:xfrm>
            <a:custGeom>
              <a:avLst/>
              <a:gdLst/>
              <a:ahLst/>
              <a:cxnLst/>
              <a:rect l="l" t="t" r="r" b="b"/>
              <a:pathLst>
                <a:path w="226060" h="2258060">
                  <a:moveTo>
                    <a:pt x="225798" y="0"/>
                  </a:moveTo>
                  <a:lnTo>
                    <a:pt x="0" y="0"/>
                  </a:lnTo>
                  <a:lnTo>
                    <a:pt x="0" y="2257961"/>
                  </a:lnTo>
                  <a:lnTo>
                    <a:pt x="225798" y="2257961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5146548" y="1443664"/>
              <a:ext cx="226060" cy="2258060"/>
            </a:xfrm>
            <a:custGeom>
              <a:avLst/>
              <a:gdLst/>
              <a:ahLst/>
              <a:cxnLst/>
              <a:rect l="l" t="t" r="r" b="b"/>
              <a:pathLst>
                <a:path w="226060" h="2258060">
                  <a:moveTo>
                    <a:pt x="0" y="2257961"/>
                  </a:moveTo>
                  <a:lnTo>
                    <a:pt x="225798" y="2257961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2257961"/>
                  </a:lnTo>
                  <a:close/>
                </a:path>
              </a:pathLst>
            </a:custGeom>
            <a:ln w="1733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4816935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5702161" y="1443713"/>
              <a:ext cx="243204" cy="2185035"/>
            </a:xfrm>
            <a:custGeom>
              <a:avLst/>
              <a:gdLst/>
              <a:ahLst/>
              <a:cxnLst/>
              <a:rect l="l" t="t" r="r" b="b"/>
              <a:pathLst>
                <a:path w="243204" h="2185035">
                  <a:moveTo>
                    <a:pt x="243129" y="0"/>
                  </a:moveTo>
                  <a:lnTo>
                    <a:pt x="0" y="0"/>
                  </a:lnTo>
                  <a:lnTo>
                    <a:pt x="0" y="2184773"/>
                  </a:lnTo>
                  <a:lnTo>
                    <a:pt x="243129" y="2184773"/>
                  </a:lnTo>
                  <a:lnTo>
                    <a:pt x="243129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5702161" y="1443713"/>
              <a:ext cx="243204" cy="2185035"/>
            </a:xfrm>
            <a:custGeom>
              <a:avLst/>
              <a:gdLst/>
              <a:ahLst/>
              <a:cxnLst/>
              <a:rect l="l" t="t" r="r" b="b"/>
              <a:pathLst>
                <a:path w="243204" h="2185035">
                  <a:moveTo>
                    <a:pt x="0" y="2184773"/>
                  </a:moveTo>
                  <a:lnTo>
                    <a:pt x="243129" y="2184773"/>
                  </a:lnTo>
                  <a:lnTo>
                    <a:pt x="243129" y="0"/>
                  </a:lnTo>
                  <a:lnTo>
                    <a:pt x="0" y="0"/>
                  </a:lnTo>
                  <a:lnTo>
                    <a:pt x="0" y="2184773"/>
                  </a:lnTo>
                  <a:close/>
                </a:path>
              </a:pathLst>
            </a:custGeom>
            <a:ln w="173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5372316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6274927" y="1443737"/>
              <a:ext cx="226060" cy="2476500"/>
            </a:xfrm>
            <a:custGeom>
              <a:avLst/>
              <a:gdLst/>
              <a:ahLst/>
              <a:cxnLst/>
              <a:rect l="l" t="t" r="r" b="b"/>
              <a:pathLst>
                <a:path w="226060" h="2476500">
                  <a:moveTo>
                    <a:pt x="225798" y="0"/>
                  </a:moveTo>
                  <a:lnTo>
                    <a:pt x="0" y="0"/>
                  </a:lnTo>
                  <a:lnTo>
                    <a:pt x="0" y="2476339"/>
                  </a:lnTo>
                  <a:lnTo>
                    <a:pt x="225798" y="2476339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6274927" y="1443737"/>
              <a:ext cx="226060" cy="2476500"/>
            </a:xfrm>
            <a:custGeom>
              <a:avLst/>
              <a:gdLst/>
              <a:ahLst/>
              <a:cxnLst/>
              <a:rect l="l" t="t" r="r" b="b"/>
              <a:pathLst>
                <a:path w="226060" h="2476500">
                  <a:moveTo>
                    <a:pt x="0" y="2476339"/>
                  </a:moveTo>
                  <a:lnTo>
                    <a:pt x="225798" y="2476339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2476339"/>
                  </a:lnTo>
                  <a:close/>
                </a:path>
              </a:pathLst>
            </a:custGeom>
            <a:ln w="173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5945314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6830540" y="1443785"/>
              <a:ext cx="226060" cy="2840355"/>
            </a:xfrm>
            <a:custGeom>
              <a:avLst/>
              <a:gdLst/>
              <a:ahLst/>
              <a:cxnLst/>
              <a:rect l="l" t="t" r="r" b="b"/>
              <a:pathLst>
                <a:path w="226059" h="2840354">
                  <a:moveTo>
                    <a:pt x="225798" y="0"/>
                  </a:moveTo>
                  <a:lnTo>
                    <a:pt x="0" y="0"/>
                  </a:lnTo>
                  <a:lnTo>
                    <a:pt x="0" y="2840343"/>
                  </a:lnTo>
                  <a:lnTo>
                    <a:pt x="225798" y="2840343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6830540" y="1443785"/>
              <a:ext cx="226060" cy="2840355"/>
            </a:xfrm>
            <a:custGeom>
              <a:avLst/>
              <a:gdLst/>
              <a:ahLst/>
              <a:cxnLst/>
              <a:rect l="l" t="t" r="r" b="b"/>
              <a:pathLst>
                <a:path w="226059" h="2840354">
                  <a:moveTo>
                    <a:pt x="0" y="2840343"/>
                  </a:moveTo>
                  <a:lnTo>
                    <a:pt x="225798" y="2840343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2840343"/>
                  </a:lnTo>
                  <a:close/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6500927" y="1443737"/>
              <a:ext cx="312420" cy="0"/>
            </a:xfrm>
            <a:custGeom>
              <a:avLst/>
              <a:gdLst/>
              <a:ahLst/>
              <a:cxnLst/>
              <a:rect l="l" t="t" r="r" b="b"/>
              <a:pathLst>
                <a:path w="312420">
                  <a:moveTo>
                    <a:pt x="0" y="0"/>
                  </a:moveTo>
                  <a:lnTo>
                    <a:pt x="312228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7386153" y="1443664"/>
              <a:ext cx="226060" cy="3077210"/>
            </a:xfrm>
            <a:custGeom>
              <a:avLst/>
              <a:gdLst/>
              <a:ahLst/>
              <a:cxnLst/>
              <a:rect l="l" t="t" r="r" b="b"/>
              <a:pathLst>
                <a:path w="226059" h="3077210">
                  <a:moveTo>
                    <a:pt x="225798" y="0"/>
                  </a:moveTo>
                  <a:lnTo>
                    <a:pt x="0" y="0"/>
                  </a:lnTo>
                  <a:lnTo>
                    <a:pt x="0" y="3076958"/>
                  </a:lnTo>
                  <a:lnTo>
                    <a:pt x="225798" y="3076958"/>
                  </a:lnTo>
                  <a:lnTo>
                    <a:pt x="22579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7386153" y="1443664"/>
              <a:ext cx="226060" cy="3077210"/>
            </a:xfrm>
            <a:custGeom>
              <a:avLst/>
              <a:gdLst/>
              <a:ahLst/>
              <a:cxnLst/>
              <a:rect l="l" t="t" r="r" b="b"/>
              <a:pathLst>
                <a:path w="226059" h="3077210">
                  <a:moveTo>
                    <a:pt x="0" y="3076958"/>
                  </a:moveTo>
                  <a:lnTo>
                    <a:pt x="225798" y="3076958"/>
                  </a:lnTo>
                  <a:lnTo>
                    <a:pt x="225798" y="0"/>
                  </a:lnTo>
                  <a:lnTo>
                    <a:pt x="0" y="0"/>
                  </a:lnTo>
                  <a:lnTo>
                    <a:pt x="0" y="3076958"/>
                  </a:lnTo>
                  <a:close/>
                </a:path>
              </a:pathLst>
            </a:custGeom>
            <a:ln w="173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7056308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7941766" y="1443761"/>
              <a:ext cx="242570" cy="2986405"/>
            </a:xfrm>
            <a:custGeom>
              <a:avLst/>
              <a:gdLst/>
              <a:ahLst/>
              <a:cxnLst/>
              <a:rect l="l" t="t" r="r" b="b"/>
              <a:pathLst>
                <a:path w="242570" h="2986404">
                  <a:moveTo>
                    <a:pt x="242550" y="0"/>
                  </a:moveTo>
                  <a:lnTo>
                    <a:pt x="0" y="0"/>
                  </a:lnTo>
                  <a:lnTo>
                    <a:pt x="0" y="2986138"/>
                  </a:lnTo>
                  <a:lnTo>
                    <a:pt x="242550" y="2986138"/>
                  </a:lnTo>
                  <a:lnTo>
                    <a:pt x="24255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7941766" y="1443761"/>
              <a:ext cx="242570" cy="2986405"/>
            </a:xfrm>
            <a:custGeom>
              <a:avLst/>
              <a:gdLst/>
              <a:ahLst/>
              <a:cxnLst/>
              <a:rect l="l" t="t" r="r" b="b"/>
              <a:pathLst>
                <a:path w="242570" h="2986404">
                  <a:moveTo>
                    <a:pt x="0" y="2986138"/>
                  </a:moveTo>
                  <a:lnTo>
                    <a:pt x="242550" y="2986138"/>
                  </a:lnTo>
                  <a:lnTo>
                    <a:pt x="242550" y="0"/>
                  </a:lnTo>
                  <a:lnTo>
                    <a:pt x="0" y="0"/>
                  </a:lnTo>
                  <a:lnTo>
                    <a:pt x="0" y="2986138"/>
                  </a:lnTo>
                  <a:close/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7611921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459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8514532" y="1443713"/>
              <a:ext cx="225425" cy="3022600"/>
            </a:xfrm>
            <a:custGeom>
              <a:avLst/>
              <a:gdLst/>
              <a:ahLst/>
              <a:cxnLst/>
              <a:rect l="l" t="t" r="r" b="b"/>
              <a:pathLst>
                <a:path w="225425" h="3022600">
                  <a:moveTo>
                    <a:pt x="225221" y="0"/>
                  </a:moveTo>
                  <a:lnTo>
                    <a:pt x="0" y="0"/>
                  </a:lnTo>
                  <a:lnTo>
                    <a:pt x="0" y="3022466"/>
                  </a:lnTo>
                  <a:lnTo>
                    <a:pt x="225221" y="3022466"/>
                  </a:lnTo>
                  <a:lnTo>
                    <a:pt x="225221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8514532" y="1443713"/>
              <a:ext cx="225425" cy="3022600"/>
            </a:xfrm>
            <a:custGeom>
              <a:avLst/>
              <a:gdLst/>
              <a:ahLst/>
              <a:cxnLst/>
              <a:rect l="l" t="t" r="r" b="b"/>
              <a:pathLst>
                <a:path w="225425" h="3022600">
                  <a:moveTo>
                    <a:pt x="0" y="3022466"/>
                  </a:moveTo>
                  <a:lnTo>
                    <a:pt x="225221" y="3022466"/>
                  </a:lnTo>
                  <a:lnTo>
                    <a:pt x="225221" y="0"/>
                  </a:lnTo>
                  <a:lnTo>
                    <a:pt x="0" y="0"/>
                  </a:lnTo>
                  <a:lnTo>
                    <a:pt x="0" y="3022466"/>
                  </a:lnTo>
                  <a:close/>
                </a:path>
              </a:pathLst>
            </a:custGeom>
            <a:ln w="173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8184223" y="1443737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>
                  <a:moveTo>
                    <a:pt x="0" y="0"/>
                  </a:moveTo>
                  <a:lnTo>
                    <a:pt x="312923" y="0"/>
                  </a:lnTo>
                </a:path>
              </a:pathLst>
            </a:custGeom>
            <a:ln w="1810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997901" y="1443737"/>
              <a:ext cx="7915909" cy="3696335"/>
            </a:xfrm>
            <a:custGeom>
              <a:avLst/>
              <a:gdLst/>
              <a:ahLst/>
              <a:cxnLst/>
              <a:rect l="l" t="t" r="r" b="b"/>
              <a:pathLst>
                <a:path w="7915909" h="3696335">
                  <a:moveTo>
                    <a:pt x="69886" y="0"/>
                  </a:moveTo>
                  <a:lnTo>
                    <a:pt x="69886" y="3623690"/>
                  </a:lnTo>
                </a:path>
                <a:path w="7915909" h="3696335">
                  <a:moveTo>
                    <a:pt x="0" y="3641829"/>
                  </a:moveTo>
                  <a:lnTo>
                    <a:pt x="52547" y="3641829"/>
                  </a:lnTo>
                </a:path>
                <a:path w="7915909" h="3696335">
                  <a:moveTo>
                    <a:pt x="0" y="2912974"/>
                  </a:moveTo>
                  <a:lnTo>
                    <a:pt x="52547" y="2912974"/>
                  </a:lnTo>
                </a:path>
                <a:path w="7915909" h="3696335">
                  <a:moveTo>
                    <a:pt x="0" y="2184749"/>
                  </a:moveTo>
                  <a:lnTo>
                    <a:pt x="52547" y="2184749"/>
                  </a:lnTo>
                </a:path>
                <a:path w="7915909" h="3696335">
                  <a:moveTo>
                    <a:pt x="0" y="1456499"/>
                  </a:moveTo>
                  <a:lnTo>
                    <a:pt x="52547" y="1456499"/>
                  </a:lnTo>
                </a:path>
                <a:path w="7915909" h="3696335">
                  <a:moveTo>
                    <a:pt x="0" y="728249"/>
                  </a:moveTo>
                  <a:lnTo>
                    <a:pt x="52547" y="728249"/>
                  </a:lnTo>
                </a:path>
                <a:path w="7915909" h="3696335">
                  <a:moveTo>
                    <a:pt x="0" y="0"/>
                  </a:moveTo>
                  <a:lnTo>
                    <a:pt x="52547" y="0"/>
                  </a:lnTo>
                </a:path>
                <a:path w="7915909" h="3696335">
                  <a:moveTo>
                    <a:pt x="69886" y="3641829"/>
                  </a:moveTo>
                  <a:lnTo>
                    <a:pt x="7898397" y="3641829"/>
                  </a:lnTo>
                </a:path>
                <a:path w="7915909" h="3696335">
                  <a:moveTo>
                    <a:pt x="69886" y="3696273"/>
                  </a:moveTo>
                  <a:lnTo>
                    <a:pt x="69886" y="3659969"/>
                  </a:lnTo>
                </a:path>
                <a:path w="7915909" h="3696335">
                  <a:moveTo>
                    <a:pt x="624850" y="3696273"/>
                  </a:moveTo>
                  <a:lnTo>
                    <a:pt x="624850" y="3659969"/>
                  </a:lnTo>
                </a:path>
                <a:path w="7915909" h="3696335">
                  <a:moveTo>
                    <a:pt x="1197732" y="3696273"/>
                  </a:moveTo>
                  <a:lnTo>
                    <a:pt x="1197732" y="3659969"/>
                  </a:lnTo>
                </a:path>
                <a:path w="7915909" h="3696335">
                  <a:moveTo>
                    <a:pt x="1753275" y="3696273"/>
                  </a:moveTo>
                  <a:lnTo>
                    <a:pt x="1753275" y="3659969"/>
                  </a:lnTo>
                </a:path>
                <a:path w="7915909" h="3696335">
                  <a:moveTo>
                    <a:pt x="2308888" y="3696273"/>
                  </a:moveTo>
                  <a:lnTo>
                    <a:pt x="2308888" y="3659969"/>
                  </a:lnTo>
                </a:path>
                <a:path w="7915909" h="3696335">
                  <a:moveTo>
                    <a:pt x="2864269" y="3696273"/>
                  </a:moveTo>
                  <a:lnTo>
                    <a:pt x="2864269" y="3659969"/>
                  </a:lnTo>
                </a:path>
                <a:path w="7915909" h="3696335">
                  <a:moveTo>
                    <a:pt x="3437267" y="3696273"/>
                  </a:moveTo>
                  <a:lnTo>
                    <a:pt x="3437267" y="3659969"/>
                  </a:lnTo>
                </a:path>
                <a:path w="7915909" h="3696335">
                  <a:moveTo>
                    <a:pt x="3992880" y="3696273"/>
                  </a:moveTo>
                  <a:lnTo>
                    <a:pt x="3992880" y="3659969"/>
                  </a:lnTo>
                </a:path>
                <a:path w="7915909" h="3696335">
                  <a:moveTo>
                    <a:pt x="4548261" y="3696273"/>
                  </a:moveTo>
                  <a:lnTo>
                    <a:pt x="4548261" y="3659969"/>
                  </a:lnTo>
                </a:path>
                <a:path w="7915909" h="3696335">
                  <a:moveTo>
                    <a:pt x="5121259" y="3696273"/>
                  </a:moveTo>
                  <a:lnTo>
                    <a:pt x="5121259" y="3659969"/>
                  </a:lnTo>
                </a:path>
                <a:path w="7915909" h="3696335">
                  <a:moveTo>
                    <a:pt x="5676176" y="3696273"/>
                  </a:moveTo>
                  <a:lnTo>
                    <a:pt x="5676176" y="3659969"/>
                  </a:lnTo>
                </a:path>
                <a:path w="7915909" h="3696335">
                  <a:moveTo>
                    <a:pt x="6231790" y="3696273"/>
                  </a:moveTo>
                  <a:lnTo>
                    <a:pt x="6231790" y="3659969"/>
                  </a:lnTo>
                </a:path>
                <a:path w="7915909" h="3696335">
                  <a:moveTo>
                    <a:pt x="6787171" y="3696273"/>
                  </a:moveTo>
                  <a:lnTo>
                    <a:pt x="6787171" y="3659969"/>
                  </a:lnTo>
                </a:path>
                <a:path w="7915909" h="3696335">
                  <a:moveTo>
                    <a:pt x="7360168" y="3696273"/>
                  </a:moveTo>
                  <a:lnTo>
                    <a:pt x="7360168" y="3659969"/>
                  </a:lnTo>
                </a:path>
                <a:path w="7915909" h="3696335">
                  <a:moveTo>
                    <a:pt x="7915781" y="3696273"/>
                  </a:moveTo>
                  <a:lnTo>
                    <a:pt x="7915781" y="3659969"/>
                  </a:lnTo>
                </a:path>
              </a:pathLst>
            </a:custGeom>
            <a:ln w="1771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5" name="object 665"/>
          <p:cNvSpPr txBox="1"/>
          <p:nvPr/>
        </p:nvSpPr>
        <p:spPr>
          <a:xfrm>
            <a:off x="1875706" y="1276671"/>
            <a:ext cx="581025" cy="400814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5080" algn="r">
              <a:spcBef>
                <a:spcPts val="114"/>
              </a:spcBef>
            </a:pPr>
            <a:r>
              <a:rPr sz="1700" b="1" spc="-20" dirty="0">
                <a:latin typeface="Arial"/>
                <a:cs typeface="Arial"/>
              </a:rPr>
              <a:t>100%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R="5080" algn="r">
              <a:spcBef>
                <a:spcPts val="1510"/>
              </a:spcBef>
            </a:pPr>
            <a:r>
              <a:rPr sz="1700" b="1" spc="-25" dirty="0">
                <a:latin typeface="Arial"/>
                <a:cs typeface="Arial"/>
              </a:rPr>
              <a:t>80%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R="5080" algn="r">
              <a:spcBef>
                <a:spcPts val="1505"/>
              </a:spcBef>
            </a:pPr>
            <a:r>
              <a:rPr sz="1700" b="1" spc="-25" dirty="0">
                <a:latin typeface="Arial"/>
                <a:cs typeface="Arial"/>
              </a:rPr>
              <a:t>60%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R="5080" algn="r">
              <a:spcBef>
                <a:spcPts val="1520"/>
              </a:spcBef>
            </a:pPr>
            <a:r>
              <a:rPr sz="1700" b="1" spc="-25" dirty="0">
                <a:latin typeface="Arial"/>
                <a:cs typeface="Arial"/>
              </a:rPr>
              <a:t>40%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R="5080" algn="r">
              <a:spcBef>
                <a:spcPts val="1505"/>
              </a:spcBef>
            </a:pPr>
            <a:r>
              <a:rPr sz="1700" b="1" spc="-25" dirty="0">
                <a:latin typeface="Arial"/>
                <a:cs typeface="Arial"/>
              </a:rPr>
              <a:t>20%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Arial"/>
              <a:cs typeface="Arial"/>
            </a:endParaRPr>
          </a:p>
          <a:p>
            <a:pPr marR="5080" algn="r">
              <a:spcBef>
                <a:spcPts val="1510"/>
              </a:spcBef>
            </a:pPr>
            <a:r>
              <a:rPr sz="1700" b="1" spc="-25" dirty="0">
                <a:latin typeface="Arial"/>
                <a:cs typeface="Arial"/>
              </a:rPr>
              <a:t>0%</a:t>
            </a:r>
            <a:endParaRPr sz="1700">
              <a:latin typeface="Arial"/>
              <a:cs typeface="Arial"/>
            </a:endParaRPr>
          </a:p>
        </p:txBody>
      </p:sp>
      <p:sp>
        <p:nvSpPr>
          <p:cNvPr id="666" name="object 666"/>
          <p:cNvSpPr txBox="1"/>
          <p:nvPr/>
        </p:nvSpPr>
        <p:spPr>
          <a:xfrm>
            <a:off x="2729834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16-</a:t>
            </a:r>
            <a:r>
              <a:rPr sz="1500" b="1" spc="35" dirty="0">
                <a:latin typeface="Times New Roman"/>
                <a:cs typeface="Times New Roman"/>
              </a:rPr>
              <a:t>21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67" name="object 667"/>
          <p:cNvSpPr txBox="1"/>
          <p:nvPr/>
        </p:nvSpPr>
        <p:spPr>
          <a:xfrm>
            <a:off x="3285377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22-</a:t>
            </a:r>
            <a:r>
              <a:rPr sz="1500" b="1" spc="35" dirty="0">
                <a:latin typeface="Times New Roman"/>
                <a:cs typeface="Times New Roman"/>
              </a:rPr>
              <a:t>25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68" name="object 668"/>
          <p:cNvSpPr txBox="1"/>
          <p:nvPr/>
        </p:nvSpPr>
        <p:spPr>
          <a:xfrm>
            <a:off x="3857563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26-</a:t>
            </a:r>
            <a:r>
              <a:rPr sz="1500" b="1" spc="35" dirty="0">
                <a:latin typeface="Times New Roman"/>
                <a:cs typeface="Times New Roman"/>
              </a:rPr>
              <a:t>30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69" name="object 669"/>
          <p:cNvSpPr txBox="1"/>
          <p:nvPr/>
        </p:nvSpPr>
        <p:spPr>
          <a:xfrm>
            <a:off x="4413176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31-</a:t>
            </a:r>
            <a:r>
              <a:rPr sz="1500" b="1" spc="35" dirty="0">
                <a:latin typeface="Times New Roman"/>
                <a:cs typeface="Times New Roman"/>
              </a:rPr>
              <a:t>35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4968789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36-</a:t>
            </a:r>
            <a:r>
              <a:rPr sz="1500" b="1" spc="35" dirty="0">
                <a:latin typeface="Times New Roman"/>
                <a:cs typeface="Times New Roman"/>
              </a:rPr>
              <a:t>40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5541555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41-</a:t>
            </a:r>
            <a:r>
              <a:rPr sz="1500" b="1" spc="35" dirty="0">
                <a:latin typeface="Times New Roman"/>
                <a:cs typeface="Times New Roman"/>
              </a:rPr>
              <a:t>45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2" name="object 672"/>
          <p:cNvSpPr txBox="1"/>
          <p:nvPr/>
        </p:nvSpPr>
        <p:spPr>
          <a:xfrm>
            <a:off x="6097168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46-</a:t>
            </a:r>
            <a:r>
              <a:rPr sz="1500" b="1" spc="35" dirty="0">
                <a:latin typeface="Times New Roman"/>
                <a:cs typeface="Times New Roman"/>
              </a:rPr>
              <a:t>50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3" name="object 673"/>
          <p:cNvSpPr txBox="1"/>
          <p:nvPr/>
        </p:nvSpPr>
        <p:spPr>
          <a:xfrm>
            <a:off x="6652781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51-</a:t>
            </a:r>
            <a:r>
              <a:rPr sz="1500" b="1" spc="35" dirty="0">
                <a:latin typeface="Times New Roman"/>
                <a:cs typeface="Times New Roman"/>
              </a:rPr>
              <a:t>55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7208394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56-</a:t>
            </a:r>
            <a:r>
              <a:rPr sz="1500" b="1" spc="35" dirty="0">
                <a:latin typeface="Times New Roman"/>
                <a:cs typeface="Times New Roman"/>
              </a:rPr>
              <a:t>60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7781160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61-</a:t>
            </a:r>
            <a:r>
              <a:rPr sz="1500" b="1" spc="35" dirty="0">
                <a:latin typeface="Times New Roman"/>
                <a:cs typeface="Times New Roman"/>
              </a:rPr>
              <a:t>65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8336773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66-</a:t>
            </a:r>
            <a:r>
              <a:rPr sz="1500" b="1" spc="35" dirty="0">
                <a:latin typeface="Times New Roman"/>
                <a:cs typeface="Times New Roman"/>
              </a:rPr>
              <a:t>70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8891691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71-</a:t>
            </a:r>
            <a:r>
              <a:rPr sz="1500" b="1" spc="35" dirty="0">
                <a:latin typeface="Times New Roman"/>
                <a:cs typeface="Times New Roman"/>
              </a:rPr>
              <a:t>75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9464457" y="5221374"/>
            <a:ext cx="218008" cy="5232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spc="75" dirty="0">
                <a:latin typeface="Times New Roman"/>
                <a:cs typeface="Times New Roman"/>
              </a:rPr>
              <a:t>76-</a:t>
            </a:r>
            <a:r>
              <a:rPr sz="1500" b="1" spc="35" dirty="0">
                <a:latin typeface="Times New Roman"/>
                <a:cs typeface="Times New Roman"/>
              </a:rPr>
              <a:t>80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79" name="object 679"/>
          <p:cNvSpPr txBox="1"/>
          <p:nvPr/>
        </p:nvSpPr>
        <p:spPr>
          <a:xfrm>
            <a:off x="10020069" y="5224074"/>
            <a:ext cx="218008" cy="9759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39"/>
              </a:lnSpc>
            </a:pPr>
            <a:r>
              <a:rPr sz="1500" b="1" dirty="0">
                <a:latin typeface="Times New Roman"/>
                <a:cs typeface="Times New Roman"/>
              </a:rPr>
              <a:t>старше</a:t>
            </a:r>
            <a:r>
              <a:rPr sz="1500" b="1" spc="495" dirty="0">
                <a:latin typeface="Times New Roman"/>
                <a:cs typeface="Times New Roman"/>
              </a:rPr>
              <a:t> </a:t>
            </a:r>
            <a:r>
              <a:rPr sz="1500" b="1" spc="35" dirty="0">
                <a:latin typeface="Times New Roman"/>
                <a:cs typeface="Times New Roman"/>
              </a:rPr>
              <a:t>81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680" name="object 680"/>
          <p:cNvGrpSpPr/>
          <p:nvPr/>
        </p:nvGrpSpPr>
        <p:grpSpPr>
          <a:xfrm>
            <a:off x="2469746" y="5977965"/>
            <a:ext cx="4566285" cy="163830"/>
            <a:chOff x="945745" y="5977965"/>
            <a:chExt cx="4566285" cy="163830"/>
          </a:xfrm>
        </p:grpSpPr>
        <p:pic>
          <p:nvPicPr>
            <p:cNvPr id="681" name="object 68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745" y="5977965"/>
              <a:ext cx="156886" cy="163485"/>
            </a:xfrm>
            <a:prstGeom prst="rect">
              <a:avLst/>
            </a:prstGeom>
          </p:spPr>
        </p:pic>
        <p:sp>
          <p:nvSpPr>
            <p:cNvPr id="682" name="object 682"/>
            <p:cNvSpPr/>
            <p:nvPr/>
          </p:nvSpPr>
          <p:spPr>
            <a:xfrm>
              <a:off x="2864292" y="5986821"/>
              <a:ext cx="139065" cy="146050"/>
            </a:xfrm>
            <a:custGeom>
              <a:avLst/>
              <a:gdLst/>
              <a:ahLst/>
              <a:cxnLst/>
              <a:rect l="l" t="t" r="r" b="b"/>
              <a:pathLst>
                <a:path w="139064" h="146050">
                  <a:moveTo>
                    <a:pt x="138597" y="0"/>
                  </a:moveTo>
                  <a:lnTo>
                    <a:pt x="0" y="0"/>
                  </a:lnTo>
                  <a:lnTo>
                    <a:pt x="0" y="145773"/>
                  </a:lnTo>
                  <a:lnTo>
                    <a:pt x="138597" y="145773"/>
                  </a:lnTo>
                  <a:lnTo>
                    <a:pt x="138597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2864292" y="5986821"/>
              <a:ext cx="139065" cy="146050"/>
            </a:xfrm>
            <a:custGeom>
              <a:avLst/>
              <a:gdLst/>
              <a:ahLst/>
              <a:cxnLst/>
              <a:rect l="l" t="t" r="r" b="b"/>
              <a:pathLst>
                <a:path w="139064" h="146050">
                  <a:moveTo>
                    <a:pt x="0" y="145773"/>
                  </a:moveTo>
                  <a:lnTo>
                    <a:pt x="138597" y="145773"/>
                  </a:lnTo>
                  <a:lnTo>
                    <a:pt x="138597" y="0"/>
                  </a:lnTo>
                  <a:lnTo>
                    <a:pt x="0" y="0"/>
                  </a:lnTo>
                  <a:lnTo>
                    <a:pt x="0" y="145773"/>
                  </a:lnTo>
                  <a:close/>
                </a:path>
              </a:pathLst>
            </a:custGeom>
            <a:ln w="176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5363740" y="5986821"/>
              <a:ext cx="139700" cy="146050"/>
            </a:xfrm>
            <a:custGeom>
              <a:avLst/>
              <a:gdLst/>
              <a:ahLst/>
              <a:cxnLst/>
              <a:rect l="l" t="t" r="r" b="b"/>
              <a:pathLst>
                <a:path w="139700" h="146050">
                  <a:moveTo>
                    <a:pt x="139176" y="0"/>
                  </a:moveTo>
                  <a:lnTo>
                    <a:pt x="0" y="0"/>
                  </a:lnTo>
                  <a:lnTo>
                    <a:pt x="0" y="145773"/>
                  </a:lnTo>
                  <a:lnTo>
                    <a:pt x="139176" y="145773"/>
                  </a:lnTo>
                  <a:lnTo>
                    <a:pt x="139176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5363740" y="5986821"/>
              <a:ext cx="139700" cy="146050"/>
            </a:xfrm>
            <a:custGeom>
              <a:avLst/>
              <a:gdLst/>
              <a:ahLst/>
              <a:cxnLst/>
              <a:rect l="l" t="t" r="r" b="b"/>
              <a:pathLst>
                <a:path w="139700" h="146050">
                  <a:moveTo>
                    <a:pt x="0" y="145773"/>
                  </a:moveTo>
                  <a:lnTo>
                    <a:pt x="139176" y="145773"/>
                  </a:lnTo>
                  <a:lnTo>
                    <a:pt x="139176" y="0"/>
                  </a:lnTo>
                  <a:lnTo>
                    <a:pt x="0" y="0"/>
                  </a:lnTo>
                  <a:lnTo>
                    <a:pt x="0" y="145773"/>
                  </a:lnTo>
                  <a:close/>
                </a:path>
              </a:pathLst>
            </a:custGeom>
            <a:ln w="176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6" name="object 686"/>
          <p:cNvSpPr txBox="1"/>
          <p:nvPr/>
        </p:nvSpPr>
        <p:spPr>
          <a:xfrm>
            <a:off x="2391981" y="5841053"/>
            <a:ext cx="6249035" cy="363560"/>
          </a:xfrm>
          <a:prstGeom prst="rect">
            <a:avLst/>
          </a:prstGeom>
          <a:ln w="18097">
            <a:solidFill>
              <a:srgbClr val="000000"/>
            </a:solidFill>
          </a:ln>
        </p:spPr>
        <p:txBody>
          <a:bodyPr vert="horz" wrap="square" lIns="0" tIns="55244" rIns="0" bIns="0" rtlCol="0">
            <a:spAutoFit/>
          </a:bodyPr>
          <a:lstStyle/>
          <a:p>
            <a:pPr marL="311785">
              <a:spcBef>
                <a:spcPts val="434"/>
              </a:spcBef>
              <a:tabLst>
                <a:tab pos="2221230" algn="l"/>
                <a:tab pos="4721225" algn="l"/>
              </a:tabLst>
            </a:pPr>
            <a:r>
              <a:rPr sz="2000" spc="-10" dirty="0">
                <a:latin typeface="Arial"/>
                <a:cs typeface="Arial"/>
              </a:rPr>
              <a:t>Астенический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Нормостенический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10" dirty="0">
                <a:latin typeface="Arial"/>
                <a:cs typeface="Arial"/>
              </a:rPr>
              <a:t>Пикнический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914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6" y="526473"/>
            <a:ext cx="11083634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84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685737"/>
            <a:ext cx="1950466" cy="60214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67762" y="1022350"/>
            <a:ext cx="92964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400" b="1" u="sng" spc="-10" dirty="0">
                <a:solidFill>
                  <a:srgbClr val="FFF807"/>
                </a:solidFill>
                <a:uFill>
                  <a:solidFill>
                    <a:srgbClr val="FFF807"/>
                  </a:solidFill>
                </a:uFill>
                <a:latin typeface="Tahoma"/>
                <a:cs typeface="Tahoma"/>
              </a:rPr>
              <a:t>РОСТ: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807"/>
                </a:solidFill>
                <a:latin typeface="Tahoma"/>
                <a:cs typeface="Tahoma"/>
              </a:rPr>
              <a:t>164,7</a:t>
            </a:r>
            <a:r>
              <a:rPr sz="1600" b="1" spc="-15" dirty="0">
                <a:solidFill>
                  <a:srgbClr val="FFF807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807"/>
                </a:solidFill>
                <a:latin typeface="Tahoma"/>
                <a:cs typeface="Tahoma"/>
              </a:rPr>
              <a:t>см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5349" y="3492538"/>
            <a:ext cx="869950" cy="57912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5720">
              <a:spcBef>
                <a:spcPts val="455"/>
              </a:spcBef>
            </a:pPr>
            <a:r>
              <a:rPr sz="14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МАССА</a:t>
            </a:r>
            <a:r>
              <a:rPr sz="14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sz="1400" b="1" u="sng" spc="-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:</a:t>
            </a:r>
            <a:r>
              <a:rPr sz="1400" b="1" u="sng" spc="5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endParaRPr sz="1400">
              <a:latin typeface="Tahoma"/>
              <a:cs typeface="Tahoma"/>
            </a:endParaRPr>
          </a:p>
          <a:p>
            <a:pPr marL="12700">
              <a:spcBef>
                <a:spcPts val="400"/>
              </a:spcBef>
            </a:pPr>
            <a:r>
              <a:rPr sz="1600" b="1" dirty="0">
                <a:solidFill>
                  <a:srgbClr val="FFFF00"/>
                </a:solidFill>
                <a:latin typeface="Tahoma"/>
                <a:cs typeface="Tahoma"/>
              </a:rPr>
              <a:t>60,3</a:t>
            </a:r>
            <a:r>
              <a:rPr sz="1600" b="1" spc="4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00"/>
                </a:solidFill>
                <a:latin typeface="Tahoma"/>
                <a:cs typeface="Tahoma"/>
              </a:rPr>
              <a:t>кг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0" y="990601"/>
            <a:ext cx="1676400" cy="56737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373117" y="1327150"/>
            <a:ext cx="929640" cy="48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14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РОСТ: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FFFF00"/>
                </a:solidFill>
                <a:latin typeface="Tahoma"/>
                <a:cs typeface="Tahoma"/>
              </a:rPr>
              <a:t>164,1</a:t>
            </a:r>
            <a:r>
              <a:rPr sz="1600" b="1" spc="-1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00"/>
                </a:solidFill>
                <a:latin typeface="Tahoma"/>
                <a:cs typeface="Tahoma"/>
              </a:rPr>
              <a:t>см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87584" y="3534379"/>
            <a:ext cx="2165985" cy="2319655"/>
            <a:chOff x="4863583" y="3534378"/>
            <a:chExt cx="2165985" cy="2319655"/>
          </a:xfrm>
        </p:grpSpPr>
        <p:sp>
          <p:nvSpPr>
            <p:cNvPr id="8" name="object 8"/>
            <p:cNvSpPr/>
            <p:nvPr/>
          </p:nvSpPr>
          <p:spPr>
            <a:xfrm>
              <a:off x="4863752" y="5739757"/>
              <a:ext cx="2157730" cy="106680"/>
            </a:xfrm>
            <a:custGeom>
              <a:avLst/>
              <a:gdLst/>
              <a:ahLst/>
              <a:cxnLst/>
              <a:rect l="l" t="t" r="r" b="b"/>
              <a:pathLst>
                <a:path w="2157729" h="106679">
                  <a:moveTo>
                    <a:pt x="2157423" y="0"/>
                  </a:moveTo>
                  <a:lnTo>
                    <a:pt x="158606" y="0"/>
                  </a:lnTo>
                  <a:lnTo>
                    <a:pt x="0" y="106079"/>
                  </a:lnTo>
                  <a:lnTo>
                    <a:pt x="1998869" y="106079"/>
                  </a:lnTo>
                  <a:lnTo>
                    <a:pt x="215742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67710" y="5751095"/>
              <a:ext cx="151130" cy="99060"/>
            </a:xfrm>
            <a:custGeom>
              <a:avLst/>
              <a:gdLst/>
              <a:ahLst/>
              <a:cxnLst/>
              <a:rect l="l" t="t" r="r" b="b"/>
              <a:pathLst>
                <a:path w="151129" h="99060">
                  <a:moveTo>
                    <a:pt x="0" y="98520"/>
                  </a:moveTo>
                  <a:lnTo>
                    <a:pt x="150689" y="0"/>
                  </a:lnTo>
                </a:path>
              </a:pathLst>
            </a:custGeom>
            <a:ln w="76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026317" y="5739764"/>
              <a:ext cx="1991360" cy="7620"/>
            </a:xfrm>
            <a:custGeom>
              <a:avLst/>
              <a:gdLst/>
              <a:ahLst/>
              <a:cxnLst/>
              <a:rect l="l" t="t" r="r" b="b"/>
              <a:pathLst>
                <a:path w="1991359" h="7620">
                  <a:moveTo>
                    <a:pt x="169151" y="0"/>
                  </a:moveTo>
                  <a:lnTo>
                    <a:pt x="0" y="0"/>
                  </a:lnTo>
                  <a:lnTo>
                    <a:pt x="0" y="7556"/>
                  </a:lnTo>
                  <a:lnTo>
                    <a:pt x="169151" y="7556"/>
                  </a:lnTo>
                  <a:lnTo>
                    <a:pt x="169151" y="0"/>
                  </a:lnTo>
                  <a:close/>
                </a:path>
                <a:path w="1991359" h="7620">
                  <a:moveTo>
                    <a:pt x="1990940" y="0"/>
                  </a:moveTo>
                  <a:lnTo>
                    <a:pt x="612521" y="0"/>
                  </a:lnTo>
                  <a:lnTo>
                    <a:pt x="612521" y="7556"/>
                  </a:lnTo>
                  <a:lnTo>
                    <a:pt x="1990940" y="7556"/>
                  </a:lnTo>
                  <a:lnTo>
                    <a:pt x="19909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67710" y="5743536"/>
              <a:ext cx="2157730" cy="106680"/>
            </a:xfrm>
            <a:custGeom>
              <a:avLst/>
              <a:gdLst/>
              <a:ahLst/>
              <a:cxnLst/>
              <a:rect l="l" t="t" r="r" b="b"/>
              <a:pathLst>
                <a:path w="2157729" h="106679">
                  <a:moveTo>
                    <a:pt x="2157476" y="0"/>
                  </a:moveTo>
                  <a:lnTo>
                    <a:pt x="1998816" y="106079"/>
                  </a:lnTo>
                  <a:lnTo>
                    <a:pt x="0" y="106079"/>
                  </a:lnTo>
                  <a:lnTo>
                    <a:pt x="158606" y="0"/>
                  </a:lnTo>
                  <a:lnTo>
                    <a:pt x="2157476" y="0"/>
                  </a:lnTo>
                  <a:close/>
                </a:path>
              </a:pathLst>
            </a:custGeom>
            <a:ln w="75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8838" y="4156087"/>
              <a:ext cx="1378585" cy="1273175"/>
            </a:xfrm>
            <a:custGeom>
              <a:avLst/>
              <a:gdLst/>
              <a:ahLst/>
              <a:cxnLst/>
              <a:rect l="l" t="t" r="r" b="b"/>
              <a:pathLst>
                <a:path w="1378584" h="1273175">
                  <a:moveTo>
                    <a:pt x="1378419" y="1265440"/>
                  </a:moveTo>
                  <a:lnTo>
                    <a:pt x="0" y="1265440"/>
                  </a:lnTo>
                  <a:lnTo>
                    <a:pt x="0" y="1272997"/>
                  </a:lnTo>
                  <a:lnTo>
                    <a:pt x="1378419" y="1272997"/>
                  </a:lnTo>
                  <a:lnTo>
                    <a:pt x="1378419" y="1265440"/>
                  </a:lnTo>
                  <a:close/>
                </a:path>
                <a:path w="1378584" h="1273175">
                  <a:moveTo>
                    <a:pt x="1378419" y="947216"/>
                  </a:moveTo>
                  <a:lnTo>
                    <a:pt x="0" y="947216"/>
                  </a:lnTo>
                  <a:lnTo>
                    <a:pt x="0" y="954773"/>
                  </a:lnTo>
                  <a:lnTo>
                    <a:pt x="1378419" y="954773"/>
                  </a:lnTo>
                  <a:lnTo>
                    <a:pt x="1378419" y="947216"/>
                  </a:lnTo>
                  <a:close/>
                </a:path>
                <a:path w="1378584" h="1273175">
                  <a:moveTo>
                    <a:pt x="1378419" y="636485"/>
                  </a:moveTo>
                  <a:lnTo>
                    <a:pt x="0" y="636485"/>
                  </a:lnTo>
                  <a:lnTo>
                    <a:pt x="0" y="644042"/>
                  </a:lnTo>
                  <a:lnTo>
                    <a:pt x="1378419" y="644042"/>
                  </a:lnTo>
                  <a:lnTo>
                    <a:pt x="1378419" y="636485"/>
                  </a:lnTo>
                  <a:close/>
                </a:path>
                <a:path w="1378584" h="1273175">
                  <a:moveTo>
                    <a:pt x="1378419" y="318300"/>
                  </a:moveTo>
                  <a:lnTo>
                    <a:pt x="0" y="318300"/>
                  </a:lnTo>
                  <a:lnTo>
                    <a:pt x="0" y="325856"/>
                  </a:lnTo>
                  <a:lnTo>
                    <a:pt x="1378419" y="325856"/>
                  </a:lnTo>
                  <a:lnTo>
                    <a:pt x="1378419" y="318300"/>
                  </a:lnTo>
                  <a:close/>
                </a:path>
                <a:path w="1378584" h="1273175">
                  <a:moveTo>
                    <a:pt x="1378419" y="0"/>
                  </a:moveTo>
                  <a:lnTo>
                    <a:pt x="0" y="0"/>
                  </a:lnTo>
                  <a:lnTo>
                    <a:pt x="0" y="7569"/>
                  </a:lnTo>
                  <a:lnTo>
                    <a:pt x="1378419" y="7569"/>
                  </a:lnTo>
                  <a:lnTo>
                    <a:pt x="1378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67710" y="3849236"/>
              <a:ext cx="151130" cy="106045"/>
            </a:xfrm>
            <a:custGeom>
              <a:avLst/>
              <a:gdLst/>
              <a:ahLst/>
              <a:cxnLst/>
              <a:rect l="l" t="t" r="r" b="b"/>
              <a:pathLst>
                <a:path w="151129" h="106045">
                  <a:moveTo>
                    <a:pt x="0" y="106029"/>
                  </a:moveTo>
                  <a:lnTo>
                    <a:pt x="150689" y="0"/>
                  </a:lnTo>
                </a:path>
              </a:pathLst>
            </a:custGeom>
            <a:ln w="76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6317" y="3837898"/>
              <a:ext cx="1991360" cy="7620"/>
            </a:xfrm>
            <a:custGeom>
              <a:avLst/>
              <a:gdLst/>
              <a:ahLst/>
              <a:cxnLst/>
              <a:rect l="l" t="t" r="r" b="b"/>
              <a:pathLst>
                <a:path w="1991359" h="7620">
                  <a:moveTo>
                    <a:pt x="1990952" y="0"/>
                  </a:moveTo>
                  <a:lnTo>
                    <a:pt x="0" y="0"/>
                  </a:lnTo>
                  <a:lnTo>
                    <a:pt x="0" y="7559"/>
                  </a:lnTo>
                  <a:lnTo>
                    <a:pt x="1990952" y="7559"/>
                  </a:lnTo>
                  <a:lnTo>
                    <a:pt x="1990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8841" y="3745928"/>
              <a:ext cx="158343" cy="20938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644964" y="3750665"/>
              <a:ext cx="159385" cy="2099310"/>
            </a:xfrm>
            <a:custGeom>
              <a:avLst/>
              <a:gdLst/>
              <a:ahLst/>
              <a:cxnLst/>
              <a:rect l="l" t="t" r="r" b="b"/>
              <a:pathLst>
                <a:path w="159385" h="2099310">
                  <a:moveTo>
                    <a:pt x="0" y="2098950"/>
                  </a:moveTo>
                  <a:lnTo>
                    <a:pt x="0" y="106130"/>
                  </a:lnTo>
                  <a:lnTo>
                    <a:pt x="158870" y="0"/>
                  </a:lnTo>
                  <a:lnTo>
                    <a:pt x="158870" y="1992870"/>
                  </a:lnTo>
                  <a:lnTo>
                    <a:pt x="0" y="2098950"/>
                  </a:lnTo>
                  <a:close/>
                </a:path>
              </a:pathLst>
            </a:custGeom>
            <a:ln w="7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67710" y="5432855"/>
              <a:ext cx="151130" cy="106680"/>
            </a:xfrm>
            <a:custGeom>
              <a:avLst/>
              <a:gdLst/>
              <a:ahLst/>
              <a:cxnLst/>
              <a:rect l="l" t="t" r="r" b="b"/>
              <a:pathLst>
                <a:path w="151129" h="106679">
                  <a:moveTo>
                    <a:pt x="0" y="106079"/>
                  </a:moveTo>
                  <a:lnTo>
                    <a:pt x="150689" y="0"/>
                  </a:lnTo>
                </a:path>
              </a:pathLst>
            </a:custGeom>
            <a:ln w="76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6317" y="5421517"/>
              <a:ext cx="169545" cy="7620"/>
            </a:xfrm>
            <a:custGeom>
              <a:avLst/>
              <a:gdLst/>
              <a:ahLst/>
              <a:cxnLst/>
              <a:rect l="l" t="t" r="r" b="b"/>
              <a:pathLst>
                <a:path w="169545" h="7620">
                  <a:moveTo>
                    <a:pt x="0" y="7559"/>
                  </a:moveTo>
                  <a:lnTo>
                    <a:pt x="169163" y="7559"/>
                  </a:lnTo>
                  <a:lnTo>
                    <a:pt x="169163" y="0"/>
                  </a:lnTo>
                  <a:lnTo>
                    <a:pt x="0" y="0"/>
                  </a:lnTo>
                  <a:lnTo>
                    <a:pt x="0" y="7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67710" y="5114636"/>
              <a:ext cx="151130" cy="106045"/>
            </a:xfrm>
            <a:custGeom>
              <a:avLst/>
              <a:gdLst/>
              <a:ahLst/>
              <a:cxnLst/>
              <a:rect l="l" t="t" r="r" b="b"/>
              <a:pathLst>
                <a:path w="151129" h="106045">
                  <a:moveTo>
                    <a:pt x="0" y="106029"/>
                  </a:moveTo>
                  <a:lnTo>
                    <a:pt x="150689" y="0"/>
                  </a:lnTo>
                </a:path>
              </a:pathLst>
            </a:custGeom>
            <a:ln w="76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026317" y="5103297"/>
              <a:ext cx="169545" cy="7620"/>
            </a:xfrm>
            <a:custGeom>
              <a:avLst/>
              <a:gdLst/>
              <a:ahLst/>
              <a:cxnLst/>
              <a:rect l="l" t="t" r="r" b="b"/>
              <a:pathLst>
                <a:path w="169545" h="7620">
                  <a:moveTo>
                    <a:pt x="0" y="7559"/>
                  </a:moveTo>
                  <a:lnTo>
                    <a:pt x="169163" y="7559"/>
                  </a:lnTo>
                  <a:lnTo>
                    <a:pt x="169163" y="0"/>
                  </a:lnTo>
                  <a:lnTo>
                    <a:pt x="0" y="0"/>
                  </a:lnTo>
                  <a:lnTo>
                    <a:pt x="0" y="7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67710" y="4803905"/>
              <a:ext cx="151130" cy="99060"/>
            </a:xfrm>
            <a:custGeom>
              <a:avLst/>
              <a:gdLst/>
              <a:ahLst/>
              <a:cxnLst/>
              <a:rect l="l" t="t" r="r" b="b"/>
              <a:pathLst>
                <a:path w="151129" h="99060">
                  <a:moveTo>
                    <a:pt x="0" y="98571"/>
                  </a:moveTo>
                  <a:lnTo>
                    <a:pt x="150689" y="0"/>
                  </a:lnTo>
                </a:path>
              </a:pathLst>
            </a:custGeom>
            <a:ln w="76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26317" y="4792566"/>
              <a:ext cx="169545" cy="7620"/>
            </a:xfrm>
            <a:custGeom>
              <a:avLst/>
              <a:gdLst/>
              <a:ahLst/>
              <a:cxnLst/>
              <a:rect l="l" t="t" r="r" b="b"/>
              <a:pathLst>
                <a:path w="169545" h="7620">
                  <a:moveTo>
                    <a:pt x="0" y="7559"/>
                  </a:moveTo>
                  <a:lnTo>
                    <a:pt x="169163" y="7559"/>
                  </a:lnTo>
                  <a:lnTo>
                    <a:pt x="169163" y="0"/>
                  </a:lnTo>
                  <a:lnTo>
                    <a:pt x="0" y="0"/>
                  </a:lnTo>
                  <a:lnTo>
                    <a:pt x="0" y="7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67710" y="4485716"/>
              <a:ext cx="151130" cy="99060"/>
            </a:xfrm>
            <a:custGeom>
              <a:avLst/>
              <a:gdLst/>
              <a:ahLst/>
              <a:cxnLst/>
              <a:rect l="l" t="t" r="r" b="b"/>
              <a:pathLst>
                <a:path w="151129" h="99060">
                  <a:moveTo>
                    <a:pt x="0" y="98470"/>
                  </a:moveTo>
                  <a:lnTo>
                    <a:pt x="150689" y="0"/>
                  </a:lnTo>
                </a:path>
              </a:pathLst>
            </a:custGeom>
            <a:ln w="76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026317" y="4474377"/>
              <a:ext cx="169545" cy="7620"/>
            </a:xfrm>
            <a:custGeom>
              <a:avLst/>
              <a:gdLst/>
              <a:ahLst/>
              <a:cxnLst/>
              <a:rect l="l" t="t" r="r" b="b"/>
              <a:pathLst>
                <a:path w="169545" h="7620">
                  <a:moveTo>
                    <a:pt x="0" y="7559"/>
                  </a:moveTo>
                  <a:lnTo>
                    <a:pt x="169163" y="7559"/>
                  </a:lnTo>
                  <a:lnTo>
                    <a:pt x="169163" y="0"/>
                  </a:lnTo>
                  <a:lnTo>
                    <a:pt x="0" y="0"/>
                  </a:lnTo>
                  <a:lnTo>
                    <a:pt x="0" y="7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67710" y="4167426"/>
              <a:ext cx="151130" cy="106680"/>
            </a:xfrm>
            <a:custGeom>
              <a:avLst/>
              <a:gdLst/>
              <a:ahLst/>
              <a:cxnLst/>
              <a:rect l="l" t="t" r="r" b="b"/>
              <a:pathLst>
                <a:path w="151129" h="106679">
                  <a:moveTo>
                    <a:pt x="0" y="106130"/>
                  </a:moveTo>
                  <a:lnTo>
                    <a:pt x="150689" y="0"/>
                  </a:lnTo>
                </a:path>
              </a:pathLst>
            </a:custGeom>
            <a:ln w="76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26317" y="4156087"/>
              <a:ext cx="169545" cy="7620"/>
            </a:xfrm>
            <a:custGeom>
              <a:avLst/>
              <a:gdLst/>
              <a:ahLst/>
              <a:cxnLst/>
              <a:rect l="l" t="t" r="r" b="b"/>
              <a:pathLst>
                <a:path w="169545" h="7620">
                  <a:moveTo>
                    <a:pt x="0" y="7559"/>
                  </a:moveTo>
                  <a:lnTo>
                    <a:pt x="169163" y="7559"/>
                  </a:lnTo>
                  <a:lnTo>
                    <a:pt x="169163" y="0"/>
                  </a:lnTo>
                  <a:lnTo>
                    <a:pt x="0" y="0"/>
                  </a:lnTo>
                  <a:lnTo>
                    <a:pt x="0" y="75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95480" y="3851736"/>
              <a:ext cx="443360" cy="198805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200759" y="3856725"/>
              <a:ext cx="444500" cy="1993264"/>
            </a:xfrm>
            <a:custGeom>
              <a:avLst/>
              <a:gdLst/>
              <a:ahLst/>
              <a:cxnLst/>
              <a:rect l="l" t="t" r="r" b="b"/>
              <a:pathLst>
                <a:path w="444500" h="1993264">
                  <a:moveTo>
                    <a:pt x="0" y="1992890"/>
                  </a:moveTo>
                  <a:lnTo>
                    <a:pt x="444152" y="1992890"/>
                  </a:lnTo>
                  <a:lnTo>
                    <a:pt x="444152" y="0"/>
                  </a:lnTo>
                  <a:lnTo>
                    <a:pt x="0" y="0"/>
                  </a:lnTo>
                  <a:lnTo>
                    <a:pt x="0" y="1992890"/>
                  </a:lnTo>
                  <a:close/>
                </a:path>
              </a:pathLst>
            </a:custGeom>
            <a:ln w="79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95480" y="3745928"/>
              <a:ext cx="601703" cy="105827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200759" y="3750665"/>
              <a:ext cx="603250" cy="106680"/>
            </a:xfrm>
            <a:custGeom>
              <a:avLst/>
              <a:gdLst/>
              <a:ahLst/>
              <a:cxnLst/>
              <a:rect l="l" t="t" r="r" b="b"/>
              <a:pathLst>
                <a:path w="603250" h="106679">
                  <a:moveTo>
                    <a:pt x="444204" y="106130"/>
                  </a:moveTo>
                  <a:lnTo>
                    <a:pt x="603075" y="0"/>
                  </a:lnTo>
                  <a:lnTo>
                    <a:pt x="158606" y="0"/>
                  </a:lnTo>
                  <a:lnTo>
                    <a:pt x="0" y="106130"/>
                  </a:lnTo>
                  <a:lnTo>
                    <a:pt x="444204" y="106130"/>
                  </a:lnTo>
                  <a:close/>
                </a:path>
              </a:pathLst>
            </a:custGeom>
            <a:ln w="7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89063" y="4569068"/>
              <a:ext cx="159385" cy="1280795"/>
            </a:xfrm>
            <a:custGeom>
              <a:avLst/>
              <a:gdLst/>
              <a:ahLst/>
              <a:cxnLst/>
              <a:rect l="l" t="t" r="r" b="b"/>
              <a:pathLst>
                <a:path w="159385" h="1280795">
                  <a:moveTo>
                    <a:pt x="158870" y="0"/>
                  </a:moveTo>
                  <a:lnTo>
                    <a:pt x="0" y="113689"/>
                  </a:lnTo>
                  <a:lnTo>
                    <a:pt x="0" y="1280548"/>
                  </a:lnTo>
                  <a:lnTo>
                    <a:pt x="158870" y="1174468"/>
                  </a:lnTo>
                  <a:lnTo>
                    <a:pt x="158870" y="0"/>
                  </a:lnTo>
                  <a:close/>
                </a:path>
              </a:pathLst>
            </a:custGeom>
            <a:solidFill>
              <a:srgbClr val="1A33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89063" y="4569068"/>
              <a:ext cx="159385" cy="1280795"/>
            </a:xfrm>
            <a:custGeom>
              <a:avLst/>
              <a:gdLst/>
              <a:ahLst/>
              <a:cxnLst/>
              <a:rect l="l" t="t" r="r" b="b"/>
              <a:pathLst>
                <a:path w="159385" h="1280795">
                  <a:moveTo>
                    <a:pt x="0" y="1280548"/>
                  </a:moveTo>
                  <a:lnTo>
                    <a:pt x="0" y="113689"/>
                  </a:lnTo>
                  <a:lnTo>
                    <a:pt x="158870" y="0"/>
                  </a:lnTo>
                  <a:lnTo>
                    <a:pt x="158870" y="1174468"/>
                  </a:lnTo>
                  <a:lnTo>
                    <a:pt x="0" y="1280548"/>
                  </a:lnTo>
                  <a:close/>
                </a:path>
              </a:pathLst>
            </a:custGeom>
            <a:ln w="79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644964" y="4682687"/>
              <a:ext cx="444500" cy="1167130"/>
            </a:xfrm>
            <a:custGeom>
              <a:avLst/>
              <a:gdLst/>
              <a:ahLst/>
              <a:cxnLst/>
              <a:rect l="l" t="t" r="r" b="b"/>
              <a:pathLst>
                <a:path w="444500" h="1167129">
                  <a:moveTo>
                    <a:pt x="444152" y="0"/>
                  </a:moveTo>
                  <a:lnTo>
                    <a:pt x="0" y="0"/>
                  </a:lnTo>
                  <a:lnTo>
                    <a:pt x="0" y="1166929"/>
                  </a:lnTo>
                  <a:lnTo>
                    <a:pt x="444152" y="1166929"/>
                  </a:lnTo>
                  <a:lnTo>
                    <a:pt x="444152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44964" y="4682687"/>
              <a:ext cx="444500" cy="1167130"/>
            </a:xfrm>
            <a:custGeom>
              <a:avLst/>
              <a:gdLst/>
              <a:ahLst/>
              <a:cxnLst/>
              <a:rect l="l" t="t" r="r" b="b"/>
              <a:pathLst>
                <a:path w="444500" h="1167129">
                  <a:moveTo>
                    <a:pt x="0" y="1166929"/>
                  </a:moveTo>
                  <a:lnTo>
                    <a:pt x="444152" y="1166929"/>
                  </a:lnTo>
                  <a:lnTo>
                    <a:pt x="444152" y="0"/>
                  </a:lnTo>
                  <a:lnTo>
                    <a:pt x="0" y="0"/>
                  </a:lnTo>
                  <a:lnTo>
                    <a:pt x="0" y="1166929"/>
                  </a:lnTo>
                  <a:close/>
                </a:path>
              </a:pathLst>
            </a:custGeom>
            <a:ln w="78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44964" y="4569068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602970" y="0"/>
                  </a:moveTo>
                  <a:lnTo>
                    <a:pt x="158870" y="0"/>
                  </a:lnTo>
                  <a:lnTo>
                    <a:pt x="0" y="113689"/>
                  </a:lnTo>
                  <a:lnTo>
                    <a:pt x="444099" y="113689"/>
                  </a:lnTo>
                  <a:lnTo>
                    <a:pt x="602970" y="0"/>
                  </a:lnTo>
                  <a:close/>
                </a:path>
              </a:pathLst>
            </a:custGeom>
            <a:solidFill>
              <a:srgbClr val="254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44964" y="4569068"/>
              <a:ext cx="603250" cy="114300"/>
            </a:xfrm>
            <a:custGeom>
              <a:avLst/>
              <a:gdLst/>
              <a:ahLst/>
              <a:cxnLst/>
              <a:rect l="l" t="t" r="r" b="b"/>
              <a:pathLst>
                <a:path w="603250" h="114300">
                  <a:moveTo>
                    <a:pt x="444099" y="113689"/>
                  </a:moveTo>
                  <a:lnTo>
                    <a:pt x="602970" y="0"/>
                  </a:lnTo>
                  <a:lnTo>
                    <a:pt x="158870" y="0"/>
                  </a:lnTo>
                  <a:lnTo>
                    <a:pt x="0" y="113689"/>
                  </a:lnTo>
                  <a:lnTo>
                    <a:pt x="444099" y="113689"/>
                  </a:lnTo>
                  <a:close/>
                </a:path>
              </a:pathLst>
            </a:custGeom>
            <a:ln w="75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25562" y="5008304"/>
              <a:ext cx="158343" cy="83148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33479" y="5016065"/>
              <a:ext cx="158750" cy="833755"/>
            </a:xfrm>
            <a:custGeom>
              <a:avLst/>
              <a:gdLst/>
              <a:ahLst/>
              <a:cxnLst/>
              <a:rect l="l" t="t" r="r" b="b"/>
              <a:pathLst>
                <a:path w="158750" h="833754">
                  <a:moveTo>
                    <a:pt x="0" y="833551"/>
                  </a:moveTo>
                  <a:lnTo>
                    <a:pt x="0" y="106130"/>
                  </a:lnTo>
                  <a:lnTo>
                    <a:pt x="158659" y="0"/>
                  </a:lnTo>
                  <a:lnTo>
                    <a:pt x="158659" y="727471"/>
                  </a:lnTo>
                  <a:lnTo>
                    <a:pt x="0" y="833551"/>
                  </a:lnTo>
                  <a:close/>
                </a:path>
              </a:pathLst>
            </a:custGeom>
            <a:ln w="79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2201" y="5114112"/>
              <a:ext cx="443360" cy="725677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89063" y="5122175"/>
              <a:ext cx="444500" cy="727710"/>
            </a:xfrm>
            <a:custGeom>
              <a:avLst/>
              <a:gdLst/>
              <a:ahLst/>
              <a:cxnLst/>
              <a:rect l="l" t="t" r="r" b="b"/>
              <a:pathLst>
                <a:path w="444500" h="727710">
                  <a:moveTo>
                    <a:pt x="0" y="727440"/>
                  </a:moveTo>
                  <a:lnTo>
                    <a:pt x="444416" y="727440"/>
                  </a:lnTo>
                  <a:lnTo>
                    <a:pt x="444416" y="0"/>
                  </a:lnTo>
                  <a:lnTo>
                    <a:pt x="0" y="0"/>
                  </a:lnTo>
                  <a:lnTo>
                    <a:pt x="0" y="727440"/>
                  </a:lnTo>
                  <a:close/>
                </a:path>
              </a:pathLst>
            </a:custGeom>
            <a:ln w="78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82201" y="5008304"/>
              <a:ext cx="601703" cy="10582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089063" y="5016065"/>
              <a:ext cx="603250" cy="106680"/>
            </a:xfrm>
            <a:custGeom>
              <a:avLst/>
              <a:gdLst/>
              <a:ahLst/>
              <a:cxnLst/>
              <a:rect l="l" t="t" r="r" b="b"/>
              <a:pathLst>
                <a:path w="603250" h="106679">
                  <a:moveTo>
                    <a:pt x="444416" y="106130"/>
                  </a:moveTo>
                  <a:lnTo>
                    <a:pt x="603075" y="0"/>
                  </a:lnTo>
                  <a:lnTo>
                    <a:pt x="158870" y="0"/>
                  </a:lnTo>
                  <a:lnTo>
                    <a:pt x="0" y="106130"/>
                  </a:lnTo>
                  <a:lnTo>
                    <a:pt x="444416" y="106130"/>
                  </a:lnTo>
                  <a:close/>
                </a:path>
              </a:pathLst>
            </a:custGeom>
            <a:ln w="75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67710" y="3538505"/>
              <a:ext cx="151130" cy="99060"/>
            </a:xfrm>
            <a:custGeom>
              <a:avLst/>
              <a:gdLst/>
              <a:ahLst/>
              <a:cxnLst/>
              <a:rect l="l" t="t" r="r" b="b"/>
              <a:pathLst>
                <a:path w="151129" h="99060">
                  <a:moveTo>
                    <a:pt x="0" y="98571"/>
                  </a:moveTo>
                  <a:lnTo>
                    <a:pt x="150689" y="0"/>
                  </a:lnTo>
                </a:path>
              </a:pathLst>
            </a:custGeom>
            <a:ln w="766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6537618" y="3256081"/>
            <a:ext cx="2064385" cy="53276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2700">
              <a:spcBef>
                <a:spcPts val="284"/>
              </a:spcBef>
              <a:tabLst>
                <a:tab pos="2051050" algn="l"/>
              </a:tabLst>
            </a:pPr>
            <a:r>
              <a:rPr sz="1600" u="sng" dirty="0">
                <a:solidFill>
                  <a:srgbClr val="FFFF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600">
              <a:latin typeface="Times New Roman"/>
              <a:cs typeface="Times New Roman"/>
            </a:endParaRPr>
          </a:p>
          <a:p>
            <a:pPr marL="341630">
              <a:spcBef>
                <a:spcPts val="200"/>
              </a:spcBef>
            </a:pPr>
            <a:r>
              <a:rPr sz="1400" b="1" spc="-20" dirty="0">
                <a:latin typeface="Arial"/>
                <a:cs typeface="Arial"/>
              </a:rPr>
              <a:t>60,3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398211" y="4249468"/>
            <a:ext cx="39370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b="1" spc="-20" dirty="0">
                <a:latin typeface="Arial"/>
                <a:cs typeface="Arial"/>
              </a:rPr>
              <a:t>57,7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26582" y="4779918"/>
            <a:ext cx="393700" cy="2321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400" b="1" spc="-20" dirty="0">
                <a:latin typeface="Arial"/>
                <a:cs typeface="Arial"/>
              </a:rPr>
              <a:t>56,3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367959" y="3637077"/>
            <a:ext cx="24130" cy="2212975"/>
          </a:xfrm>
          <a:custGeom>
            <a:avLst/>
            <a:gdLst/>
            <a:ahLst/>
            <a:cxnLst/>
            <a:rect l="l" t="t" r="r" b="b"/>
            <a:pathLst>
              <a:path w="24129" h="2212975">
                <a:moveTo>
                  <a:pt x="23751" y="2212539"/>
                </a:moveTo>
                <a:lnTo>
                  <a:pt x="23751" y="7559"/>
                </a:lnTo>
              </a:path>
              <a:path w="24129" h="2212975">
                <a:moveTo>
                  <a:pt x="23751" y="2212539"/>
                </a:moveTo>
                <a:lnTo>
                  <a:pt x="0" y="2212539"/>
                </a:lnTo>
              </a:path>
              <a:path w="24129" h="2212975">
                <a:moveTo>
                  <a:pt x="23751" y="1901858"/>
                </a:moveTo>
                <a:lnTo>
                  <a:pt x="0" y="1901858"/>
                </a:lnTo>
              </a:path>
              <a:path w="24129" h="2212975">
                <a:moveTo>
                  <a:pt x="23751" y="1583588"/>
                </a:moveTo>
                <a:lnTo>
                  <a:pt x="0" y="1583588"/>
                </a:lnTo>
              </a:path>
              <a:path w="24129" h="2212975">
                <a:moveTo>
                  <a:pt x="23751" y="1265399"/>
                </a:moveTo>
                <a:lnTo>
                  <a:pt x="0" y="1265399"/>
                </a:lnTo>
              </a:path>
              <a:path w="24129" h="2212975">
                <a:moveTo>
                  <a:pt x="23751" y="947109"/>
                </a:moveTo>
                <a:lnTo>
                  <a:pt x="0" y="947109"/>
                </a:lnTo>
              </a:path>
              <a:path w="24129" h="2212975">
                <a:moveTo>
                  <a:pt x="23751" y="636479"/>
                </a:moveTo>
                <a:lnTo>
                  <a:pt x="0" y="636479"/>
                </a:lnTo>
              </a:path>
              <a:path w="24129" h="2212975">
                <a:moveTo>
                  <a:pt x="23751" y="318189"/>
                </a:moveTo>
                <a:lnTo>
                  <a:pt x="0" y="318189"/>
                </a:lnTo>
              </a:path>
              <a:path w="24129" h="2212975">
                <a:moveTo>
                  <a:pt x="23751" y="0"/>
                </a:moveTo>
                <a:lnTo>
                  <a:pt x="0" y="0"/>
                </a:lnTo>
              </a:path>
            </a:pathLst>
          </a:custGeom>
          <a:ln w="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105342" y="3406473"/>
            <a:ext cx="231775" cy="255714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spcBef>
                <a:spcPts val="919"/>
              </a:spcBef>
            </a:pPr>
            <a:r>
              <a:rPr sz="1400" b="1" spc="-25" dirty="0"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830"/>
              </a:spcBef>
            </a:pPr>
            <a:r>
              <a:rPr sz="1400" b="1" spc="-2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825"/>
              </a:spcBef>
            </a:pPr>
            <a:r>
              <a:rPr sz="1400" b="1" spc="-25" dirty="0">
                <a:latin typeface="Arial"/>
                <a:cs typeface="Arial"/>
              </a:rPr>
              <a:t>59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765"/>
              </a:spcBef>
            </a:pPr>
            <a:r>
              <a:rPr sz="1400" b="1" spc="-25" dirty="0">
                <a:latin typeface="Arial"/>
                <a:cs typeface="Arial"/>
              </a:rPr>
              <a:t>58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825"/>
              </a:spcBef>
            </a:pPr>
            <a:r>
              <a:rPr sz="1400" b="1" spc="-25" dirty="0">
                <a:latin typeface="Arial"/>
                <a:cs typeface="Arial"/>
              </a:rPr>
              <a:t>57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825"/>
              </a:spcBef>
            </a:pPr>
            <a:r>
              <a:rPr sz="1400" b="1" spc="-25" dirty="0"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825"/>
              </a:spcBef>
            </a:pPr>
            <a:r>
              <a:rPr sz="1400" b="1" spc="-25" dirty="0"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  <a:p>
            <a:pPr marL="12700">
              <a:spcBef>
                <a:spcPts val="770"/>
              </a:spcBef>
            </a:pPr>
            <a:r>
              <a:rPr sz="1400" b="1" spc="-25" dirty="0">
                <a:latin typeface="Arial"/>
                <a:cs typeface="Arial"/>
              </a:rPr>
              <a:t>54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391710" y="5849617"/>
            <a:ext cx="1998980" cy="23495"/>
          </a:xfrm>
          <a:custGeom>
            <a:avLst/>
            <a:gdLst/>
            <a:ahLst/>
            <a:cxnLst/>
            <a:rect l="l" t="t" r="r" b="b"/>
            <a:pathLst>
              <a:path w="1998979" h="23495">
                <a:moveTo>
                  <a:pt x="0" y="0"/>
                </a:moveTo>
                <a:lnTo>
                  <a:pt x="1990899" y="0"/>
                </a:lnTo>
              </a:path>
              <a:path w="1998979" h="23495">
                <a:moveTo>
                  <a:pt x="0" y="0"/>
                </a:moveTo>
                <a:lnTo>
                  <a:pt x="0" y="22929"/>
                </a:lnTo>
              </a:path>
              <a:path w="1998979" h="23495">
                <a:moveTo>
                  <a:pt x="1998816" y="0"/>
                </a:moveTo>
                <a:lnTo>
                  <a:pt x="1998816" y="22929"/>
                </a:lnTo>
              </a:path>
            </a:pathLst>
          </a:custGeom>
          <a:ln w="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57247" y="5908980"/>
            <a:ext cx="668655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1600" b="1" spc="-10" dirty="0">
                <a:latin typeface="Arial"/>
                <a:cs typeface="Arial"/>
              </a:rPr>
              <a:t>Масса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9324224" y="4129540"/>
            <a:ext cx="129539" cy="121920"/>
            <a:chOff x="7800223" y="4129540"/>
            <a:chExt cx="129539" cy="121920"/>
          </a:xfrm>
        </p:grpSpPr>
        <p:pic>
          <p:nvPicPr>
            <p:cNvPr id="52" name="object 5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00223" y="4131444"/>
              <a:ext cx="118757" cy="11338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7806346" y="4133410"/>
              <a:ext cx="119380" cy="113664"/>
            </a:xfrm>
            <a:custGeom>
              <a:avLst/>
              <a:gdLst/>
              <a:ahLst/>
              <a:cxnLst/>
              <a:rect l="l" t="t" r="r" b="b"/>
              <a:pathLst>
                <a:path w="119379" h="113664">
                  <a:moveTo>
                    <a:pt x="0" y="113639"/>
                  </a:moveTo>
                  <a:lnTo>
                    <a:pt x="119021" y="113639"/>
                  </a:lnTo>
                  <a:lnTo>
                    <a:pt x="119021" y="0"/>
                  </a:lnTo>
                  <a:lnTo>
                    <a:pt x="0" y="0"/>
                  </a:lnTo>
                  <a:lnTo>
                    <a:pt x="0" y="113639"/>
                  </a:lnTo>
                  <a:close/>
                </a:path>
              </a:pathLst>
            </a:custGeom>
            <a:ln w="7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9326477" y="4872150"/>
            <a:ext cx="127000" cy="121920"/>
            <a:chOff x="7802477" y="4872150"/>
            <a:chExt cx="127000" cy="121920"/>
          </a:xfrm>
        </p:grpSpPr>
        <p:sp>
          <p:nvSpPr>
            <p:cNvPr id="55" name="object 55"/>
            <p:cNvSpPr/>
            <p:nvPr/>
          </p:nvSpPr>
          <p:spPr>
            <a:xfrm>
              <a:off x="7806346" y="4876019"/>
              <a:ext cx="119380" cy="113664"/>
            </a:xfrm>
            <a:custGeom>
              <a:avLst/>
              <a:gdLst/>
              <a:ahLst/>
              <a:cxnLst/>
              <a:rect l="l" t="t" r="r" b="b"/>
              <a:pathLst>
                <a:path w="119379" h="113664">
                  <a:moveTo>
                    <a:pt x="119021" y="0"/>
                  </a:moveTo>
                  <a:lnTo>
                    <a:pt x="0" y="0"/>
                  </a:lnTo>
                  <a:lnTo>
                    <a:pt x="0" y="113639"/>
                  </a:lnTo>
                  <a:lnTo>
                    <a:pt x="119021" y="113639"/>
                  </a:lnTo>
                  <a:lnTo>
                    <a:pt x="119021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06346" y="4876019"/>
              <a:ext cx="119380" cy="113664"/>
            </a:xfrm>
            <a:custGeom>
              <a:avLst/>
              <a:gdLst/>
              <a:ahLst/>
              <a:cxnLst/>
              <a:rect l="l" t="t" r="r" b="b"/>
              <a:pathLst>
                <a:path w="119379" h="113664">
                  <a:moveTo>
                    <a:pt x="0" y="113639"/>
                  </a:moveTo>
                  <a:lnTo>
                    <a:pt x="119021" y="113639"/>
                  </a:lnTo>
                  <a:lnTo>
                    <a:pt x="119021" y="0"/>
                  </a:lnTo>
                  <a:lnTo>
                    <a:pt x="0" y="0"/>
                  </a:lnTo>
                  <a:lnTo>
                    <a:pt x="0" y="113639"/>
                  </a:lnTo>
                  <a:close/>
                </a:path>
              </a:pathLst>
            </a:custGeom>
            <a:ln w="7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9324224" y="5620575"/>
            <a:ext cx="129539" cy="123189"/>
            <a:chOff x="7800223" y="5620574"/>
            <a:chExt cx="129539" cy="123189"/>
          </a:xfrm>
        </p:grpSpPr>
        <p:pic>
          <p:nvPicPr>
            <p:cNvPr id="58" name="object 5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0223" y="5620574"/>
              <a:ext cx="118757" cy="113387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806346" y="5626117"/>
              <a:ext cx="119380" cy="113664"/>
            </a:xfrm>
            <a:custGeom>
              <a:avLst/>
              <a:gdLst/>
              <a:ahLst/>
              <a:cxnLst/>
              <a:rect l="l" t="t" r="r" b="b"/>
              <a:pathLst>
                <a:path w="119379" h="113664">
                  <a:moveTo>
                    <a:pt x="0" y="113639"/>
                  </a:moveTo>
                  <a:lnTo>
                    <a:pt x="119021" y="113639"/>
                  </a:lnTo>
                  <a:lnTo>
                    <a:pt x="119021" y="0"/>
                  </a:lnTo>
                  <a:lnTo>
                    <a:pt x="0" y="0"/>
                  </a:lnTo>
                  <a:lnTo>
                    <a:pt x="0" y="113639"/>
                  </a:lnTo>
                  <a:close/>
                </a:path>
              </a:pathLst>
            </a:custGeom>
            <a:ln w="77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084598" y="3807390"/>
            <a:ext cx="1094740" cy="1999265"/>
          </a:xfrm>
          <a:prstGeom prst="rect">
            <a:avLst/>
          </a:prstGeom>
          <a:ln w="7853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spcBef>
                <a:spcPts val="50"/>
              </a:spcBef>
            </a:pPr>
            <a:endParaRPr>
              <a:latin typeface="Times New Roman"/>
              <a:cs typeface="Times New Roman"/>
            </a:endParaRPr>
          </a:p>
          <a:p>
            <a:pPr marL="420370"/>
            <a:r>
              <a:rPr sz="1400" b="1" spc="-20" dirty="0">
                <a:latin typeface="Tahoma"/>
                <a:cs typeface="Tahoma"/>
              </a:rPr>
              <a:t>1995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50">
              <a:latin typeface="Tahoma"/>
              <a:cs typeface="Tahoma"/>
            </a:endParaRPr>
          </a:p>
          <a:p>
            <a:pPr marL="420370">
              <a:spcBef>
                <a:spcPts val="5"/>
              </a:spcBef>
            </a:pPr>
            <a:r>
              <a:rPr sz="1400" b="1" spc="-20" dirty="0">
                <a:latin typeface="Tahoma"/>
                <a:cs typeface="Tahoma"/>
              </a:rPr>
              <a:t>2000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>
              <a:latin typeface="Tahoma"/>
              <a:cs typeface="Tahoma"/>
            </a:endParaRPr>
          </a:p>
          <a:p>
            <a:pPr marL="420370"/>
            <a:r>
              <a:rPr sz="1400" b="1" spc="-20" dirty="0">
                <a:latin typeface="Tahoma"/>
                <a:cs typeface="Tahoma"/>
              </a:rPr>
              <a:t>2004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6572590" y="1453178"/>
            <a:ext cx="2289175" cy="1191895"/>
            <a:chOff x="5048589" y="1453177"/>
            <a:chExt cx="2289175" cy="1191895"/>
          </a:xfrm>
        </p:grpSpPr>
        <p:sp>
          <p:nvSpPr>
            <p:cNvPr id="62" name="object 62"/>
            <p:cNvSpPr/>
            <p:nvPr/>
          </p:nvSpPr>
          <p:spPr>
            <a:xfrm>
              <a:off x="5048782" y="2449180"/>
              <a:ext cx="2282190" cy="189230"/>
            </a:xfrm>
            <a:custGeom>
              <a:avLst/>
              <a:gdLst/>
              <a:ahLst/>
              <a:cxnLst/>
              <a:rect l="l" t="t" r="r" b="b"/>
              <a:pathLst>
                <a:path w="2282190" h="189230">
                  <a:moveTo>
                    <a:pt x="2282068" y="0"/>
                  </a:moveTo>
                  <a:lnTo>
                    <a:pt x="371548" y="0"/>
                  </a:lnTo>
                  <a:lnTo>
                    <a:pt x="0" y="188771"/>
                  </a:lnTo>
                  <a:lnTo>
                    <a:pt x="1910260" y="188771"/>
                  </a:lnTo>
                  <a:lnTo>
                    <a:pt x="228206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052081" y="2452424"/>
              <a:ext cx="365125" cy="189230"/>
            </a:xfrm>
            <a:custGeom>
              <a:avLst/>
              <a:gdLst/>
              <a:ahLst/>
              <a:cxnLst/>
              <a:rect l="l" t="t" r="r" b="b"/>
              <a:pathLst>
                <a:path w="365125" h="189230">
                  <a:moveTo>
                    <a:pt x="0" y="188771"/>
                  </a:moveTo>
                  <a:lnTo>
                    <a:pt x="365037" y="0"/>
                  </a:lnTo>
                </a:path>
              </a:pathLst>
            </a:custGeom>
            <a:ln w="6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23624" y="2449182"/>
              <a:ext cx="1904364" cy="6985"/>
            </a:xfrm>
            <a:custGeom>
              <a:avLst/>
              <a:gdLst/>
              <a:ahLst/>
              <a:cxnLst/>
              <a:rect l="l" t="t" r="r" b="b"/>
              <a:pathLst>
                <a:path w="1904365" h="6985">
                  <a:moveTo>
                    <a:pt x="33591" y="0"/>
                  </a:moveTo>
                  <a:lnTo>
                    <a:pt x="0" y="0"/>
                  </a:lnTo>
                  <a:lnTo>
                    <a:pt x="0" y="6489"/>
                  </a:lnTo>
                  <a:lnTo>
                    <a:pt x="33591" y="6489"/>
                  </a:lnTo>
                  <a:lnTo>
                    <a:pt x="33591" y="0"/>
                  </a:lnTo>
                  <a:close/>
                </a:path>
                <a:path w="1904365" h="6985">
                  <a:moveTo>
                    <a:pt x="1903920" y="0"/>
                  </a:moveTo>
                  <a:lnTo>
                    <a:pt x="573989" y="0"/>
                  </a:lnTo>
                  <a:lnTo>
                    <a:pt x="573989" y="6489"/>
                  </a:lnTo>
                  <a:lnTo>
                    <a:pt x="1903920" y="6489"/>
                  </a:lnTo>
                  <a:lnTo>
                    <a:pt x="19039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052081" y="2452424"/>
              <a:ext cx="2282190" cy="189230"/>
            </a:xfrm>
            <a:custGeom>
              <a:avLst/>
              <a:gdLst/>
              <a:ahLst/>
              <a:cxnLst/>
              <a:rect l="l" t="t" r="r" b="b"/>
              <a:pathLst>
                <a:path w="2282190" h="189230">
                  <a:moveTo>
                    <a:pt x="2281982" y="0"/>
                  </a:moveTo>
                  <a:lnTo>
                    <a:pt x="1910260" y="188771"/>
                  </a:lnTo>
                  <a:lnTo>
                    <a:pt x="0" y="188771"/>
                  </a:lnTo>
                  <a:lnTo>
                    <a:pt x="371548" y="0"/>
                  </a:lnTo>
                  <a:lnTo>
                    <a:pt x="2281982" y="0"/>
                  </a:lnTo>
                  <a:close/>
                </a:path>
              </a:pathLst>
            </a:custGeom>
            <a:ln w="64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997619" y="2117262"/>
              <a:ext cx="1330325" cy="6985"/>
            </a:xfrm>
            <a:custGeom>
              <a:avLst/>
              <a:gdLst/>
              <a:ahLst/>
              <a:cxnLst/>
              <a:rect l="l" t="t" r="r" b="b"/>
              <a:pathLst>
                <a:path w="1330325" h="6985">
                  <a:moveTo>
                    <a:pt x="0" y="6486"/>
                  </a:moveTo>
                  <a:lnTo>
                    <a:pt x="1329933" y="6486"/>
                  </a:lnTo>
                  <a:lnTo>
                    <a:pt x="1329933" y="0"/>
                  </a:lnTo>
                  <a:lnTo>
                    <a:pt x="0" y="0"/>
                  </a:lnTo>
                  <a:lnTo>
                    <a:pt x="0" y="64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052081" y="1788631"/>
              <a:ext cx="365125" cy="189230"/>
            </a:xfrm>
            <a:custGeom>
              <a:avLst/>
              <a:gdLst/>
              <a:ahLst/>
              <a:cxnLst/>
              <a:rect l="l" t="t" r="r" b="b"/>
              <a:pathLst>
                <a:path w="365125" h="189230">
                  <a:moveTo>
                    <a:pt x="0" y="188728"/>
                  </a:moveTo>
                  <a:lnTo>
                    <a:pt x="365037" y="0"/>
                  </a:lnTo>
                </a:path>
              </a:pathLst>
            </a:custGeom>
            <a:ln w="6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23629" y="1785387"/>
              <a:ext cx="1904364" cy="6985"/>
            </a:xfrm>
            <a:custGeom>
              <a:avLst/>
              <a:gdLst/>
              <a:ahLst/>
              <a:cxnLst/>
              <a:rect l="l" t="t" r="r" b="b"/>
              <a:pathLst>
                <a:path w="1904365" h="6985">
                  <a:moveTo>
                    <a:pt x="1903923" y="0"/>
                  </a:moveTo>
                  <a:lnTo>
                    <a:pt x="0" y="0"/>
                  </a:lnTo>
                  <a:lnTo>
                    <a:pt x="0" y="6486"/>
                  </a:lnTo>
                  <a:lnTo>
                    <a:pt x="1903923" y="6486"/>
                  </a:lnTo>
                  <a:lnTo>
                    <a:pt x="1903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52081" y="1456669"/>
              <a:ext cx="365125" cy="189230"/>
            </a:xfrm>
            <a:custGeom>
              <a:avLst/>
              <a:gdLst/>
              <a:ahLst/>
              <a:cxnLst/>
              <a:rect l="l" t="t" r="r" b="b"/>
              <a:pathLst>
                <a:path w="365125" h="189230">
                  <a:moveTo>
                    <a:pt x="0" y="188814"/>
                  </a:moveTo>
                  <a:lnTo>
                    <a:pt x="365037" y="0"/>
                  </a:lnTo>
                </a:path>
              </a:pathLst>
            </a:custGeom>
            <a:ln w="6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423629" y="1453426"/>
              <a:ext cx="1904364" cy="6985"/>
            </a:xfrm>
            <a:custGeom>
              <a:avLst/>
              <a:gdLst/>
              <a:ahLst/>
              <a:cxnLst/>
              <a:rect l="l" t="t" r="r" b="b"/>
              <a:pathLst>
                <a:path w="1904365" h="6984">
                  <a:moveTo>
                    <a:pt x="1903923" y="0"/>
                  </a:moveTo>
                  <a:lnTo>
                    <a:pt x="0" y="0"/>
                  </a:lnTo>
                  <a:lnTo>
                    <a:pt x="0" y="6486"/>
                  </a:lnTo>
                  <a:lnTo>
                    <a:pt x="1903923" y="6486"/>
                  </a:lnTo>
                  <a:lnTo>
                    <a:pt x="1903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97619" y="1653874"/>
              <a:ext cx="377624" cy="979536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6003956" y="1658458"/>
              <a:ext cx="378460" cy="982980"/>
            </a:xfrm>
            <a:custGeom>
              <a:avLst/>
              <a:gdLst/>
              <a:ahLst/>
              <a:cxnLst/>
              <a:rect l="l" t="t" r="r" b="b"/>
              <a:pathLst>
                <a:path w="378460" h="982980">
                  <a:moveTo>
                    <a:pt x="0" y="982736"/>
                  </a:moveTo>
                  <a:lnTo>
                    <a:pt x="0" y="188728"/>
                  </a:lnTo>
                  <a:lnTo>
                    <a:pt x="378232" y="0"/>
                  </a:lnTo>
                  <a:lnTo>
                    <a:pt x="378232" y="793965"/>
                  </a:lnTo>
                  <a:lnTo>
                    <a:pt x="0" y="982736"/>
                  </a:lnTo>
                  <a:close/>
                </a:path>
              </a:pathLst>
            </a:custGeom>
            <a:ln w="65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052081" y="2120506"/>
              <a:ext cx="365125" cy="189230"/>
            </a:xfrm>
            <a:custGeom>
              <a:avLst/>
              <a:gdLst/>
              <a:ahLst/>
              <a:cxnLst/>
              <a:rect l="l" t="t" r="r" b="b"/>
              <a:pathLst>
                <a:path w="365125" h="189230">
                  <a:moveTo>
                    <a:pt x="0" y="188814"/>
                  </a:moveTo>
                  <a:lnTo>
                    <a:pt x="365037" y="0"/>
                  </a:lnTo>
                </a:path>
              </a:pathLst>
            </a:custGeom>
            <a:ln w="64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423629" y="2117262"/>
              <a:ext cx="33655" cy="6985"/>
            </a:xfrm>
            <a:custGeom>
              <a:avLst/>
              <a:gdLst/>
              <a:ahLst/>
              <a:cxnLst/>
              <a:rect l="l" t="t" r="r" b="b"/>
              <a:pathLst>
                <a:path w="33654" h="6985">
                  <a:moveTo>
                    <a:pt x="0" y="6486"/>
                  </a:moveTo>
                  <a:lnTo>
                    <a:pt x="33595" y="6486"/>
                  </a:lnTo>
                  <a:lnTo>
                    <a:pt x="33595" y="0"/>
                  </a:lnTo>
                  <a:lnTo>
                    <a:pt x="0" y="0"/>
                  </a:lnTo>
                  <a:lnTo>
                    <a:pt x="0" y="648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57225" y="1841997"/>
              <a:ext cx="540394" cy="79141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5462867" y="1847187"/>
              <a:ext cx="541655" cy="794385"/>
            </a:xfrm>
            <a:custGeom>
              <a:avLst/>
              <a:gdLst/>
              <a:ahLst/>
              <a:cxnLst/>
              <a:rect l="l" t="t" r="r" b="b"/>
              <a:pathLst>
                <a:path w="541654" h="794385">
                  <a:moveTo>
                    <a:pt x="0" y="794008"/>
                  </a:moveTo>
                  <a:lnTo>
                    <a:pt x="541045" y="794008"/>
                  </a:lnTo>
                  <a:lnTo>
                    <a:pt x="541045" y="0"/>
                  </a:lnTo>
                  <a:lnTo>
                    <a:pt x="0" y="0"/>
                  </a:lnTo>
                  <a:lnTo>
                    <a:pt x="0" y="794008"/>
                  </a:lnTo>
                  <a:close/>
                </a:path>
              </a:pathLst>
            </a:custGeom>
            <a:ln w="6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57225" y="1653874"/>
              <a:ext cx="918018" cy="18812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5462867" y="1658458"/>
              <a:ext cx="919480" cy="189230"/>
            </a:xfrm>
            <a:custGeom>
              <a:avLst/>
              <a:gdLst/>
              <a:ahLst/>
              <a:cxnLst/>
              <a:rect l="l" t="t" r="r" b="b"/>
              <a:pathLst>
                <a:path w="919479" h="189230">
                  <a:moveTo>
                    <a:pt x="541088" y="188728"/>
                  </a:moveTo>
                  <a:lnTo>
                    <a:pt x="919320" y="0"/>
                  </a:lnTo>
                  <a:lnTo>
                    <a:pt x="371548" y="0"/>
                  </a:lnTo>
                  <a:lnTo>
                    <a:pt x="0" y="188728"/>
                  </a:lnTo>
                  <a:lnTo>
                    <a:pt x="541088" y="188728"/>
                  </a:lnTo>
                  <a:close/>
                </a:path>
              </a:pathLst>
            </a:custGeom>
            <a:ln w="64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44524" y="2049581"/>
              <a:ext cx="371113" cy="583829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551729" y="2055463"/>
              <a:ext cx="372110" cy="586105"/>
            </a:xfrm>
            <a:custGeom>
              <a:avLst/>
              <a:gdLst/>
              <a:ahLst/>
              <a:cxnLst/>
              <a:rect l="l" t="t" r="r" b="b"/>
              <a:pathLst>
                <a:path w="372109" h="586105">
                  <a:moveTo>
                    <a:pt x="0" y="585732"/>
                  </a:moveTo>
                  <a:lnTo>
                    <a:pt x="0" y="188728"/>
                  </a:lnTo>
                  <a:lnTo>
                    <a:pt x="371548" y="0"/>
                  </a:lnTo>
                  <a:lnTo>
                    <a:pt x="371548" y="396960"/>
                  </a:lnTo>
                  <a:lnTo>
                    <a:pt x="0" y="585732"/>
                  </a:lnTo>
                  <a:close/>
                </a:path>
              </a:pathLst>
            </a:custGeom>
            <a:ln w="6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97619" y="2237704"/>
              <a:ext cx="546904" cy="395706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003956" y="2244191"/>
              <a:ext cx="548005" cy="397510"/>
            </a:xfrm>
            <a:custGeom>
              <a:avLst/>
              <a:gdLst/>
              <a:ahLst/>
              <a:cxnLst/>
              <a:rect l="l" t="t" r="r" b="b"/>
              <a:pathLst>
                <a:path w="548004" h="397510">
                  <a:moveTo>
                    <a:pt x="0" y="397004"/>
                  </a:moveTo>
                  <a:lnTo>
                    <a:pt x="547772" y="397004"/>
                  </a:lnTo>
                  <a:lnTo>
                    <a:pt x="547772" y="0"/>
                  </a:lnTo>
                  <a:lnTo>
                    <a:pt x="0" y="0"/>
                  </a:lnTo>
                  <a:lnTo>
                    <a:pt x="0" y="397004"/>
                  </a:lnTo>
                  <a:close/>
                </a:path>
              </a:pathLst>
            </a:custGeom>
            <a:ln w="64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97619" y="2049581"/>
              <a:ext cx="918018" cy="188122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003956" y="2055463"/>
              <a:ext cx="919480" cy="189230"/>
            </a:xfrm>
            <a:custGeom>
              <a:avLst/>
              <a:gdLst/>
              <a:ahLst/>
              <a:cxnLst/>
              <a:rect l="l" t="t" r="r" b="b"/>
              <a:pathLst>
                <a:path w="919479" h="189230">
                  <a:moveTo>
                    <a:pt x="547772" y="188728"/>
                  </a:moveTo>
                  <a:lnTo>
                    <a:pt x="919320" y="0"/>
                  </a:lnTo>
                  <a:lnTo>
                    <a:pt x="378232" y="0"/>
                  </a:lnTo>
                  <a:lnTo>
                    <a:pt x="0" y="188728"/>
                  </a:lnTo>
                  <a:lnTo>
                    <a:pt x="547772" y="188728"/>
                  </a:lnTo>
                  <a:close/>
                </a:path>
              </a:pathLst>
            </a:custGeom>
            <a:ln w="64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7283906" y="1466890"/>
            <a:ext cx="402590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50" b="1" spc="-10" dirty="0">
                <a:latin typeface="Arial"/>
                <a:cs typeface="Arial"/>
              </a:rPr>
              <a:t>164,7</a:t>
            </a:r>
            <a:endParaRPr sz="115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994362" y="1850920"/>
            <a:ext cx="402590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50" b="1" spc="-10" dirty="0">
                <a:latin typeface="Arial"/>
                <a:cs typeface="Arial"/>
              </a:rPr>
              <a:t>164,1</a:t>
            </a:r>
            <a:endParaRPr sz="115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563061" y="1645485"/>
            <a:ext cx="13335" cy="996315"/>
          </a:xfrm>
          <a:custGeom>
            <a:avLst/>
            <a:gdLst/>
            <a:ahLst/>
            <a:cxnLst/>
            <a:rect l="l" t="t" r="r" b="b"/>
            <a:pathLst>
              <a:path w="13335" h="996314">
                <a:moveTo>
                  <a:pt x="13021" y="995710"/>
                </a:moveTo>
                <a:lnTo>
                  <a:pt x="13021" y="6486"/>
                </a:lnTo>
              </a:path>
              <a:path w="13335" h="996314">
                <a:moveTo>
                  <a:pt x="13021" y="995710"/>
                </a:moveTo>
                <a:lnTo>
                  <a:pt x="0" y="995710"/>
                </a:lnTo>
              </a:path>
              <a:path w="13335" h="996314">
                <a:moveTo>
                  <a:pt x="13021" y="663836"/>
                </a:moveTo>
                <a:lnTo>
                  <a:pt x="0" y="663836"/>
                </a:lnTo>
              </a:path>
              <a:path w="13335" h="996314">
                <a:moveTo>
                  <a:pt x="13021" y="331874"/>
                </a:moveTo>
                <a:lnTo>
                  <a:pt x="0" y="331874"/>
                </a:lnTo>
              </a:path>
              <a:path w="13335" h="996314">
                <a:moveTo>
                  <a:pt x="13021" y="0"/>
                </a:moveTo>
                <a:lnTo>
                  <a:pt x="0" y="0"/>
                </a:lnTo>
              </a:path>
            </a:pathLst>
          </a:custGeom>
          <a:ln w="6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136231" y="2534217"/>
            <a:ext cx="402590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50" b="1" spc="-10" dirty="0">
                <a:latin typeface="Arial"/>
                <a:cs typeface="Arial"/>
              </a:rPr>
              <a:t>163,5</a:t>
            </a:r>
            <a:endParaRPr sz="115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260154" y="2202343"/>
            <a:ext cx="280035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50" b="1" spc="-25" dirty="0">
                <a:latin typeface="Arial"/>
                <a:cs typeface="Arial"/>
              </a:rPr>
              <a:t>164</a:t>
            </a:r>
            <a:endParaRPr sz="115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136231" y="1870382"/>
            <a:ext cx="402590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50" b="1" spc="-10" dirty="0">
                <a:latin typeface="Arial"/>
                <a:cs typeface="Arial"/>
              </a:rPr>
              <a:t>164,5</a:t>
            </a:r>
            <a:endParaRPr sz="11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260154" y="1538507"/>
            <a:ext cx="280035" cy="19300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150" b="1" spc="-25" dirty="0">
                <a:latin typeface="Arial"/>
                <a:cs typeface="Arial"/>
              </a:rPr>
              <a:t>165</a:t>
            </a:r>
            <a:endParaRPr sz="115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576081" y="2641196"/>
            <a:ext cx="1910714" cy="13335"/>
          </a:xfrm>
          <a:custGeom>
            <a:avLst/>
            <a:gdLst/>
            <a:ahLst/>
            <a:cxnLst/>
            <a:rect l="l" t="t" r="r" b="b"/>
            <a:pathLst>
              <a:path w="1910715" h="13335">
                <a:moveTo>
                  <a:pt x="0" y="0"/>
                </a:moveTo>
                <a:lnTo>
                  <a:pt x="1903749" y="0"/>
                </a:lnTo>
              </a:path>
              <a:path w="1910715" h="13335">
                <a:moveTo>
                  <a:pt x="0" y="0"/>
                </a:moveTo>
                <a:lnTo>
                  <a:pt x="0" y="12973"/>
                </a:lnTo>
              </a:path>
              <a:path w="1910715" h="13335">
                <a:moveTo>
                  <a:pt x="1910260" y="0"/>
                </a:moveTo>
                <a:lnTo>
                  <a:pt x="1910260" y="12973"/>
                </a:lnTo>
              </a:path>
            </a:pathLst>
          </a:custGeom>
          <a:ln w="64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7264115" y="2683635"/>
            <a:ext cx="518159" cy="22506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350" b="1" spc="-20" dirty="0">
                <a:latin typeface="Arial"/>
                <a:cs typeface="Arial"/>
              </a:rPr>
              <a:t>РОСТ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9266506" y="2192074"/>
            <a:ext cx="106680" cy="104775"/>
            <a:chOff x="7742506" y="2192073"/>
            <a:chExt cx="106680" cy="104775"/>
          </a:xfrm>
        </p:grpSpPr>
        <p:pic>
          <p:nvPicPr>
            <p:cNvPr id="95" name="object 9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42506" y="2192295"/>
              <a:ext cx="97661" cy="9730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747975" y="2195322"/>
              <a:ext cx="98425" cy="97790"/>
            </a:xfrm>
            <a:custGeom>
              <a:avLst/>
              <a:gdLst/>
              <a:ahLst/>
              <a:cxnLst/>
              <a:rect l="l" t="t" r="r" b="b"/>
              <a:pathLst>
                <a:path w="98425" h="97789">
                  <a:moveTo>
                    <a:pt x="0" y="97737"/>
                  </a:moveTo>
                  <a:lnTo>
                    <a:pt x="97878" y="97737"/>
                  </a:lnTo>
                  <a:lnTo>
                    <a:pt x="97878" y="0"/>
                  </a:lnTo>
                  <a:lnTo>
                    <a:pt x="0" y="0"/>
                  </a:lnTo>
                  <a:lnTo>
                    <a:pt x="0" y="97737"/>
                  </a:lnTo>
                  <a:close/>
                </a:path>
              </a:pathLst>
            </a:custGeom>
            <a:ln w="6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7" name="object 97"/>
          <p:cNvGrpSpPr/>
          <p:nvPr/>
        </p:nvGrpSpPr>
        <p:grpSpPr>
          <a:xfrm>
            <a:off x="9266506" y="2458262"/>
            <a:ext cx="106680" cy="105410"/>
            <a:chOff x="7742506" y="2458262"/>
            <a:chExt cx="106680" cy="105410"/>
          </a:xfrm>
        </p:grpSpPr>
        <p:pic>
          <p:nvPicPr>
            <p:cNvPr id="98" name="object 9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42506" y="2458262"/>
              <a:ext cx="97661" cy="97304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7747975" y="2462154"/>
              <a:ext cx="98425" cy="97790"/>
            </a:xfrm>
            <a:custGeom>
              <a:avLst/>
              <a:gdLst/>
              <a:ahLst/>
              <a:cxnLst/>
              <a:rect l="l" t="t" r="r" b="b"/>
              <a:pathLst>
                <a:path w="98425" h="97789">
                  <a:moveTo>
                    <a:pt x="0" y="97737"/>
                  </a:moveTo>
                  <a:lnTo>
                    <a:pt x="97878" y="97737"/>
                  </a:lnTo>
                  <a:lnTo>
                    <a:pt x="97878" y="0"/>
                  </a:lnTo>
                  <a:lnTo>
                    <a:pt x="0" y="0"/>
                  </a:lnTo>
                  <a:lnTo>
                    <a:pt x="0" y="97737"/>
                  </a:lnTo>
                  <a:close/>
                </a:path>
              </a:pathLst>
            </a:custGeom>
            <a:ln w="64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0" name="object 100"/>
          <p:cNvSpPr txBox="1"/>
          <p:nvPr/>
        </p:nvSpPr>
        <p:spPr>
          <a:xfrm>
            <a:off x="9200358" y="2097802"/>
            <a:ext cx="645795" cy="508473"/>
          </a:xfrm>
          <a:prstGeom prst="rect">
            <a:avLst/>
          </a:prstGeom>
          <a:ln w="6496">
            <a:solidFill>
              <a:srgbClr val="000000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214629">
              <a:spcBef>
                <a:spcPts val="385"/>
              </a:spcBef>
            </a:pPr>
            <a:r>
              <a:rPr sz="1200" b="1" spc="-20" dirty="0">
                <a:latin typeface="Tahoma"/>
                <a:cs typeface="Tahoma"/>
              </a:rPr>
              <a:t>1995</a:t>
            </a:r>
            <a:endParaRPr sz="1200">
              <a:latin typeface="Tahoma"/>
              <a:cs typeface="Tahoma"/>
            </a:endParaRPr>
          </a:p>
          <a:p>
            <a:pPr marL="214629">
              <a:spcBef>
                <a:spcPts val="665"/>
              </a:spcBef>
            </a:pPr>
            <a:r>
              <a:rPr sz="1200" b="1" spc="-20" dirty="0">
                <a:latin typeface="Tahoma"/>
                <a:cs typeface="Tahoma"/>
              </a:rPr>
              <a:t>2004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01" name="object 10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716023" y="0"/>
            <a:ext cx="8788908" cy="861060"/>
          </a:xfrm>
          <a:prstGeom prst="rect">
            <a:avLst/>
          </a:prstGeom>
        </p:spPr>
      </p:pic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1972157" y="0"/>
            <a:ext cx="8242934" cy="543560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>
              <a:spcBef>
                <a:spcPts val="95"/>
              </a:spcBef>
            </a:pPr>
            <a:r>
              <a:rPr sz="3400" b="1" dirty="0">
                <a:solidFill>
                  <a:srgbClr val="23236D"/>
                </a:solidFill>
                <a:latin typeface="Garamond"/>
                <a:cs typeface="Garamond"/>
              </a:rPr>
              <a:t>Изменение</a:t>
            </a:r>
            <a:r>
              <a:rPr sz="3400" b="1" spc="-155" dirty="0">
                <a:solidFill>
                  <a:srgbClr val="23236D"/>
                </a:solidFill>
                <a:latin typeface="Garamond"/>
                <a:cs typeface="Garamond"/>
              </a:rPr>
              <a:t> </a:t>
            </a:r>
            <a:r>
              <a:rPr sz="3400" b="1" dirty="0">
                <a:solidFill>
                  <a:srgbClr val="23236D"/>
                </a:solidFill>
                <a:latin typeface="Garamond"/>
                <a:cs typeface="Garamond"/>
              </a:rPr>
              <a:t>габаритных</a:t>
            </a:r>
            <a:r>
              <a:rPr sz="3400" b="1" spc="-170" dirty="0">
                <a:solidFill>
                  <a:srgbClr val="23236D"/>
                </a:solidFill>
                <a:latin typeface="Garamond"/>
                <a:cs typeface="Garamond"/>
              </a:rPr>
              <a:t> </a:t>
            </a:r>
            <a:r>
              <a:rPr sz="3400" b="1" dirty="0">
                <a:solidFill>
                  <a:srgbClr val="23236D"/>
                </a:solidFill>
                <a:latin typeface="Garamond"/>
                <a:cs typeface="Garamond"/>
              </a:rPr>
              <a:t>размеров</a:t>
            </a:r>
            <a:r>
              <a:rPr sz="3400" b="1" spc="-170" dirty="0">
                <a:solidFill>
                  <a:srgbClr val="23236D"/>
                </a:solidFill>
                <a:latin typeface="Garamond"/>
                <a:cs typeface="Garamond"/>
              </a:rPr>
              <a:t> </a:t>
            </a:r>
            <a:r>
              <a:rPr sz="3400" b="1" spc="-10" dirty="0">
                <a:solidFill>
                  <a:srgbClr val="23236D"/>
                </a:solidFill>
                <a:latin typeface="Garamond"/>
                <a:cs typeface="Garamond"/>
              </a:rPr>
              <a:t>девушек</a:t>
            </a:r>
            <a:endParaRPr sz="3400">
              <a:latin typeface="Garamond"/>
              <a:cs typeface="Garamond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066288" y="2168651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90" h="20319">
                <a:moveTo>
                  <a:pt x="59436" y="0"/>
                </a:moveTo>
                <a:lnTo>
                  <a:pt x="0" y="0"/>
                </a:lnTo>
                <a:lnTo>
                  <a:pt x="0" y="19812"/>
                </a:lnTo>
                <a:lnTo>
                  <a:pt x="59436" y="19812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2007209" y="1889277"/>
            <a:ext cx="1700530" cy="1431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845" marR="65405" indent="-396875">
              <a:lnSpc>
                <a:spcPct val="120600"/>
              </a:lnSpc>
              <a:spcBef>
                <a:spcPts val="100"/>
              </a:spcBef>
            </a:pPr>
            <a:r>
              <a:rPr sz="1600" b="1" u="sng" dirty="0">
                <a:solidFill>
                  <a:srgbClr val="FFF807"/>
                </a:solidFill>
                <a:uFill>
                  <a:solidFill>
                    <a:srgbClr val="FFF807"/>
                  </a:solidFill>
                </a:uFill>
                <a:latin typeface="Tahoma"/>
                <a:cs typeface="Tahoma"/>
              </a:rPr>
              <a:t>Диаметр</a:t>
            </a:r>
            <a:r>
              <a:rPr sz="1600" b="1" spc="-75" dirty="0">
                <a:solidFill>
                  <a:srgbClr val="FFF807"/>
                </a:solidFill>
                <a:latin typeface="Tahoma"/>
                <a:cs typeface="Tahoma"/>
              </a:rPr>
              <a:t> </a:t>
            </a:r>
            <a:r>
              <a:rPr sz="1600" b="1" u="sng" spc="-20" dirty="0">
                <a:solidFill>
                  <a:srgbClr val="FFF807"/>
                </a:solidFill>
                <a:uFill>
                  <a:solidFill>
                    <a:srgbClr val="FFF807"/>
                  </a:solidFill>
                </a:uFill>
                <a:latin typeface="Tahoma"/>
                <a:cs typeface="Tahoma"/>
              </a:rPr>
              <a:t>плеч</a:t>
            </a:r>
            <a:r>
              <a:rPr sz="1600" b="1" spc="-20" dirty="0">
                <a:solidFill>
                  <a:srgbClr val="FFF807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807"/>
                </a:solidFill>
                <a:latin typeface="Tahoma"/>
                <a:cs typeface="Tahoma"/>
              </a:rPr>
              <a:t>33,7</a:t>
            </a:r>
            <a:r>
              <a:rPr sz="1600" b="1" spc="-20" dirty="0">
                <a:solidFill>
                  <a:srgbClr val="FFF807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807"/>
                </a:solidFill>
                <a:latin typeface="Tahoma"/>
                <a:cs typeface="Tahoma"/>
              </a:rPr>
              <a:t>см</a:t>
            </a:r>
            <a:endParaRPr sz="1600">
              <a:latin typeface="Tahoma"/>
              <a:cs typeface="Tahoma"/>
            </a:endParaRPr>
          </a:p>
          <a:p>
            <a:pPr marL="12700" marR="5080" algn="ctr">
              <a:spcBef>
                <a:spcPts val="1150"/>
              </a:spcBef>
            </a:pPr>
            <a:r>
              <a:rPr sz="14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ОБХВАТ</a:t>
            </a:r>
            <a:r>
              <a:rPr sz="1400" b="1" u="sng" spc="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sz="14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ГРУДНОЙ</a:t>
            </a:r>
            <a:r>
              <a:rPr sz="1400" b="1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4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КЛЕТКИ:</a:t>
            </a:r>
            <a:endParaRPr sz="1400">
              <a:latin typeface="Tahoma"/>
              <a:cs typeface="Tahoma"/>
            </a:endParaRPr>
          </a:p>
          <a:p>
            <a:pPr algn="ctr">
              <a:spcBef>
                <a:spcPts val="5"/>
              </a:spcBef>
            </a:pPr>
            <a:r>
              <a:rPr sz="1600" b="1" dirty="0">
                <a:solidFill>
                  <a:srgbClr val="FFFF00"/>
                </a:solidFill>
                <a:latin typeface="Tahoma"/>
                <a:cs typeface="Tahoma"/>
              </a:rPr>
              <a:t>83,3</a:t>
            </a:r>
            <a:r>
              <a:rPr sz="1600" b="1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00"/>
                </a:solidFill>
                <a:latin typeface="Tahoma"/>
                <a:cs typeface="Tahoma"/>
              </a:rPr>
              <a:t>см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047488" y="2397251"/>
            <a:ext cx="59690" cy="20320"/>
          </a:xfrm>
          <a:custGeom>
            <a:avLst/>
            <a:gdLst/>
            <a:ahLst/>
            <a:cxnLst/>
            <a:rect l="l" t="t" r="r" b="b"/>
            <a:pathLst>
              <a:path w="59689" h="20319">
                <a:moveTo>
                  <a:pt x="59436" y="0"/>
                </a:moveTo>
                <a:lnTo>
                  <a:pt x="0" y="0"/>
                </a:lnTo>
                <a:lnTo>
                  <a:pt x="0" y="19812"/>
                </a:lnTo>
                <a:lnTo>
                  <a:pt x="59436" y="19812"/>
                </a:lnTo>
                <a:lnTo>
                  <a:pt x="59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4065271" y="2117878"/>
            <a:ext cx="1698625" cy="2030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009" marR="139700" indent="-396875">
              <a:lnSpc>
                <a:spcPct val="120600"/>
              </a:lnSpc>
              <a:spcBef>
                <a:spcPts val="100"/>
              </a:spcBef>
            </a:pPr>
            <a:r>
              <a:rPr sz="1600" b="1" u="sng" dirty="0">
                <a:solidFill>
                  <a:srgbClr val="FFF807"/>
                </a:solidFill>
                <a:uFill>
                  <a:solidFill>
                    <a:srgbClr val="FFF807"/>
                  </a:solidFill>
                </a:uFill>
                <a:latin typeface="Tahoma"/>
                <a:cs typeface="Tahoma"/>
              </a:rPr>
              <a:t>Диаметр</a:t>
            </a:r>
            <a:r>
              <a:rPr sz="1600" b="1" spc="-75" dirty="0">
                <a:solidFill>
                  <a:srgbClr val="FFF807"/>
                </a:solidFill>
                <a:latin typeface="Tahoma"/>
                <a:cs typeface="Tahoma"/>
              </a:rPr>
              <a:t> </a:t>
            </a:r>
            <a:r>
              <a:rPr sz="1600" b="1" u="sng" spc="-20" dirty="0">
                <a:solidFill>
                  <a:srgbClr val="FFF807"/>
                </a:solidFill>
                <a:uFill>
                  <a:solidFill>
                    <a:srgbClr val="FFF807"/>
                  </a:solidFill>
                </a:uFill>
                <a:latin typeface="Tahoma"/>
                <a:cs typeface="Tahoma"/>
              </a:rPr>
              <a:t>плеч</a:t>
            </a:r>
            <a:r>
              <a:rPr sz="1600" b="1" spc="-20" dirty="0">
                <a:solidFill>
                  <a:srgbClr val="FFF807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807"/>
                </a:solidFill>
                <a:latin typeface="Tahoma"/>
                <a:cs typeface="Tahoma"/>
              </a:rPr>
              <a:t>38,3</a:t>
            </a:r>
            <a:r>
              <a:rPr sz="1600" b="1" spc="-20" dirty="0">
                <a:solidFill>
                  <a:srgbClr val="FFF807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807"/>
                </a:solidFill>
                <a:latin typeface="Tahoma"/>
                <a:cs typeface="Tahoma"/>
              </a:rPr>
              <a:t>см</a:t>
            </a:r>
            <a:endParaRPr sz="1600">
              <a:latin typeface="Tahoma"/>
              <a:cs typeface="Tahoma"/>
            </a:endParaRPr>
          </a:p>
          <a:p>
            <a:pPr marL="443865" marR="5080" indent="-431800">
              <a:spcBef>
                <a:spcPts val="1150"/>
              </a:spcBef>
            </a:pPr>
            <a:r>
              <a:rPr sz="14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ОБХВАТ </a:t>
            </a:r>
            <a:r>
              <a:rPr sz="14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ГРУДНОЙ</a:t>
            </a:r>
            <a:r>
              <a:rPr sz="1400" b="1" spc="-1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4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КЛЕТКИ:</a:t>
            </a:r>
            <a:endParaRPr sz="1400">
              <a:latin typeface="Tahoma"/>
              <a:cs typeface="Tahoma"/>
            </a:endParaRPr>
          </a:p>
          <a:p>
            <a:pPr marL="462280">
              <a:spcBef>
                <a:spcPts val="5"/>
              </a:spcBef>
            </a:pPr>
            <a:r>
              <a:rPr sz="1600" b="1" dirty="0">
                <a:solidFill>
                  <a:srgbClr val="FFFF00"/>
                </a:solidFill>
                <a:latin typeface="Tahoma"/>
                <a:cs typeface="Tahoma"/>
              </a:rPr>
              <a:t>82,2</a:t>
            </a:r>
            <a:r>
              <a:rPr sz="1600" b="1" spc="-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00"/>
                </a:solidFill>
                <a:latin typeface="Tahoma"/>
                <a:cs typeface="Tahoma"/>
              </a:rPr>
              <a:t>см</a:t>
            </a:r>
            <a:endParaRPr sz="1600">
              <a:latin typeface="Tahoma"/>
              <a:cs typeface="Tahoma"/>
            </a:endParaRPr>
          </a:p>
          <a:p>
            <a:pPr marL="480059">
              <a:spcBef>
                <a:spcPts val="715"/>
              </a:spcBef>
            </a:pPr>
            <a:r>
              <a:rPr sz="1400" b="1" u="sng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МАССА</a:t>
            </a:r>
            <a:r>
              <a:rPr sz="1400" b="1" u="sng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r>
              <a:rPr sz="1400" b="1" u="sng" spc="-5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:</a:t>
            </a:r>
            <a:r>
              <a:rPr sz="1400" b="1" u="sng" spc="50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Tahoma"/>
                <a:cs typeface="Tahoma"/>
              </a:rPr>
              <a:t> </a:t>
            </a:r>
            <a:endParaRPr sz="1400">
              <a:latin typeface="Tahoma"/>
              <a:cs typeface="Tahoma"/>
            </a:endParaRPr>
          </a:p>
          <a:p>
            <a:pPr marL="446405">
              <a:spcBef>
                <a:spcPts val="400"/>
              </a:spcBef>
            </a:pPr>
            <a:r>
              <a:rPr sz="1600" b="1" dirty="0">
                <a:solidFill>
                  <a:srgbClr val="FFFF00"/>
                </a:solidFill>
                <a:latin typeface="Tahoma"/>
                <a:cs typeface="Tahoma"/>
              </a:rPr>
              <a:t>56,3</a:t>
            </a:r>
            <a:r>
              <a:rPr sz="1600" b="1" spc="45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00"/>
                </a:solidFill>
                <a:latin typeface="Tahoma"/>
                <a:cs typeface="Tahoma"/>
              </a:rPr>
              <a:t>кг</a:t>
            </a:r>
            <a:endParaRPr sz="1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86934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Разделы биомедицинской антропологии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0121" y="2119746"/>
            <a:ext cx="8915400" cy="3777622"/>
          </a:xfrm>
        </p:spPr>
        <p:txBody>
          <a:bodyPr/>
          <a:lstStyle/>
          <a:p>
            <a:pPr marL="634365" indent="-6223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635000" algn="l"/>
              </a:tabLst>
            </a:pPr>
            <a:r>
              <a:rPr lang="ru-RU" sz="3600" spc="-10" dirty="0">
                <a:latin typeface="Arial"/>
                <a:cs typeface="Arial"/>
              </a:rPr>
              <a:t>Антропогенез</a:t>
            </a:r>
            <a:endParaRPr lang="ru-RU" sz="3600" dirty="0">
              <a:latin typeface="Arial"/>
              <a:cs typeface="Arial"/>
            </a:endParaRPr>
          </a:p>
          <a:p>
            <a:pPr marL="633730" indent="-62166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634365" algn="l"/>
              </a:tabLst>
            </a:pPr>
            <a:r>
              <a:rPr lang="ru-RU" sz="3600" spc="-10" dirty="0" smtClean="0">
                <a:latin typeface="Arial"/>
                <a:cs typeface="Arial"/>
              </a:rPr>
              <a:t>Расоведение. Этническая антропология</a:t>
            </a:r>
            <a:endParaRPr lang="ru-RU" sz="3600" dirty="0">
              <a:latin typeface="Arial"/>
              <a:cs typeface="Arial"/>
            </a:endParaRPr>
          </a:p>
          <a:p>
            <a:pPr marL="634365" indent="-6223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635000" algn="l"/>
              </a:tabLst>
            </a:pPr>
            <a:r>
              <a:rPr lang="ru-RU" sz="3600" dirty="0">
                <a:latin typeface="Arial"/>
                <a:cs typeface="Arial"/>
              </a:rPr>
              <a:t>Морфология</a:t>
            </a:r>
            <a:r>
              <a:rPr lang="ru-RU" sz="3600" spc="-30" dirty="0">
                <a:latin typeface="Arial"/>
                <a:cs typeface="Arial"/>
              </a:rPr>
              <a:t> </a:t>
            </a:r>
            <a:r>
              <a:rPr lang="ru-RU" sz="3600" spc="-10" dirty="0">
                <a:latin typeface="Arial"/>
                <a:cs typeface="Arial"/>
              </a:rPr>
              <a:t>человека</a:t>
            </a:r>
            <a:endParaRPr lang="ru-RU" sz="3600" dirty="0">
              <a:latin typeface="Arial"/>
              <a:cs typeface="Arial"/>
            </a:endParaRPr>
          </a:p>
          <a:p>
            <a:endParaRPr lang="ru-RU" dirty="0"/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6871855" y="4114800"/>
            <a:ext cx="2521528" cy="9005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5666509" y="5897368"/>
            <a:ext cx="2216727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93383" y="4751789"/>
            <a:ext cx="2111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Возрастная антропология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795058" y="5744164"/>
            <a:ext cx="2758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Конституциональная антропология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4430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Антропогенез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1140" y="1481871"/>
            <a:ext cx="8915400" cy="4295474"/>
          </a:xfrm>
        </p:spPr>
        <p:txBody>
          <a:bodyPr>
            <a:normAutofit fontScale="85000" lnSpcReduction="20000"/>
          </a:bodyPr>
          <a:lstStyle/>
          <a:p>
            <a:pPr marL="355600" marR="223520"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ru-RU" sz="2800" dirty="0" smtClean="0">
                <a:latin typeface="Arial"/>
                <a:cs typeface="Arial"/>
              </a:rPr>
              <a:t>Включает </a:t>
            </a:r>
            <a:r>
              <a:rPr lang="ru-RU" sz="2800" dirty="0" err="1" smtClean="0">
                <a:latin typeface="Arial"/>
                <a:cs typeface="Arial"/>
              </a:rPr>
              <a:t>приматоведение</a:t>
            </a:r>
            <a:r>
              <a:rPr lang="ru-RU" sz="2800" dirty="0" smtClean="0">
                <a:latin typeface="Arial"/>
                <a:cs typeface="Arial"/>
              </a:rPr>
              <a:t>, эволюционную анатомию, палеоантропологию (изучение ископаемых форм человека).</a:t>
            </a:r>
          </a:p>
          <a:p>
            <a:pPr marL="355600" marR="223520"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endParaRPr lang="ru-RU" sz="2800" dirty="0" smtClean="0">
              <a:latin typeface="Arial"/>
              <a:cs typeface="Arial"/>
            </a:endParaRPr>
          </a:p>
          <a:p>
            <a:pPr marL="355600" marR="223520">
              <a:spcBef>
                <a:spcPts val="10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ru-RU" sz="2800" dirty="0" smtClean="0">
                <a:latin typeface="Arial"/>
                <a:cs typeface="Arial"/>
              </a:rPr>
              <a:t>освещает</a:t>
            </a:r>
            <a:r>
              <a:rPr lang="ru-RU" sz="2800" spc="-65" dirty="0" smtClean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проблемы </a:t>
            </a:r>
            <a:r>
              <a:rPr lang="ru-RU" sz="2800" dirty="0">
                <a:latin typeface="Arial"/>
                <a:cs typeface="Arial"/>
              </a:rPr>
              <a:t>происхождения</a:t>
            </a:r>
            <a:r>
              <a:rPr lang="ru-RU" sz="2800" spc="-8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и</a:t>
            </a:r>
            <a:r>
              <a:rPr lang="ru-RU" sz="2800" spc="-4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эволюции человека;</a:t>
            </a:r>
            <a:endParaRPr lang="ru-RU" sz="2800" dirty="0">
              <a:latin typeface="Arial"/>
              <a:cs typeface="Arial"/>
            </a:endParaRPr>
          </a:p>
          <a:p>
            <a:pPr marL="355600" marR="5080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ru-RU" sz="2800" dirty="0" smtClean="0">
                <a:latin typeface="Arial"/>
                <a:cs typeface="Arial"/>
              </a:rPr>
              <a:t>рассматривает</a:t>
            </a:r>
            <a:r>
              <a:rPr lang="ru-RU" sz="2800" spc="-110" dirty="0" smtClean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современного </a:t>
            </a:r>
            <a:r>
              <a:rPr lang="ru-RU" sz="2800" dirty="0">
                <a:latin typeface="Arial"/>
                <a:cs typeface="Arial"/>
              </a:rPr>
              <a:t>человека</a:t>
            </a:r>
            <a:r>
              <a:rPr lang="ru-RU" sz="2800" spc="-45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и</a:t>
            </a:r>
            <a:r>
              <a:rPr lang="ru-RU" sz="2800" spc="-10" dirty="0">
                <a:latin typeface="Arial"/>
                <a:cs typeface="Arial"/>
              </a:rPr>
              <a:t> </a:t>
            </a:r>
            <a:r>
              <a:rPr lang="ru-RU" sz="2800" spc="-25" dirty="0">
                <a:latin typeface="Arial"/>
                <a:cs typeface="Arial"/>
              </a:rPr>
              <a:t>его </a:t>
            </a:r>
            <a:r>
              <a:rPr lang="ru-RU" sz="2800" spc="-10" dirty="0">
                <a:latin typeface="Arial"/>
                <a:cs typeface="Arial"/>
              </a:rPr>
              <a:t>предшественников;</a:t>
            </a:r>
            <a:endParaRPr lang="ru-RU" sz="2800" dirty="0">
              <a:latin typeface="Arial"/>
              <a:cs typeface="Arial"/>
            </a:endParaRPr>
          </a:p>
          <a:p>
            <a:pPr marL="355600" marR="208915"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ru-RU" sz="2800" dirty="0" smtClean="0">
                <a:latin typeface="Arial"/>
                <a:cs typeface="Arial"/>
              </a:rPr>
              <a:t>изучает</a:t>
            </a:r>
            <a:r>
              <a:rPr lang="ru-RU" sz="2800" spc="-50" dirty="0" smtClean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историю </a:t>
            </a:r>
            <a:r>
              <a:rPr lang="ru-RU" sz="2800" dirty="0">
                <a:latin typeface="Arial"/>
                <a:cs typeface="Arial"/>
              </a:rPr>
              <a:t>становления</a:t>
            </a:r>
            <a:r>
              <a:rPr lang="ru-RU" sz="2800" spc="-55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человеческого </a:t>
            </a:r>
            <a:endParaRPr lang="ru-RU" sz="2800" spc="-10" dirty="0" smtClean="0">
              <a:latin typeface="Arial"/>
              <a:cs typeface="Arial"/>
            </a:endParaRPr>
          </a:p>
          <a:p>
            <a:pPr marL="12700" marR="208915" indent="0">
              <a:buNone/>
              <a:tabLst>
                <a:tab pos="354965" algn="l"/>
                <a:tab pos="355600" algn="l"/>
              </a:tabLst>
            </a:pPr>
            <a:r>
              <a:rPr lang="ru-RU" sz="2800" spc="-10" dirty="0" smtClean="0">
                <a:latin typeface="Arial"/>
                <a:cs typeface="Arial"/>
              </a:rPr>
              <a:t>общества</a:t>
            </a:r>
            <a:r>
              <a:rPr lang="ru-RU" sz="2800" spc="-10" dirty="0">
                <a:latin typeface="Arial"/>
                <a:cs typeface="Arial"/>
              </a:rPr>
              <a:t>;</a:t>
            </a:r>
            <a:endParaRPr lang="ru-RU" sz="2800" dirty="0">
              <a:latin typeface="Arial"/>
              <a:cs typeface="Arial"/>
            </a:endParaRPr>
          </a:p>
          <a:p>
            <a:pPr marL="355600" marR="396240">
              <a:spcBef>
                <a:spcPts val="5"/>
              </a:spcBef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lang="ru-RU" sz="2800" dirty="0" smtClean="0">
                <a:latin typeface="Arial"/>
                <a:cs typeface="Arial"/>
              </a:rPr>
              <a:t>является</a:t>
            </a:r>
            <a:r>
              <a:rPr lang="ru-RU" sz="2800" spc="-50" dirty="0" smtClean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центральной </a:t>
            </a:r>
            <a:r>
              <a:rPr lang="ru-RU" sz="2800" dirty="0">
                <a:latin typeface="Arial"/>
                <a:cs typeface="Arial"/>
              </a:rPr>
              <a:t>проблемой</a:t>
            </a:r>
            <a:r>
              <a:rPr lang="ru-RU" sz="2800" spc="-65" dirty="0">
                <a:latin typeface="Arial"/>
                <a:cs typeface="Arial"/>
              </a:rPr>
              <a:t> </a:t>
            </a:r>
            <a:endParaRPr lang="ru-RU" sz="2800" spc="-65" dirty="0" smtClean="0">
              <a:latin typeface="Arial"/>
              <a:cs typeface="Arial"/>
            </a:endParaRPr>
          </a:p>
          <a:p>
            <a:pPr marL="12700" marR="396240" indent="0">
              <a:spcBef>
                <a:spcPts val="5"/>
              </a:spcBef>
              <a:buNone/>
              <a:tabLst>
                <a:tab pos="354965" algn="l"/>
                <a:tab pos="355600" algn="l"/>
              </a:tabLst>
            </a:pPr>
            <a:r>
              <a:rPr lang="ru-RU" sz="2800" spc="-10" dirty="0" smtClean="0">
                <a:latin typeface="Arial"/>
                <a:cs typeface="Arial"/>
              </a:rPr>
              <a:t>эволюционной антропологии.</a:t>
            </a:r>
            <a:endParaRPr lang="ru-RU" sz="2800" dirty="0"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78437" y="3228110"/>
            <a:ext cx="4613564" cy="36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9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Расоведение. Этническая антропология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0631" y="2092037"/>
            <a:ext cx="8915400" cy="3777622"/>
          </a:xfrm>
        </p:spPr>
        <p:txBody>
          <a:bodyPr>
            <a:normAutofit/>
          </a:bodyPr>
          <a:lstStyle/>
          <a:p>
            <a:pPr marL="298450" indent="-285750">
              <a:spcBef>
                <a:spcPts val="95"/>
              </a:spcBef>
              <a:tabLst>
                <a:tab pos="354965" algn="l"/>
                <a:tab pos="355600" algn="l"/>
              </a:tabLst>
            </a:pPr>
            <a:r>
              <a:rPr lang="ru-RU" sz="2600" spc="-10" dirty="0" smtClean="0">
                <a:latin typeface="Arial"/>
                <a:cs typeface="Arial"/>
              </a:rPr>
              <a:t>Исследует</a:t>
            </a:r>
            <a:r>
              <a:rPr lang="ru-RU" sz="2600" dirty="0" smtClean="0">
                <a:latin typeface="Arial"/>
                <a:cs typeface="Arial"/>
              </a:rPr>
              <a:t> формирование</a:t>
            </a:r>
            <a:r>
              <a:rPr lang="ru-RU" sz="2600" spc="-175" dirty="0" smtClean="0">
                <a:latin typeface="Arial"/>
                <a:cs typeface="Arial"/>
              </a:rPr>
              <a:t> </a:t>
            </a:r>
            <a:r>
              <a:rPr lang="ru-RU" sz="2600" spc="-20" dirty="0">
                <a:latin typeface="Arial"/>
                <a:cs typeface="Arial"/>
              </a:rPr>
              <a:t>рас;</a:t>
            </a:r>
            <a:endParaRPr lang="ru-RU" sz="2600" dirty="0">
              <a:latin typeface="Arial"/>
              <a:cs typeface="Arial"/>
            </a:endParaRPr>
          </a:p>
          <a:p>
            <a:pPr marL="298450" marR="798830" indent="-285750"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lang="ru-RU" sz="2600" spc="-10" dirty="0">
                <a:latin typeface="Arial"/>
                <a:cs typeface="Arial"/>
              </a:rPr>
              <a:t>происхождение народов;</a:t>
            </a:r>
            <a:endParaRPr lang="ru-RU" sz="2600" dirty="0">
              <a:latin typeface="Arial"/>
              <a:cs typeface="Arial"/>
            </a:endParaRPr>
          </a:p>
          <a:p>
            <a:pPr marL="298450" marR="5080" indent="-285750">
              <a:spcBef>
                <a:spcPts val="675"/>
              </a:spcBef>
              <a:tabLst>
                <a:tab pos="354965" algn="l"/>
                <a:tab pos="355600" algn="l"/>
              </a:tabLst>
            </a:pPr>
            <a:r>
              <a:rPr lang="ru-RU" sz="2600" spc="-10" dirty="0">
                <a:latin typeface="Arial"/>
                <a:cs typeface="Arial"/>
              </a:rPr>
              <a:t>расселение </a:t>
            </a:r>
            <a:r>
              <a:rPr lang="ru-RU" sz="2600" dirty="0">
                <a:latin typeface="Arial"/>
                <a:cs typeface="Arial"/>
              </a:rPr>
              <a:t>народов,</a:t>
            </a:r>
            <a:r>
              <a:rPr lang="ru-RU" sz="2600" spc="-110" dirty="0">
                <a:latin typeface="Arial"/>
                <a:cs typeface="Arial"/>
              </a:rPr>
              <a:t> </a:t>
            </a:r>
            <a:endParaRPr lang="ru-RU" sz="2600" spc="-110" dirty="0" smtClean="0">
              <a:latin typeface="Arial"/>
              <a:cs typeface="Arial"/>
            </a:endParaRPr>
          </a:p>
          <a:p>
            <a:pPr marL="12700" marR="5080" indent="0">
              <a:spcBef>
                <a:spcPts val="675"/>
              </a:spcBef>
              <a:buNone/>
              <a:tabLst>
                <a:tab pos="354965" algn="l"/>
                <a:tab pos="355600" algn="l"/>
              </a:tabLst>
            </a:pPr>
            <a:r>
              <a:rPr lang="ru-RU" sz="2600" dirty="0" smtClean="0">
                <a:latin typeface="Arial"/>
                <a:cs typeface="Arial"/>
              </a:rPr>
              <a:t>степень</a:t>
            </a:r>
            <a:r>
              <a:rPr lang="ru-RU" sz="2600" spc="-105" dirty="0" smtClean="0">
                <a:latin typeface="Arial"/>
                <a:cs typeface="Arial"/>
              </a:rPr>
              <a:t> </a:t>
            </a:r>
            <a:r>
              <a:rPr lang="ru-RU" sz="2600" spc="-35" dirty="0">
                <a:latin typeface="Arial"/>
                <a:cs typeface="Arial"/>
              </a:rPr>
              <a:t>их </a:t>
            </a:r>
            <a:r>
              <a:rPr lang="ru-RU" sz="2600" spc="-10" dirty="0">
                <a:latin typeface="Arial"/>
                <a:cs typeface="Arial"/>
              </a:rPr>
              <a:t>родства</a:t>
            </a:r>
            <a:endParaRPr lang="ru-RU" sz="2600" dirty="0">
              <a:latin typeface="Arial"/>
              <a:cs typeface="Arial"/>
            </a:endParaRPr>
          </a:p>
          <a:p>
            <a:endParaRPr lang="ru-RU" sz="26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8727" y="2092037"/>
            <a:ext cx="5403273" cy="48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15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Морфология человека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030" y="1717964"/>
            <a:ext cx="8915400" cy="3777622"/>
          </a:xfrm>
        </p:spPr>
        <p:txBody>
          <a:bodyPr>
            <a:noAutofit/>
          </a:bodyPr>
          <a:lstStyle/>
          <a:p>
            <a:pPr marL="469900" marR="410209" indent="-45720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ru-RU" sz="2800" spc="-20" dirty="0">
                <a:latin typeface="Arial"/>
                <a:cs typeface="Arial"/>
              </a:rPr>
              <a:t>исследует</a:t>
            </a:r>
            <a:r>
              <a:rPr lang="ru-RU" sz="2800" spc="-105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физическое</a:t>
            </a:r>
            <a:r>
              <a:rPr lang="ru-RU" sz="2800" spc="-10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развитие</a:t>
            </a:r>
            <a:r>
              <a:rPr lang="ru-RU" sz="2800" spc="-105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и</a:t>
            </a:r>
            <a:r>
              <a:rPr lang="ru-RU" sz="2800" spc="-11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конституции человека;</a:t>
            </a:r>
            <a:endParaRPr lang="ru-RU" sz="2800" dirty="0">
              <a:latin typeface="Arial"/>
              <a:cs typeface="Arial"/>
            </a:endParaRPr>
          </a:p>
          <a:p>
            <a:pPr marL="469900" marR="508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ru-RU" sz="2800" spc="-20" dirty="0">
                <a:latin typeface="Arial"/>
                <a:cs typeface="Arial"/>
              </a:rPr>
              <a:t>характеризует</a:t>
            </a:r>
            <a:r>
              <a:rPr lang="ru-RU" sz="2800" spc="-11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половую,</a:t>
            </a:r>
            <a:r>
              <a:rPr lang="ru-RU" sz="2800" spc="-135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возрастную,</a:t>
            </a:r>
            <a:r>
              <a:rPr lang="ru-RU" sz="2800" spc="-13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этническую, территориальную</a:t>
            </a:r>
            <a:r>
              <a:rPr lang="ru-RU" sz="2800" spc="-9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изменчивость</a:t>
            </a:r>
            <a:r>
              <a:rPr lang="ru-RU" sz="2800" spc="-10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в</a:t>
            </a:r>
            <a:r>
              <a:rPr lang="ru-RU" sz="2800" spc="-13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популяциях;</a:t>
            </a:r>
            <a:endParaRPr lang="ru-RU" sz="2800" dirty="0">
              <a:latin typeface="Arial"/>
              <a:cs typeface="Arial"/>
            </a:endParaRPr>
          </a:p>
          <a:p>
            <a:pPr marL="469900" marR="161290" indent="-457200">
              <a:lnSpc>
                <a:spcPct val="100000"/>
              </a:lnSpc>
              <a:buFont typeface="Wingdings"/>
              <a:buChar char=""/>
              <a:tabLst>
                <a:tab pos="469265" algn="l"/>
                <a:tab pos="469900" algn="l"/>
              </a:tabLst>
            </a:pPr>
            <a:r>
              <a:rPr lang="ru-RU" sz="2800" dirty="0">
                <a:latin typeface="Arial"/>
                <a:cs typeface="Arial"/>
              </a:rPr>
              <a:t>изменчивость</a:t>
            </a:r>
            <a:r>
              <a:rPr lang="ru-RU" sz="2800" spc="-10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строения</a:t>
            </a:r>
            <a:r>
              <a:rPr lang="ru-RU" sz="2800" spc="-125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человека</a:t>
            </a:r>
            <a:r>
              <a:rPr lang="ru-RU" sz="2800" spc="-10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в</a:t>
            </a:r>
            <a:r>
              <a:rPr lang="ru-RU" sz="2800" spc="-13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зависимости </a:t>
            </a:r>
            <a:r>
              <a:rPr lang="ru-RU" sz="2800" dirty="0">
                <a:latin typeface="Arial"/>
                <a:cs typeface="Arial"/>
              </a:rPr>
              <a:t>от</a:t>
            </a:r>
            <a:r>
              <a:rPr lang="ru-RU" sz="2800" spc="-9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исторических</a:t>
            </a:r>
            <a:r>
              <a:rPr lang="ru-RU" sz="2800" spc="-7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и</a:t>
            </a:r>
            <a:r>
              <a:rPr lang="ru-RU" sz="2800" spc="-85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климатических</a:t>
            </a:r>
            <a:r>
              <a:rPr lang="ru-RU" sz="2800" spc="-7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факторов</a:t>
            </a:r>
            <a:endParaRPr lang="ru-RU" sz="2800" dirty="0">
              <a:latin typeface="Arial"/>
              <a:cs typeface="Arial"/>
            </a:endParaRPr>
          </a:p>
          <a:p>
            <a:pPr marL="469900" marR="704215" indent="-45720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69900" algn="l"/>
              </a:tabLst>
            </a:pPr>
            <a:r>
              <a:rPr lang="ru-RU" sz="2800" dirty="0">
                <a:latin typeface="Arial"/>
                <a:cs typeface="Arial"/>
              </a:rPr>
              <a:t>Морфология</a:t>
            </a:r>
            <a:r>
              <a:rPr lang="ru-RU" sz="2800" spc="-155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человека</a:t>
            </a:r>
            <a:r>
              <a:rPr lang="ru-RU" sz="2800" spc="-14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изучает</a:t>
            </a:r>
            <a:r>
              <a:rPr lang="ru-RU" sz="2800" spc="-14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изменчивость </a:t>
            </a:r>
            <a:r>
              <a:rPr lang="ru-RU" sz="2800" dirty="0">
                <a:latin typeface="Arial"/>
                <a:cs typeface="Arial"/>
              </a:rPr>
              <a:t>строения</a:t>
            </a:r>
            <a:r>
              <a:rPr lang="ru-RU" sz="2800" spc="-114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живого</a:t>
            </a:r>
            <a:r>
              <a:rPr lang="ru-RU" sz="2800" spc="-100" dirty="0">
                <a:latin typeface="Arial"/>
                <a:cs typeface="Arial"/>
              </a:rPr>
              <a:t> </a:t>
            </a:r>
            <a:r>
              <a:rPr lang="ru-RU" sz="2800" spc="-20" dirty="0">
                <a:latin typeface="Arial"/>
                <a:cs typeface="Arial"/>
              </a:rPr>
              <a:t>человека(соматология)</a:t>
            </a:r>
            <a:r>
              <a:rPr lang="ru-RU" sz="2800" spc="-75" dirty="0">
                <a:latin typeface="Arial"/>
                <a:cs typeface="Arial"/>
              </a:rPr>
              <a:t> </a:t>
            </a:r>
            <a:r>
              <a:rPr lang="ru-RU" sz="2800" spc="-25" dirty="0">
                <a:latin typeface="Arial"/>
                <a:cs typeface="Arial"/>
              </a:rPr>
              <a:t>или </a:t>
            </a:r>
            <a:r>
              <a:rPr lang="ru-RU" sz="2800" spc="-30" dirty="0">
                <a:latin typeface="Arial"/>
                <a:cs typeface="Arial"/>
              </a:rPr>
              <a:t>отдельных</a:t>
            </a:r>
            <a:r>
              <a:rPr lang="ru-RU" sz="2800" spc="-135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органов</a:t>
            </a:r>
            <a:r>
              <a:rPr lang="ru-RU" sz="2800" spc="-15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(мерология</a:t>
            </a:r>
            <a:r>
              <a:rPr lang="ru-RU" sz="2800" spc="-10" dirty="0" smtClean="0">
                <a:latin typeface="Arial"/>
                <a:cs typeface="Arial"/>
              </a:rPr>
              <a:t>).</a:t>
            </a:r>
            <a:endParaRPr lang="ru-RU" sz="2800" dirty="0">
              <a:latin typeface="Arial"/>
              <a:cs typeface="Arial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4305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689" y="457856"/>
            <a:ext cx="8911687" cy="1280890"/>
          </a:xfrm>
        </p:spPr>
        <p:txBody>
          <a:bodyPr/>
          <a:lstStyle/>
          <a:p>
            <a:r>
              <a:rPr lang="ru-RU" b="1" dirty="0" smtClean="0"/>
              <a:t>Морфология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394" y="1482437"/>
            <a:ext cx="8915400" cy="3777622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Соматология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Arial"/>
                <a:cs typeface="Arial"/>
              </a:rPr>
              <a:t>строение</a:t>
            </a:r>
            <a:r>
              <a:rPr lang="ru-RU" sz="2400" spc="-60" dirty="0" smtClean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человеческого</a:t>
            </a:r>
            <a:r>
              <a:rPr lang="ru-RU" sz="2400" spc="-4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тела</a:t>
            </a:r>
            <a:r>
              <a:rPr lang="ru-RU" sz="2400" spc="-60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в</a:t>
            </a:r>
            <a:r>
              <a:rPr lang="ru-RU" sz="2400" spc="-60" dirty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целом, </a:t>
            </a:r>
            <a:r>
              <a:rPr lang="ru-RU" sz="2400" dirty="0">
                <a:latin typeface="Arial"/>
                <a:cs typeface="Arial"/>
              </a:rPr>
              <a:t>закономерности</a:t>
            </a:r>
            <a:r>
              <a:rPr lang="ru-RU" sz="2400" spc="-2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вариаций</a:t>
            </a:r>
            <a:r>
              <a:rPr lang="ru-RU" sz="2400" spc="-5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роста,</a:t>
            </a:r>
            <a:r>
              <a:rPr lang="ru-RU" sz="2400" spc="-3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массы,</a:t>
            </a:r>
            <a:r>
              <a:rPr lang="ru-RU" sz="2400" spc="-60" dirty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окружности </a:t>
            </a:r>
            <a:r>
              <a:rPr lang="ru-RU" sz="2400" dirty="0">
                <a:latin typeface="Arial"/>
                <a:cs typeface="Arial"/>
              </a:rPr>
              <a:t>груди,</a:t>
            </a:r>
            <a:r>
              <a:rPr lang="ru-RU" sz="2400" spc="-135" dirty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пропорций.</a:t>
            </a:r>
            <a:endParaRPr lang="ru-RU" sz="2400" dirty="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2700"/>
              </a:spcBef>
            </a:pPr>
            <a:r>
              <a:rPr lang="ru-RU" sz="2400" b="1" u="sng" dirty="0" smtClean="0">
                <a:latin typeface="Arial"/>
                <a:cs typeface="Arial"/>
              </a:rPr>
              <a:t>Мерология</a:t>
            </a:r>
            <a:r>
              <a:rPr lang="ru-RU" sz="2400" dirty="0" smtClean="0">
                <a:latin typeface="Arial"/>
                <a:cs typeface="Arial"/>
              </a:rPr>
              <a:t> - вариации</a:t>
            </a:r>
            <a:r>
              <a:rPr lang="ru-RU" sz="2400" spc="-85" dirty="0" smtClean="0">
                <a:latin typeface="Arial"/>
                <a:cs typeface="Arial"/>
              </a:rPr>
              <a:t> отдельных </a:t>
            </a:r>
            <a:r>
              <a:rPr lang="ru-RU" sz="2400" dirty="0" smtClean="0">
                <a:latin typeface="Arial"/>
                <a:cs typeface="Arial"/>
              </a:rPr>
              <a:t>органов</a:t>
            </a:r>
            <a:r>
              <a:rPr lang="ru-RU" sz="2400" spc="-80" dirty="0" smtClean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человека,</a:t>
            </a:r>
            <a:r>
              <a:rPr lang="ru-RU" sz="2400" spc="-75" dirty="0">
                <a:latin typeface="Arial"/>
                <a:cs typeface="Arial"/>
              </a:rPr>
              <a:t> </a:t>
            </a:r>
            <a:r>
              <a:rPr lang="ru-RU" sz="2400" spc="-10" dirty="0" smtClean="0">
                <a:latin typeface="Arial"/>
                <a:cs typeface="Arial"/>
              </a:rPr>
              <a:t>отдельных</a:t>
            </a:r>
            <a:r>
              <a:rPr lang="ru-RU" sz="2400" dirty="0" smtClean="0">
                <a:latin typeface="Arial"/>
                <a:cs typeface="Arial"/>
              </a:rPr>
              <a:t> тканей</a:t>
            </a:r>
            <a:r>
              <a:rPr lang="ru-RU" sz="2400" dirty="0">
                <a:latin typeface="Arial"/>
                <a:cs typeface="Arial"/>
              </a:rPr>
              <a:t>,</a:t>
            </a:r>
            <a:r>
              <a:rPr lang="ru-RU" sz="2400" spc="-1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их</a:t>
            </a:r>
            <a:r>
              <a:rPr lang="ru-RU" sz="2400" spc="-25" dirty="0">
                <a:latin typeface="Arial"/>
                <a:cs typeface="Arial"/>
              </a:rPr>
              <a:t> </a:t>
            </a:r>
            <a:r>
              <a:rPr lang="ru-RU" sz="2400" dirty="0">
                <a:latin typeface="Arial"/>
                <a:cs typeface="Arial"/>
              </a:rPr>
              <a:t>взаимную</a:t>
            </a:r>
            <a:r>
              <a:rPr lang="ru-RU" sz="2400" spc="-20" dirty="0">
                <a:latin typeface="Arial"/>
                <a:cs typeface="Arial"/>
              </a:rPr>
              <a:t> </a:t>
            </a:r>
            <a:r>
              <a:rPr lang="ru-RU" sz="2400" spc="-10" dirty="0">
                <a:latin typeface="Arial"/>
                <a:cs typeface="Arial"/>
              </a:rPr>
              <a:t>связь.</a:t>
            </a:r>
            <a:endParaRPr lang="ru-RU" sz="2400" dirty="0">
              <a:latin typeface="Arial"/>
              <a:cs typeface="Arial"/>
            </a:endParaRPr>
          </a:p>
          <a:p>
            <a:r>
              <a:rPr lang="ru-RU" sz="2400" dirty="0" smtClean="0"/>
              <a:t>Наиболее важные вспомогательные </a:t>
            </a:r>
          </a:p>
          <a:p>
            <a:pPr marL="0" indent="0">
              <a:buNone/>
            </a:pPr>
            <a:r>
              <a:rPr lang="ru-RU" sz="2400" dirty="0" smtClean="0"/>
              <a:t>дисциплины для раздела морфологии –</a:t>
            </a:r>
          </a:p>
          <a:p>
            <a:pPr marL="0" indent="0">
              <a:buNone/>
            </a:pPr>
            <a:r>
              <a:rPr lang="ru-RU" sz="2400" dirty="0" smtClean="0"/>
              <a:t>анатомия и гистология, эмбриология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744" y="3353189"/>
            <a:ext cx="3969905" cy="350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180" y="502414"/>
            <a:ext cx="8911687" cy="1280890"/>
          </a:xfrm>
        </p:spPr>
        <p:txBody>
          <a:bodyPr/>
          <a:lstStyle/>
          <a:p>
            <a:r>
              <a:rPr lang="ru-RU" b="1" dirty="0" smtClean="0"/>
              <a:t>Антропологическое исследование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757" y="1752600"/>
            <a:ext cx="8915400" cy="377762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Основывается на анализе двух </a:t>
            </a:r>
          </a:p>
          <a:p>
            <a:pPr marL="0" indent="0">
              <a:buNone/>
            </a:pPr>
            <a:r>
              <a:rPr lang="ru-RU" sz="2200" dirty="0" smtClean="0"/>
              <a:t>взаимосвязанных уровней организации </a:t>
            </a:r>
          </a:p>
          <a:p>
            <a:pPr marL="0" indent="0">
              <a:buNone/>
            </a:pPr>
            <a:r>
              <a:rPr lang="ru-RU" sz="2200" dirty="0" smtClean="0"/>
              <a:t>человека – индивидуального и </a:t>
            </a:r>
          </a:p>
          <a:p>
            <a:pPr marL="0" indent="0">
              <a:buNone/>
            </a:pPr>
            <a:r>
              <a:rPr lang="ru-RU" sz="2200" dirty="0" smtClean="0"/>
              <a:t>неиндивидуального – описания тех или иных</a:t>
            </a:r>
          </a:p>
          <a:p>
            <a:pPr marL="0" indent="0">
              <a:buNone/>
            </a:pPr>
            <a:r>
              <a:rPr lang="ru-RU" sz="2200" dirty="0" smtClean="0"/>
              <a:t> биологических признаков человека.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55" y="1201361"/>
            <a:ext cx="4138756" cy="55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лекции: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01091"/>
            <a:ext cx="8915400" cy="3777622"/>
          </a:xfrm>
        </p:spPr>
        <p:txBody>
          <a:bodyPr/>
          <a:lstStyle/>
          <a:p>
            <a:pPr marL="520065" indent="-50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20700" algn="l"/>
              </a:tabLst>
            </a:pPr>
            <a:r>
              <a:rPr lang="ru-RU" sz="2400" spc="-10" dirty="0">
                <a:latin typeface="Times New Roman"/>
                <a:cs typeface="Times New Roman"/>
              </a:rPr>
              <a:t>Актуальность</a:t>
            </a:r>
            <a:r>
              <a:rPr lang="ru-RU" sz="2400" spc="-165" dirty="0">
                <a:latin typeface="Times New Roman"/>
                <a:cs typeface="Times New Roman"/>
              </a:rPr>
              <a:t> </a:t>
            </a:r>
            <a:r>
              <a:rPr lang="ru-RU" sz="2400" spc="-20" dirty="0">
                <a:latin typeface="Times New Roman"/>
                <a:cs typeface="Times New Roman"/>
              </a:rPr>
              <a:t>темы</a:t>
            </a:r>
            <a:endParaRPr lang="ru-RU" sz="2400" dirty="0">
              <a:latin typeface="Times New Roman"/>
              <a:cs typeface="Times New Roman"/>
            </a:endParaRPr>
          </a:p>
          <a:p>
            <a:pPr marL="408940" indent="-39687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409575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 Предмет</a:t>
            </a:r>
            <a:r>
              <a:rPr lang="ru-RU" sz="2400" spc="-105" dirty="0" smtClean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и</a:t>
            </a:r>
            <a:r>
              <a:rPr lang="ru-RU" sz="2400" spc="-12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задачи</a:t>
            </a:r>
            <a:r>
              <a:rPr lang="ru-RU" sz="2400" spc="-114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антропологии.</a:t>
            </a:r>
            <a:endParaRPr lang="ru-RU" sz="2400" dirty="0">
              <a:latin typeface="Times New Roman"/>
              <a:cs typeface="Times New Roman"/>
            </a:endParaRPr>
          </a:p>
          <a:p>
            <a:pPr marL="520065" indent="-50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20700" algn="l"/>
              </a:tabLst>
            </a:pPr>
            <a:r>
              <a:rPr lang="ru-RU" sz="2400" dirty="0">
                <a:latin typeface="Times New Roman"/>
                <a:cs typeface="Times New Roman"/>
              </a:rPr>
              <a:t>Разделы</a:t>
            </a:r>
            <a:r>
              <a:rPr lang="ru-RU" sz="2400" spc="-18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антропологии.</a:t>
            </a:r>
            <a:endParaRPr lang="ru-RU" sz="2400" dirty="0">
              <a:latin typeface="Times New Roman"/>
              <a:cs typeface="Times New Roman"/>
            </a:endParaRPr>
          </a:p>
          <a:p>
            <a:pPr marL="520065" indent="-50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20700" algn="l"/>
              </a:tabLst>
            </a:pPr>
            <a:r>
              <a:rPr lang="ru-RU" sz="2400" dirty="0">
                <a:latin typeface="Times New Roman"/>
                <a:cs typeface="Times New Roman"/>
              </a:rPr>
              <a:t>Этапы</a:t>
            </a:r>
            <a:r>
              <a:rPr lang="ru-RU" sz="2400" spc="-135" dirty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становления</a:t>
            </a:r>
            <a:r>
              <a:rPr lang="ru-RU" sz="2400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 smtClean="0">
                <a:latin typeface="Times New Roman"/>
                <a:cs typeface="Times New Roman"/>
              </a:rPr>
              <a:t>антропологических</a:t>
            </a:r>
            <a:r>
              <a:rPr lang="ru-RU" sz="2400" spc="-225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знаний.</a:t>
            </a:r>
            <a:endParaRPr lang="ru-RU" sz="2400" dirty="0">
              <a:latin typeface="Times New Roman"/>
              <a:cs typeface="Times New Roman"/>
            </a:endParaRPr>
          </a:p>
          <a:p>
            <a:pPr marL="12700" marR="51625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5"/>
              <a:tabLst>
                <a:tab pos="520700" algn="l"/>
              </a:tabLst>
            </a:pPr>
            <a:r>
              <a:rPr lang="ru-RU" sz="2400" dirty="0" smtClean="0">
                <a:latin typeface="Times New Roman"/>
                <a:cs typeface="Times New Roman"/>
              </a:rPr>
              <a:t>  Роль</a:t>
            </a:r>
            <a:r>
              <a:rPr lang="ru-RU" sz="2400" spc="-100" dirty="0" smtClean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отечественных</a:t>
            </a:r>
            <a:r>
              <a:rPr lang="ru-RU" sz="2400" spc="-120" dirty="0">
                <a:latin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cs typeface="Times New Roman"/>
              </a:rPr>
              <a:t>ученых</a:t>
            </a:r>
            <a:r>
              <a:rPr lang="ru-RU" sz="2400" spc="-110" dirty="0">
                <a:latin typeface="Times New Roman"/>
                <a:cs typeface="Times New Roman"/>
              </a:rPr>
              <a:t> </a:t>
            </a:r>
            <a:r>
              <a:rPr lang="ru-RU" sz="2400" spc="-50" dirty="0">
                <a:latin typeface="Times New Roman"/>
                <a:cs typeface="Times New Roman"/>
              </a:rPr>
              <a:t>в </a:t>
            </a:r>
            <a:r>
              <a:rPr lang="ru-RU" sz="2400" dirty="0">
                <a:latin typeface="Times New Roman"/>
                <a:cs typeface="Times New Roman"/>
              </a:rPr>
              <a:t>развитии</a:t>
            </a:r>
            <a:r>
              <a:rPr lang="ru-RU" sz="2400" spc="-16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антропологии.</a:t>
            </a:r>
            <a:endParaRPr lang="ru-RU" sz="2400" dirty="0">
              <a:latin typeface="Times New Roman"/>
              <a:cs typeface="Times New Roman"/>
            </a:endParaRPr>
          </a:p>
          <a:p>
            <a:pPr marL="520065" indent="-50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5"/>
              <a:tabLst>
                <a:tab pos="520700" algn="l"/>
              </a:tabLst>
            </a:pPr>
            <a:r>
              <a:rPr lang="ru-RU" sz="2400" spc="-10" dirty="0">
                <a:latin typeface="Times New Roman"/>
                <a:cs typeface="Times New Roman"/>
              </a:rPr>
              <a:t>Интегративная</a:t>
            </a:r>
            <a:r>
              <a:rPr lang="ru-RU" sz="2400" spc="-150" dirty="0">
                <a:latin typeface="Times New Roman"/>
                <a:cs typeface="Times New Roman"/>
              </a:rPr>
              <a:t> </a:t>
            </a:r>
            <a:r>
              <a:rPr lang="ru-RU" sz="2400" spc="-10" dirty="0">
                <a:latin typeface="Times New Roman"/>
                <a:cs typeface="Times New Roman"/>
              </a:rPr>
              <a:t>антропология.</a:t>
            </a:r>
            <a:endParaRPr lang="ru-RU" sz="240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998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45023" y="3098682"/>
            <a:ext cx="5523230" cy="948055"/>
            <a:chOff x="3621023" y="3098681"/>
            <a:chExt cx="5523230" cy="9480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04780" y="3098681"/>
              <a:ext cx="5352375" cy="3389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1023" y="3203447"/>
              <a:ext cx="5522976" cy="84277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214874" y="2962148"/>
            <a:ext cx="5363845" cy="82420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66370" marR="5080" indent="-154305">
              <a:lnSpc>
                <a:spcPct val="70100"/>
              </a:lnSpc>
              <a:spcBef>
                <a:spcPts val="1175"/>
              </a:spcBef>
            </a:pPr>
            <a:r>
              <a:rPr sz="3000" b="1" dirty="0">
                <a:latin typeface="Garamond"/>
                <a:cs typeface="Garamond"/>
              </a:rPr>
              <a:t>МЕТОДЫ </a:t>
            </a:r>
            <a:r>
              <a:rPr sz="3000" b="1" spc="-10" dirty="0">
                <a:latin typeface="Garamond"/>
                <a:cs typeface="Garamond"/>
              </a:rPr>
              <a:t>ИССЛЕДОВАНИЯ </a:t>
            </a:r>
            <a:r>
              <a:rPr sz="3000" b="1" dirty="0">
                <a:latin typeface="Garamond"/>
                <a:cs typeface="Garamond"/>
              </a:rPr>
              <a:t>ФИЗИЧЕСКОГО</a:t>
            </a:r>
            <a:r>
              <a:rPr sz="3000" b="1" spc="-35" dirty="0">
                <a:latin typeface="Garamond"/>
                <a:cs typeface="Garamond"/>
              </a:rPr>
              <a:t> </a:t>
            </a:r>
            <a:r>
              <a:rPr sz="3000" b="1" spc="-10" dirty="0">
                <a:latin typeface="Garamond"/>
                <a:cs typeface="Garamond"/>
              </a:rPr>
              <a:t>СТАТУСА</a:t>
            </a:r>
            <a:endParaRPr sz="3000" dirty="0">
              <a:latin typeface="Garamond"/>
              <a:cs typeface="Garamond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11737" y="544513"/>
            <a:ext cx="2349500" cy="2409825"/>
            <a:chOff x="3487737" y="544512"/>
            <a:chExt cx="2349500" cy="2409825"/>
          </a:xfrm>
        </p:grpSpPr>
        <p:sp>
          <p:nvSpPr>
            <p:cNvPr id="7" name="object 7"/>
            <p:cNvSpPr/>
            <p:nvPr/>
          </p:nvSpPr>
          <p:spPr>
            <a:xfrm>
              <a:off x="3492500" y="549275"/>
              <a:ext cx="2339975" cy="2400300"/>
            </a:xfrm>
            <a:custGeom>
              <a:avLst/>
              <a:gdLst/>
              <a:ahLst/>
              <a:cxnLst/>
              <a:rect l="l" t="t" r="r" b="b"/>
              <a:pathLst>
                <a:path w="2339975" h="2400300">
                  <a:moveTo>
                    <a:pt x="974978" y="1511300"/>
                  </a:moveTo>
                  <a:lnTo>
                    <a:pt x="390016" y="1511300"/>
                  </a:lnTo>
                  <a:lnTo>
                    <a:pt x="1157351" y="2400300"/>
                  </a:lnTo>
                  <a:lnTo>
                    <a:pt x="974978" y="1511300"/>
                  </a:lnTo>
                  <a:close/>
                </a:path>
                <a:path w="2339975" h="2400300">
                  <a:moveTo>
                    <a:pt x="2088134" y="0"/>
                  </a:moveTo>
                  <a:lnTo>
                    <a:pt x="251840" y="0"/>
                  </a:lnTo>
                  <a:lnTo>
                    <a:pt x="206578" y="4058"/>
                  </a:lnTo>
                  <a:lnTo>
                    <a:pt x="163974" y="15758"/>
                  </a:lnTo>
                  <a:lnTo>
                    <a:pt x="124742" y="34388"/>
                  </a:lnTo>
                  <a:lnTo>
                    <a:pt x="89592" y="59237"/>
                  </a:lnTo>
                  <a:lnTo>
                    <a:pt x="59237" y="89592"/>
                  </a:lnTo>
                  <a:lnTo>
                    <a:pt x="34388" y="124742"/>
                  </a:lnTo>
                  <a:lnTo>
                    <a:pt x="15758" y="163974"/>
                  </a:lnTo>
                  <a:lnTo>
                    <a:pt x="4058" y="206578"/>
                  </a:lnTo>
                  <a:lnTo>
                    <a:pt x="0" y="251840"/>
                  </a:lnTo>
                  <a:lnTo>
                    <a:pt x="0" y="1259459"/>
                  </a:lnTo>
                  <a:lnTo>
                    <a:pt x="4058" y="1304721"/>
                  </a:lnTo>
                  <a:lnTo>
                    <a:pt x="15758" y="1347325"/>
                  </a:lnTo>
                  <a:lnTo>
                    <a:pt x="34388" y="1386557"/>
                  </a:lnTo>
                  <a:lnTo>
                    <a:pt x="59237" y="1421707"/>
                  </a:lnTo>
                  <a:lnTo>
                    <a:pt x="89592" y="1452062"/>
                  </a:lnTo>
                  <a:lnTo>
                    <a:pt x="124742" y="1476911"/>
                  </a:lnTo>
                  <a:lnTo>
                    <a:pt x="163974" y="1495541"/>
                  </a:lnTo>
                  <a:lnTo>
                    <a:pt x="206578" y="1507241"/>
                  </a:lnTo>
                  <a:lnTo>
                    <a:pt x="251840" y="1511300"/>
                  </a:lnTo>
                  <a:lnTo>
                    <a:pt x="2088134" y="1511300"/>
                  </a:lnTo>
                  <a:lnTo>
                    <a:pt x="2133396" y="1507241"/>
                  </a:lnTo>
                  <a:lnTo>
                    <a:pt x="2176000" y="1495541"/>
                  </a:lnTo>
                  <a:lnTo>
                    <a:pt x="2215232" y="1476911"/>
                  </a:lnTo>
                  <a:lnTo>
                    <a:pt x="2250382" y="1452062"/>
                  </a:lnTo>
                  <a:lnTo>
                    <a:pt x="2280737" y="1421707"/>
                  </a:lnTo>
                  <a:lnTo>
                    <a:pt x="2305586" y="1386557"/>
                  </a:lnTo>
                  <a:lnTo>
                    <a:pt x="2324216" y="1347325"/>
                  </a:lnTo>
                  <a:lnTo>
                    <a:pt x="2335916" y="1304721"/>
                  </a:lnTo>
                  <a:lnTo>
                    <a:pt x="2339975" y="1259459"/>
                  </a:lnTo>
                  <a:lnTo>
                    <a:pt x="2339975" y="251840"/>
                  </a:lnTo>
                  <a:lnTo>
                    <a:pt x="2335916" y="206578"/>
                  </a:lnTo>
                  <a:lnTo>
                    <a:pt x="2324216" y="163974"/>
                  </a:lnTo>
                  <a:lnTo>
                    <a:pt x="2305586" y="124742"/>
                  </a:lnTo>
                  <a:lnTo>
                    <a:pt x="2280737" y="89592"/>
                  </a:lnTo>
                  <a:lnTo>
                    <a:pt x="2250382" y="59237"/>
                  </a:lnTo>
                  <a:lnTo>
                    <a:pt x="2215232" y="34388"/>
                  </a:lnTo>
                  <a:lnTo>
                    <a:pt x="2176000" y="15758"/>
                  </a:lnTo>
                  <a:lnTo>
                    <a:pt x="2133396" y="4058"/>
                  </a:lnTo>
                  <a:lnTo>
                    <a:pt x="208813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92500" y="549275"/>
              <a:ext cx="2339975" cy="2400300"/>
            </a:xfrm>
            <a:custGeom>
              <a:avLst/>
              <a:gdLst/>
              <a:ahLst/>
              <a:cxnLst/>
              <a:rect l="l" t="t" r="r" b="b"/>
              <a:pathLst>
                <a:path w="2339975" h="2400300">
                  <a:moveTo>
                    <a:pt x="0" y="251840"/>
                  </a:moveTo>
                  <a:lnTo>
                    <a:pt x="4058" y="206578"/>
                  </a:lnTo>
                  <a:lnTo>
                    <a:pt x="15758" y="163974"/>
                  </a:lnTo>
                  <a:lnTo>
                    <a:pt x="34388" y="124742"/>
                  </a:lnTo>
                  <a:lnTo>
                    <a:pt x="59237" y="89592"/>
                  </a:lnTo>
                  <a:lnTo>
                    <a:pt x="89592" y="59237"/>
                  </a:lnTo>
                  <a:lnTo>
                    <a:pt x="124742" y="34388"/>
                  </a:lnTo>
                  <a:lnTo>
                    <a:pt x="163974" y="15758"/>
                  </a:lnTo>
                  <a:lnTo>
                    <a:pt x="206578" y="4058"/>
                  </a:lnTo>
                  <a:lnTo>
                    <a:pt x="251840" y="0"/>
                  </a:lnTo>
                  <a:lnTo>
                    <a:pt x="390016" y="0"/>
                  </a:lnTo>
                  <a:lnTo>
                    <a:pt x="974978" y="0"/>
                  </a:lnTo>
                  <a:lnTo>
                    <a:pt x="2088134" y="0"/>
                  </a:lnTo>
                  <a:lnTo>
                    <a:pt x="2133396" y="4058"/>
                  </a:lnTo>
                  <a:lnTo>
                    <a:pt x="2176000" y="15758"/>
                  </a:lnTo>
                  <a:lnTo>
                    <a:pt x="2215232" y="34388"/>
                  </a:lnTo>
                  <a:lnTo>
                    <a:pt x="2250382" y="59237"/>
                  </a:lnTo>
                  <a:lnTo>
                    <a:pt x="2280737" y="89592"/>
                  </a:lnTo>
                  <a:lnTo>
                    <a:pt x="2305586" y="124742"/>
                  </a:lnTo>
                  <a:lnTo>
                    <a:pt x="2324216" y="163974"/>
                  </a:lnTo>
                  <a:lnTo>
                    <a:pt x="2335916" y="206578"/>
                  </a:lnTo>
                  <a:lnTo>
                    <a:pt x="2339975" y="251840"/>
                  </a:lnTo>
                  <a:lnTo>
                    <a:pt x="2339975" y="881634"/>
                  </a:lnTo>
                  <a:lnTo>
                    <a:pt x="2339975" y="1259459"/>
                  </a:lnTo>
                  <a:lnTo>
                    <a:pt x="2335916" y="1304721"/>
                  </a:lnTo>
                  <a:lnTo>
                    <a:pt x="2324216" y="1347325"/>
                  </a:lnTo>
                  <a:lnTo>
                    <a:pt x="2305586" y="1386557"/>
                  </a:lnTo>
                  <a:lnTo>
                    <a:pt x="2280737" y="1421707"/>
                  </a:lnTo>
                  <a:lnTo>
                    <a:pt x="2250382" y="1452062"/>
                  </a:lnTo>
                  <a:lnTo>
                    <a:pt x="2215232" y="1476911"/>
                  </a:lnTo>
                  <a:lnTo>
                    <a:pt x="2176000" y="1495541"/>
                  </a:lnTo>
                  <a:lnTo>
                    <a:pt x="2133396" y="1507241"/>
                  </a:lnTo>
                  <a:lnTo>
                    <a:pt x="2088134" y="1511300"/>
                  </a:lnTo>
                  <a:lnTo>
                    <a:pt x="974978" y="1511300"/>
                  </a:lnTo>
                  <a:lnTo>
                    <a:pt x="1157351" y="2400300"/>
                  </a:lnTo>
                  <a:lnTo>
                    <a:pt x="390016" y="1511300"/>
                  </a:lnTo>
                  <a:lnTo>
                    <a:pt x="251840" y="1511300"/>
                  </a:lnTo>
                  <a:lnTo>
                    <a:pt x="206578" y="1507241"/>
                  </a:lnTo>
                  <a:lnTo>
                    <a:pt x="163974" y="1495541"/>
                  </a:lnTo>
                  <a:lnTo>
                    <a:pt x="124742" y="1476911"/>
                  </a:lnTo>
                  <a:lnTo>
                    <a:pt x="89592" y="1452062"/>
                  </a:lnTo>
                  <a:lnTo>
                    <a:pt x="59237" y="1421707"/>
                  </a:lnTo>
                  <a:lnTo>
                    <a:pt x="34388" y="1386557"/>
                  </a:lnTo>
                  <a:lnTo>
                    <a:pt x="15758" y="1347325"/>
                  </a:lnTo>
                  <a:lnTo>
                    <a:pt x="4058" y="1304721"/>
                  </a:lnTo>
                  <a:lnTo>
                    <a:pt x="0" y="1259459"/>
                  </a:lnTo>
                  <a:lnTo>
                    <a:pt x="0" y="881634"/>
                  </a:lnTo>
                  <a:lnTo>
                    <a:pt x="0" y="25184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39944" y="500355"/>
            <a:ext cx="2092960" cy="1245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algn="ctr">
              <a:spcBef>
                <a:spcPts val="1300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Антропометрия</a:t>
            </a:r>
            <a:endParaRPr sz="2000" dirty="0">
              <a:latin typeface="Tahoma"/>
              <a:cs typeface="Tahoma"/>
            </a:endParaRPr>
          </a:p>
          <a:p>
            <a:pPr marL="260985" marR="254000" algn="ctr"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(В.В.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Бунак, 1941)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75563" y="831914"/>
            <a:ext cx="2853055" cy="1971675"/>
            <a:chOff x="6151562" y="831913"/>
            <a:chExt cx="2853055" cy="1971675"/>
          </a:xfrm>
        </p:grpSpPr>
        <p:sp>
          <p:nvSpPr>
            <p:cNvPr id="11" name="object 11"/>
            <p:cNvSpPr/>
            <p:nvPr/>
          </p:nvSpPr>
          <p:spPr>
            <a:xfrm>
              <a:off x="6156325" y="836675"/>
              <a:ext cx="2843530" cy="1962150"/>
            </a:xfrm>
            <a:custGeom>
              <a:avLst/>
              <a:gdLst/>
              <a:ahLst/>
              <a:cxnLst/>
              <a:rect l="l" t="t" r="r" b="b"/>
              <a:pathLst>
                <a:path w="2843529" h="1962150">
                  <a:moveTo>
                    <a:pt x="1184655" y="1368425"/>
                  </a:moveTo>
                  <a:lnTo>
                    <a:pt x="473836" y="1368425"/>
                  </a:lnTo>
                  <a:lnTo>
                    <a:pt x="112649" y="1962150"/>
                  </a:lnTo>
                  <a:lnTo>
                    <a:pt x="1184655" y="1368425"/>
                  </a:lnTo>
                  <a:close/>
                </a:path>
                <a:path w="2843529" h="1962150">
                  <a:moveTo>
                    <a:pt x="2615183" y="0"/>
                  </a:moveTo>
                  <a:lnTo>
                    <a:pt x="228091" y="0"/>
                  </a:lnTo>
                  <a:lnTo>
                    <a:pt x="182119" y="4633"/>
                  </a:lnTo>
                  <a:lnTo>
                    <a:pt x="139303" y="17920"/>
                  </a:lnTo>
                  <a:lnTo>
                    <a:pt x="100558" y="38944"/>
                  </a:lnTo>
                  <a:lnTo>
                    <a:pt x="66801" y="66786"/>
                  </a:lnTo>
                  <a:lnTo>
                    <a:pt x="38951" y="100527"/>
                  </a:lnTo>
                  <a:lnTo>
                    <a:pt x="17922" y="139249"/>
                  </a:lnTo>
                  <a:lnTo>
                    <a:pt x="4633" y="182034"/>
                  </a:lnTo>
                  <a:lnTo>
                    <a:pt x="0" y="227964"/>
                  </a:lnTo>
                  <a:lnTo>
                    <a:pt x="0" y="1140333"/>
                  </a:lnTo>
                  <a:lnTo>
                    <a:pt x="4633" y="1186268"/>
                  </a:lnTo>
                  <a:lnTo>
                    <a:pt x="17922" y="1229068"/>
                  </a:lnTo>
                  <a:lnTo>
                    <a:pt x="38951" y="1267810"/>
                  </a:lnTo>
                  <a:lnTo>
                    <a:pt x="66801" y="1301575"/>
                  </a:lnTo>
                  <a:lnTo>
                    <a:pt x="100558" y="1329440"/>
                  </a:lnTo>
                  <a:lnTo>
                    <a:pt x="139303" y="1350484"/>
                  </a:lnTo>
                  <a:lnTo>
                    <a:pt x="182119" y="1363786"/>
                  </a:lnTo>
                  <a:lnTo>
                    <a:pt x="228091" y="1368425"/>
                  </a:lnTo>
                  <a:lnTo>
                    <a:pt x="2615183" y="1368425"/>
                  </a:lnTo>
                  <a:lnTo>
                    <a:pt x="2661119" y="1363786"/>
                  </a:lnTo>
                  <a:lnTo>
                    <a:pt x="2703919" y="1350484"/>
                  </a:lnTo>
                  <a:lnTo>
                    <a:pt x="2742661" y="1329440"/>
                  </a:lnTo>
                  <a:lnTo>
                    <a:pt x="2776426" y="1301575"/>
                  </a:lnTo>
                  <a:lnTo>
                    <a:pt x="2804291" y="1267810"/>
                  </a:lnTo>
                  <a:lnTo>
                    <a:pt x="2825335" y="1229068"/>
                  </a:lnTo>
                  <a:lnTo>
                    <a:pt x="2838637" y="1186268"/>
                  </a:lnTo>
                  <a:lnTo>
                    <a:pt x="2843276" y="1140333"/>
                  </a:lnTo>
                  <a:lnTo>
                    <a:pt x="2843276" y="227964"/>
                  </a:lnTo>
                  <a:lnTo>
                    <a:pt x="2838637" y="182034"/>
                  </a:lnTo>
                  <a:lnTo>
                    <a:pt x="2825335" y="139249"/>
                  </a:lnTo>
                  <a:lnTo>
                    <a:pt x="2804291" y="100527"/>
                  </a:lnTo>
                  <a:lnTo>
                    <a:pt x="2776426" y="66786"/>
                  </a:lnTo>
                  <a:lnTo>
                    <a:pt x="2742661" y="38944"/>
                  </a:lnTo>
                  <a:lnTo>
                    <a:pt x="2703919" y="17920"/>
                  </a:lnTo>
                  <a:lnTo>
                    <a:pt x="2661119" y="4633"/>
                  </a:lnTo>
                  <a:lnTo>
                    <a:pt x="2615183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56325" y="836675"/>
              <a:ext cx="2843530" cy="1962150"/>
            </a:xfrm>
            <a:custGeom>
              <a:avLst/>
              <a:gdLst/>
              <a:ahLst/>
              <a:cxnLst/>
              <a:rect l="l" t="t" r="r" b="b"/>
              <a:pathLst>
                <a:path w="2843529" h="1962150">
                  <a:moveTo>
                    <a:pt x="0" y="227964"/>
                  </a:moveTo>
                  <a:lnTo>
                    <a:pt x="4633" y="182034"/>
                  </a:lnTo>
                  <a:lnTo>
                    <a:pt x="17922" y="139249"/>
                  </a:lnTo>
                  <a:lnTo>
                    <a:pt x="38951" y="100527"/>
                  </a:lnTo>
                  <a:lnTo>
                    <a:pt x="66801" y="66786"/>
                  </a:lnTo>
                  <a:lnTo>
                    <a:pt x="100558" y="38944"/>
                  </a:lnTo>
                  <a:lnTo>
                    <a:pt x="139303" y="17920"/>
                  </a:lnTo>
                  <a:lnTo>
                    <a:pt x="182119" y="4633"/>
                  </a:lnTo>
                  <a:lnTo>
                    <a:pt x="228091" y="0"/>
                  </a:lnTo>
                  <a:lnTo>
                    <a:pt x="473836" y="0"/>
                  </a:lnTo>
                  <a:lnTo>
                    <a:pt x="1184655" y="0"/>
                  </a:lnTo>
                  <a:lnTo>
                    <a:pt x="2615183" y="0"/>
                  </a:lnTo>
                  <a:lnTo>
                    <a:pt x="2661119" y="4633"/>
                  </a:lnTo>
                  <a:lnTo>
                    <a:pt x="2703919" y="17920"/>
                  </a:lnTo>
                  <a:lnTo>
                    <a:pt x="2742661" y="38944"/>
                  </a:lnTo>
                  <a:lnTo>
                    <a:pt x="2776426" y="66786"/>
                  </a:lnTo>
                  <a:lnTo>
                    <a:pt x="2804291" y="100527"/>
                  </a:lnTo>
                  <a:lnTo>
                    <a:pt x="2825335" y="139249"/>
                  </a:lnTo>
                  <a:lnTo>
                    <a:pt x="2838637" y="182034"/>
                  </a:lnTo>
                  <a:lnTo>
                    <a:pt x="2843276" y="227964"/>
                  </a:lnTo>
                  <a:lnTo>
                    <a:pt x="2843276" y="798195"/>
                  </a:lnTo>
                  <a:lnTo>
                    <a:pt x="2843276" y="1140333"/>
                  </a:lnTo>
                  <a:lnTo>
                    <a:pt x="2838637" y="1186268"/>
                  </a:lnTo>
                  <a:lnTo>
                    <a:pt x="2825335" y="1229068"/>
                  </a:lnTo>
                  <a:lnTo>
                    <a:pt x="2804291" y="1267810"/>
                  </a:lnTo>
                  <a:lnTo>
                    <a:pt x="2776426" y="1301575"/>
                  </a:lnTo>
                  <a:lnTo>
                    <a:pt x="2742661" y="1329440"/>
                  </a:lnTo>
                  <a:lnTo>
                    <a:pt x="2703919" y="1350484"/>
                  </a:lnTo>
                  <a:lnTo>
                    <a:pt x="2661119" y="1363786"/>
                  </a:lnTo>
                  <a:lnTo>
                    <a:pt x="2615183" y="1368425"/>
                  </a:lnTo>
                  <a:lnTo>
                    <a:pt x="1184655" y="1368425"/>
                  </a:lnTo>
                  <a:lnTo>
                    <a:pt x="112649" y="1962150"/>
                  </a:lnTo>
                  <a:lnTo>
                    <a:pt x="473836" y="1368425"/>
                  </a:lnTo>
                  <a:lnTo>
                    <a:pt x="228091" y="1368425"/>
                  </a:lnTo>
                  <a:lnTo>
                    <a:pt x="182119" y="1363786"/>
                  </a:lnTo>
                  <a:lnTo>
                    <a:pt x="139303" y="1350484"/>
                  </a:lnTo>
                  <a:lnTo>
                    <a:pt x="100558" y="1329440"/>
                  </a:lnTo>
                  <a:lnTo>
                    <a:pt x="66801" y="1301575"/>
                  </a:lnTo>
                  <a:lnTo>
                    <a:pt x="38951" y="1267810"/>
                  </a:lnTo>
                  <a:lnTo>
                    <a:pt x="17922" y="1229068"/>
                  </a:lnTo>
                  <a:lnTo>
                    <a:pt x="4633" y="1186268"/>
                  </a:lnTo>
                  <a:lnTo>
                    <a:pt x="0" y="1140333"/>
                  </a:lnTo>
                  <a:lnTo>
                    <a:pt x="0" y="798195"/>
                  </a:lnTo>
                  <a:lnTo>
                    <a:pt x="0" y="2279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11796" y="939801"/>
            <a:ext cx="229171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6555" marR="368935" indent="1270" algn="ctr"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Индексный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метод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 (П.Н.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Башкиров,</a:t>
            </a:r>
            <a:r>
              <a:rPr sz="20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1962)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14526" y="831913"/>
            <a:ext cx="3227705" cy="2170430"/>
            <a:chOff x="390525" y="831913"/>
            <a:chExt cx="3227705" cy="2170430"/>
          </a:xfrm>
        </p:grpSpPr>
        <p:sp>
          <p:nvSpPr>
            <p:cNvPr id="15" name="object 15"/>
            <p:cNvSpPr/>
            <p:nvPr/>
          </p:nvSpPr>
          <p:spPr>
            <a:xfrm>
              <a:off x="395287" y="836675"/>
              <a:ext cx="3218180" cy="2160905"/>
            </a:xfrm>
            <a:custGeom>
              <a:avLst/>
              <a:gdLst/>
              <a:ahLst/>
              <a:cxnLst/>
              <a:rect l="l" t="t" r="r" b="b"/>
              <a:pathLst>
                <a:path w="3218179" h="2160905">
                  <a:moveTo>
                    <a:pt x="2100770" y="1368425"/>
                  </a:moveTo>
                  <a:lnTo>
                    <a:pt x="1470596" y="1368425"/>
                  </a:lnTo>
                  <a:lnTo>
                    <a:pt x="3217862" y="2160524"/>
                  </a:lnTo>
                  <a:lnTo>
                    <a:pt x="2100770" y="1368425"/>
                  </a:lnTo>
                  <a:close/>
                </a:path>
                <a:path w="3218179" h="2160905">
                  <a:moveTo>
                    <a:pt x="2292921" y="0"/>
                  </a:moveTo>
                  <a:lnTo>
                    <a:pt x="228079" y="0"/>
                  </a:lnTo>
                  <a:lnTo>
                    <a:pt x="182111" y="4633"/>
                  </a:lnTo>
                  <a:lnTo>
                    <a:pt x="139297" y="17920"/>
                  </a:lnTo>
                  <a:lnTo>
                    <a:pt x="100555" y="38944"/>
                  </a:lnTo>
                  <a:lnTo>
                    <a:pt x="66800" y="66786"/>
                  </a:lnTo>
                  <a:lnTo>
                    <a:pt x="38950" y="100527"/>
                  </a:lnTo>
                  <a:lnTo>
                    <a:pt x="17922" y="139249"/>
                  </a:lnTo>
                  <a:lnTo>
                    <a:pt x="4633" y="182034"/>
                  </a:lnTo>
                  <a:lnTo>
                    <a:pt x="0" y="227964"/>
                  </a:lnTo>
                  <a:lnTo>
                    <a:pt x="0" y="1140333"/>
                  </a:lnTo>
                  <a:lnTo>
                    <a:pt x="4633" y="1186268"/>
                  </a:lnTo>
                  <a:lnTo>
                    <a:pt x="17922" y="1229068"/>
                  </a:lnTo>
                  <a:lnTo>
                    <a:pt x="38950" y="1267810"/>
                  </a:lnTo>
                  <a:lnTo>
                    <a:pt x="66800" y="1301575"/>
                  </a:lnTo>
                  <a:lnTo>
                    <a:pt x="100555" y="1329440"/>
                  </a:lnTo>
                  <a:lnTo>
                    <a:pt x="139297" y="1350484"/>
                  </a:lnTo>
                  <a:lnTo>
                    <a:pt x="182111" y="1363786"/>
                  </a:lnTo>
                  <a:lnTo>
                    <a:pt x="228079" y="1368425"/>
                  </a:lnTo>
                  <a:lnTo>
                    <a:pt x="2292921" y="1368425"/>
                  </a:lnTo>
                  <a:lnTo>
                    <a:pt x="2338857" y="1363786"/>
                  </a:lnTo>
                  <a:lnTo>
                    <a:pt x="2381656" y="1350484"/>
                  </a:lnTo>
                  <a:lnTo>
                    <a:pt x="2420399" y="1329440"/>
                  </a:lnTo>
                  <a:lnTo>
                    <a:pt x="2454163" y="1301575"/>
                  </a:lnTo>
                  <a:lnTo>
                    <a:pt x="2482028" y="1267810"/>
                  </a:lnTo>
                  <a:lnTo>
                    <a:pt x="2503072" y="1229068"/>
                  </a:lnTo>
                  <a:lnTo>
                    <a:pt x="2516374" y="1186268"/>
                  </a:lnTo>
                  <a:lnTo>
                    <a:pt x="2521013" y="1140333"/>
                  </a:lnTo>
                  <a:lnTo>
                    <a:pt x="2521013" y="227964"/>
                  </a:lnTo>
                  <a:lnTo>
                    <a:pt x="2516374" y="182034"/>
                  </a:lnTo>
                  <a:lnTo>
                    <a:pt x="2503072" y="139249"/>
                  </a:lnTo>
                  <a:lnTo>
                    <a:pt x="2482028" y="100527"/>
                  </a:lnTo>
                  <a:lnTo>
                    <a:pt x="2454163" y="66786"/>
                  </a:lnTo>
                  <a:lnTo>
                    <a:pt x="2420399" y="38944"/>
                  </a:lnTo>
                  <a:lnTo>
                    <a:pt x="2381656" y="17920"/>
                  </a:lnTo>
                  <a:lnTo>
                    <a:pt x="2338857" y="4633"/>
                  </a:lnTo>
                  <a:lnTo>
                    <a:pt x="2292921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95287" y="836675"/>
              <a:ext cx="3218180" cy="2160905"/>
            </a:xfrm>
            <a:custGeom>
              <a:avLst/>
              <a:gdLst/>
              <a:ahLst/>
              <a:cxnLst/>
              <a:rect l="l" t="t" r="r" b="b"/>
              <a:pathLst>
                <a:path w="3218179" h="2160905">
                  <a:moveTo>
                    <a:pt x="0" y="227964"/>
                  </a:moveTo>
                  <a:lnTo>
                    <a:pt x="4633" y="182034"/>
                  </a:lnTo>
                  <a:lnTo>
                    <a:pt x="17922" y="139249"/>
                  </a:lnTo>
                  <a:lnTo>
                    <a:pt x="38950" y="100527"/>
                  </a:lnTo>
                  <a:lnTo>
                    <a:pt x="66800" y="66786"/>
                  </a:lnTo>
                  <a:lnTo>
                    <a:pt x="100555" y="38944"/>
                  </a:lnTo>
                  <a:lnTo>
                    <a:pt x="139297" y="17920"/>
                  </a:lnTo>
                  <a:lnTo>
                    <a:pt x="182111" y="4633"/>
                  </a:lnTo>
                  <a:lnTo>
                    <a:pt x="228079" y="0"/>
                  </a:lnTo>
                  <a:lnTo>
                    <a:pt x="1470596" y="0"/>
                  </a:lnTo>
                  <a:lnTo>
                    <a:pt x="2100770" y="0"/>
                  </a:lnTo>
                  <a:lnTo>
                    <a:pt x="2292921" y="0"/>
                  </a:lnTo>
                  <a:lnTo>
                    <a:pt x="2338857" y="4633"/>
                  </a:lnTo>
                  <a:lnTo>
                    <a:pt x="2381656" y="17920"/>
                  </a:lnTo>
                  <a:lnTo>
                    <a:pt x="2420399" y="38944"/>
                  </a:lnTo>
                  <a:lnTo>
                    <a:pt x="2454163" y="66786"/>
                  </a:lnTo>
                  <a:lnTo>
                    <a:pt x="2482028" y="100527"/>
                  </a:lnTo>
                  <a:lnTo>
                    <a:pt x="2503072" y="139249"/>
                  </a:lnTo>
                  <a:lnTo>
                    <a:pt x="2516374" y="182034"/>
                  </a:lnTo>
                  <a:lnTo>
                    <a:pt x="2521013" y="227964"/>
                  </a:lnTo>
                  <a:lnTo>
                    <a:pt x="2521013" y="798195"/>
                  </a:lnTo>
                  <a:lnTo>
                    <a:pt x="2521013" y="1140333"/>
                  </a:lnTo>
                  <a:lnTo>
                    <a:pt x="2516374" y="1186268"/>
                  </a:lnTo>
                  <a:lnTo>
                    <a:pt x="2503072" y="1229068"/>
                  </a:lnTo>
                  <a:lnTo>
                    <a:pt x="2482028" y="1267810"/>
                  </a:lnTo>
                  <a:lnTo>
                    <a:pt x="2454163" y="1301575"/>
                  </a:lnTo>
                  <a:lnTo>
                    <a:pt x="2420399" y="1329440"/>
                  </a:lnTo>
                  <a:lnTo>
                    <a:pt x="2381656" y="1350484"/>
                  </a:lnTo>
                  <a:lnTo>
                    <a:pt x="2338857" y="1363786"/>
                  </a:lnTo>
                  <a:lnTo>
                    <a:pt x="2292921" y="1368425"/>
                  </a:lnTo>
                  <a:lnTo>
                    <a:pt x="2100770" y="1368425"/>
                  </a:lnTo>
                  <a:lnTo>
                    <a:pt x="3217862" y="2160524"/>
                  </a:lnTo>
                  <a:lnTo>
                    <a:pt x="1470596" y="1368425"/>
                  </a:lnTo>
                  <a:lnTo>
                    <a:pt x="228079" y="1368425"/>
                  </a:lnTo>
                  <a:lnTo>
                    <a:pt x="182111" y="1363786"/>
                  </a:lnTo>
                  <a:lnTo>
                    <a:pt x="139297" y="1350484"/>
                  </a:lnTo>
                  <a:lnTo>
                    <a:pt x="100555" y="1329440"/>
                  </a:lnTo>
                  <a:lnTo>
                    <a:pt x="66800" y="1301575"/>
                  </a:lnTo>
                  <a:lnTo>
                    <a:pt x="38950" y="1267810"/>
                  </a:lnTo>
                  <a:lnTo>
                    <a:pt x="17922" y="1229068"/>
                  </a:lnTo>
                  <a:lnTo>
                    <a:pt x="4633" y="1186268"/>
                  </a:lnTo>
                  <a:lnTo>
                    <a:pt x="0" y="1140333"/>
                  </a:lnTo>
                  <a:lnTo>
                    <a:pt x="0" y="798195"/>
                  </a:lnTo>
                  <a:lnTo>
                    <a:pt x="0" y="2279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FF0000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345537" y="868427"/>
            <a:ext cx="1739900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" algn="ctr"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Центильный анализ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(Рыжов</a:t>
            </a:r>
            <a:r>
              <a:rPr sz="20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П.А.,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1973)</a:t>
            </a:r>
            <a:endParaRPr sz="2000" dirty="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843088" y="3944937"/>
            <a:ext cx="3427729" cy="2513330"/>
            <a:chOff x="319087" y="3944937"/>
            <a:chExt cx="3427729" cy="2513330"/>
          </a:xfrm>
        </p:grpSpPr>
        <p:sp>
          <p:nvSpPr>
            <p:cNvPr id="19" name="object 19"/>
            <p:cNvSpPr/>
            <p:nvPr/>
          </p:nvSpPr>
          <p:spPr>
            <a:xfrm>
              <a:off x="323850" y="3949700"/>
              <a:ext cx="3418204" cy="2503805"/>
            </a:xfrm>
            <a:custGeom>
              <a:avLst/>
              <a:gdLst/>
              <a:ahLst/>
              <a:cxnLst/>
              <a:rect l="l" t="t" r="r" b="b"/>
              <a:pathLst>
                <a:path w="3418204" h="2503804">
                  <a:moveTo>
                    <a:pt x="2340483" y="992251"/>
                  </a:moveTo>
                  <a:lnTo>
                    <a:pt x="251891" y="992251"/>
                  </a:lnTo>
                  <a:lnTo>
                    <a:pt x="206613" y="996305"/>
                  </a:lnTo>
                  <a:lnTo>
                    <a:pt x="163998" y="1007994"/>
                  </a:lnTo>
                  <a:lnTo>
                    <a:pt x="124757" y="1026611"/>
                  </a:lnTo>
                  <a:lnTo>
                    <a:pt x="89601" y="1051446"/>
                  </a:lnTo>
                  <a:lnTo>
                    <a:pt x="59241" y="1081791"/>
                  </a:lnTo>
                  <a:lnTo>
                    <a:pt x="34390" y="1116936"/>
                  </a:lnTo>
                  <a:lnTo>
                    <a:pt x="15759" y="1156174"/>
                  </a:lnTo>
                  <a:lnTo>
                    <a:pt x="4058" y="1198795"/>
                  </a:lnTo>
                  <a:lnTo>
                    <a:pt x="0" y="1244092"/>
                  </a:lnTo>
                  <a:lnTo>
                    <a:pt x="0" y="2251595"/>
                  </a:lnTo>
                  <a:lnTo>
                    <a:pt x="4058" y="2296873"/>
                  </a:lnTo>
                  <a:lnTo>
                    <a:pt x="15759" y="2339488"/>
                  </a:lnTo>
                  <a:lnTo>
                    <a:pt x="34390" y="2378730"/>
                  </a:lnTo>
                  <a:lnTo>
                    <a:pt x="59241" y="2413886"/>
                  </a:lnTo>
                  <a:lnTo>
                    <a:pt x="89601" y="2444245"/>
                  </a:lnTo>
                  <a:lnTo>
                    <a:pt x="124757" y="2469096"/>
                  </a:lnTo>
                  <a:lnTo>
                    <a:pt x="163998" y="2487728"/>
                  </a:lnTo>
                  <a:lnTo>
                    <a:pt x="206613" y="2499429"/>
                  </a:lnTo>
                  <a:lnTo>
                    <a:pt x="251891" y="2503487"/>
                  </a:lnTo>
                  <a:lnTo>
                    <a:pt x="2340483" y="2503487"/>
                  </a:lnTo>
                  <a:lnTo>
                    <a:pt x="2385783" y="2499429"/>
                  </a:lnTo>
                  <a:lnTo>
                    <a:pt x="2428416" y="2487728"/>
                  </a:lnTo>
                  <a:lnTo>
                    <a:pt x="2467671" y="2469096"/>
                  </a:lnTo>
                  <a:lnTo>
                    <a:pt x="2502836" y="2444245"/>
                  </a:lnTo>
                  <a:lnTo>
                    <a:pt x="2533202" y="2413886"/>
                  </a:lnTo>
                  <a:lnTo>
                    <a:pt x="2558057" y="2378730"/>
                  </a:lnTo>
                  <a:lnTo>
                    <a:pt x="2576691" y="2339488"/>
                  </a:lnTo>
                  <a:lnTo>
                    <a:pt x="2588392" y="2296873"/>
                  </a:lnTo>
                  <a:lnTo>
                    <a:pt x="2592451" y="2251595"/>
                  </a:lnTo>
                  <a:lnTo>
                    <a:pt x="2592451" y="1244092"/>
                  </a:lnTo>
                  <a:lnTo>
                    <a:pt x="2588392" y="1198795"/>
                  </a:lnTo>
                  <a:lnTo>
                    <a:pt x="2576691" y="1156174"/>
                  </a:lnTo>
                  <a:lnTo>
                    <a:pt x="2558057" y="1116936"/>
                  </a:lnTo>
                  <a:lnTo>
                    <a:pt x="2533202" y="1081791"/>
                  </a:lnTo>
                  <a:lnTo>
                    <a:pt x="2502836" y="1051446"/>
                  </a:lnTo>
                  <a:lnTo>
                    <a:pt x="2467671" y="1026611"/>
                  </a:lnTo>
                  <a:lnTo>
                    <a:pt x="2428416" y="1007994"/>
                  </a:lnTo>
                  <a:lnTo>
                    <a:pt x="2385783" y="996305"/>
                  </a:lnTo>
                  <a:lnTo>
                    <a:pt x="2340483" y="992251"/>
                  </a:lnTo>
                  <a:close/>
                </a:path>
                <a:path w="3418204" h="2503804">
                  <a:moveTo>
                    <a:pt x="3417824" y="0"/>
                  </a:moveTo>
                  <a:lnTo>
                    <a:pt x="1512189" y="992251"/>
                  </a:lnTo>
                  <a:lnTo>
                    <a:pt x="2160270" y="992251"/>
                  </a:lnTo>
                  <a:lnTo>
                    <a:pt x="3417824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3850" y="3949700"/>
              <a:ext cx="3418204" cy="2503805"/>
            </a:xfrm>
            <a:custGeom>
              <a:avLst/>
              <a:gdLst/>
              <a:ahLst/>
              <a:cxnLst/>
              <a:rect l="l" t="t" r="r" b="b"/>
              <a:pathLst>
                <a:path w="3418204" h="2503804">
                  <a:moveTo>
                    <a:pt x="0" y="1244092"/>
                  </a:moveTo>
                  <a:lnTo>
                    <a:pt x="4058" y="1198795"/>
                  </a:lnTo>
                  <a:lnTo>
                    <a:pt x="15759" y="1156174"/>
                  </a:lnTo>
                  <a:lnTo>
                    <a:pt x="34390" y="1116936"/>
                  </a:lnTo>
                  <a:lnTo>
                    <a:pt x="59241" y="1081791"/>
                  </a:lnTo>
                  <a:lnTo>
                    <a:pt x="89601" y="1051446"/>
                  </a:lnTo>
                  <a:lnTo>
                    <a:pt x="124757" y="1026611"/>
                  </a:lnTo>
                  <a:lnTo>
                    <a:pt x="163998" y="1007994"/>
                  </a:lnTo>
                  <a:lnTo>
                    <a:pt x="206613" y="996305"/>
                  </a:lnTo>
                  <a:lnTo>
                    <a:pt x="251891" y="992251"/>
                  </a:lnTo>
                  <a:lnTo>
                    <a:pt x="1512189" y="992251"/>
                  </a:lnTo>
                  <a:lnTo>
                    <a:pt x="3417824" y="0"/>
                  </a:lnTo>
                  <a:lnTo>
                    <a:pt x="2160270" y="992251"/>
                  </a:lnTo>
                  <a:lnTo>
                    <a:pt x="2340483" y="992251"/>
                  </a:lnTo>
                  <a:lnTo>
                    <a:pt x="2385783" y="996305"/>
                  </a:lnTo>
                  <a:lnTo>
                    <a:pt x="2428416" y="1007994"/>
                  </a:lnTo>
                  <a:lnTo>
                    <a:pt x="2467671" y="1026611"/>
                  </a:lnTo>
                  <a:lnTo>
                    <a:pt x="2502836" y="1051446"/>
                  </a:lnTo>
                  <a:lnTo>
                    <a:pt x="2533202" y="1081791"/>
                  </a:lnTo>
                  <a:lnTo>
                    <a:pt x="2558057" y="1116936"/>
                  </a:lnTo>
                  <a:lnTo>
                    <a:pt x="2576691" y="1156174"/>
                  </a:lnTo>
                  <a:lnTo>
                    <a:pt x="2588392" y="1198795"/>
                  </a:lnTo>
                  <a:lnTo>
                    <a:pt x="2592451" y="1244092"/>
                  </a:lnTo>
                  <a:lnTo>
                    <a:pt x="2592451" y="1621917"/>
                  </a:lnTo>
                  <a:lnTo>
                    <a:pt x="2592451" y="2251595"/>
                  </a:lnTo>
                  <a:lnTo>
                    <a:pt x="2588392" y="2296873"/>
                  </a:lnTo>
                  <a:lnTo>
                    <a:pt x="2576691" y="2339488"/>
                  </a:lnTo>
                  <a:lnTo>
                    <a:pt x="2558057" y="2378730"/>
                  </a:lnTo>
                  <a:lnTo>
                    <a:pt x="2533202" y="2413886"/>
                  </a:lnTo>
                  <a:lnTo>
                    <a:pt x="2502836" y="2444245"/>
                  </a:lnTo>
                  <a:lnTo>
                    <a:pt x="2467671" y="2469096"/>
                  </a:lnTo>
                  <a:lnTo>
                    <a:pt x="2428416" y="2487728"/>
                  </a:lnTo>
                  <a:lnTo>
                    <a:pt x="2385783" y="2499429"/>
                  </a:lnTo>
                  <a:lnTo>
                    <a:pt x="2340483" y="2503487"/>
                  </a:lnTo>
                  <a:lnTo>
                    <a:pt x="2160270" y="2503487"/>
                  </a:lnTo>
                  <a:lnTo>
                    <a:pt x="1512189" y="2503487"/>
                  </a:lnTo>
                  <a:lnTo>
                    <a:pt x="251891" y="2503487"/>
                  </a:lnTo>
                  <a:lnTo>
                    <a:pt x="206613" y="2499429"/>
                  </a:lnTo>
                  <a:lnTo>
                    <a:pt x="163998" y="2487728"/>
                  </a:lnTo>
                  <a:lnTo>
                    <a:pt x="124757" y="2469096"/>
                  </a:lnTo>
                  <a:lnTo>
                    <a:pt x="89601" y="2444245"/>
                  </a:lnTo>
                  <a:lnTo>
                    <a:pt x="59241" y="2413886"/>
                  </a:lnTo>
                  <a:lnTo>
                    <a:pt x="34390" y="2378730"/>
                  </a:lnTo>
                  <a:lnTo>
                    <a:pt x="15759" y="2339488"/>
                  </a:lnTo>
                  <a:lnTo>
                    <a:pt x="4058" y="2296873"/>
                  </a:lnTo>
                  <a:lnTo>
                    <a:pt x="0" y="2251595"/>
                  </a:lnTo>
                  <a:lnTo>
                    <a:pt x="0" y="1621917"/>
                  </a:lnTo>
                  <a:lnTo>
                    <a:pt x="0" y="12440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157172" y="5056454"/>
            <a:ext cx="1971039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216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Соматотипи-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ts val="2160"/>
              </a:lnSpc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рование</a:t>
            </a:r>
            <a:endParaRPr sz="2000">
              <a:latin typeface="Tahoma"/>
              <a:cs typeface="Tahoma"/>
            </a:endParaRPr>
          </a:p>
          <a:p>
            <a:pPr marL="12065" marR="5080" indent="-635" algn="ctr">
              <a:lnSpc>
                <a:spcPct val="80000"/>
              </a:lnSpc>
              <a:spcBef>
                <a:spcPts val="1200"/>
              </a:spcBef>
            </a:pP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(Z.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Rees,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ahoma"/>
                <a:cs typeface="Tahoma"/>
              </a:rPr>
              <a:t>H.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Eysenck,</a:t>
            </a:r>
            <a:r>
              <a:rPr sz="20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1945)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651439" y="3851211"/>
            <a:ext cx="2961005" cy="2823210"/>
            <a:chOff x="3127438" y="3851211"/>
            <a:chExt cx="2961005" cy="2823210"/>
          </a:xfrm>
        </p:grpSpPr>
        <p:sp>
          <p:nvSpPr>
            <p:cNvPr id="23" name="object 23"/>
            <p:cNvSpPr/>
            <p:nvPr/>
          </p:nvSpPr>
          <p:spPr>
            <a:xfrm>
              <a:off x="3132201" y="3855973"/>
              <a:ext cx="2951480" cy="2813685"/>
            </a:xfrm>
            <a:custGeom>
              <a:avLst/>
              <a:gdLst/>
              <a:ahLst/>
              <a:cxnLst/>
              <a:rect l="l" t="t" r="r" b="b"/>
              <a:pathLst>
                <a:path w="2951479" h="2813684">
                  <a:moveTo>
                    <a:pt x="2626995" y="868426"/>
                  </a:moveTo>
                  <a:lnTo>
                    <a:pt x="324103" y="868426"/>
                  </a:lnTo>
                  <a:lnTo>
                    <a:pt x="276193" y="871941"/>
                  </a:lnTo>
                  <a:lnTo>
                    <a:pt x="230472" y="882152"/>
                  </a:lnTo>
                  <a:lnTo>
                    <a:pt x="187438" y="898557"/>
                  </a:lnTo>
                  <a:lnTo>
                    <a:pt x="147594" y="920654"/>
                  </a:lnTo>
                  <a:lnTo>
                    <a:pt x="111438" y="947941"/>
                  </a:lnTo>
                  <a:lnTo>
                    <a:pt x="79472" y="979916"/>
                  </a:lnTo>
                  <a:lnTo>
                    <a:pt x="52196" y="1016076"/>
                  </a:lnTo>
                  <a:lnTo>
                    <a:pt x="30111" y="1055919"/>
                  </a:lnTo>
                  <a:lnTo>
                    <a:pt x="13716" y="1098944"/>
                  </a:lnTo>
                  <a:lnTo>
                    <a:pt x="3512" y="1144648"/>
                  </a:lnTo>
                  <a:lnTo>
                    <a:pt x="0" y="1192530"/>
                  </a:lnTo>
                  <a:lnTo>
                    <a:pt x="0" y="2488996"/>
                  </a:lnTo>
                  <a:lnTo>
                    <a:pt x="3512" y="2536892"/>
                  </a:lnTo>
                  <a:lnTo>
                    <a:pt x="13716" y="2582606"/>
                  </a:lnTo>
                  <a:lnTo>
                    <a:pt x="30111" y="2625636"/>
                  </a:lnTo>
                  <a:lnTo>
                    <a:pt x="52196" y="2665482"/>
                  </a:lnTo>
                  <a:lnTo>
                    <a:pt x="79472" y="2701641"/>
                  </a:lnTo>
                  <a:lnTo>
                    <a:pt x="111438" y="2733613"/>
                  </a:lnTo>
                  <a:lnTo>
                    <a:pt x="147594" y="2760896"/>
                  </a:lnTo>
                  <a:lnTo>
                    <a:pt x="187438" y="2782989"/>
                  </a:lnTo>
                  <a:lnTo>
                    <a:pt x="230472" y="2799390"/>
                  </a:lnTo>
                  <a:lnTo>
                    <a:pt x="276193" y="2809599"/>
                  </a:lnTo>
                  <a:lnTo>
                    <a:pt x="324103" y="2813113"/>
                  </a:lnTo>
                  <a:lnTo>
                    <a:pt x="2626995" y="2813113"/>
                  </a:lnTo>
                  <a:lnTo>
                    <a:pt x="2674876" y="2809599"/>
                  </a:lnTo>
                  <a:lnTo>
                    <a:pt x="2720580" y="2799390"/>
                  </a:lnTo>
                  <a:lnTo>
                    <a:pt x="2763605" y="2782989"/>
                  </a:lnTo>
                  <a:lnTo>
                    <a:pt x="2803448" y="2760896"/>
                  </a:lnTo>
                  <a:lnTo>
                    <a:pt x="2839608" y="2733613"/>
                  </a:lnTo>
                  <a:lnTo>
                    <a:pt x="2871583" y="2701641"/>
                  </a:lnTo>
                  <a:lnTo>
                    <a:pt x="2898870" y="2665482"/>
                  </a:lnTo>
                  <a:lnTo>
                    <a:pt x="2920967" y="2625636"/>
                  </a:lnTo>
                  <a:lnTo>
                    <a:pt x="2937372" y="2582606"/>
                  </a:lnTo>
                  <a:lnTo>
                    <a:pt x="2947583" y="2536892"/>
                  </a:lnTo>
                  <a:lnTo>
                    <a:pt x="2951099" y="2488996"/>
                  </a:lnTo>
                  <a:lnTo>
                    <a:pt x="2951099" y="1192530"/>
                  </a:lnTo>
                  <a:lnTo>
                    <a:pt x="2947583" y="1144648"/>
                  </a:lnTo>
                  <a:lnTo>
                    <a:pt x="2937372" y="1098944"/>
                  </a:lnTo>
                  <a:lnTo>
                    <a:pt x="2920967" y="1055919"/>
                  </a:lnTo>
                  <a:lnTo>
                    <a:pt x="2898870" y="1016076"/>
                  </a:lnTo>
                  <a:lnTo>
                    <a:pt x="2871583" y="979916"/>
                  </a:lnTo>
                  <a:lnTo>
                    <a:pt x="2839608" y="947941"/>
                  </a:lnTo>
                  <a:lnTo>
                    <a:pt x="2803448" y="920654"/>
                  </a:lnTo>
                  <a:lnTo>
                    <a:pt x="2763605" y="898557"/>
                  </a:lnTo>
                  <a:lnTo>
                    <a:pt x="2720580" y="882152"/>
                  </a:lnTo>
                  <a:lnTo>
                    <a:pt x="2674876" y="871941"/>
                  </a:lnTo>
                  <a:lnTo>
                    <a:pt x="2626995" y="868426"/>
                  </a:lnTo>
                  <a:close/>
                </a:path>
                <a:path w="2951479" h="2813684">
                  <a:moveTo>
                    <a:pt x="1393825" y="0"/>
                  </a:moveTo>
                  <a:lnTo>
                    <a:pt x="491744" y="868426"/>
                  </a:lnTo>
                  <a:lnTo>
                    <a:pt x="1229614" y="868426"/>
                  </a:lnTo>
                  <a:lnTo>
                    <a:pt x="1393825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32201" y="3855973"/>
              <a:ext cx="2951480" cy="2813685"/>
            </a:xfrm>
            <a:custGeom>
              <a:avLst/>
              <a:gdLst/>
              <a:ahLst/>
              <a:cxnLst/>
              <a:rect l="l" t="t" r="r" b="b"/>
              <a:pathLst>
                <a:path w="2951479" h="2813684">
                  <a:moveTo>
                    <a:pt x="0" y="1192530"/>
                  </a:moveTo>
                  <a:lnTo>
                    <a:pt x="3512" y="1144648"/>
                  </a:lnTo>
                  <a:lnTo>
                    <a:pt x="13716" y="1098944"/>
                  </a:lnTo>
                  <a:lnTo>
                    <a:pt x="30111" y="1055919"/>
                  </a:lnTo>
                  <a:lnTo>
                    <a:pt x="52196" y="1016076"/>
                  </a:lnTo>
                  <a:lnTo>
                    <a:pt x="79472" y="979916"/>
                  </a:lnTo>
                  <a:lnTo>
                    <a:pt x="111438" y="947941"/>
                  </a:lnTo>
                  <a:lnTo>
                    <a:pt x="147594" y="920654"/>
                  </a:lnTo>
                  <a:lnTo>
                    <a:pt x="187438" y="898557"/>
                  </a:lnTo>
                  <a:lnTo>
                    <a:pt x="230472" y="882152"/>
                  </a:lnTo>
                  <a:lnTo>
                    <a:pt x="276193" y="871941"/>
                  </a:lnTo>
                  <a:lnTo>
                    <a:pt x="324103" y="868426"/>
                  </a:lnTo>
                  <a:lnTo>
                    <a:pt x="491744" y="868426"/>
                  </a:lnTo>
                  <a:lnTo>
                    <a:pt x="1393825" y="0"/>
                  </a:lnTo>
                  <a:lnTo>
                    <a:pt x="1229614" y="868426"/>
                  </a:lnTo>
                  <a:lnTo>
                    <a:pt x="2626995" y="868426"/>
                  </a:lnTo>
                  <a:lnTo>
                    <a:pt x="2674876" y="871941"/>
                  </a:lnTo>
                  <a:lnTo>
                    <a:pt x="2720580" y="882152"/>
                  </a:lnTo>
                  <a:lnTo>
                    <a:pt x="2763605" y="898557"/>
                  </a:lnTo>
                  <a:lnTo>
                    <a:pt x="2803448" y="920654"/>
                  </a:lnTo>
                  <a:lnTo>
                    <a:pt x="2839608" y="947941"/>
                  </a:lnTo>
                  <a:lnTo>
                    <a:pt x="2871583" y="979916"/>
                  </a:lnTo>
                  <a:lnTo>
                    <a:pt x="2898870" y="1016076"/>
                  </a:lnTo>
                  <a:lnTo>
                    <a:pt x="2920967" y="1055919"/>
                  </a:lnTo>
                  <a:lnTo>
                    <a:pt x="2937372" y="1098944"/>
                  </a:lnTo>
                  <a:lnTo>
                    <a:pt x="2947583" y="1144648"/>
                  </a:lnTo>
                  <a:lnTo>
                    <a:pt x="2951099" y="1192530"/>
                  </a:lnTo>
                  <a:lnTo>
                    <a:pt x="2951099" y="1678686"/>
                  </a:lnTo>
                  <a:lnTo>
                    <a:pt x="2951099" y="2488996"/>
                  </a:lnTo>
                  <a:lnTo>
                    <a:pt x="2947583" y="2536892"/>
                  </a:lnTo>
                  <a:lnTo>
                    <a:pt x="2937372" y="2582606"/>
                  </a:lnTo>
                  <a:lnTo>
                    <a:pt x="2920967" y="2625636"/>
                  </a:lnTo>
                  <a:lnTo>
                    <a:pt x="2898870" y="2665482"/>
                  </a:lnTo>
                  <a:lnTo>
                    <a:pt x="2871583" y="2701641"/>
                  </a:lnTo>
                  <a:lnTo>
                    <a:pt x="2839608" y="2733613"/>
                  </a:lnTo>
                  <a:lnTo>
                    <a:pt x="2803448" y="2760896"/>
                  </a:lnTo>
                  <a:lnTo>
                    <a:pt x="2763605" y="2782989"/>
                  </a:lnTo>
                  <a:lnTo>
                    <a:pt x="2720580" y="2799390"/>
                  </a:lnTo>
                  <a:lnTo>
                    <a:pt x="2674876" y="2809599"/>
                  </a:lnTo>
                  <a:lnTo>
                    <a:pt x="2626995" y="2813113"/>
                  </a:lnTo>
                  <a:lnTo>
                    <a:pt x="1229614" y="2813113"/>
                  </a:lnTo>
                  <a:lnTo>
                    <a:pt x="491744" y="2813113"/>
                  </a:lnTo>
                  <a:lnTo>
                    <a:pt x="324103" y="2813113"/>
                  </a:lnTo>
                  <a:lnTo>
                    <a:pt x="276193" y="2809599"/>
                  </a:lnTo>
                  <a:lnTo>
                    <a:pt x="230472" y="2799390"/>
                  </a:lnTo>
                  <a:lnTo>
                    <a:pt x="187438" y="2782989"/>
                  </a:lnTo>
                  <a:lnTo>
                    <a:pt x="147594" y="2760896"/>
                  </a:lnTo>
                  <a:lnTo>
                    <a:pt x="111438" y="2733613"/>
                  </a:lnTo>
                  <a:lnTo>
                    <a:pt x="79472" y="2701641"/>
                  </a:lnTo>
                  <a:lnTo>
                    <a:pt x="52196" y="2665482"/>
                  </a:lnTo>
                  <a:lnTo>
                    <a:pt x="30111" y="2625636"/>
                  </a:lnTo>
                  <a:lnTo>
                    <a:pt x="13716" y="2582606"/>
                  </a:lnTo>
                  <a:lnTo>
                    <a:pt x="3512" y="2536892"/>
                  </a:lnTo>
                  <a:lnTo>
                    <a:pt x="0" y="2488996"/>
                  </a:lnTo>
                  <a:lnTo>
                    <a:pt x="0" y="1678686"/>
                  </a:lnTo>
                  <a:lnTo>
                    <a:pt x="0" y="119253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914138" y="4830317"/>
            <a:ext cx="22186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Оценка пропорциональ- ности</a:t>
            </a:r>
            <a:endParaRPr sz="2000">
              <a:latin typeface="Tahoma"/>
              <a:cs typeface="Tahoma"/>
            </a:endParaRPr>
          </a:p>
          <a:p>
            <a:pPr marL="146685" marR="137795" algn="ctr"/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телосложения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(Беков</a:t>
            </a:r>
            <a:r>
              <a:rPr sz="20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Д.Б.,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1988)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770062" y="2919412"/>
            <a:ext cx="3327400" cy="1377950"/>
            <a:chOff x="246062" y="2919412"/>
            <a:chExt cx="3327400" cy="1377950"/>
          </a:xfrm>
        </p:grpSpPr>
        <p:sp>
          <p:nvSpPr>
            <p:cNvPr id="27" name="object 27"/>
            <p:cNvSpPr/>
            <p:nvPr/>
          </p:nvSpPr>
          <p:spPr>
            <a:xfrm>
              <a:off x="250825" y="2924175"/>
              <a:ext cx="3317875" cy="1368425"/>
            </a:xfrm>
            <a:custGeom>
              <a:avLst/>
              <a:gdLst/>
              <a:ahLst/>
              <a:cxnLst/>
              <a:rect l="l" t="t" r="r" b="b"/>
              <a:pathLst>
                <a:path w="3317875" h="1368425">
                  <a:moveTo>
                    <a:pt x="2292858" y="0"/>
                  </a:moveTo>
                  <a:lnTo>
                    <a:pt x="228079" y="0"/>
                  </a:lnTo>
                  <a:lnTo>
                    <a:pt x="182111" y="4633"/>
                  </a:lnTo>
                  <a:lnTo>
                    <a:pt x="139297" y="17922"/>
                  </a:lnTo>
                  <a:lnTo>
                    <a:pt x="100555" y="38951"/>
                  </a:lnTo>
                  <a:lnTo>
                    <a:pt x="66800" y="66801"/>
                  </a:lnTo>
                  <a:lnTo>
                    <a:pt x="38950" y="100558"/>
                  </a:lnTo>
                  <a:lnTo>
                    <a:pt x="17922" y="139303"/>
                  </a:lnTo>
                  <a:lnTo>
                    <a:pt x="4633" y="182119"/>
                  </a:lnTo>
                  <a:lnTo>
                    <a:pt x="0" y="228091"/>
                  </a:lnTo>
                  <a:lnTo>
                    <a:pt x="0" y="1140333"/>
                  </a:lnTo>
                  <a:lnTo>
                    <a:pt x="4633" y="1186305"/>
                  </a:lnTo>
                  <a:lnTo>
                    <a:pt x="17922" y="1229121"/>
                  </a:lnTo>
                  <a:lnTo>
                    <a:pt x="38950" y="1267866"/>
                  </a:lnTo>
                  <a:lnTo>
                    <a:pt x="66800" y="1301623"/>
                  </a:lnTo>
                  <a:lnTo>
                    <a:pt x="100555" y="1329473"/>
                  </a:lnTo>
                  <a:lnTo>
                    <a:pt x="139297" y="1350502"/>
                  </a:lnTo>
                  <a:lnTo>
                    <a:pt x="182111" y="1363791"/>
                  </a:lnTo>
                  <a:lnTo>
                    <a:pt x="228079" y="1368425"/>
                  </a:lnTo>
                  <a:lnTo>
                    <a:pt x="2292858" y="1368425"/>
                  </a:lnTo>
                  <a:lnTo>
                    <a:pt x="2338830" y="1363791"/>
                  </a:lnTo>
                  <a:lnTo>
                    <a:pt x="2381646" y="1350502"/>
                  </a:lnTo>
                  <a:lnTo>
                    <a:pt x="2420391" y="1329473"/>
                  </a:lnTo>
                  <a:lnTo>
                    <a:pt x="2454148" y="1301623"/>
                  </a:lnTo>
                  <a:lnTo>
                    <a:pt x="2481998" y="1267866"/>
                  </a:lnTo>
                  <a:lnTo>
                    <a:pt x="2503027" y="1229121"/>
                  </a:lnTo>
                  <a:lnTo>
                    <a:pt x="2516316" y="1186305"/>
                  </a:lnTo>
                  <a:lnTo>
                    <a:pt x="2520950" y="1140333"/>
                  </a:lnTo>
                  <a:lnTo>
                    <a:pt x="2520950" y="570229"/>
                  </a:lnTo>
                  <a:lnTo>
                    <a:pt x="3317875" y="557149"/>
                  </a:lnTo>
                  <a:lnTo>
                    <a:pt x="2520950" y="228091"/>
                  </a:lnTo>
                  <a:lnTo>
                    <a:pt x="2516316" y="182119"/>
                  </a:lnTo>
                  <a:lnTo>
                    <a:pt x="2503027" y="139303"/>
                  </a:lnTo>
                  <a:lnTo>
                    <a:pt x="2481998" y="100558"/>
                  </a:lnTo>
                  <a:lnTo>
                    <a:pt x="2454148" y="66801"/>
                  </a:lnTo>
                  <a:lnTo>
                    <a:pt x="2420391" y="38951"/>
                  </a:lnTo>
                  <a:lnTo>
                    <a:pt x="2381646" y="17922"/>
                  </a:lnTo>
                  <a:lnTo>
                    <a:pt x="2338830" y="4633"/>
                  </a:lnTo>
                  <a:lnTo>
                    <a:pt x="229285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0825" y="2924175"/>
              <a:ext cx="3317875" cy="1368425"/>
            </a:xfrm>
            <a:custGeom>
              <a:avLst/>
              <a:gdLst/>
              <a:ahLst/>
              <a:cxnLst/>
              <a:rect l="l" t="t" r="r" b="b"/>
              <a:pathLst>
                <a:path w="3317875" h="1368425">
                  <a:moveTo>
                    <a:pt x="0" y="228091"/>
                  </a:moveTo>
                  <a:lnTo>
                    <a:pt x="4633" y="182119"/>
                  </a:lnTo>
                  <a:lnTo>
                    <a:pt x="17922" y="139303"/>
                  </a:lnTo>
                  <a:lnTo>
                    <a:pt x="38950" y="100558"/>
                  </a:lnTo>
                  <a:lnTo>
                    <a:pt x="66800" y="66801"/>
                  </a:lnTo>
                  <a:lnTo>
                    <a:pt x="100555" y="38951"/>
                  </a:lnTo>
                  <a:lnTo>
                    <a:pt x="139297" y="17922"/>
                  </a:lnTo>
                  <a:lnTo>
                    <a:pt x="182111" y="4633"/>
                  </a:lnTo>
                  <a:lnTo>
                    <a:pt x="228079" y="0"/>
                  </a:lnTo>
                  <a:lnTo>
                    <a:pt x="1470533" y="0"/>
                  </a:lnTo>
                  <a:lnTo>
                    <a:pt x="2100834" y="0"/>
                  </a:lnTo>
                  <a:lnTo>
                    <a:pt x="2292858" y="0"/>
                  </a:lnTo>
                  <a:lnTo>
                    <a:pt x="2338830" y="4633"/>
                  </a:lnTo>
                  <a:lnTo>
                    <a:pt x="2381646" y="17922"/>
                  </a:lnTo>
                  <a:lnTo>
                    <a:pt x="2420391" y="38951"/>
                  </a:lnTo>
                  <a:lnTo>
                    <a:pt x="2454148" y="66801"/>
                  </a:lnTo>
                  <a:lnTo>
                    <a:pt x="2481998" y="100558"/>
                  </a:lnTo>
                  <a:lnTo>
                    <a:pt x="2503027" y="139303"/>
                  </a:lnTo>
                  <a:lnTo>
                    <a:pt x="2516316" y="182119"/>
                  </a:lnTo>
                  <a:lnTo>
                    <a:pt x="2520950" y="228091"/>
                  </a:lnTo>
                  <a:lnTo>
                    <a:pt x="3317875" y="557149"/>
                  </a:lnTo>
                  <a:lnTo>
                    <a:pt x="2520950" y="570229"/>
                  </a:lnTo>
                  <a:lnTo>
                    <a:pt x="2520950" y="1140333"/>
                  </a:lnTo>
                  <a:lnTo>
                    <a:pt x="2516316" y="1186305"/>
                  </a:lnTo>
                  <a:lnTo>
                    <a:pt x="2503027" y="1229121"/>
                  </a:lnTo>
                  <a:lnTo>
                    <a:pt x="2481998" y="1267866"/>
                  </a:lnTo>
                  <a:lnTo>
                    <a:pt x="2454148" y="1301623"/>
                  </a:lnTo>
                  <a:lnTo>
                    <a:pt x="2420391" y="1329473"/>
                  </a:lnTo>
                  <a:lnTo>
                    <a:pt x="2381646" y="1350502"/>
                  </a:lnTo>
                  <a:lnTo>
                    <a:pt x="2338830" y="1363791"/>
                  </a:lnTo>
                  <a:lnTo>
                    <a:pt x="2292858" y="1368425"/>
                  </a:lnTo>
                  <a:lnTo>
                    <a:pt x="2100834" y="1368425"/>
                  </a:lnTo>
                  <a:lnTo>
                    <a:pt x="1470533" y="1368425"/>
                  </a:lnTo>
                  <a:lnTo>
                    <a:pt x="228079" y="1368425"/>
                  </a:lnTo>
                  <a:lnTo>
                    <a:pt x="182111" y="1363791"/>
                  </a:lnTo>
                  <a:lnTo>
                    <a:pt x="139297" y="1350502"/>
                  </a:lnTo>
                  <a:lnTo>
                    <a:pt x="100555" y="1329473"/>
                  </a:lnTo>
                  <a:lnTo>
                    <a:pt x="66800" y="1301623"/>
                  </a:lnTo>
                  <a:lnTo>
                    <a:pt x="38950" y="1267866"/>
                  </a:lnTo>
                  <a:lnTo>
                    <a:pt x="17922" y="1229121"/>
                  </a:lnTo>
                  <a:lnTo>
                    <a:pt x="4633" y="1186305"/>
                  </a:lnTo>
                  <a:lnTo>
                    <a:pt x="0" y="1140333"/>
                  </a:lnTo>
                  <a:lnTo>
                    <a:pt x="0" y="570229"/>
                  </a:lnTo>
                  <a:lnTo>
                    <a:pt x="0" y="2280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058111" y="3173984"/>
            <a:ext cx="195453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Методы</a:t>
            </a:r>
            <a:endParaRPr sz="20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вариационной</a:t>
            </a:r>
            <a:endParaRPr sz="2000">
              <a:latin typeface="Tahoma"/>
              <a:cs typeface="Tahoma"/>
            </a:endParaRPr>
          </a:p>
          <a:p>
            <a:pPr marL="635" algn="ctr"/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статистики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7573963" y="3913188"/>
            <a:ext cx="2949893" cy="2543175"/>
            <a:chOff x="6049962" y="3913187"/>
            <a:chExt cx="2632075" cy="2543175"/>
          </a:xfrm>
        </p:grpSpPr>
        <p:sp>
          <p:nvSpPr>
            <p:cNvPr id="31" name="object 31"/>
            <p:cNvSpPr/>
            <p:nvPr/>
          </p:nvSpPr>
          <p:spPr>
            <a:xfrm>
              <a:off x="6054725" y="3917950"/>
              <a:ext cx="2622550" cy="2533650"/>
            </a:xfrm>
            <a:custGeom>
              <a:avLst/>
              <a:gdLst/>
              <a:ahLst/>
              <a:cxnLst/>
              <a:rect l="l" t="t" r="r" b="b"/>
              <a:pathLst>
                <a:path w="2622550" h="2533650">
                  <a:moveTo>
                    <a:pt x="2346832" y="879475"/>
                  </a:moveTo>
                  <a:lnTo>
                    <a:pt x="521716" y="879475"/>
                  </a:lnTo>
                  <a:lnTo>
                    <a:pt x="472160" y="883917"/>
                  </a:lnTo>
                  <a:lnTo>
                    <a:pt x="425525" y="896724"/>
                  </a:lnTo>
                  <a:lnTo>
                    <a:pt x="382589" y="917118"/>
                  </a:lnTo>
                  <a:lnTo>
                    <a:pt x="344128" y="944320"/>
                  </a:lnTo>
                  <a:lnTo>
                    <a:pt x="310918" y="977551"/>
                  </a:lnTo>
                  <a:lnTo>
                    <a:pt x="283736" y="1016032"/>
                  </a:lnTo>
                  <a:lnTo>
                    <a:pt x="263359" y="1058985"/>
                  </a:lnTo>
                  <a:lnTo>
                    <a:pt x="250563" y="1105631"/>
                  </a:lnTo>
                  <a:lnTo>
                    <a:pt x="246125" y="1155192"/>
                  </a:lnTo>
                  <a:lnTo>
                    <a:pt x="246125" y="2257945"/>
                  </a:lnTo>
                  <a:lnTo>
                    <a:pt x="250563" y="2307505"/>
                  </a:lnTo>
                  <a:lnTo>
                    <a:pt x="263359" y="2354150"/>
                  </a:lnTo>
                  <a:lnTo>
                    <a:pt x="283736" y="2397101"/>
                  </a:lnTo>
                  <a:lnTo>
                    <a:pt x="310918" y="2435580"/>
                  </a:lnTo>
                  <a:lnTo>
                    <a:pt x="344128" y="2468809"/>
                  </a:lnTo>
                  <a:lnTo>
                    <a:pt x="382589" y="2496009"/>
                  </a:lnTo>
                  <a:lnTo>
                    <a:pt x="425525" y="2516401"/>
                  </a:lnTo>
                  <a:lnTo>
                    <a:pt x="472160" y="2529208"/>
                  </a:lnTo>
                  <a:lnTo>
                    <a:pt x="521716" y="2533650"/>
                  </a:lnTo>
                  <a:lnTo>
                    <a:pt x="2346832" y="2533650"/>
                  </a:lnTo>
                  <a:lnTo>
                    <a:pt x="2396393" y="2529208"/>
                  </a:lnTo>
                  <a:lnTo>
                    <a:pt x="2443039" y="2516401"/>
                  </a:lnTo>
                  <a:lnTo>
                    <a:pt x="2485992" y="2496009"/>
                  </a:lnTo>
                  <a:lnTo>
                    <a:pt x="2524473" y="2468809"/>
                  </a:lnTo>
                  <a:lnTo>
                    <a:pt x="2557704" y="2435580"/>
                  </a:lnTo>
                  <a:lnTo>
                    <a:pt x="2584906" y="2397101"/>
                  </a:lnTo>
                  <a:lnTo>
                    <a:pt x="2605300" y="2354150"/>
                  </a:lnTo>
                  <a:lnTo>
                    <a:pt x="2618107" y="2307505"/>
                  </a:lnTo>
                  <a:lnTo>
                    <a:pt x="2622550" y="2257945"/>
                  </a:lnTo>
                  <a:lnTo>
                    <a:pt x="2622550" y="1155192"/>
                  </a:lnTo>
                  <a:lnTo>
                    <a:pt x="2618107" y="1105631"/>
                  </a:lnTo>
                  <a:lnTo>
                    <a:pt x="2605300" y="1058985"/>
                  </a:lnTo>
                  <a:lnTo>
                    <a:pt x="2584906" y="1016032"/>
                  </a:lnTo>
                  <a:lnTo>
                    <a:pt x="2557704" y="977551"/>
                  </a:lnTo>
                  <a:lnTo>
                    <a:pt x="2524473" y="944320"/>
                  </a:lnTo>
                  <a:lnTo>
                    <a:pt x="2485992" y="917118"/>
                  </a:lnTo>
                  <a:lnTo>
                    <a:pt x="2443039" y="896724"/>
                  </a:lnTo>
                  <a:lnTo>
                    <a:pt x="2396393" y="883917"/>
                  </a:lnTo>
                  <a:lnTo>
                    <a:pt x="2346832" y="879475"/>
                  </a:lnTo>
                  <a:close/>
                </a:path>
                <a:path w="2622550" h="2533650">
                  <a:moveTo>
                    <a:pt x="0" y="0"/>
                  </a:moveTo>
                  <a:lnTo>
                    <a:pt x="642111" y="879475"/>
                  </a:lnTo>
                  <a:lnTo>
                    <a:pt x="1236218" y="8794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054725" y="3917950"/>
              <a:ext cx="2622550" cy="2533650"/>
            </a:xfrm>
            <a:custGeom>
              <a:avLst/>
              <a:gdLst/>
              <a:ahLst/>
              <a:cxnLst/>
              <a:rect l="l" t="t" r="r" b="b"/>
              <a:pathLst>
                <a:path w="2622550" h="2533650">
                  <a:moveTo>
                    <a:pt x="246125" y="1155192"/>
                  </a:moveTo>
                  <a:lnTo>
                    <a:pt x="250563" y="1105631"/>
                  </a:lnTo>
                  <a:lnTo>
                    <a:pt x="263359" y="1058985"/>
                  </a:lnTo>
                  <a:lnTo>
                    <a:pt x="283736" y="1016032"/>
                  </a:lnTo>
                  <a:lnTo>
                    <a:pt x="310918" y="977551"/>
                  </a:lnTo>
                  <a:lnTo>
                    <a:pt x="344128" y="944320"/>
                  </a:lnTo>
                  <a:lnTo>
                    <a:pt x="382589" y="917118"/>
                  </a:lnTo>
                  <a:lnTo>
                    <a:pt x="425525" y="896724"/>
                  </a:lnTo>
                  <a:lnTo>
                    <a:pt x="472160" y="883917"/>
                  </a:lnTo>
                  <a:lnTo>
                    <a:pt x="521716" y="879475"/>
                  </a:lnTo>
                  <a:lnTo>
                    <a:pt x="642111" y="879475"/>
                  </a:lnTo>
                  <a:lnTo>
                    <a:pt x="0" y="0"/>
                  </a:lnTo>
                  <a:lnTo>
                    <a:pt x="1236218" y="879475"/>
                  </a:lnTo>
                  <a:lnTo>
                    <a:pt x="2346832" y="879475"/>
                  </a:lnTo>
                  <a:lnTo>
                    <a:pt x="2396393" y="883917"/>
                  </a:lnTo>
                  <a:lnTo>
                    <a:pt x="2443039" y="896724"/>
                  </a:lnTo>
                  <a:lnTo>
                    <a:pt x="2485992" y="917118"/>
                  </a:lnTo>
                  <a:lnTo>
                    <a:pt x="2524473" y="944320"/>
                  </a:lnTo>
                  <a:lnTo>
                    <a:pt x="2557704" y="977551"/>
                  </a:lnTo>
                  <a:lnTo>
                    <a:pt x="2584906" y="1016032"/>
                  </a:lnTo>
                  <a:lnTo>
                    <a:pt x="2605300" y="1058985"/>
                  </a:lnTo>
                  <a:lnTo>
                    <a:pt x="2618107" y="1105631"/>
                  </a:lnTo>
                  <a:lnTo>
                    <a:pt x="2622550" y="1155192"/>
                  </a:lnTo>
                  <a:lnTo>
                    <a:pt x="2622550" y="1568704"/>
                  </a:lnTo>
                  <a:lnTo>
                    <a:pt x="2622550" y="2257945"/>
                  </a:lnTo>
                  <a:lnTo>
                    <a:pt x="2618107" y="2307505"/>
                  </a:lnTo>
                  <a:lnTo>
                    <a:pt x="2605300" y="2354150"/>
                  </a:lnTo>
                  <a:lnTo>
                    <a:pt x="2584906" y="2397101"/>
                  </a:lnTo>
                  <a:lnTo>
                    <a:pt x="2557704" y="2435580"/>
                  </a:lnTo>
                  <a:lnTo>
                    <a:pt x="2524473" y="2468809"/>
                  </a:lnTo>
                  <a:lnTo>
                    <a:pt x="2485992" y="2496009"/>
                  </a:lnTo>
                  <a:lnTo>
                    <a:pt x="2443039" y="2516401"/>
                  </a:lnTo>
                  <a:lnTo>
                    <a:pt x="2396393" y="2529208"/>
                  </a:lnTo>
                  <a:lnTo>
                    <a:pt x="2346832" y="2533650"/>
                  </a:lnTo>
                  <a:lnTo>
                    <a:pt x="1236218" y="2533650"/>
                  </a:lnTo>
                  <a:lnTo>
                    <a:pt x="642111" y="2533650"/>
                  </a:lnTo>
                  <a:lnTo>
                    <a:pt x="521716" y="2533650"/>
                  </a:lnTo>
                  <a:lnTo>
                    <a:pt x="472160" y="2529208"/>
                  </a:lnTo>
                  <a:lnTo>
                    <a:pt x="425525" y="2516401"/>
                  </a:lnTo>
                  <a:lnTo>
                    <a:pt x="382589" y="2496009"/>
                  </a:lnTo>
                  <a:lnTo>
                    <a:pt x="344128" y="2468809"/>
                  </a:lnTo>
                  <a:lnTo>
                    <a:pt x="310918" y="2435580"/>
                  </a:lnTo>
                  <a:lnTo>
                    <a:pt x="283736" y="2397101"/>
                  </a:lnTo>
                  <a:lnTo>
                    <a:pt x="263359" y="2354150"/>
                  </a:lnTo>
                  <a:lnTo>
                    <a:pt x="250563" y="2307505"/>
                  </a:lnTo>
                  <a:lnTo>
                    <a:pt x="246125" y="2257945"/>
                  </a:lnTo>
                  <a:lnTo>
                    <a:pt x="246125" y="1568704"/>
                  </a:lnTo>
                  <a:lnTo>
                    <a:pt x="246125" y="1155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7906893" y="5046091"/>
            <a:ext cx="23577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Биоимпедансный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анализ</a:t>
            </a:r>
            <a:r>
              <a:rPr sz="20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ahoma"/>
                <a:cs typeface="Tahoma"/>
              </a:rPr>
              <a:t>(Д.В.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Николаев</a:t>
            </a:r>
            <a:r>
              <a:rPr sz="20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ahoma"/>
                <a:cs typeface="Tahoma"/>
              </a:rPr>
              <a:t>с </a:t>
            </a:r>
            <a:r>
              <a:rPr sz="2000" b="1" dirty="0">
                <a:solidFill>
                  <a:srgbClr val="FFFFFF"/>
                </a:solidFill>
                <a:latin typeface="Tahoma"/>
                <a:cs typeface="Tahoma"/>
              </a:rPr>
              <a:t>соавт.,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ahoma"/>
                <a:cs typeface="Tahoma"/>
              </a:rPr>
              <a:t>2001)</a:t>
            </a:r>
            <a:endParaRPr sz="20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49374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9689" y="457856"/>
            <a:ext cx="8911687" cy="1280890"/>
          </a:xfrm>
        </p:spPr>
        <p:txBody>
          <a:bodyPr/>
          <a:lstStyle/>
          <a:p>
            <a:r>
              <a:rPr lang="ru-RU" b="1" dirty="0" smtClean="0"/>
              <a:t>Антропометрия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394" y="1482437"/>
            <a:ext cx="8915400" cy="3777622"/>
          </a:xfrm>
        </p:spPr>
        <p:txBody>
          <a:bodyPr>
            <a:normAutofit/>
          </a:bodyPr>
          <a:lstStyle/>
          <a:p>
            <a:pPr marL="12700" marR="147828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 smtClean="0">
                <a:latin typeface="Calibri"/>
                <a:cs typeface="Calibri"/>
              </a:rPr>
              <a:t>Метод оценки физического статуса (физического развития человека)</a:t>
            </a:r>
          </a:p>
          <a:p>
            <a:pPr marL="12700" marR="147828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 smtClean="0">
                <a:latin typeface="Calibri"/>
                <a:cs typeface="Calibri"/>
              </a:rPr>
              <a:t>Совокупность</a:t>
            </a:r>
            <a:r>
              <a:rPr lang="ru-RU" sz="2400" b="1" spc="-90" dirty="0" smtClean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методов</a:t>
            </a:r>
            <a:r>
              <a:rPr lang="ru-RU" sz="2400" b="1" spc="-4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и</a:t>
            </a:r>
            <a:r>
              <a:rPr lang="ru-RU" sz="2400" b="1" spc="-70" dirty="0">
                <a:latin typeface="Calibri"/>
                <a:cs typeface="Calibri"/>
              </a:rPr>
              <a:t> </a:t>
            </a:r>
            <a:r>
              <a:rPr lang="ru-RU" sz="2400" b="1" spc="-10" dirty="0">
                <a:latin typeface="Calibri"/>
                <a:cs typeface="Calibri"/>
              </a:rPr>
              <a:t>приемов </a:t>
            </a:r>
            <a:r>
              <a:rPr lang="ru-RU" sz="2400" b="1" dirty="0">
                <a:latin typeface="Calibri"/>
                <a:cs typeface="Calibri"/>
              </a:rPr>
              <a:t>измерений</a:t>
            </a:r>
            <a:r>
              <a:rPr lang="ru-RU" sz="2400" b="1" spc="-30" dirty="0">
                <a:latin typeface="Calibri"/>
                <a:cs typeface="Calibri"/>
              </a:rPr>
              <a:t> </a:t>
            </a:r>
            <a:r>
              <a:rPr lang="ru-RU" sz="2400" b="1" spc="-10" dirty="0" smtClean="0">
                <a:latin typeface="Calibri"/>
                <a:cs typeface="Calibri"/>
              </a:rPr>
              <a:t>морфологических</a:t>
            </a:r>
            <a:r>
              <a:rPr lang="ru-RU" sz="2400" dirty="0" smtClean="0">
                <a:latin typeface="Calibri"/>
                <a:cs typeface="Calibri"/>
              </a:rPr>
              <a:t> </a:t>
            </a:r>
            <a:r>
              <a:rPr lang="ru-RU" sz="2400" b="1" dirty="0" smtClean="0">
                <a:latin typeface="Calibri"/>
                <a:cs typeface="Calibri"/>
              </a:rPr>
              <a:t>особенностей</a:t>
            </a:r>
            <a:r>
              <a:rPr lang="ru-RU" sz="2400" b="1" spc="-114" dirty="0" smtClean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человеческого</a:t>
            </a:r>
            <a:r>
              <a:rPr lang="ru-RU" sz="2400" b="1" spc="-75" dirty="0">
                <a:latin typeface="Calibri"/>
                <a:cs typeface="Calibri"/>
              </a:rPr>
              <a:t> </a:t>
            </a:r>
            <a:r>
              <a:rPr lang="ru-RU" sz="2400" b="1" dirty="0">
                <a:latin typeface="Calibri"/>
                <a:cs typeface="Calibri"/>
              </a:rPr>
              <a:t>тела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7" y="3309596"/>
            <a:ext cx="4433455" cy="32658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6" y="510328"/>
            <a:ext cx="3675513" cy="606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2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630" y="153776"/>
            <a:ext cx="8911687" cy="1280890"/>
          </a:xfrm>
        </p:spPr>
        <p:txBody>
          <a:bodyPr/>
          <a:lstStyle/>
          <a:p>
            <a:r>
              <a:rPr lang="ru-RU" dirty="0" smtClean="0"/>
              <a:t>Краниометрия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3248" y="864844"/>
            <a:ext cx="8915400" cy="157941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Цель исследования – определение расположения челюстей по отношению к плоскости передней части основания черепа, т.е. определение типа лица и выявление отклонений от средних размеров, характерных для нормального прикуса при том же типе.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107" y="2145734"/>
            <a:ext cx="4740250" cy="2451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30" y="2145734"/>
            <a:ext cx="3160200" cy="316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91" y="4169664"/>
            <a:ext cx="4547616" cy="2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44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0732" y="151912"/>
            <a:ext cx="10331778" cy="738484"/>
          </a:xfrm>
          <a:prstGeom prst="rect">
            <a:avLst/>
          </a:prstGeom>
        </p:spPr>
        <p:txBody>
          <a:bodyPr vert="horz" wrap="square" lIns="0" tIns="182702" rIns="0" bIns="0" rtlCol="0" anchor="t">
            <a:spAutoFit/>
          </a:bodyPr>
          <a:lstStyle/>
          <a:p>
            <a:pPr marL="1824355" marR="5080" indent="-1640205"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  <a:latin typeface="Verdana"/>
                <a:cs typeface="Verdana"/>
              </a:rPr>
              <a:t>А</a:t>
            </a:r>
            <a:r>
              <a:rPr b="1" spc="-10" dirty="0" err="1" smtClean="0">
                <a:solidFill>
                  <a:schemeClr val="tx1"/>
                </a:solidFill>
                <a:latin typeface="Verdana"/>
                <a:cs typeface="Verdana"/>
              </a:rPr>
              <a:t>нтропометрическ</a:t>
            </a:r>
            <a:r>
              <a:rPr lang="ru-RU" b="1" spc="-10" dirty="0" err="1" smtClean="0">
                <a:solidFill>
                  <a:schemeClr val="tx1"/>
                </a:solidFill>
                <a:latin typeface="Verdana"/>
                <a:cs typeface="Verdana"/>
              </a:rPr>
              <a:t>ий</a:t>
            </a:r>
            <a:r>
              <a:rPr lang="ru-RU" b="1" spc="-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b="1" spc="-10" dirty="0" err="1" smtClean="0">
                <a:solidFill>
                  <a:schemeClr val="tx1"/>
                </a:solidFill>
                <a:latin typeface="Verdana"/>
                <a:cs typeface="Verdana"/>
              </a:rPr>
              <a:t>инструментари</a:t>
            </a:r>
            <a:r>
              <a:rPr lang="ru-RU" b="1" spc="-10" dirty="0" smtClean="0">
                <a:solidFill>
                  <a:schemeClr val="tx1"/>
                </a:solidFill>
                <a:latin typeface="Verdana"/>
                <a:cs typeface="Verdana"/>
              </a:rPr>
              <a:t>й</a:t>
            </a:r>
            <a:endParaRPr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1447801"/>
            <a:ext cx="4419600" cy="25304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76400" y="4343400"/>
            <a:ext cx="2971800" cy="2514600"/>
            <a:chOff x="152400" y="4343400"/>
            <a:chExt cx="2971800" cy="25146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" y="4343400"/>
              <a:ext cx="2590800" cy="2209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400" y="6491287"/>
              <a:ext cx="2971800" cy="367030"/>
            </a:xfrm>
            <a:custGeom>
              <a:avLst/>
              <a:gdLst/>
              <a:ahLst/>
              <a:cxnLst/>
              <a:rect l="l" t="t" r="r" b="b"/>
              <a:pathLst>
                <a:path w="2971800" h="367029">
                  <a:moveTo>
                    <a:pt x="2971800" y="0"/>
                  </a:moveTo>
                  <a:lnTo>
                    <a:pt x="0" y="0"/>
                  </a:lnTo>
                  <a:lnTo>
                    <a:pt x="0" y="366712"/>
                  </a:lnTo>
                  <a:lnTo>
                    <a:pt x="2971800" y="366712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624455" y="4343400"/>
            <a:ext cx="2971800" cy="2438400"/>
            <a:chOff x="6172200" y="4419600"/>
            <a:chExt cx="2971800" cy="24384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600" y="4419600"/>
              <a:ext cx="2590800" cy="21336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172200" y="6491287"/>
              <a:ext cx="2971800" cy="367030"/>
            </a:xfrm>
            <a:custGeom>
              <a:avLst/>
              <a:gdLst/>
              <a:ahLst/>
              <a:cxnLst/>
              <a:rect l="l" t="t" r="r" b="b"/>
              <a:pathLst>
                <a:path w="2971800" h="367029">
                  <a:moveTo>
                    <a:pt x="2971800" y="0"/>
                  </a:moveTo>
                  <a:lnTo>
                    <a:pt x="0" y="0"/>
                  </a:lnTo>
                  <a:lnTo>
                    <a:pt x="0" y="366712"/>
                  </a:lnTo>
                  <a:lnTo>
                    <a:pt x="2971800" y="366712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29500" y="1295272"/>
            <a:ext cx="4038600" cy="256705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00600" y="4572001"/>
            <a:ext cx="2819400" cy="19081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676400" y="1447864"/>
            <a:ext cx="2971800" cy="32188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0805">
              <a:spcBef>
                <a:spcPts val="350"/>
              </a:spcBef>
            </a:pPr>
            <a:r>
              <a:rPr b="1" dirty="0">
                <a:latin typeface="Tahoma"/>
                <a:cs typeface="Tahoma"/>
              </a:rPr>
              <a:t>Антропометр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Мартина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48800" y="1329781"/>
            <a:ext cx="1981200" cy="32188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4450" rIns="0" bIns="0" rtlCol="0">
            <a:spAutoFit/>
          </a:bodyPr>
          <a:lstStyle/>
          <a:p>
            <a:pPr marL="92075">
              <a:spcBef>
                <a:spcPts val="350"/>
              </a:spcBef>
            </a:pPr>
            <a:r>
              <a:rPr b="1" spc="-10" dirty="0">
                <a:latin typeface="Tahoma"/>
                <a:cs typeface="Tahoma"/>
              </a:rPr>
              <a:t>Вертеброметр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5141" y="6524345"/>
            <a:ext cx="2506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ahoma"/>
                <a:cs typeface="Tahoma"/>
              </a:rPr>
              <a:t>Толстотный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циркуль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08575" y="6524345"/>
            <a:ext cx="2138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Tahoma"/>
                <a:cs typeface="Tahoma"/>
              </a:rPr>
              <a:t>Калипер-циркуль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84170" y="6448742"/>
            <a:ext cx="2567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Tahoma"/>
                <a:cs typeface="Tahoma"/>
              </a:rPr>
              <a:t>Скользящий</a:t>
            </a:r>
            <a:r>
              <a:rPr b="1" spc="-5" dirty="0">
                <a:latin typeface="Tahoma"/>
                <a:cs typeface="Tahoma"/>
              </a:rPr>
              <a:t> </a:t>
            </a:r>
            <a:r>
              <a:rPr b="1" spc="-10" dirty="0">
                <a:latin typeface="Tahoma"/>
                <a:cs typeface="Tahoma"/>
              </a:rPr>
              <a:t>циркуль</a:t>
            </a:r>
            <a:endParaRPr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00265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4945" y="0"/>
            <a:ext cx="9739746" cy="813684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200" b="1" spc="-10" dirty="0" err="1" smtClean="0"/>
              <a:t>Биоимпедансометрия</a:t>
            </a:r>
            <a:r>
              <a:rPr lang="ru-RU" sz="3200" b="1" spc="-10" dirty="0" smtClean="0"/>
              <a:t/>
            </a:r>
            <a:br>
              <a:rPr lang="ru-RU" sz="3200" b="1" spc="-10" dirty="0" smtClean="0"/>
            </a:br>
            <a:r>
              <a:rPr lang="ru-RU" sz="2000" dirty="0">
                <a:latin typeface="Calibri"/>
                <a:cs typeface="Calibri"/>
              </a:rPr>
              <a:t>Метод оценки физического статуса </a:t>
            </a:r>
            <a:r>
              <a:rPr lang="ru-RU" sz="2000" dirty="0" smtClean="0">
                <a:latin typeface="Calibri"/>
                <a:cs typeface="Calibri"/>
              </a:rPr>
              <a:t>человека</a:t>
            </a:r>
            <a:endParaRPr sz="20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687782" y="1316181"/>
            <a:ext cx="8409709" cy="5431235"/>
            <a:chOff x="0" y="655573"/>
            <a:chExt cx="9144000" cy="6202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900" y="3733736"/>
              <a:ext cx="8712200" cy="312426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55573"/>
              <a:ext cx="9144000" cy="30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9590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4780" y="388583"/>
            <a:ext cx="8911687" cy="1280890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1F2021"/>
                </a:solidFill>
                <a:latin typeface="Arial"/>
                <a:cs typeface="Arial"/>
              </a:rPr>
              <a:t>Биоимпедансометрия</a:t>
            </a:r>
            <a:r>
              <a:rPr lang="ru-RU" b="1" spc="5" dirty="0">
                <a:solidFill>
                  <a:srgbClr val="1F2021"/>
                </a:solidFill>
                <a:latin typeface="Arial"/>
                <a:cs typeface="Arial"/>
              </a:rPr>
              <a:t>  </a:t>
            </a:r>
            <a:r>
              <a:rPr lang="ru-RU" spc="-50" dirty="0" smtClean="0">
                <a:solidFill>
                  <a:srgbClr val="1F2021"/>
                </a:solidFill>
                <a:latin typeface="Arial"/>
                <a:cs typeface="Arial"/>
              </a:rPr>
              <a:t> (</a:t>
            </a:r>
            <a:r>
              <a:rPr lang="ru-RU" b="1" dirty="0" err="1" smtClean="0">
                <a:solidFill>
                  <a:srgbClr val="1F2021"/>
                </a:solidFill>
                <a:latin typeface="Arial"/>
                <a:cs typeface="Arial"/>
              </a:rPr>
              <a:t>биоимпедансный</a:t>
            </a:r>
            <a:r>
              <a:rPr lang="ru-RU" b="1" spc="-5" dirty="0" smtClean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b="1" dirty="0" smtClean="0">
                <a:solidFill>
                  <a:srgbClr val="1F2021"/>
                </a:solidFill>
                <a:latin typeface="Arial"/>
                <a:cs typeface="Arial"/>
              </a:rPr>
              <a:t>анализ)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1174" y="1773382"/>
            <a:ext cx="9297989" cy="3777622"/>
          </a:xfrm>
        </p:spPr>
        <p:txBody>
          <a:bodyPr>
            <a:noAutofit/>
          </a:bodyPr>
          <a:lstStyle/>
          <a:p>
            <a:pPr marL="12700" marR="798195" algn="just">
              <a:lnSpc>
                <a:spcPct val="100000"/>
              </a:lnSpc>
              <a:spcBef>
                <a:spcPts val="100"/>
              </a:spcBef>
            </a:pPr>
            <a:r>
              <a:rPr lang="ru-RU" sz="2200" spc="-25" dirty="0" smtClean="0">
                <a:solidFill>
                  <a:srgbClr val="1F2021"/>
                </a:solidFill>
                <a:latin typeface="Arial"/>
                <a:cs typeface="Arial"/>
              </a:rPr>
              <a:t>метод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диагностики</a:t>
            </a:r>
            <a:r>
              <a:rPr lang="ru-RU" sz="2200" spc="-8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состава</a:t>
            </a:r>
            <a:r>
              <a:rPr lang="ru-RU" sz="2200" spc="-4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тела</a:t>
            </a:r>
            <a:r>
              <a:rPr lang="ru-RU" sz="2200" spc="-5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человека</a:t>
            </a:r>
            <a:r>
              <a:rPr lang="ru-RU" sz="2200" spc="-5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spc="-10" dirty="0">
                <a:solidFill>
                  <a:srgbClr val="1F2021"/>
                </a:solidFill>
                <a:latin typeface="Arial"/>
                <a:cs typeface="Arial"/>
              </a:rPr>
              <a:t>посредством</a:t>
            </a:r>
            <a:endParaRPr lang="ru-RU" sz="2200" dirty="0">
              <a:latin typeface="Arial"/>
              <a:cs typeface="Arial"/>
            </a:endParaRPr>
          </a:p>
          <a:p>
            <a:pPr marL="0" marR="83185" indent="0" algn="just">
              <a:lnSpc>
                <a:spcPct val="100000"/>
              </a:lnSpc>
              <a:buNone/>
            </a:pP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измерения</a:t>
            </a:r>
            <a:r>
              <a:rPr lang="ru-RU" sz="2200" spc="-6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u="sng" dirty="0" smtClean="0">
                <a:solidFill>
                  <a:schemeClr val="tx1"/>
                </a:solidFill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импеданса</a:t>
            </a:r>
            <a:r>
              <a:rPr lang="ru-RU" sz="2200" spc="-5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200" dirty="0" smtClean="0">
                <a:solidFill>
                  <a:srgbClr val="1F2021"/>
                </a:solidFill>
                <a:latin typeface="Arial"/>
                <a:cs typeface="Arial"/>
              </a:rPr>
              <a:t>–</a:t>
            </a:r>
            <a:r>
              <a:rPr lang="ru-RU" sz="2200" spc="-55" dirty="0" smtClean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электрического</a:t>
            </a:r>
            <a:r>
              <a:rPr lang="ru-RU" sz="2200" spc="-8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сопротивления</a:t>
            </a:r>
            <a:r>
              <a:rPr lang="ru-RU" sz="2200" spc="-6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участков</a:t>
            </a:r>
            <a:r>
              <a:rPr lang="ru-RU" sz="2200" spc="-3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тела</a:t>
            </a:r>
            <a:r>
              <a:rPr lang="ru-RU" sz="2200" spc="-2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spc="-50" dirty="0">
                <a:solidFill>
                  <a:srgbClr val="1F2021"/>
                </a:solidFill>
                <a:latin typeface="Arial"/>
                <a:cs typeface="Arial"/>
              </a:rPr>
              <a:t>–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в</a:t>
            </a:r>
            <a:r>
              <a:rPr lang="ru-RU" sz="2200" spc="-4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разных</a:t>
            </a:r>
            <a:r>
              <a:rPr lang="ru-RU" sz="2200" spc="-1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частях</a:t>
            </a:r>
            <a:r>
              <a:rPr lang="ru-RU" sz="2200" spc="-3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организма.</a:t>
            </a:r>
            <a:r>
              <a:rPr lang="ru-RU" sz="2200" spc="-3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spc="-25" dirty="0">
                <a:solidFill>
                  <a:srgbClr val="1F2021"/>
                </a:solidFill>
                <a:latin typeface="Arial"/>
                <a:cs typeface="Arial"/>
              </a:rPr>
              <a:t>Аппарат,</a:t>
            </a:r>
            <a:r>
              <a:rPr lang="ru-RU" sz="2200" spc="-1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spc="-10" dirty="0">
                <a:solidFill>
                  <a:srgbClr val="1F2021"/>
                </a:solidFill>
                <a:latin typeface="Arial"/>
                <a:cs typeface="Arial"/>
              </a:rPr>
              <a:t>предназначенный</a:t>
            </a:r>
            <a:r>
              <a:rPr lang="ru-RU" sz="2200" spc="-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для</a:t>
            </a:r>
            <a:r>
              <a:rPr lang="ru-RU" sz="2200" spc="-40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spc="-10" dirty="0" smtClean="0">
                <a:solidFill>
                  <a:srgbClr val="1F2021"/>
                </a:solidFill>
                <a:latin typeface="Arial"/>
                <a:cs typeface="Arial"/>
              </a:rPr>
              <a:t>проведения </a:t>
            </a:r>
            <a:r>
              <a:rPr lang="ru-RU" sz="2200" spc="-10" dirty="0" err="1" smtClean="0">
                <a:solidFill>
                  <a:srgbClr val="1F2021"/>
                </a:solidFill>
                <a:latin typeface="Arial"/>
                <a:cs typeface="Arial"/>
              </a:rPr>
              <a:t>биоимпедансометрии</a:t>
            </a:r>
            <a:r>
              <a:rPr lang="ru-RU" sz="2200" spc="-10" dirty="0">
                <a:solidFill>
                  <a:srgbClr val="1F2021"/>
                </a:solidFill>
                <a:latin typeface="Arial"/>
                <a:cs typeface="Arial"/>
              </a:rPr>
              <a:t>,</a:t>
            </a:r>
            <a:r>
              <a:rPr lang="ru-RU" sz="2200" spc="-8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1F2021"/>
                </a:solidFill>
                <a:latin typeface="Arial"/>
                <a:cs typeface="Arial"/>
              </a:rPr>
              <a:t>называется</a:t>
            </a:r>
            <a:r>
              <a:rPr lang="ru-RU" sz="2200" spc="-15" dirty="0">
                <a:solidFill>
                  <a:srgbClr val="1F2021"/>
                </a:solidFill>
                <a:latin typeface="Arial"/>
                <a:cs typeface="Arial"/>
              </a:rPr>
              <a:t> </a:t>
            </a:r>
            <a:r>
              <a:rPr lang="ru-RU" sz="2200" b="1" spc="-10" dirty="0" err="1">
                <a:solidFill>
                  <a:srgbClr val="1F2021"/>
                </a:solidFill>
                <a:latin typeface="Arial"/>
                <a:cs typeface="Arial"/>
              </a:rPr>
              <a:t>биоимпедансметр</a:t>
            </a:r>
            <a:r>
              <a:rPr lang="ru-RU" sz="2200" b="1" spc="-10" dirty="0">
                <a:solidFill>
                  <a:srgbClr val="1F2021"/>
                </a:solidFill>
                <a:latin typeface="Arial"/>
                <a:cs typeface="Arial"/>
              </a:rPr>
              <a:t>.</a:t>
            </a:r>
            <a:endParaRPr lang="ru-RU"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ru-RU" sz="2200" dirty="0">
              <a:latin typeface="Arial"/>
              <a:cs typeface="Arial"/>
            </a:endParaRPr>
          </a:p>
          <a:p>
            <a:pPr marL="12700" marR="10160">
              <a:lnSpc>
                <a:spcPct val="100000"/>
              </a:lnSpc>
            </a:pP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Метод</a:t>
            </a:r>
            <a:r>
              <a:rPr lang="ru-RU" sz="2200" spc="-7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 err="1">
                <a:solidFill>
                  <a:srgbClr val="424242"/>
                </a:solidFill>
                <a:latin typeface="Arial"/>
                <a:cs typeface="Arial"/>
              </a:rPr>
              <a:t>биоимпеданса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lang="ru-RU" sz="22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основанный</a:t>
            </a:r>
            <a:r>
              <a:rPr lang="ru-RU" sz="220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на</a:t>
            </a:r>
            <a:r>
              <a:rPr lang="ru-RU" sz="22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анализе</a:t>
            </a:r>
            <a:r>
              <a:rPr lang="ru-RU" sz="22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состава</a:t>
            </a:r>
            <a:r>
              <a:rPr lang="ru-RU" sz="22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тела,</a:t>
            </a:r>
            <a:r>
              <a:rPr lang="ru-RU" sz="22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spc="-20" dirty="0">
                <a:solidFill>
                  <a:srgbClr val="424242"/>
                </a:solidFill>
                <a:latin typeface="Arial"/>
                <a:cs typeface="Arial"/>
              </a:rPr>
              <a:t>дает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возможность</a:t>
            </a:r>
            <a:r>
              <a:rPr lang="ru-RU" sz="22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исключения</a:t>
            </a:r>
            <a:r>
              <a:rPr lang="ru-RU" sz="2200" spc="-7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или</a:t>
            </a:r>
            <a:r>
              <a:rPr lang="ru-RU" sz="22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подтверждения</a:t>
            </a:r>
            <a:r>
              <a:rPr lang="ru-RU" sz="2200" spc="-4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ожирения</a:t>
            </a:r>
            <a:r>
              <a:rPr lang="ru-RU" sz="22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у</a:t>
            </a:r>
            <a:r>
              <a:rPr lang="ru-RU" sz="2200" spc="-4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лиц,</a:t>
            </a:r>
            <a:r>
              <a:rPr lang="ru-RU" sz="22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spc="-10" dirty="0">
                <a:solidFill>
                  <a:srgbClr val="424242"/>
                </a:solidFill>
                <a:latin typeface="Arial"/>
                <a:cs typeface="Arial"/>
              </a:rPr>
              <a:t>имеющих значительную</a:t>
            </a:r>
            <a:r>
              <a:rPr lang="ru-RU" sz="2200" spc="-6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массу</a:t>
            </a:r>
            <a:r>
              <a:rPr lang="ru-RU" sz="22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тела,</a:t>
            </a:r>
            <a:r>
              <a:rPr lang="ru-RU" sz="22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профессионально</a:t>
            </a:r>
            <a:r>
              <a:rPr lang="ru-RU" sz="22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занимающихся</a:t>
            </a:r>
            <a:r>
              <a:rPr lang="ru-RU" sz="22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spc="-10" dirty="0">
                <a:solidFill>
                  <a:srgbClr val="424242"/>
                </a:solidFill>
                <a:latin typeface="Arial"/>
                <a:cs typeface="Arial"/>
              </a:rPr>
              <a:t>спортом.</a:t>
            </a:r>
            <a:endParaRPr lang="ru-RU"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200" dirty="0">
                <a:latin typeface="Arial"/>
                <a:cs typeface="Arial"/>
              </a:rPr>
              <a:t>Это</a:t>
            </a:r>
            <a:r>
              <a:rPr lang="ru-RU" sz="2200" spc="-7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важный</a:t>
            </a:r>
            <a:r>
              <a:rPr lang="ru-RU" sz="2200" spc="-5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инструмент</a:t>
            </a:r>
            <a:r>
              <a:rPr lang="ru-RU" sz="2200" spc="-2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оценки</a:t>
            </a:r>
            <a:r>
              <a:rPr lang="ru-RU" sz="2200" spc="-6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текущего</a:t>
            </a:r>
            <a:r>
              <a:rPr lang="ru-RU" sz="2200" spc="-4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состояния</a:t>
            </a:r>
            <a:r>
              <a:rPr lang="ru-RU" sz="2200" spc="-6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здоровья</a:t>
            </a:r>
            <a:r>
              <a:rPr lang="ru-RU" sz="2200" spc="-20" dirty="0">
                <a:latin typeface="Arial"/>
                <a:cs typeface="Arial"/>
              </a:rPr>
              <a:t> </a:t>
            </a:r>
            <a:r>
              <a:rPr lang="ru-RU" sz="2200" spc="-50" dirty="0">
                <a:solidFill>
                  <a:srgbClr val="424242"/>
                </a:solidFill>
                <a:latin typeface="Arial"/>
                <a:cs typeface="Arial"/>
              </a:rPr>
              <a:t>у</a:t>
            </a:r>
            <a:endParaRPr lang="ru-RU" sz="2200" dirty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пациентов</a:t>
            </a:r>
            <a:r>
              <a:rPr lang="ru-RU" sz="2200" spc="-5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с</a:t>
            </a:r>
            <a:r>
              <a:rPr lang="ru-RU" sz="22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почечной</a:t>
            </a:r>
            <a:r>
              <a:rPr lang="ru-RU" sz="2200" spc="-2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или</a:t>
            </a:r>
            <a:r>
              <a:rPr lang="ru-RU" sz="2200" spc="-6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сердечной</a:t>
            </a:r>
            <a:r>
              <a:rPr lang="ru-RU" sz="22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spc="-10" dirty="0">
                <a:solidFill>
                  <a:srgbClr val="424242"/>
                </a:solidFill>
                <a:latin typeface="Arial"/>
                <a:cs typeface="Arial"/>
              </a:rPr>
              <a:t>недостаточностью,</a:t>
            </a:r>
            <a:r>
              <a:rPr lang="ru-RU" sz="2200" spc="-3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у</a:t>
            </a:r>
            <a:r>
              <a:rPr lang="ru-RU" sz="2200" spc="-35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dirty="0">
                <a:solidFill>
                  <a:srgbClr val="424242"/>
                </a:solidFill>
                <a:latin typeface="Arial"/>
                <a:cs typeface="Arial"/>
              </a:rPr>
              <a:t>лиц</a:t>
            </a:r>
            <a:r>
              <a:rPr lang="ru-RU" sz="2200" spc="-50" dirty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ru-RU" sz="2200" spc="-10" dirty="0">
                <a:solidFill>
                  <a:srgbClr val="424242"/>
                </a:solidFill>
                <a:latin typeface="Arial"/>
                <a:cs typeface="Arial"/>
              </a:rPr>
              <a:t>пожилого </a:t>
            </a:r>
            <a:r>
              <a:rPr lang="ru-RU" sz="2200" spc="-10" dirty="0" smtClean="0">
                <a:solidFill>
                  <a:srgbClr val="424242"/>
                </a:solidFill>
                <a:latin typeface="Arial"/>
                <a:cs typeface="Arial"/>
              </a:rPr>
              <a:t>возраста.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87198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3891" y="595745"/>
            <a:ext cx="6892636" cy="61283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5236" y="1524000"/>
            <a:ext cx="31311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Оценка сравнительной роли наследственных и средовых факторов в процессах роста и развития человека.</a:t>
            </a:r>
            <a:endParaRPr lang="ru-RU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1385455" y="235527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cap="all" dirty="0" smtClean="0"/>
              <a:t>Методы антропологического исследования</a:t>
            </a:r>
            <a:endParaRPr lang="ru-RU" sz="2200" b="1" cap="all" dirty="0"/>
          </a:p>
        </p:txBody>
      </p:sp>
    </p:spTree>
    <p:extLst>
      <p:ext uri="{BB962C8B-B14F-4D97-AF65-F5344CB8AC3E}">
        <p14:creationId xmlns:p14="http://schemas.microsoft.com/office/powerpoint/2010/main" val="2622625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79" y="554837"/>
            <a:ext cx="8911687" cy="1280890"/>
          </a:xfrm>
        </p:spPr>
        <p:txBody>
          <a:bodyPr/>
          <a:lstStyle/>
          <a:p>
            <a:r>
              <a:rPr lang="ru-RU" dirty="0" smtClean="0"/>
              <a:t>Популяционно-статистический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3" y="1219200"/>
            <a:ext cx="8915400" cy="377762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Данный метод используется при изучении наследственных заболеваний населения, частоты нормальных или патологических генов, генотипов и фенотипов в популяциях различных местностей, стран, городов.</a:t>
            </a:r>
          </a:p>
          <a:p>
            <a:r>
              <a:rPr lang="ru-RU" sz="2200" dirty="0" smtClean="0"/>
              <a:t>Метод изучает закономерности распространения генов в популяциях и возможность прогнозирования их частоты в последующих поколениях.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3951293"/>
            <a:ext cx="4558145" cy="29067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05" y="3466670"/>
            <a:ext cx="4989124" cy="339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32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889" y="457855"/>
            <a:ext cx="8911687" cy="1280890"/>
          </a:xfrm>
        </p:spPr>
        <p:txBody>
          <a:bodyPr/>
          <a:lstStyle/>
          <a:p>
            <a:r>
              <a:rPr lang="ru-RU" dirty="0" smtClean="0"/>
              <a:t>Картографический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739" y="1233056"/>
            <a:ext cx="9907588" cy="3777622"/>
          </a:xfrm>
        </p:spPr>
        <p:txBody>
          <a:bodyPr>
            <a:normAutofit fontScale="85000" lnSpcReduction="10000"/>
          </a:bodyPr>
          <a:lstStyle/>
          <a:p>
            <a:pPr marL="12700">
              <a:lnSpc>
                <a:spcPct val="170000"/>
              </a:lnSpc>
              <a:spcBef>
                <a:spcPts val="0"/>
              </a:spcBef>
            </a:pPr>
            <a:r>
              <a:rPr lang="ru-RU" sz="2100" b="1" dirty="0">
                <a:latin typeface="Calibri"/>
                <a:cs typeface="Calibri"/>
              </a:rPr>
              <a:t>При</a:t>
            </a:r>
            <a:r>
              <a:rPr lang="ru-RU" sz="2100" b="1" spc="-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изучении</a:t>
            </a:r>
            <a:r>
              <a:rPr lang="ru-RU" sz="2100" b="1" spc="-30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закономерностей</a:t>
            </a:r>
            <a:r>
              <a:rPr lang="ru-RU" sz="2100" b="1" spc="-30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географического</a:t>
            </a:r>
            <a:r>
              <a:rPr lang="ru-RU" sz="2100" b="1" spc="-2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распределения</a:t>
            </a:r>
            <a:r>
              <a:rPr lang="ru-RU" sz="2100" b="1" spc="-25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признака</a:t>
            </a:r>
            <a:endParaRPr lang="ru-RU" sz="2100" dirty="0">
              <a:latin typeface="Calibri"/>
              <a:cs typeface="Calibri"/>
            </a:endParaRPr>
          </a:p>
          <a:p>
            <a:pPr marL="0" marR="1015365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2100" b="1" dirty="0">
                <a:latin typeface="Calibri"/>
                <a:cs typeface="Calibri"/>
              </a:rPr>
              <a:t>применяется</a:t>
            </a:r>
            <a:r>
              <a:rPr lang="ru-RU" sz="2100" b="1" spc="-5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метод</a:t>
            </a:r>
            <a:r>
              <a:rPr lang="ru-RU" sz="2100" b="1" spc="-2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картирования</a:t>
            </a:r>
            <a:r>
              <a:rPr lang="ru-RU" sz="2100" b="1" spc="-3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или</a:t>
            </a:r>
            <a:r>
              <a:rPr lang="ru-RU" sz="2100" b="1" spc="-15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картографический</a:t>
            </a:r>
            <a:r>
              <a:rPr lang="ru-RU" sz="2100" b="1" spc="-45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метод, </a:t>
            </a:r>
            <a:r>
              <a:rPr lang="ru-RU" sz="2100" b="1" dirty="0">
                <a:latin typeface="Calibri"/>
                <a:cs typeface="Calibri"/>
              </a:rPr>
              <a:t>позволяющий</a:t>
            </a:r>
            <a:r>
              <a:rPr lang="ru-RU" sz="2100" b="1" spc="-8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установить</a:t>
            </a:r>
            <a:r>
              <a:rPr lang="ru-RU" sz="2100" b="1" spc="-6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закономерности</a:t>
            </a:r>
            <a:r>
              <a:rPr lang="ru-RU" sz="2100" b="1" spc="-85" dirty="0">
                <a:latin typeface="Calibri"/>
                <a:cs typeface="Calibri"/>
              </a:rPr>
              <a:t> </a:t>
            </a:r>
            <a:r>
              <a:rPr lang="ru-RU" sz="2100" b="1" spc="-10" dirty="0" smtClean="0">
                <a:latin typeface="Calibri"/>
                <a:cs typeface="Calibri"/>
              </a:rPr>
              <a:t>пространственной</a:t>
            </a:r>
            <a:r>
              <a:rPr lang="ru-RU" sz="2100" dirty="0" smtClean="0">
                <a:latin typeface="Calibri"/>
                <a:cs typeface="Calibri"/>
              </a:rPr>
              <a:t> </a:t>
            </a:r>
            <a:r>
              <a:rPr lang="ru-RU" sz="2100" b="1" dirty="0" smtClean="0">
                <a:latin typeface="Calibri"/>
                <a:cs typeface="Calibri"/>
              </a:rPr>
              <a:t>изменчивости</a:t>
            </a:r>
            <a:r>
              <a:rPr lang="ru-RU" sz="2100" b="1" spc="-55" dirty="0" smtClean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признака.</a:t>
            </a:r>
            <a:endParaRPr lang="ru-RU" sz="2100" dirty="0">
              <a:latin typeface="Calibri"/>
              <a:cs typeface="Calibri"/>
            </a:endParaRPr>
          </a:p>
          <a:p>
            <a:pPr marL="12700" marR="86360">
              <a:lnSpc>
                <a:spcPct val="170000"/>
              </a:lnSpc>
              <a:spcBef>
                <a:spcPts val="0"/>
              </a:spcBef>
              <a:buSzPct val="94444"/>
              <a:buAutoNum type="arabicPeriod"/>
              <a:tabLst>
                <a:tab pos="190500" algn="l"/>
              </a:tabLst>
            </a:pPr>
            <a:r>
              <a:rPr lang="ru-RU" sz="2100" b="1" dirty="0">
                <a:latin typeface="Calibri"/>
                <a:cs typeface="Calibri"/>
              </a:rPr>
              <a:t>Картирование</a:t>
            </a:r>
            <a:r>
              <a:rPr lang="ru-RU" sz="2100" b="1" spc="-3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дискретное</a:t>
            </a:r>
            <a:r>
              <a:rPr lang="ru-RU" sz="2100" b="1" spc="-6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(по</a:t>
            </a:r>
            <a:r>
              <a:rPr lang="ru-RU" sz="2100" b="1" spc="-2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пунктам</a:t>
            </a:r>
            <a:r>
              <a:rPr lang="ru-RU" sz="2100" b="1" spc="-1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исследования)</a:t>
            </a:r>
            <a:r>
              <a:rPr lang="ru-RU" sz="2100" b="1" spc="-3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–</a:t>
            </a:r>
            <a:r>
              <a:rPr lang="ru-RU" sz="2100" b="1" spc="-20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сформулирован Е.М</a:t>
            </a:r>
            <a:r>
              <a:rPr lang="ru-RU" sz="2100" b="1" spc="-10" dirty="0" smtClean="0">
                <a:latin typeface="Calibri"/>
                <a:cs typeface="Calibri"/>
              </a:rPr>
              <a:t>. </a:t>
            </a:r>
            <a:r>
              <a:rPr lang="ru-RU" sz="2100" b="1" spc="-10" dirty="0" err="1" smtClean="0">
                <a:latin typeface="Calibri"/>
                <a:cs typeface="Calibri"/>
              </a:rPr>
              <a:t>Чепурковским</a:t>
            </a:r>
            <a:r>
              <a:rPr lang="ru-RU" sz="2100" b="1" spc="-10" dirty="0">
                <a:latin typeface="Calibri"/>
                <a:cs typeface="Calibri"/>
              </a:rPr>
              <a:t>.</a:t>
            </a:r>
            <a:endParaRPr lang="ru-RU" sz="2100" dirty="0">
              <a:latin typeface="Calibri"/>
              <a:cs typeface="Calibri"/>
            </a:endParaRPr>
          </a:p>
          <a:p>
            <a:pPr marL="12700" marR="918844">
              <a:lnSpc>
                <a:spcPct val="170000"/>
              </a:lnSpc>
              <a:spcBef>
                <a:spcPts val="0"/>
              </a:spcBef>
              <a:buSzPct val="94444"/>
              <a:buAutoNum type="arabicPeriod"/>
              <a:tabLst>
                <a:tab pos="241935" algn="l"/>
              </a:tabLst>
            </a:pPr>
            <a:r>
              <a:rPr lang="ru-RU" sz="2100" b="1" dirty="0">
                <a:latin typeface="Calibri"/>
                <a:cs typeface="Calibri"/>
              </a:rPr>
              <a:t>Картирование</a:t>
            </a:r>
            <a:r>
              <a:rPr lang="ru-RU" sz="2100" b="1" spc="-8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непрерывное</a:t>
            </a:r>
            <a:r>
              <a:rPr lang="ru-RU" sz="2100" b="1" spc="-5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–способ</a:t>
            </a:r>
            <a:r>
              <a:rPr lang="ru-RU" sz="2100" b="1" spc="-5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более</a:t>
            </a:r>
            <a:r>
              <a:rPr lang="ru-RU" sz="2100" b="1" spc="-3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нагляден</a:t>
            </a:r>
            <a:r>
              <a:rPr lang="ru-RU" sz="2100" b="1" spc="-1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–</a:t>
            </a:r>
            <a:r>
              <a:rPr lang="ru-RU" sz="2100" b="1" spc="-10" dirty="0">
                <a:latin typeface="Calibri"/>
                <a:cs typeface="Calibri"/>
              </a:rPr>
              <a:t> цветом, </a:t>
            </a:r>
            <a:r>
              <a:rPr lang="ru-RU" sz="2100" b="1" dirty="0">
                <a:latin typeface="Calibri"/>
                <a:cs typeface="Calibri"/>
              </a:rPr>
              <a:t>соответствующим</a:t>
            </a:r>
            <a:r>
              <a:rPr lang="ru-RU" sz="2100" b="1" spc="-6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той</a:t>
            </a:r>
            <a:r>
              <a:rPr lang="ru-RU" sz="2100" b="1" spc="-3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или</a:t>
            </a:r>
            <a:r>
              <a:rPr lang="ru-RU" sz="2100" b="1" spc="-2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иной</a:t>
            </a:r>
            <a:r>
              <a:rPr lang="ru-RU" sz="2100" b="1" spc="-4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степени</a:t>
            </a:r>
            <a:r>
              <a:rPr lang="ru-RU" sz="2100" b="1" spc="-5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выраженности</a:t>
            </a:r>
            <a:r>
              <a:rPr lang="ru-RU" sz="2100" b="1" spc="-55" dirty="0">
                <a:latin typeface="Calibri"/>
                <a:cs typeface="Calibri"/>
              </a:rPr>
              <a:t> </a:t>
            </a:r>
            <a:r>
              <a:rPr lang="ru-RU" sz="2100" b="1" spc="-10" dirty="0" smtClean="0">
                <a:latin typeface="Calibri"/>
                <a:cs typeface="Calibri"/>
              </a:rPr>
              <a:t>признака,</a:t>
            </a:r>
            <a:r>
              <a:rPr lang="ru-RU" sz="2100" dirty="0" smtClean="0">
                <a:latin typeface="Calibri"/>
                <a:cs typeface="Calibri"/>
              </a:rPr>
              <a:t> </a:t>
            </a:r>
            <a:r>
              <a:rPr lang="ru-RU" sz="2100" b="1" dirty="0" smtClean="0">
                <a:latin typeface="Calibri"/>
                <a:cs typeface="Calibri"/>
              </a:rPr>
              <a:t>закрашивают</a:t>
            </a:r>
            <a:r>
              <a:rPr lang="ru-RU" sz="2100" b="1" spc="-45" dirty="0" smtClean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не</a:t>
            </a:r>
            <a:r>
              <a:rPr lang="ru-RU" sz="2100" b="1" spc="-15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только</a:t>
            </a:r>
            <a:r>
              <a:rPr lang="ru-RU" sz="2100" b="1" spc="-3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конкретный</a:t>
            </a:r>
            <a:r>
              <a:rPr lang="ru-RU" sz="2100" b="1" spc="-3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пункт,</a:t>
            </a:r>
            <a:r>
              <a:rPr lang="ru-RU" sz="2100" b="1" spc="-2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но</a:t>
            </a:r>
            <a:r>
              <a:rPr lang="ru-RU" sz="2100" b="1" spc="-2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и</a:t>
            </a:r>
            <a:r>
              <a:rPr lang="ru-RU" sz="2100" b="1" spc="-2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всю</a:t>
            </a:r>
            <a:r>
              <a:rPr lang="ru-RU" sz="2100" b="1" spc="-2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ареальную</a:t>
            </a:r>
            <a:r>
              <a:rPr lang="ru-RU" sz="2100" b="1" spc="-45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область </a:t>
            </a:r>
            <a:r>
              <a:rPr lang="ru-RU" sz="2100" b="1" dirty="0">
                <a:latin typeface="Calibri"/>
                <a:cs typeface="Calibri"/>
              </a:rPr>
              <a:t>между</a:t>
            </a:r>
            <a:r>
              <a:rPr lang="ru-RU" sz="2100" b="1" spc="-6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пунктами</a:t>
            </a:r>
            <a:r>
              <a:rPr lang="ru-RU" sz="2100" b="1" spc="-30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исследования.</a:t>
            </a:r>
            <a:r>
              <a:rPr lang="ru-RU" sz="2100" b="1" spc="-50" dirty="0">
                <a:latin typeface="Calibri"/>
                <a:cs typeface="Calibri"/>
              </a:rPr>
              <a:t> </a:t>
            </a:r>
            <a:r>
              <a:rPr lang="ru-RU" sz="2100" b="1" spc="-20" dirty="0">
                <a:latin typeface="Calibri"/>
                <a:cs typeface="Calibri"/>
              </a:rPr>
              <a:t>Теоретически</a:t>
            </a:r>
            <a:r>
              <a:rPr lang="ru-RU" sz="2100" b="1" spc="-85" dirty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метод</a:t>
            </a:r>
            <a:r>
              <a:rPr lang="ru-RU" sz="2100" b="1" spc="-40" dirty="0">
                <a:latin typeface="Calibri"/>
                <a:cs typeface="Calibri"/>
              </a:rPr>
              <a:t> </a:t>
            </a:r>
            <a:r>
              <a:rPr lang="ru-RU" sz="2100" b="1" spc="-10" dirty="0">
                <a:latin typeface="Calibri"/>
                <a:cs typeface="Calibri"/>
              </a:rPr>
              <a:t>разработан </a:t>
            </a:r>
            <a:r>
              <a:rPr lang="ru-RU" sz="2100" b="1" spc="-20" dirty="0">
                <a:latin typeface="Calibri"/>
                <a:cs typeface="Calibri"/>
              </a:rPr>
              <a:t>Ю.Г</a:t>
            </a:r>
            <a:r>
              <a:rPr lang="ru-RU" sz="2100" b="1" spc="-20" dirty="0" smtClean="0">
                <a:latin typeface="Calibri"/>
                <a:cs typeface="Calibri"/>
              </a:rPr>
              <a:t>. </a:t>
            </a:r>
            <a:r>
              <a:rPr lang="ru-RU" sz="2100" b="1" spc="-20" dirty="0" err="1" smtClean="0">
                <a:latin typeface="Calibri"/>
                <a:cs typeface="Calibri"/>
              </a:rPr>
              <a:t>Рычковым</a:t>
            </a:r>
            <a:r>
              <a:rPr lang="ru-RU" sz="2100" b="1" spc="-15" dirty="0" smtClean="0">
                <a:latin typeface="Calibri"/>
                <a:cs typeface="Calibri"/>
              </a:rPr>
              <a:t> </a:t>
            </a:r>
            <a:r>
              <a:rPr lang="ru-RU" sz="2100" b="1" dirty="0">
                <a:latin typeface="Calibri"/>
                <a:cs typeface="Calibri"/>
              </a:rPr>
              <a:t>и </a:t>
            </a:r>
            <a:r>
              <a:rPr lang="ru-RU" sz="2100" b="1" spc="-10" dirty="0">
                <a:latin typeface="Calibri"/>
                <a:cs typeface="Calibri"/>
              </a:rPr>
              <a:t>Е.В</a:t>
            </a:r>
            <a:r>
              <a:rPr lang="ru-RU" sz="2100" b="1" spc="-10" dirty="0" smtClean="0">
                <a:latin typeface="Calibri"/>
                <a:cs typeface="Calibri"/>
              </a:rPr>
              <a:t>. </a:t>
            </a:r>
            <a:r>
              <a:rPr lang="ru-RU" sz="2100" b="1" spc="-10" dirty="0" err="1" smtClean="0">
                <a:latin typeface="Calibri"/>
                <a:cs typeface="Calibri"/>
              </a:rPr>
              <a:t>Балановской</a:t>
            </a:r>
            <a:r>
              <a:rPr lang="ru-RU" sz="2100" b="1" spc="-10" dirty="0" smtClean="0">
                <a:latin typeface="Calibri"/>
                <a:cs typeface="Calibri"/>
              </a:rPr>
              <a:t>.</a:t>
            </a:r>
            <a:endParaRPr lang="ru-RU" sz="2100" b="1" spc="-10" dirty="0">
              <a:latin typeface="Calibri"/>
              <a:cs typeface="Calibri"/>
            </a:endParaRPr>
          </a:p>
          <a:p>
            <a:pPr marL="0" marR="918844" indent="0">
              <a:lnSpc>
                <a:spcPct val="200000"/>
              </a:lnSpc>
              <a:spcBef>
                <a:spcPts val="795"/>
              </a:spcBef>
              <a:buSzPct val="94444"/>
              <a:buNone/>
              <a:tabLst>
                <a:tab pos="241935" algn="l"/>
              </a:tabLst>
            </a:pPr>
            <a:endParaRPr lang="ru-RU" dirty="0">
              <a:latin typeface="Calibri"/>
              <a:cs typeface="Calibri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78" y="4372493"/>
            <a:ext cx="4298104" cy="23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66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891" y="288638"/>
            <a:ext cx="10266218" cy="11208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С</a:t>
            </a:r>
            <a:r>
              <a:rPr b="1" spc="-75" dirty="0"/>
              <a:t> </a:t>
            </a:r>
            <a:r>
              <a:rPr b="1" dirty="0">
                <a:latin typeface="Arial"/>
                <a:cs typeface="Arial"/>
              </a:rPr>
              <a:t>1990</a:t>
            </a:r>
            <a:r>
              <a:rPr b="1" spc="-65" dirty="0"/>
              <a:t> </a:t>
            </a:r>
            <a:r>
              <a:rPr b="1" dirty="0" err="1" smtClean="0">
                <a:latin typeface="Arial"/>
                <a:cs typeface="Arial"/>
              </a:rPr>
              <a:t>года</a:t>
            </a:r>
            <a:r>
              <a:rPr lang="ru-RU" b="1" dirty="0" smtClean="0">
                <a:latin typeface="Arial"/>
                <a:cs typeface="Arial"/>
              </a:rPr>
              <a:t>,</a:t>
            </a:r>
            <a:r>
              <a:rPr b="1" spc="-60" dirty="0" smtClean="0"/>
              <a:t> </a:t>
            </a:r>
            <a:r>
              <a:rPr b="1" spc="-10" dirty="0" err="1" smtClean="0"/>
              <a:t>сотрудник</a:t>
            </a:r>
            <a:r>
              <a:rPr lang="ru-RU" b="1" spc="-10" dirty="0" err="1" smtClean="0"/>
              <a:t>ами</a:t>
            </a:r>
            <a:r>
              <a:rPr b="1" spc="-25" dirty="0" smtClean="0"/>
              <a:t> </a:t>
            </a:r>
            <a:r>
              <a:rPr b="1" dirty="0">
                <a:latin typeface="Arial"/>
                <a:cs typeface="Arial"/>
              </a:rPr>
              <a:t>кафедры</a:t>
            </a:r>
            <a:r>
              <a:rPr b="1" spc="-60" dirty="0"/>
              <a:t> </a:t>
            </a:r>
            <a:r>
              <a:rPr b="1" dirty="0" err="1">
                <a:latin typeface="Arial"/>
                <a:cs typeface="Arial"/>
              </a:rPr>
              <a:t>анатомии</a:t>
            </a:r>
            <a:r>
              <a:rPr b="1" spc="-45" dirty="0"/>
              <a:t> </a:t>
            </a:r>
            <a:r>
              <a:rPr b="1" spc="-10" dirty="0" err="1" smtClean="0"/>
              <a:t>человека</a:t>
            </a:r>
            <a:r>
              <a:rPr lang="ru-RU" b="1" spc="-10" dirty="0" smtClean="0"/>
              <a:t>,</a:t>
            </a:r>
            <a:r>
              <a:rPr b="1" spc="-10" dirty="0" smtClean="0"/>
              <a:t> </a:t>
            </a:r>
            <a:r>
              <a:rPr lang="ru-RU" b="1" dirty="0" smtClean="0">
                <a:latin typeface="Arial"/>
                <a:cs typeface="Arial"/>
              </a:rPr>
              <a:t>проводится</a:t>
            </a:r>
            <a:r>
              <a:rPr b="1" spc="-40" dirty="0" smtClean="0"/>
              <a:t> </a:t>
            </a:r>
            <a:r>
              <a:rPr b="1" spc="-10" dirty="0" err="1" smtClean="0"/>
              <a:t>антропологическ</a:t>
            </a:r>
            <a:r>
              <a:rPr lang="ru-RU" b="1" spc="-10" dirty="0" err="1" smtClean="0"/>
              <a:t>ое</a:t>
            </a:r>
            <a:r>
              <a:rPr b="1" spc="-45" dirty="0" smtClean="0"/>
              <a:t> </a:t>
            </a:r>
            <a:r>
              <a:rPr b="1" spc="-10" dirty="0" err="1" smtClean="0"/>
              <a:t>обследовани</a:t>
            </a:r>
            <a:r>
              <a:rPr lang="ru-RU" b="1" spc="-10" dirty="0" smtClean="0"/>
              <a:t>е</a:t>
            </a:r>
            <a:r>
              <a:rPr b="1" spc="-10" dirty="0" smtClean="0"/>
              <a:t> </a:t>
            </a:r>
            <a:r>
              <a:rPr b="1" dirty="0">
                <a:latin typeface="Arial"/>
                <a:cs typeface="Arial"/>
              </a:rPr>
              <a:t>населения</a:t>
            </a:r>
            <a:r>
              <a:rPr b="1" spc="-120" dirty="0"/>
              <a:t> </a:t>
            </a:r>
            <a:r>
              <a:rPr b="1" dirty="0">
                <a:latin typeface="Arial"/>
                <a:cs typeface="Arial"/>
              </a:rPr>
              <a:t>Восточной</a:t>
            </a:r>
            <a:r>
              <a:rPr b="1" spc="-95" dirty="0"/>
              <a:t> </a:t>
            </a:r>
            <a:r>
              <a:rPr b="1" spc="-10" dirty="0"/>
              <a:t>Сибири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3817" y="2369127"/>
            <a:ext cx="5763491" cy="2951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055" y="1648690"/>
            <a:ext cx="5832762" cy="48962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200" dirty="0" err="1">
                <a:latin typeface="Arial"/>
                <a:cs typeface="Arial"/>
              </a:rPr>
              <a:t>Соматотипическая</a:t>
            </a:r>
            <a:r>
              <a:rPr lang="ru-RU" sz="2200" spc="-4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диагностика</a:t>
            </a:r>
            <a:r>
              <a:rPr lang="ru-RU" sz="2200" spc="-4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мужчин</a:t>
            </a:r>
            <a:r>
              <a:rPr lang="ru-RU" sz="2200" spc="-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Красноярского</a:t>
            </a:r>
            <a:r>
              <a:rPr lang="ru-RU" sz="2200" spc="-1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края</a:t>
            </a:r>
            <a:r>
              <a:rPr lang="ru-RU" sz="2200" spc="-2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юношеского</a:t>
            </a:r>
            <a:r>
              <a:rPr lang="ru-RU" sz="2200" spc="445" dirty="0">
                <a:latin typeface="Arial"/>
                <a:cs typeface="Arial"/>
              </a:rPr>
              <a:t> </a:t>
            </a:r>
            <a:r>
              <a:rPr lang="ru-RU" sz="2200" spc="-50" dirty="0">
                <a:latin typeface="Arial"/>
                <a:cs typeface="Arial"/>
              </a:rPr>
              <a:t>и</a:t>
            </a:r>
            <a:endParaRPr lang="ru-RU" sz="2200" dirty="0">
              <a:latin typeface="Arial"/>
              <a:cs typeface="Arial"/>
            </a:endParaRPr>
          </a:p>
          <a:p>
            <a:pPr marL="12700" marR="240029">
              <a:spcBef>
                <a:spcPts val="500"/>
              </a:spcBef>
            </a:pPr>
            <a:r>
              <a:rPr lang="ru-RU" sz="2200" dirty="0">
                <a:latin typeface="Arial"/>
                <a:cs typeface="Arial"/>
              </a:rPr>
              <a:t>первого</a:t>
            </a:r>
            <a:r>
              <a:rPr lang="ru-RU" sz="2200" spc="-5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зрелого</a:t>
            </a:r>
            <a:r>
              <a:rPr lang="ru-RU" sz="2200" spc="-6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возраста</a:t>
            </a:r>
            <a:r>
              <a:rPr lang="ru-RU" sz="2200" spc="-6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показала,</a:t>
            </a:r>
            <a:r>
              <a:rPr lang="ru-RU" sz="2200" spc="-5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что</a:t>
            </a:r>
            <a:r>
              <a:rPr lang="ru-RU" sz="2200" spc="-6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наиболее</a:t>
            </a:r>
            <a:r>
              <a:rPr lang="ru-RU" sz="2200" spc="-8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часто</a:t>
            </a:r>
            <a:r>
              <a:rPr lang="ru-RU" sz="2200" spc="-55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регистрируются представители</a:t>
            </a:r>
            <a:r>
              <a:rPr lang="ru-RU" sz="2200" spc="-10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мускульных</a:t>
            </a:r>
            <a:r>
              <a:rPr lang="ru-RU" sz="2200" spc="-50" dirty="0">
                <a:latin typeface="Arial"/>
                <a:cs typeface="Arial"/>
              </a:rPr>
              <a:t> </a:t>
            </a:r>
            <a:r>
              <a:rPr lang="ru-RU" sz="2200" dirty="0" err="1">
                <a:latin typeface="Arial"/>
                <a:cs typeface="Arial"/>
              </a:rPr>
              <a:t>соматотипов</a:t>
            </a:r>
            <a:r>
              <a:rPr lang="ru-RU" sz="2200" dirty="0">
                <a:latin typeface="Arial"/>
                <a:cs typeface="Arial"/>
              </a:rPr>
              <a:t>.</a:t>
            </a:r>
            <a:r>
              <a:rPr lang="ru-RU" sz="2200" spc="-80" dirty="0">
                <a:latin typeface="Arial"/>
                <a:cs typeface="Arial"/>
              </a:rPr>
              <a:t> </a:t>
            </a:r>
            <a:r>
              <a:rPr lang="ru-RU" sz="2200" spc="-20" dirty="0">
                <a:latin typeface="Arial"/>
                <a:cs typeface="Arial"/>
              </a:rPr>
              <a:t>Грудные</a:t>
            </a:r>
            <a:r>
              <a:rPr lang="ru-RU" sz="2200" spc="-65" dirty="0">
                <a:latin typeface="Arial"/>
                <a:cs typeface="Arial"/>
              </a:rPr>
              <a:t> </a:t>
            </a:r>
            <a:r>
              <a:rPr lang="ru-RU" sz="2200" dirty="0" err="1">
                <a:latin typeface="Arial"/>
                <a:cs typeface="Arial"/>
              </a:rPr>
              <a:t>соматотипы</a:t>
            </a:r>
            <a:r>
              <a:rPr lang="ru-RU" sz="2200" spc="-80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составили</a:t>
            </a:r>
            <a:endParaRPr lang="ru-RU" sz="2200" dirty="0">
              <a:latin typeface="Arial"/>
              <a:cs typeface="Arial"/>
            </a:endParaRPr>
          </a:p>
          <a:p>
            <a:pPr marL="12700" marR="5080">
              <a:spcBef>
                <a:spcPts val="5"/>
              </a:spcBef>
            </a:pPr>
            <a:r>
              <a:rPr lang="ru-RU" sz="2200" dirty="0">
                <a:latin typeface="Arial"/>
                <a:cs typeface="Arial"/>
              </a:rPr>
              <a:t>28,6%,</a:t>
            </a:r>
            <a:r>
              <a:rPr lang="ru-RU" sz="2200" spc="-4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мускульные</a:t>
            </a:r>
            <a:r>
              <a:rPr lang="ru-RU" sz="2200" spc="1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-42,2%,</a:t>
            </a:r>
            <a:r>
              <a:rPr lang="ru-RU" sz="2200" spc="-3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брюшные</a:t>
            </a:r>
            <a:r>
              <a:rPr lang="ru-RU" sz="2200" spc="-2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–</a:t>
            </a:r>
            <a:r>
              <a:rPr lang="ru-RU" sz="2200" spc="-3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8,8%,</a:t>
            </a:r>
            <a:r>
              <a:rPr lang="ru-RU" sz="2200" spc="-40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неопределенный</a:t>
            </a:r>
            <a:r>
              <a:rPr lang="ru-RU" sz="2200" spc="-20" dirty="0">
                <a:latin typeface="Arial"/>
                <a:cs typeface="Arial"/>
              </a:rPr>
              <a:t> </a:t>
            </a:r>
            <a:r>
              <a:rPr lang="ru-RU" sz="2200" dirty="0" err="1">
                <a:latin typeface="Arial"/>
                <a:cs typeface="Arial"/>
              </a:rPr>
              <a:t>соматотип</a:t>
            </a:r>
            <a:r>
              <a:rPr lang="ru-RU" sz="2200" spc="-25" dirty="0">
                <a:latin typeface="Arial"/>
                <a:cs typeface="Arial"/>
              </a:rPr>
              <a:t> </a:t>
            </a:r>
            <a:r>
              <a:rPr lang="ru-RU" sz="2200" spc="-50" dirty="0">
                <a:latin typeface="Arial"/>
                <a:cs typeface="Arial"/>
              </a:rPr>
              <a:t>– </a:t>
            </a:r>
            <a:r>
              <a:rPr lang="ru-RU" sz="2200" dirty="0">
                <a:latin typeface="Arial"/>
                <a:cs typeface="Arial"/>
              </a:rPr>
              <a:t>21,4%.</a:t>
            </a:r>
            <a:r>
              <a:rPr lang="ru-RU" sz="2200" spc="-4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Для</a:t>
            </a:r>
            <a:r>
              <a:rPr lang="ru-RU" sz="2200" spc="-5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сравнения</a:t>
            </a:r>
            <a:r>
              <a:rPr lang="ru-RU" sz="2200" spc="-4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мускульный</a:t>
            </a:r>
            <a:r>
              <a:rPr lang="ru-RU" sz="2200" spc="-20" dirty="0">
                <a:latin typeface="Arial"/>
                <a:cs typeface="Arial"/>
              </a:rPr>
              <a:t> </a:t>
            </a:r>
            <a:r>
              <a:rPr lang="ru-RU" sz="2200" dirty="0" err="1">
                <a:latin typeface="Arial"/>
                <a:cs typeface="Arial"/>
              </a:rPr>
              <a:t>соматотип</a:t>
            </a:r>
            <a:r>
              <a:rPr lang="ru-RU" sz="2200" spc="-50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встречается</a:t>
            </a:r>
            <a:r>
              <a:rPr lang="ru-RU" sz="2200" spc="-3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среди</a:t>
            </a:r>
            <a:r>
              <a:rPr lang="ru-RU" sz="2200" spc="-6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якутов</a:t>
            </a:r>
            <a:r>
              <a:rPr lang="ru-RU" sz="2200" spc="-20" dirty="0">
                <a:latin typeface="Arial"/>
                <a:cs typeface="Arial"/>
              </a:rPr>
              <a:t> </a:t>
            </a:r>
            <a:r>
              <a:rPr lang="ru-RU" sz="2200" spc="-50" dirty="0" smtClean="0">
                <a:latin typeface="Arial"/>
                <a:cs typeface="Arial"/>
              </a:rPr>
              <a:t>и</a:t>
            </a:r>
            <a:r>
              <a:rPr lang="ru-RU" sz="2200" dirty="0" smtClean="0">
                <a:latin typeface="Arial"/>
                <a:cs typeface="Arial"/>
              </a:rPr>
              <a:t> тувинцев</a:t>
            </a:r>
            <a:r>
              <a:rPr lang="ru-RU" sz="2200" spc="-35" dirty="0" smtClean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10%.</a:t>
            </a:r>
            <a:r>
              <a:rPr lang="ru-RU" sz="2200" spc="-2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Среди</a:t>
            </a:r>
            <a:r>
              <a:rPr lang="ru-RU" sz="2200" spc="-4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мужчин</a:t>
            </a:r>
            <a:r>
              <a:rPr lang="ru-RU" sz="2200" spc="-2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Красноярского</a:t>
            </a:r>
            <a:r>
              <a:rPr lang="ru-RU" sz="2200" spc="-1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края</a:t>
            </a:r>
            <a:r>
              <a:rPr lang="ru-RU" sz="2200" spc="-30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значительно</a:t>
            </a:r>
            <a:r>
              <a:rPr lang="ru-RU" sz="2200" spc="-30" dirty="0">
                <a:latin typeface="Arial"/>
                <a:cs typeface="Arial"/>
              </a:rPr>
              <a:t> </a:t>
            </a:r>
            <a:r>
              <a:rPr lang="ru-RU" sz="2200" spc="-20" dirty="0" smtClean="0">
                <a:latin typeface="Arial"/>
                <a:cs typeface="Arial"/>
              </a:rPr>
              <a:t>выше</a:t>
            </a:r>
            <a:r>
              <a:rPr lang="ru-RU" sz="2200" dirty="0" smtClean="0">
                <a:latin typeface="Arial"/>
                <a:cs typeface="Arial"/>
              </a:rPr>
              <a:t> процент</a:t>
            </a:r>
            <a:r>
              <a:rPr lang="ru-RU" sz="2200" spc="-25" dirty="0" smtClean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лиц,</a:t>
            </a:r>
            <a:r>
              <a:rPr lang="ru-RU" sz="2200" spc="-6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имеющих</a:t>
            </a:r>
            <a:r>
              <a:rPr lang="ru-RU" sz="2200" spc="-4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избыточную</a:t>
            </a:r>
            <a:r>
              <a:rPr lang="ru-RU" sz="2200" spc="-3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массу</a:t>
            </a:r>
            <a:r>
              <a:rPr lang="ru-RU" sz="2200" spc="-2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тела</a:t>
            </a:r>
            <a:r>
              <a:rPr lang="ru-RU" sz="2200" spc="-3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по</a:t>
            </a:r>
            <a:r>
              <a:rPr lang="ru-RU" sz="2200" spc="-4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сравнению</a:t>
            </a:r>
            <a:r>
              <a:rPr lang="ru-RU" sz="2200" spc="-3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с</a:t>
            </a:r>
            <a:r>
              <a:rPr lang="ru-RU" sz="2200" spc="-2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Якутией</a:t>
            </a:r>
            <a:r>
              <a:rPr lang="ru-RU" sz="2200" spc="-35" dirty="0">
                <a:latin typeface="Arial"/>
                <a:cs typeface="Arial"/>
              </a:rPr>
              <a:t> </a:t>
            </a:r>
            <a:r>
              <a:rPr lang="ru-RU" sz="2200" spc="-50" dirty="0" smtClean="0">
                <a:latin typeface="Arial"/>
                <a:cs typeface="Arial"/>
              </a:rPr>
              <a:t>и</a:t>
            </a:r>
            <a:r>
              <a:rPr lang="ru-RU" sz="2200" dirty="0" smtClean="0">
                <a:latin typeface="Arial"/>
                <a:cs typeface="Arial"/>
              </a:rPr>
              <a:t> </a:t>
            </a:r>
            <a:r>
              <a:rPr lang="ru-RU" sz="2200" spc="-10" dirty="0" smtClean="0">
                <a:latin typeface="Arial"/>
                <a:cs typeface="Arial"/>
              </a:rPr>
              <a:t>Тывой</a:t>
            </a:r>
            <a:r>
              <a:rPr lang="ru-RU" sz="2200" spc="-10" dirty="0">
                <a:latin typeface="Arial"/>
                <a:cs typeface="Arial"/>
              </a:rPr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8053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8973" y="201547"/>
            <a:ext cx="8911687" cy="1280890"/>
          </a:xfrm>
        </p:spPr>
        <p:txBody>
          <a:bodyPr/>
          <a:lstStyle/>
          <a:p>
            <a:r>
              <a:rPr lang="ru-RU" b="1" dirty="0" smtClean="0"/>
              <a:t>Антропология -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689" y="983674"/>
            <a:ext cx="10072253" cy="3777622"/>
          </a:xfrm>
        </p:spPr>
        <p:txBody>
          <a:bodyPr/>
          <a:lstStyle/>
          <a:p>
            <a:pPr marL="12700" marR="1081405">
              <a:lnSpc>
                <a:spcPct val="100000"/>
              </a:lnSpc>
              <a:spcBef>
                <a:spcPts val="95"/>
              </a:spcBef>
            </a:pPr>
            <a:r>
              <a:rPr lang="ru-RU" sz="3000" dirty="0">
                <a:latin typeface="Arial"/>
                <a:cs typeface="Arial"/>
              </a:rPr>
              <a:t>наука</a:t>
            </a:r>
            <a:r>
              <a:rPr lang="ru-RU" sz="3000" spc="-70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о</a:t>
            </a:r>
            <a:r>
              <a:rPr lang="ru-RU" sz="3000" spc="-65" dirty="0">
                <a:latin typeface="Arial"/>
                <a:cs typeface="Arial"/>
              </a:rPr>
              <a:t> </a:t>
            </a:r>
            <a:r>
              <a:rPr lang="ru-RU" sz="3000" spc="-10" dirty="0">
                <a:latin typeface="Arial"/>
                <a:cs typeface="Arial"/>
              </a:rPr>
              <a:t>происхождении</a:t>
            </a:r>
            <a:r>
              <a:rPr lang="ru-RU" sz="3000" spc="-50" dirty="0">
                <a:latin typeface="Arial"/>
                <a:cs typeface="Arial"/>
              </a:rPr>
              <a:t> и </a:t>
            </a:r>
            <a:r>
              <a:rPr lang="ru-RU" sz="3000" spc="-10" dirty="0">
                <a:latin typeface="Arial"/>
                <a:cs typeface="Arial"/>
              </a:rPr>
              <a:t>эволюции</a:t>
            </a:r>
            <a:r>
              <a:rPr lang="ru-RU" sz="3000" spc="-170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человека,</a:t>
            </a:r>
            <a:r>
              <a:rPr lang="ru-RU" sz="3000" spc="-145" dirty="0">
                <a:latin typeface="Arial"/>
                <a:cs typeface="Arial"/>
              </a:rPr>
              <a:t> </a:t>
            </a:r>
            <a:r>
              <a:rPr lang="ru-RU" sz="3000" spc="-10" dirty="0">
                <a:latin typeface="Arial"/>
                <a:cs typeface="Arial"/>
              </a:rPr>
              <a:t>наследственности</a:t>
            </a:r>
            <a:r>
              <a:rPr lang="ru-RU" sz="3000" spc="-150" dirty="0">
                <a:latin typeface="Arial"/>
                <a:cs typeface="Arial"/>
              </a:rPr>
              <a:t> </a:t>
            </a:r>
            <a:r>
              <a:rPr lang="ru-RU" sz="3000" spc="-50" dirty="0" smtClean="0">
                <a:latin typeface="Arial"/>
                <a:cs typeface="Arial"/>
              </a:rPr>
              <a:t>и</a:t>
            </a:r>
            <a:r>
              <a:rPr lang="ru-RU" sz="3000" dirty="0" smtClean="0">
                <a:latin typeface="Arial"/>
                <a:cs typeface="Arial"/>
              </a:rPr>
              <a:t> </a:t>
            </a:r>
            <a:r>
              <a:rPr lang="ru-RU" sz="3000" spc="-10" dirty="0" smtClean="0">
                <a:latin typeface="Arial"/>
                <a:cs typeface="Arial"/>
              </a:rPr>
              <a:t>изменчивости</a:t>
            </a:r>
            <a:r>
              <a:rPr lang="ru-RU" sz="3000" spc="-10" dirty="0">
                <a:latin typeface="Arial"/>
                <a:cs typeface="Arial"/>
              </a:rPr>
              <a:t>,</a:t>
            </a:r>
            <a:r>
              <a:rPr lang="ru-RU" sz="3000" spc="-60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структуре</a:t>
            </a:r>
            <a:r>
              <a:rPr lang="ru-RU" sz="3000" spc="-70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и</a:t>
            </a:r>
            <a:r>
              <a:rPr lang="ru-RU" sz="3000" spc="-80" dirty="0">
                <a:latin typeface="Arial"/>
                <a:cs typeface="Arial"/>
              </a:rPr>
              <a:t> </a:t>
            </a:r>
            <a:r>
              <a:rPr lang="ru-RU" sz="3000" spc="-10" dirty="0">
                <a:latin typeface="Arial"/>
                <a:cs typeface="Arial"/>
              </a:rPr>
              <a:t>численности </a:t>
            </a:r>
            <a:r>
              <a:rPr lang="ru-RU" sz="3000" spc="-20" dirty="0">
                <a:latin typeface="Arial"/>
                <a:cs typeface="Arial"/>
              </a:rPr>
              <a:t>человеческих</a:t>
            </a:r>
            <a:r>
              <a:rPr lang="ru-RU" sz="3000" spc="-85" dirty="0">
                <a:latin typeface="Arial"/>
                <a:cs typeface="Arial"/>
              </a:rPr>
              <a:t> </a:t>
            </a:r>
            <a:r>
              <a:rPr lang="ru-RU" sz="3000" spc="-10" dirty="0">
                <a:latin typeface="Arial"/>
                <a:cs typeface="Arial"/>
              </a:rPr>
              <a:t>популяций</a:t>
            </a:r>
            <a:r>
              <a:rPr lang="ru-RU" sz="3000" spc="-125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во</a:t>
            </a:r>
            <a:r>
              <a:rPr lang="ru-RU" sz="3000" spc="-105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времени</a:t>
            </a:r>
            <a:r>
              <a:rPr lang="ru-RU" sz="3000" spc="-114" dirty="0">
                <a:latin typeface="Arial"/>
                <a:cs typeface="Arial"/>
              </a:rPr>
              <a:t> </a:t>
            </a:r>
            <a:r>
              <a:rPr lang="ru-RU" sz="3000" spc="-50" dirty="0" smtClean="0">
                <a:latin typeface="Arial"/>
                <a:cs typeface="Arial"/>
              </a:rPr>
              <a:t>и</a:t>
            </a:r>
            <a:r>
              <a:rPr lang="ru-RU" sz="3000" dirty="0" smtClean="0">
                <a:latin typeface="Arial"/>
                <a:cs typeface="Arial"/>
              </a:rPr>
              <a:t> пространстве</a:t>
            </a:r>
            <a:r>
              <a:rPr lang="ru-RU" sz="3000" dirty="0">
                <a:latin typeface="Arial"/>
                <a:cs typeface="Arial"/>
              </a:rPr>
              <a:t>,</a:t>
            </a:r>
            <a:r>
              <a:rPr lang="ru-RU" sz="3000" spc="-100" dirty="0">
                <a:latin typeface="Arial"/>
                <a:cs typeface="Arial"/>
              </a:rPr>
              <a:t> </a:t>
            </a:r>
            <a:r>
              <a:rPr lang="ru-RU" sz="3000" spc="-10" dirty="0">
                <a:latin typeface="Arial"/>
                <a:cs typeface="Arial"/>
              </a:rPr>
              <a:t>образовании</a:t>
            </a:r>
            <a:r>
              <a:rPr lang="ru-RU" sz="3000" spc="-85" dirty="0">
                <a:latin typeface="Arial"/>
                <a:cs typeface="Arial"/>
              </a:rPr>
              <a:t> </a:t>
            </a:r>
            <a:r>
              <a:rPr lang="ru-RU" sz="3000" spc="-20" dirty="0">
                <a:latin typeface="Arial"/>
                <a:cs typeface="Arial"/>
              </a:rPr>
              <a:t>человеческих</a:t>
            </a:r>
            <a:r>
              <a:rPr lang="ru-RU" sz="3000" spc="-85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рас</a:t>
            </a:r>
            <a:r>
              <a:rPr lang="ru-RU" sz="3000" spc="-110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и</a:t>
            </a:r>
            <a:r>
              <a:rPr lang="ru-RU" sz="3000" spc="-110" dirty="0">
                <a:latin typeface="Arial"/>
                <a:cs typeface="Arial"/>
              </a:rPr>
              <a:t> </a:t>
            </a:r>
            <a:r>
              <a:rPr lang="ru-RU" sz="3000" spc="-50" dirty="0">
                <a:latin typeface="Arial"/>
                <a:cs typeface="Arial"/>
              </a:rPr>
              <a:t>о </a:t>
            </a:r>
            <a:r>
              <a:rPr lang="ru-RU" sz="3000" dirty="0">
                <a:latin typeface="Arial"/>
                <a:cs typeface="Arial"/>
              </a:rPr>
              <a:t>нормальных</a:t>
            </a:r>
            <a:r>
              <a:rPr lang="ru-RU" sz="3000" spc="-155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вариациях</a:t>
            </a:r>
            <a:r>
              <a:rPr lang="ru-RU" sz="3000" spc="-165" dirty="0">
                <a:latin typeface="Arial"/>
                <a:cs typeface="Arial"/>
              </a:rPr>
              <a:t> </a:t>
            </a:r>
            <a:r>
              <a:rPr lang="ru-RU" sz="3000" dirty="0">
                <a:latin typeface="Arial"/>
                <a:cs typeface="Arial"/>
              </a:rPr>
              <a:t>физического</a:t>
            </a:r>
            <a:r>
              <a:rPr lang="ru-RU" sz="3000" spc="-165" dirty="0">
                <a:latin typeface="Arial"/>
                <a:cs typeface="Arial"/>
              </a:rPr>
              <a:t> </a:t>
            </a:r>
            <a:r>
              <a:rPr lang="ru-RU" sz="3000" spc="-10" dirty="0" smtClean="0">
                <a:latin typeface="Arial"/>
                <a:cs typeface="Arial"/>
              </a:rPr>
              <a:t>строения</a:t>
            </a:r>
            <a:r>
              <a:rPr lang="ru-RU" sz="3000" dirty="0" smtClean="0">
                <a:latin typeface="Arial"/>
                <a:cs typeface="Arial"/>
              </a:rPr>
              <a:t> </a:t>
            </a:r>
            <a:r>
              <a:rPr lang="ru-RU" sz="3000" spc="-10" dirty="0" smtClean="0">
                <a:latin typeface="Arial"/>
                <a:cs typeface="Arial"/>
              </a:rPr>
              <a:t>человека</a:t>
            </a:r>
            <a:r>
              <a:rPr lang="ru-RU" sz="3000" spc="-10" dirty="0">
                <a:latin typeface="Arial"/>
                <a:cs typeface="Arial"/>
              </a:rPr>
              <a:t>.</a:t>
            </a:r>
            <a:endParaRPr lang="ru-RU" sz="3000" dirty="0"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87" y="3896242"/>
            <a:ext cx="9625713" cy="29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28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59526" y="0"/>
            <a:ext cx="10432473" cy="1163523"/>
          </a:xfrm>
          <a:prstGeom prst="rect">
            <a:avLst/>
          </a:prstGeom>
        </p:spPr>
        <p:txBody>
          <a:bodyPr vert="horz" wrap="square" lIns="0" tIns="110870" rIns="0" bIns="0" rtlCol="0" anchor="t">
            <a:spAutoFit/>
          </a:bodyPr>
          <a:lstStyle/>
          <a:p>
            <a:pPr marL="551815" marR="509905" indent="208279" algn="ctr">
              <a:lnSpc>
                <a:spcPts val="3020"/>
              </a:lnSpc>
              <a:spcBef>
                <a:spcPts val="480"/>
              </a:spcBef>
            </a:pPr>
            <a:r>
              <a:rPr sz="2800" b="1" spc="-10" dirty="0">
                <a:solidFill>
                  <a:schemeClr val="tx1"/>
                </a:solidFill>
                <a:latin typeface="Garamond"/>
                <a:cs typeface="Garamond"/>
              </a:rPr>
              <a:t>Картографический</a:t>
            </a:r>
            <a:r>
              <a:rPr sz="2800" b="1" spc="15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800" b="1" spc="-25" dirty="0">
                <a:solidFill>
                  <a:schemeClr val="tx1"/>
                </a:solidFill>
                <a:latin typeface="Garamond"/>
                <a:cs typeface="Garamond"/>
              </a:rPr>
              <a:t>метод-</a:t>
            </a:r>
            <a:r>
              <a:rPr sz="2800" b="1" spc="-10" dirty="0">
                <a:solidFill>
                  <a:schemeClr val="tx1"/>
                </a:solidFill>
                <a:latin typeface="Garamond"/>
                <a:cs typeface="Garamond"/>
              </a:rPr>
              <a:t>исследование географического</a:t>
            </a:r>
            <a:r>
              <a:rPr sz="2800" b="1" spc="-105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chemeClr val="tx1"/>
                </a:solidFill>
                <a:latin typeface="Garamond"/>
                <a:cs typeface="Garamond"/>
              </a:rPr>
              <a:t>распределения</a:t>
            </a:r>
            <a:r>
              <a:rPr sz="2800" b="1" spc="-100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chemeClr val="tx1"/>
                </a:solidFill>
                <a:latin typeface="Garamond"/>
                <a:cs typeface="Garamond"/>
              </a:rPr>
              <a:t>признака</a:t>
            </a:r>
            <a:endParaRPr sz="2800" dirty="0">
              <a:solidFill>
                <a:schemeClr val="tx1"/>
              </a:solidFill>
              <a:latin typeface="Garamond"/>
              <a:cs typeface="Garamond"/>
            </a:endParaRPr>
          </a:p>
          <a:p>
            <a:pPr marL="2792095" marR="5080" indent="-2748280">
              <a:lnSpc>
                <a:spcPts val="2160"/>
              </a:lnSpc>
              <a:spcBef>
                <a:spcPts val="45"/>
              </a:spcBef>
            </a:pPr>
            <a:r>
              <a:rPr sz="2000" b="1" dirty="0">
                <a:solidFill>
                  <a:schemeClr val="tx1"/>
                </a:solidFill>
                <a:latin typeface="Garamond"/>
                <a:cs typeface="Garamond"/>
              </a:rPr>
              <a:t>Величина</a:t>
            </a:r>
            <a:r>
              <a:rPr sz="2000" b="1" spc="-45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chemeClr val="tx1"/>
                </a:solidFill>
                <a:latin typeface="Garamond"/>
                <a:cs typeface="Garamond"/>
              </a:rPr>
              <a:t>индекса</a:t>
            </a:r>
            <a:r>
              <a:rPr sz="2000" b="1" spc="-25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chemeClr val="tx1"/>
                </a:solidFill>
                <a:latin typeface="Garamond"/>
                <a:cs typeface="Garamond"/>
              </a:rPr>
              <a:t>загрязненности</a:t>
            </a:r>
            <a:r>
              <a:rPr sz="2000" b="1" spc="-45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chemeClr val="tx1"/>
                </a:solidFill>
                <a:latin typeface="Garamond"/>
                <a:cs typeface="Garamond"/>
              </a:rPr>
              <a:t>атмосферы</a:t>
            </a:r>
            <a:r>
              <a:rPr sz="2000" b="1" spc="-25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chemeClr val="tx1"/>
                </a:solidFill>
                <a:latin typeface="Garamond"/>
                <a:cs typeface="Garamond"/>
              </a:rPr>
              <a:t>в</a:t>
            </a:r>
            <a:r>
              <a:rPr sz="2000" b="1" spc="-25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chemeClr val="tx1"/>
                </a:solidFill>
                <a:latin typeface="Garamond"/>
                <a:cs typeface="Garamond"/>
              </a:rPr>
              <a:t>различных</a:t>
            </a:r>
            <a:r>
              <a:rPr sz="2000" b="1" spc="-50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000" b="1" spc="-10" dirty="0" err="1">
                <a:solidFill>
                  <a:schemeClr val="tx1"/>
                </a:solidFill>
                <a:latin typeface="Garamond"/>
                <a:cs typeface="Garamond"/>
              </a:rPr>
              <a:t>районах</a:t>
            </a:r>
            <a:r>
              <a:rPr sz="2000" b="1" spc="-10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000" b="1" dirty="0" err="1" smtClean="0">
                <a:solidFill>
                  <a:schemeClr val="tx1"/>
                </a:solidFill>
                <a:latin typeface="Garamond"/>
                <a:cs typeface="Garamond"/>
              </a:rPr>
              <a:t>города</a:t>
            </a:r>
            <a:r>
              <a:rPr lang="ru-RU" sz="2000" b="1" spc="-35" dirty="0">
                <a:solidFill>
                  <a:schemeClr val="tx1"/>
                </a:solidFill>
                <a:latin typeface="Garamond"/>
                <a:cs typeface="Garamond"/>
              </a:rPr>
              <a:t> </a:t>
            </a:r>
            <a:r>
              <a:rPr sz="2000" b="1" spc="-10" dirty="0" err="1" smtClean="0">
                <a:solidFill>
                  <a:schemeClr val="tx1"/>
                </a:solidFill>
                <a:latin typeface="Garamond"/>
                <a:cs typeface="Garamond"/>
              </a:rPr>
              <a:t>Красноярска</a:t>
            </a:r>
            <a:endParaRPr sz="2000" dirty="0">
              <a:solidFill>
                <a:schemeClr val="tx1"/>
              </a:solidFill>
              <a:latin typeface="Garamond"/>
              <a:cs typeface="Garamond"/>
            </a:endParaRPr>
          </a:p>
        </p:txBody>
      </p:sp>
      <p:pic>
        <p:nvPicPr>
          <p:cNvPr id="14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950" y="1653312"/>
            <a:ext cx="5714505" cy="3601630"/>
          </a:xfrm>
          <a:prstGeom prst="rect">
            <a:avLst/>
          </a:prstGeom>
        </p:spPr>
      </p:pic>
      <p:pic>
        <p:nvPicPr>
          <p:cNvPr id="15" name="Picture 2" descr="Жители Красноярска пожаловались на кашель из-за густого смога над городом |  5 февраля 2023 - Новости Mai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74" y="3651884"/>
            <a:ext cx="7804126" cy="32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605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13732" y="2788514"/>
            <a:ext cx="5699760" cy="1262380"/>
            <a:chOff x="3189732" y="2788514"/>
            <a:chExt cx="5699760" cy="12623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84603" y="2788514"/>
              <a:ext cx="4218608" cy="35136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9732" y="2919984"/>
              <a:ext cx="5699760" cy="7894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6328" y="3261360"/>
              <a:ext cx="5216652" cy="7894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89627" y="2653106"/>
            <a:ext cx="423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Garamond"/>
                <a:cs typeface="Garamond"/>
              </a:rPr>
              <a:t>Процентное</a:t>
            </a:r>
            <a:r>
              <a:rPr sz="2800" b="1" spc="-170" dirty="0">
                <a:latin typeface="Garamond"/>
                <a:cs typeface="Garamond"/>
              </a:rPr>
              <a:t> </a:t>
            </a:r>
            <a:r>
              <a:rPr sz="2800" b="1" spc="-10" dirty="0">
                <a:latin typeface="Garamond"/>
                <a:cs typeface="Garamond"/>
              </a:rPr>
              <a:t>соотношение</a:t>
            </a:r>
            <a:endParaRPr sz="2800" dirty="0">
              <a:latin typeface="Garamond"/>
              <a:cs typeface="Garamon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23282" y="2995041"/>
            <a:ext cx="5162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Garamond"/>
                <a:cs typeface="Garamond"/>
              </a:rPr>
              <a:t>компонентов</a:t>
            </a:r>
            <a:r>
              <a:rPr sz="2800" b="1" spc="-55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массы</a:t>
            </a:r>
            <a:r>
              <a:rPr sz="2800" b="1" spc="-85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тела</a:t>
            </a:r>
            <a:r>
              <a:rPr sz="2800" b="1" spc="-90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у</a:t>
            </a:r>
            <a:r>
              <a:rPr sz="2800" b="1" spc="-80" dirty="0">
                <a:latin typeface="Garamond"/>
                <a:cs typeface="Garamond"/>
              </a:rPr>
              <a:t> </a:t>
            </a:r>
            <a:r>
              <a:rPr sz="2800" b="1" spc="-10" dirty="0">
                <a:latin typeface="Garamond"/>
                <a:cs typeface="Garamond"/>
              </a:rPr>
              <a:t>детей</a:t>
            </a:r>
            <a:endParaRPr sz="2800" dirty="0">
              <a:latin typeface="Garamond"/>
              <a:cs typeface="Garamon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9878" y="3336416"/>
            <a:ext cx="4771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dirty="0">
                <a:latin typeface="Garamond"/>
                <a:cs typeface="Garamond"/>
              </a:rPr>
              <a:t>разных</a:t>
            </a:r>
            <a:r>
              <a:rPr sz="2800" b="1" spc="-125" dirty="0">
                <a:latin typeface="Garamond"/>
                <a:cs typeface="Garamond"/>
              </a:rPr>
              <a:t> </a:t>
            </a:r>
            <a:r>
              <a:rPr sz="2800" b="1" dirty="0">
                <a:latin typeface="Garamond"/>
                <a:cs typeface="Garamond"/>
              </a:rPr>
              <a:t>районов</a:t>
            </a:r>
            <a:r>
              <a:rPr sz="2800" b="1" spc="-110" dirty="0">
                <a:latin typeface="Garamond"/>
                <a:cs typeface="Garamond"/>
              </a:rPr>
              <a:t> </a:t>
            </a:r>
            <a:r>
              <a:rPr sz="2800" b="1" spc="-10" dirty="0">
                <a:latin typeface="Garamond"/>
                <a:cs typeface="Garamond"/>
              </a:rPr>
              <a:t>Красноярска</a:t>
            </a:r>
            <a:endParaRPr sz="2800" dirty="0">
              <a:latin typeface="Garamond"/>
              <a:cs typeface="Garamond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11237" y="2190559"/>
            <a:ext cx="7557134" cy="3195955"/>
            <a:chOff x="927920" y="2324061"/>
            <a:chExt cx="7557134" cy="3195955"/>
          </a:xfrm>
        </p:grpSpPr>
        <p:sp>
          <p:nvSpPr>
            <p:cNvPr id="10" name="object 10"/>
            <p:cNvSpPr/>
            <p:nvPr/>
          </p:nvSpPr>
          <p:spPr>
            <a:xfrm>
              <a:off x="999172" y="2324061"/>
              <a:ext cx="7486015" cy="3124835"/>
            </a:xfrm>
            <a:custGeom>
              <a:avLst/>
              <a:gdLst/>
              <a:ahLst/>
              <a:cxnLst/>
              <a:rect l="l" t="t" r="r" b="b"/>
              <a:pathLst>
                <a:path w="7486015" h="3124835">
                  <a:moveTo>
                    <a:pt x="9499" y="14262"/>
                  </a:moveTo>
                  <a:lnTo>
                    <a:pt x="0" y="14262"/>
                  </a:lnTo>
                  <a:lnTo>
                    <a:pt x="0" y="3119501"/>
                  </a:lnTo>
                  <a:lnTo>
                    <a:pt x="9499" y="3119501"/>
                  </a:lnTo>
                  <a:lnTo>
                    <a:pt x="9499" y="14262"/>
                  </a:lnTo>
                  <a:close/>
                </a:path>
                <a:path w="7486015" h="3124835">
                  <a:moveTo>
                    <a:pt x="7471308" y="0"/>
                  </a:moveTo>
                  <a:lnTo>
                    <a:pt x="4749" y="0"/>
                  </a:lnTo>
                  <a:lnTo>
                    <a:pt x="4749" y="9512"/>
                  </a:lnTo>
                  <a:lnTo>
                    <a:pt x="7471308" y="9512"/>
                  </a:lnTo>
                  <a:lnTo>
                    <a:pt x="7471308" y="0"/>
                  </a:lnTo>
                  <a:close/>
                </a:path>
                <a:path w="7486015" h="3124835">
                  <a:moveTo>
                    <a:pt x="7480808" y="3114751"/>
                  </a:moveTo>
                  <a:lnTo>
                    <a:pt x="6948132" y="3114751"/>
                  </a:lnTo>
                  <a:lnTo>
                    <a:pt x="6948132" y="3119501"/>
                  </a:lnTo>
                  <a:lnTo>
                    <a:pt x="5521515" y="3119501"/>
                  </a:lnTo>
                  <a:lnTo>
                    <a:pt x="5521515" y="3114751"/>
                  </a:lnTo>
                  <a:lnTo>
                    <a:pt x="4456049" y="3114751"/>
                  </a:lnTo>
                  <a:lnTo>
                    <a:pt x="4456049" y="3119501"/>
                  </a:lnTo>
                  <a:lnTo>
                    <a:pt x="3029432" y="3119501"/>
                  </a:lnTo>
                  <a:lnTo>
                    <a:pt x="3029432" y="3114751"/>
                  </a:lnTo>
                  <a:lnTo>
                    <a:pt x="1964093" y="3114751"/>
                  </a:lnTo>
                  <a:lnTo>
                    <a:pt x="1964093" y="3119501"/>
                  </a:lnTo>
                  <a:lnTo>
                    <a:pt x="1250911" y="3119501"/>
                  </a:lnTo>
                  <a:lnTo>
                    <a:pt x="1250911" y="3114751"/>
                  </a:lnTo>
                  <a:lnTo>
                    <a:pt x="14249" y="3114751"/>
                  </a:lnTo>
                  <a:lnTo>
                    <a:pt x="14249" y="3119501"/>
                  </a:lnTo>
                  <a:lnTo>
                    <a:pt x="14249" y="3124263"/>
                  </a:lnTo>
                  <a:lnTo>
                    <a:pt x="7480808" y="3124263"/>
                  </a:lnTo>
                  <a:lnTo>
                    <a:pt x="7480808" y="3119501"/>
                  </a:lnTo>
                  <a:lnTo>
                    <a:pt x="7480808" y="3114751"/>
                  </a:lnTo>
                  <a:close/>
                </a:path>
                <a:path w="7486015" h="3124835">
                  <a:moveTo>
                    <a:pt x="7485558" y="4762"/>
                  </a:moveTo>
                  <a:lnTo>
                    <a:pt x="7476058" y="4762"/>
                  </a:lnTo>
                  <a:lnTo>
                    <a:pt x="7476058" y="3110001"/>
                  </a:lnTo>
                  <a:lnTo>
                    <a:pt x="7485558" y="3110001"/>
                  </a:lnTo>
                  <a:lnTo>
                    <a:pt x="7485558" y="4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6595" y="2757429"/>
              <a:ext cx="713740" cy="2686685"/>
            </a:xfrm>
            <a:custGeom>
              <a:avLst/>
              <a:gdLst/>
              <a:ahLst/>
              <a:cxnLst/>
              <a:rect l="l" t="t" r="r" b="b"/>
              <a:pathLst>
                <a:path w="713739" h="2686685">
                  <a:moveTo>
                    <a:pt x="713498" y="0"/>
                  </a:moveTo>
                  <a:lnTo>
                    <a:pt x="0" y="0"/>
                  </a:lnTo>
                  <a:lnTo>
                    <a:pt x="0" y="2686132"/>
                  </a:lnTo>
                  <a:lnTo>
                    <a:pt x="713498" y="2686132"/>
                  </a:lnTo>
                  <a:lnTo>
                    <a:pt x="713498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36595" y="2757429"/>
              <a:ext cx="713740" cy="2686685"/>
            </a:xfrm>
            <a:custGeom>
              <a:avLst/>
              <a:gdLst/>
              <a:ahLst/>
              <a:cxnLst/>
              <a:rect l="l" t="t" r="r" b="b"/>
              <a:pathLst>
                <a:path w="713739" h="2686685">
                  <a:moveTo>
                    <a:pt x="0" y="2686132"/>
                  </a:moveTo>
                  <a:lnTo>
                    <a:pt x="713498" y="2686132"/>
                  </a:lnTo>
                  <a:lnTo>
                    <a:pt x="713498" y="0"/>
                  </a:lnTo>
                  <a:lnTo>
                    <a:pt x="0" y="0"/>
                  </a:lnTo>
                  <a:lnTo>
                    <a:pt x="0" y="2686132"/>
                  </a:lnTo>
                  <a:close/>
                </a:path>
              </a:pathLst>
            </a:custGeom>
            <a:ln w="9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28615" y="4653057"/>
              <a:ext cx="713740" cy="790575"/>
            </a:xfrm>
            <a:custGeom>
              <a:avLst/>
              <a:gdLst/>
              <a:ahLst/>
              <a:cxnLst/>
              <a:rect l="l" t="t" r="r" b="b"/>
              <a:pathLst>
                <a:path w="713739" h="790575">
                  <a:moveTo>
                    <a:pt x="713498" y="0"/>
                  </a:moveTo>
                  <a:lnTo>
                    <a:pt x="0" y="0"/>
                  </a:lnTo>
                  <a:lnTo>
                    <a:pt x="0" y="790504"/>
                  </a:lnTo>
                  <a:lnTo>
                    <a:pt x="713498" y="790504"/>
                  </a:lnTo>
                  <a:lnTo>
                    <a:pt x="713498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8615" y="4653057"/>
              <a:ext cx="713740" cy="790575"/>
            </a:xfrm>
            <a:custGeom>
              <a:avLst/>
              <a:gdLst/>
              <a:ahLst/>
              <a:cxnLst/>
              <a:rect l="l" t="t" r="r" b="b"/>
              <a:pathLst>
                <a:path w="713739" h="790575">
                  <a:moveTo>
                    <a:pt x="0" y="790504"/>
                  </a:moveTo>
                  <a:lnTo>
                    <a:pt x="713498" y="790504"/>
                  </a:lnTo>
                  <a:lnTo>
                    <a:pt x="713498" y="0"/>
                  </a:lnTo>
                  <a:lnTo>
                    <a:pt x="0" y="0"/>
                  </a:lnTo>
                  <a:lnTo>
                    <a:pt x="0" y="790504"/>
                  </a:lnTo>
                  <a:close/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20698" y="5253143"/>
              <a:ext cx="713740" cy="190500"/>
            </a:xfrm>
            <a:custGeom>
              <a:avLst/>
              <a:gdLst/>
              <a:ahLst/>
              <a:cxnLst/>
              <a:rect l="l" t="t" r="r" b="b"/>
              <a:pathLst>
                <a:path w="713740" h="190500">
                  <a:moveTo>
                    <a:pt x="713498" y="0"/>
                  </a:moveTo>
                  <a:lnTo>
                    <a:pt x="0" y="0"/>
                  </a:lnTo>
                  <a:lnTo>
                    <a:pt x="0" y="190418"/>
                  </a:lnTo>
                  <a:lnTo>
                    <a:pt x="713498" y="190418"/>
                  </a:lnTo>
                  <a:lnTo>
                    <a:pt x="713498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20698" y="5253143"/>
              <a:ext cx="713740" cy="190500"/>
            </a:xfrm>
            <a:custGeom>
              <a:avLst/>
              <a:gdLst/>
              <a:ahLst/>
              <a:cxnLst/>
              <a:rect l="l" t="t" r="r" b="b"/>
              <a:pathLst>
                <a:path w="713740" h="190500">
                  <a:moveTo>
                    <a:pt x="0" y="190418"/>
                  </a:moveTo>
                  <a:lnTo>
                    <a:pt x="713498" y="190418"/>
                  </a:lnTo>
                  <a:lnTo>
                    <a:pt x="713498" y="0"/>
                  </a:lnTo>
                  <a:lnTo>
                    <a:pt x="0" y="0"/>
                  </a:lnTo>
                  <a:lnTo>
                    <a:pt x="0" y="190418"/>
                  </a:lnTo>
                  <a:close/>
                </a:path>
              </a:pathLst>
            </a:custGeom>
            <a:ln w="95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50093" y="2976679"/>
              <a:ext cx="713740" cy="2466975"/>
            </a:xfrm>
            <a:custGeom>
              <a:avLst/>
              <a:gdLst/>
              <a:ahLst/>
              <a:cxnLst/>
              <a:rect l="l" t="t" r="r" b="b"/>
              <a:pathLst>
                <a:path w="713739" h="2466975">
                  <a:moveTo>
                    <a:pt x="713181" y="0"/>
                  </a:moveTo>
                  <a:lnTo>
                    <a:pt x="0" y="0"/>
                  </a:lnTo>
                  <a:lnTo>
                    <a:pt x="0" y="2466882"/>
                  </a:lnTo>
                  <a:lnTo>
                    <a:pt x="713181" y="2466882"/>
                  </a:lnTo>
                  <a:lnTo>
                    <a:pt x="7131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50093" y="2976679"/>
              <a:ext cx="713740" cy="2466975"/>
            </a:xfrm>
            <a:custGeom>
              <a:avLst/>
              <a:gdLst/>
              <a:ahLst/>
              <a:cxnLst/>
              <a:rect l="l" t="t" r="r" b="b"/>
              <a:pathLst>
                <a:path w="713739" h="2466975">
                  <a:moveTo>
                    <a:pt x="0" y="2466882"/>
                  </a:moveTo>
                  <a:lnTo>
                    <a:pt x="713181" y="2466882"/>
                  </a:lnTo>
                  <a:lnTo>
                    <a:pt x="713181" y="0"/>
                  </a:lnTo>
                  <a:lnTo>
                    <a:pt x="0" y="0"/>
                  </a:lnTo>
                  <a:lnTo>
                    <a:pt x="0" y="2466882"/>
                  </a:lnTo>
                  <a:close/>
                </a:path>
              </a:pathLst>
            </a:custGeom>
            <a:ln w="95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742050" y="4738602"/>
              <a:ext cx="713740" cy="705485"/>
            </a:xfrm>
            <a:custGeom>
              <a:avLst/>
              <a:gdLst/>
              <a:ahLst/>
              <a:cxnLst/>
              <a:rect l="l" t="t" r="r" b="b"/>
              <a:pathLst>
                <a:path w="713739" h="705485">
                  <a:moveTo>
                    <a:pt x="713181" y="0"/>
                  </a:moveTo>
                  <a:lnTo>
                    <a:pt x="0" y="0"/>
                  </a:lnTo>
                  <a:lnTo>
                    <a:pt x="0" y="704959"/>
                  </a:lnTo>
                  <a:lnTo>
                    <a:pt x="713181" y="704959"/>
                  </a:lnTo>
                  <a:lnTo>
                    <a:pt x="7131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742050" y="4738602"/>
              <a:ext cx="713740" cy="705485"/>
            </a:xfrm>
            <a:custGeom>
              <a:avLst/>
              <a:gdLst/>
              <a:ahLst/>
              <a:cxnLst/>
              <a:rect l="l" t="t" r="r" b="b"/>
              <a:pathLst>
                <a:path w="713739" h="705485">
                  <a:moveTo>
                    <a:pt x="0" y="704959"/>
                  </a:moveTo>
                  <a:lnTo>
                    <a:pt x="713181" y="704959"/>
                  </a:lnTo>
                  <a:lnTo>
                    <a:pt x="713181" y="0"/>
                  </a:lnTo>
                  <a:lnTo>
                    <a:pt x="0" y="0"/>
                  </a:lnTo>
                  <a:lnTo>
                    <a:pt x="0" y="704959"/>
                  </a:lnTo>
                  <a:close/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34133" y="4786444"/>
              <a:ext cx="713740" cy="657225"/>
            </a:xfrm>
            <a:custGeom>
              <a:avLst/>
              <a:gdLst/>
              <a:ahLst/>
              <a:cxnLst/>
              <a:rect l="l" t="t" r="r" b="b"/>
              <a:pathLst>
                <a:path w="713740" h="657225">
                  <a:moveTo>
                    <a:pt x="713181" y="0"/>
                  </a:moveTo>
                  <a:lnTo>
                    <a:pt x="0" y="0"/>
                  </a:lnTo>
                  <a:lnTo>
                    <a:pt x="0" y="657117"/>
                  </a:lnTo>
                  <a:lnTo>
                    <a:pt x="713181" y="657117"/>
                  </a:lnTo>
                  <a:lnTo>
                    <a:pt x="71318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34133" y="4786444"/>
              <a:ext cx="713740" cy="657225"/>
            </a:xfrm>
            <a:custGeom>
              <a:avLst/>
              <a:gdLst/>
              <a:ahLst/>
              <a:cxnLst/>
              <a:rect l="l" t="t" r="r" b="b"/>
              <a:pathLst>
                <a:path w="713740" h="657225">
                  <a:moveTo>
                    <a:pt x="0" y="657117"/>
                  </a:moveTo>
                  <a:lnTo>
                    <a:pt x="713181" y="657117"/>
                  </a:lnTo>
                  <a:lnTo>
                    <a:pt x="713181" y="0"/>
                  </a:lnTo>
                  <a:lnTo>
                    <a:pt x="0" y="0"/>
                  </a:lnTo>
                  <a:lnTo>
                    <a:pt x="0" y="657117"/>
                  </a:lnTo>
                  <a:close/>
                </a:path>
              </a:pathLst>
            </a:custGeom>
            <a:ln w="9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7920" y="2328814"/>
              <a:ext cx="7552690" cy="3190875"/>
            </a:xfrm>
            <a:custGeom>
              <a:avLst/>
              <a:gdLst/>
              <a:ahLst/>
              <a:cxnLst/>
              <a:rect l="l" t="t" r="r" b="b"/>
              <a:pathLst>
                <a:path w="7552690" h="3190875">
                  <a:moveTo>
                    <a:pt x="76005" y="0"/>
                  </a:moveTo>
                  <a:lnTo>
                    <a:pt x="76005" y="3105242"/>
                  </a:lnTo>
                </a:path>
                <a:path w="7552690" h="3190875">
                  <a:moveTo>
                    <a:pt x="0" y="3114747"/>
                  </a:moveTo>
                  <a:lnTo>
                    <a:pt x="66504" y="3114747"/>
                  </a:lnTo>
                </a:path>
                <a:path w="7552690" h="3190875">
                  <a:moveTo>
                    <a:pt x="0" y="2333811"/>
                  </a:moveTo>
                  <a:lnTo>
                    <a:pt x="66504" y="2333811"/>
                  </a:lnTo>
                </a:path>
                <a:path w="7552690" h="3190875">
                  <a:moveTo>
                    <a:pt x="0" y="1562253"/>
                  </a:moveTo>
                  <a:lnTo>
                    <a:pt x="66504" y="1562253"/>
                  </a:lnTo>
                </a:path>
                <a:path w="7552690" h="3190875">
                  <a:moveTo>
                    <a:pt x="0" y="780936"/>
                  </a:moveTo>
                  <a:lnTo>
                    <a:pt x="66504" y="780936"/>
                  </a:lnTo>
                </a:path>
                <a:path w="7552690" h="3190875">
                  <a:moveTo>
                    <a:pt x="0" y="0"/>
                  </a:moveTo>
                  <a:lnTo>
                    <a:pt x="66504" y="0"/>
                  </a:lnTo>
                </a:path>
                <a:path w="7552690" h="3190875">
                  <a:moveTo>
                    <a:pt x="76005" y="3114747"/>
                  </a:moveTo>
                  <a:lnTo>
                    <a:pt x="7542563" y="3114747"/>
                  </a:lnTo>
                </a:path>
                <a:path w="7552690" h="3190875">
                  <a:moveTo>
                    <a:pt x="76005" y="3190788"/>
                  </a:moveTo>
                  <a:lnTo>
                    <a:pt x="76005" y="3124252"/>
                  </a:lnTo>
                </a:path>
                <a:path w="7552690" h="3190875">
                  <a:moveTo>
                    <a:pt x="2568024" y="3190788"/>
                  </a:moveTo>
                  <a:lnTo>
                    <a:pt x="2568024" y="3124252"/>
                  </a:lnTo>
                </a:path>
                <a:path w="7552690" h="3190875">
                  <a:moveTo>
                    <a:pt x="5060107" y="3190788"/>
                  </a:moveTo>
                  <a:lnTo>
                    <a:pt x="5060107" y="3124252"/>
                  </a:lnTo>
                </a:path>
                <a:path w="7552690" h="3190875">
                  <a:moveTo>
                    <a:pt x="7552064" y="3190788"/>
                  </a:moveTo>
                  <a:lnTo>
                    <a:pt x="7552064" y="3124252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2600" y="2590800"/>
              <a:ext cx="5867400" cy="2895600"/>
            </a:xfrm>
            <a:custGeom>
              <a:avLst/>
              <a:gdLst/>
              <a:ahLst/>
              <a:cxnLst/>
              <a:rect l="l" t="t" r="r" b="b"/>
              <a:pathLst>
                <a:path w="5867400" h="2895600">
                  <a:moveTo>
                    <a:pt x="2590800" y="1981200"/>
                  </a:moveTo>
                  <a:lnTo>
                    <a:pt x="2590800" y="2133600"/>
                  </a:lnTo>
                </a:path>
                <a:path w="5867400" h="2895600">
                  <a:moveTo>
                    <a:pt x="2514600" y="1981200"/>
                  </a:moveTo>
                  <a:lnTo>
                    <a:pt x="2667000" y="1981200"/>
                  </a:lnTo>
                </a:path>
                <a:path w="5867400" h="2895600">
                  <a:moveTo>
                    <a:pt x="2514600" y="2133600"/>
                  </a:moveTo>
                  <a:lnTo>
                    <a:pt x="2667000" y="2133600"/>
                  </a:lnTo>
                </a:path>
                <a:path w="5867400" h="2895600">
                  <a:moveTo>
                    <a:pt x="3294126" y="2098675"/>
                  </a:moveTo>
                  <a:lnTo>
                    <a:pt x="3294126" y="2251075"/>
                  </a:lnTo>
                </a:path>
                <a:path w="5867400" h="2895600">
                  <a:moveTo>
                    <a:pt x="3217926" y="2098675"/>
                  </a:moveTo>
                  <a:lnTo>
                    <a:pt x="3370326" y="2098675"/>
                  </a:lnTo>
                </a:path>
                <a:path w="5867400" h="2895600">
                  <a:moveTo>
                    <a:pt x="3217926" y="2251075"/>
                  </a:moveTo>
                  <a:lnTo>
                    <a:pt x="3370326" y="2251075"/>
                  </a:lnTo>
                </a:path>
                <a:path w="5867400" h="2895600">
                  <a:moveTo>
                    <a:pt x="76200" y="0"/>
                  </a:moveTo>
                  <a:lnTo>
                    <a:pt x="76200" y="228600"/>
                  </a:lnTo>
                </a:path>
                <a:path w="5867400" h="2895600">
                  <a:moveTo>
                    <a:pt x="0" y="0"/>
                  </a:moveTo>
                  <a:lnTo>
                    <a:pt x="152400" y="0"/>
                  </a:lnTo>
                </a:path>
                <a:path w="5867400" h="2895600">
                  <a:moveTo>
                    <a:pt x="0" y="228600"/>
                  </a:moveTo>
                  <a:lnTo>
                    <a:pt x="152400" y="228600"/>
                  </a:lnTo>
                </a:path>
                <a:path w="5867400" h="2895600">
                  <a:moveTo>
                    <a:pt x="762000" y="304800"/>
                  </a:moveTo>
                  <a:lnTo>
                    <a:pt x="762000" y="533400"/>
                  </a:lnTo>
                </a:path>
                <a:path w="5867400" h="2895600">
                  <a:moveTo>
                    <a:pt x="685800" y="304800"/>
                  </a:moveTo>
                  <a:lnTo>
                    <a:pt x="838200" y="304800"/>
                  </a:lnTo>
                </a:path>
                <a:path w="5867400" h="2895600">
                  <a:moveTo>
                    <a:pt x="685800" y="533400"/>
                  </a:moveTo>
                  <a:lnTo>
                    <a:pt x="838200" y="533400"/>
                  </a:lnTo>
                </a:path>
                <a:path w="5867400" h="2895600">
                  <a:moveTo>
                    <a:pt x="5791200" y="2057400"/>
                  </a:moveTo>
                  <a:lnTo>
                    <a:pt x="5791200" y="2286000"/>
                  </a:lnTo>
                </a:path>
                <a:path w="5867400" h="2895600">
                  <a:moveTo>
                    <a:pt x="5715000" y="2057400"/>
                  </a:moveTo>
                  <a:lnTo>
                    <a:pt x="5867400" y="2057400"/>
                  </a:lnTo>
                </a:path>
                <a:path w="5867400" h="2895600">
                  <a:moveTo>
                    <a:pt x="5715000" y="2286000"/>
                  </a:moveTo>
                  <a:lnTo>
                    <a:pt x="5867400" y="2286000"/>
                  </a:lnTo>
                </a:path>
                <a:path w="5867400" h="2895600">
                  <a:moveTo>
                    <a:pt x="5181600" y="2895600"/>
                  </a:moveTo>
                  <a:lnTo>
                    <a:pt x="5334000" y="2895600"/>
                  </a:lnTo>
                </a:path>
                <a:path w="5867400" h="2895600">
                  <a:moveTo>
                    <a:pt x="5105400" y="2590800"/>
                  </a:moveTo>
                  <a:lnTo>
                    <a:pt x="5105400" y="2743200"/>
                  </a:lnTo>
                </a:path>
                <a:path w="5867400" h="2895600">
                  <a:moveTo>
                    <a:pt x="5029200" y="2590800"/>
                  </a:moveTo>
                  <a:lnTo>
                    <a:pt x="5181600" y="2590800"/>
                  </a:lnTo>
                </a:path>
                <a:path w="5867400" h="2895600">
                  <a:moveTo>
                    <a:pt x="5029200" y="2743200"/>
                  </a:moveTo>
                  <a:lnTo>
                    <a:pt x="5181600" y="2743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073129" y="3730469"/>
            <a:ext cx="272415" cy="18825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5" dirty="0">
                <a:latin typeface="Arial"/>
                <a:cs typeface="Arial"/>
              </a:rPr>
              <a:t>30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spcBef>
                <a:spcPts val="1614"/>
              </a:spcBef>
            </a:pPr>
            <a:r>
              <a:rPr b="1" spc="-25" dirty="0">
                <a:latin typeface="Arial"/>
                <a:cs typeface="Arial"/>
              </a:rPr>
              <a:t>20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700">
              <a:spcBef>
                <a:spcPts val="1689"/>
              </a:spcBef>
            </a:pPr>
            <a:r>
              <a:rPr b="1" spc="-25" dirty="0">
                <a:latin typeface="Arial"/>
                <a:cs typeface="Arial"/>
              </a:rPr>
              <a:t>10</a:t>
            </a:r>
            <a:endParaRPr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73129" y="2949406"/>
            <a:ext cx="2724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25" dirty="0">
                <a:latin typeface="Arial"/>
                <a:cs typeface="Arial"/>
              </a:rPr>
              <a:t>40</a:t>
            </a:r>
            <a:endParaRPr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55140" y="72645"/>
            <a:ext cx="8722360" cy="23958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5080" algn="just">
              <a:lnSpc>
                <a:spcPct val="70100"/>
              </a:lnSpc>
              <a:spcBef>
                <a:spcPts val="960"/>
              </a:spcBef>
            </a:pPr>
            <a:r>
              <a:rPr sz="2400" b="1" dirty="0">
                <a:latin typeface="Garamond"/>
                <a:cs typeface="Garamond"/>
              </a:rPr>
              <a:t>Неравнозначная</a:t>
            </a:r>
            <a:r>
              <a:rPr sz="2400" b="1" spc="-3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концентрация</a:t>
            </a:r>
            <a:r>
              <a:rPr sz="2400" b="1" spc="-3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промышленных</a:t>
            </a:r>
            <a:r>
              <a:rPr sz="2400" b="1" spc="-5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предприятий</a:t>
            </a:r>
            <a:r>
              <a:rPr sz="2400" b="1" spc="-45" dirty="0">
                <a:latin typeface="Garamond"/>
                <a:cs typeface="Garamond"/>
              </a:rPr>
              <a:t> </a:t>
            </a:r>
            <a:r>
              <a:rPr sz="2400" b="1" spc="-50" dirty="0">
                <a:latin typeface="Garamond"/>
                <a:cs typeface="Garamond"/>
              </a:rPr>
              <a:t>в </a:t>
            </a:r>
            <a:r>
              <a:rPr sz="2400" b="1" dirty="0">
                <a:latin typeface="Garamond"/>
                <a:cs typeface="Garamond"/>
              </a:rPr>
              <a:t>разных</a:t>
            </a:r>
            <a:r>
              <a:rPr sz="2400" b="1" spc="-3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районах,</a:t>
            </a:r>
            <a:r>
              <a:rPr sz="2400" b="1" spc="-2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особенности</a:t>
            </a:r>
            <a:r>
              <a:rPr sz="2400" b="1" spc="-6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планировки</a:t>
            </a:r>
            <a:r>
              <a:rPr sz="2400" b="1" spc="-4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и</a:t>
            </a:r>
            <a:r>
              <a:rPr sz="2400" b="1" spc="-25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метеоусловий</a:t>
            </a:r>
            <a:endParaRPr sz="2400" dirty="0">
              <a:latin typeface="Garamond"/>
              <a:cs typeface="Garamond"/>
            </a:endParaRPr>
          </a:p>
          <a:p>
            <a:pPr marL="12700" marR="106045" algn="just">
              <a:lnSpc>
                <a:spcPct val="70000"/>
              </a:lnSpc>
            </a:pPr>
            <a:r>
              <a:rPr sz="2400" b="1" dirty="0">
                <a:latin typeface="Garamond"/>
                <a:cs typeface="Garamond"/>
              </a:rPr>
              <a:t>города</a:t>
            </a:r>
            <a:r>
              <a:rPr sz="2400" b="1" spc="-3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определили</a:t>
            </a:r>
            <a:r>
              <a:rPr sz="2400" b="1" spc="-4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различные</a:t>
            </a:r>
            <a:r>
              <a:rPr sz="2400" b="1" spc="-2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уровни</a:t>
            </a:r>
            <a:r>
              <a:rPr sz="2400" b="1" spc="-2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загрязнения</a:t>
            </a:r>
            <a:r>
              <a:rPr sz="2400" b="1" spc="-25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воздушного </a:t>
            </a:r>
            <a:r>
              <a:rPr sz="2400" b="1" dirty="0">
                <a:latin typeface="Garamond"/>
                <a:cs typeface="Garamond"/>
              </a:rPr>
              <a:t>бассейна</a:t>
            </a:r>
            <a:r>
              <a:rPr sz="2400" b="1" spc="-6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и</a:t>
            </a:r>
            <a:r>
              <a:rPr sz="2400" b="1" spc="-2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позволили</a:t>
            </a:r>
            <a:r>
              <a:rPr sz="2400" b="1" spc="-3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выделить</a:t>
            </a:r>
            <a:r>
              <a:rPr sz="2400" b="1" spc="-3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районы,</a:t>
            </a:r>
            <a:r>
              <a:rPr sz="2400" b="1" spc="-3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имеющих</a:t>
            </a:r>
            <a:r>
              <a:rPr sz="2400" b="1" spc="-30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различную </a:t>
            </a:r>
            <a:r>
              <a:rPr sz="2400" b="1" dirty="0">
                <a:latin typeface="Garamond"/>
                <a:cs typeface="Garamond"/>
              </a:rPr>
              <a:t>антропогенную</a:t>
            </a:r>
            <a:r>
              <a:rPr sz="2400" b="1" spc="-3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характеристику:</a:t>
            </a:r>
            <a:r>
              <a:rPr sz="2400" b="1" spc="-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1 район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– </a:t>
            </a:r>
            <a:r>
              <a:rPr sz="2400" b="1" spc="-10" dirty="0">
                <a:latin typeface="Garamond"/>
                <a:cs typeface="Garamond"/>
              </a:rPr>
              <a:t>относительно</a:t>
            </a:r>
            <a:endParaRPr sz="2400" dirty="0">
              <a:latin typeface="Garamond"/>
              <a:cs typeface="Garamond"/>
            </a:endParaRPr>
          </a:p>
          <a:p>
            <a:pPr marL="12700" algn="just">
              <a:lnSpc>
                <a:spcPts val="1585"/>
              </a:lnSpc>
            </a:pPr>
            <a:r>
              <a:rPr sz="2400" b="1" dirty="0">
                <a:latin typeface="Garamond"/>
                <a:cs typeface="Garamond"/>
              </a:rPr>
              <a:t>экологически</a:t>
            </a:r>
            <a:r>
              <a:rPr sz="2400" b="1" spc="-2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благоприятный;</a:t>
            </a:r>
            <a:r>
              <a:rPr sz="2400" b="1" spc="-4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2</a:t>
            </a:r>
            <a:r>
              <a:rPr sz="2400" b="1" spc="-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район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–</a:t>
            </a:r>
            <a:r>
              <a:rPr sz="2400" b="1" spc="-10" dirty="0">
                <a:latin typeface="Garamond"/>
                <a:cs typeface="Garamond"/>
              </a:rPr>
              <a:t> экологически</a:t>
            </a:r>
            <a:endParaRPr sz="2400" dirty="0">
              <a:latin typeface="Garamond"/>
              <a:cs typeface="Garamond"/>
            </a:endParaRPr>
          </a:p>
          <a:p>
            <a:pPr marL="12700">
              <a:lnSpc>
                <a:spcPts val="2450"/>
              </a:lnSpc>
            </a:pPr>
            <a:r>
              <a:rPr sz="2400" b="1" spc="-10" dirty="0">
                <a:latin typeface="Garamond"/>
                <a:cs typeface="Garamond"/>
              </a:rPr>
              <a:t>неблагоприятный</a:t>
            </a:r>
            <a:endParaRPr sz="2400" dirty="0">
              <a:latin typeface="Garamond"/>
              <a:cs typeface="Garamond"/>
            </a:endParaRPr>
          </a:p>
          <a:p>
            <a:pPr marL="330200">
              <a:spcBef>
                <a:spcPts val="1520"/>
              </a:spcBef>
            </a:pPr>
            <a:r>
              <a:rPr b="1" spc="-25" dirty="0">
                <a:latin typeface="Arial"/>
                <a:cs typeface="Arial"/>
              </a:rPr>
              <a:t>50</a:t>
            </a:r>
            <a:endParaRPr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86311" y="5635538"/>
            <a:ext cx="19716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Мышечная</a:t>
            </a:r>
            <a:r>
              <a:rPr b="1" spc="16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ткань</a:t>
            </a:r>
            <a:endParaRPr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84295" y="5635538"/>
            <a:ext cx="17443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Жировая </a:t>
            </a:r>
            <a:r>
              <a:rPr b="1" spc="-20" dirty="0">
                <a:latin typeface="Arial"/>
                <a:cs typeface="Arial"/>
              </a:rPr>
              <a:t>ткань</a:t>
            </a:r>
            <a:endParaRPr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15267" y="6215057"/>
            <a:ext cx="152400" cy="152400"/>
            <a:chOff x="3591267" y="6215057"/>
            <a:chExt cx="152400" cy="152400"/>
          </a:xfrm>
        </p:grpSpPr>
        <p:sp>
          <p:nvSpPr>
            <p:cNvPr id="31" name="object 31"/>
            <p:cNvSpPr/>
            <p:nvPr/>
          </p:nvSpPr>
          <p:spPr>
            <a:xfrm>
              <a:off x="3596019" y="6219809"/>
              <a:ext cx="142875" cy="143510"/>
            </a:xfrm>
            <a:custGeom>
              <a:avLst/>
              <a:gdLst/>
              <a:ahLst/>
              <a:cxnLst/>
              <a:rect l="l" t="t" r="r" b="b"/>
              <a:pathLst>
                <a:path w="142875" h="143510">
                  <a:moveTo>
                    <a:pt x="142509" y="0"/>
                  </a:moveTo>
                  <a:lnTo>
                    <a:pt x="0" y="0"/>
                  </a:lnTo>
                  <a:lnTo>
                    <a:pt x="0" y="142892"/>
                  </a:lnTo>
                  <a:lnTo>
                    <a:pt x="142509" y="142892"/>
                  </a:lnTo>
                  <a:lnTo>
                    <a:pt x="142509" y="0"/>
                  </a:lnTo>
                  <a:close/>
                </a:path>
              </a:pathLst>
            </a:custGeom>
            <a:solidFill>
              <a:srgbClr val="FF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96019" y="6219809"/>
              <a:ext cx="142875" cy="143510"/>
            </a:xfrm>
            <a:custGeom>
              <a:avLst/>
              <a:gdLst/>
              <a:ahLst/>
              <a:cxnLst/>
              <a:rect l="l" t="t" r="r" b="b"/>
              <a:pathLst>
                <a:path w="142875" h="143510">
                  <a:moveTo>
                    <a:pt x="0" y="142892"/>
                  </a:moveTo>
                  <a:lnTo>
                    <a:pt x="142509" y="142892"/>
                  </a:lnTo>
                  <a:lnTo>
                    <a:pt x="142509" y="0"/>
                  </a:lnTo>
                  <a:lnTo>
                    <a:pt x="0" y="0"/>
                  </a:lnTo>
                  <a:lnTo>
                    <a:pt x="0" y="142892"/>
                  </a:lnTo>
                  <a:close/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6313615" y="6215057"/>
            <a:ext cx="152400" cy="152400"/>
            <a:chOff x="4789615" y="6215057"/>
            <a:chExt cx="152400" cy="152400"/>
          </a:xfrm>
        </p:grpSpPr>
        <p:sp>
          <p:nvSpPr>
            <p:cNvPr id="34" name="object 34"/>
            <p:cNvSpPr/>
            <p:nvPr/>
          </p:nvSpPr>
          <p:spPr>
            <a:xfrm>
              <a:off x="4794367" y="6219809"/>
              <a:ext cx="142875" cy="143510"/>
            </a:xfrm>
            <a:custGeom>
              <a:avLst/>
              <a:gdLst/>
              <a:ahLst/>
              <a:cxnLst/>
              <a:rect l="l" t="t" r="r" b="b"/>
              <a:pathLst>
                <a:path w="142875" h="143510">
                  <a:moveTo>
                    <a:pt x="142509" y="0"/>
                  </a:moveTo>
                  <a:lnTo>
                    <a:pt x="0" y="0"/>
                  </a:lnTo>
                  <a:lnTo>
                    <a:pt x="0" y="142892"/>
                  </a:lnTo>
                  <a:lnTo>
                    <a:pt x="142509" y="142892"/>
                  </a:lnTo>
                  <a:lnTo>
                    <a:pt x="142509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794367" y="6219809"/>
              <a:ext cx="142875" cy="143510"/>
            </a:xfrm>
            <a:custGeom>
              <a:avLst/>
              <a:gdLst/>
              <a:ahLst/>
              <a:cxnLst/>
              <a:rect l="l" t="t" r="r" b="b"/>
              <a:pathLst>
                <a:path w="142875" h="143510">
                  <a:moveTo>
                    <a:pt x="0" y="142892"/>
                  </a:moveTo>
                  <a:lnTo>
                    <a:pt x="142509" y="142892"/>
                  </a:lnTo>
                  <a:lnTo>
                    <a:pt x="142509" y="0"/>
                  </a:lnTo>
                  <a:lnTo>
                    <a:pt x="0" y="0"/>
                  </a:lnTo>
                  <a:lnTo>
                    <a:pt x="0" y="142892"/>
                  </a:lnTo>
                  <a:close/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316334" y="5635538"/>
            <a:ext cx="2103755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">
              <a:spcBef>
                <a:spcPts val="100"/>
              </a:spcBef>
            </a:pPr>
            <a:r>
              <a:rPr b="1" dirty="0">
                <a:latin typeface="Arial"/>
                <a:cs typeface="Arial"/>
              </a:rPr>
              <a:t>Костная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ткань</a:t>
            </a:r>
            <a:endParaRPr>
              <a:latin typeface="Arial"/>
              <a:cs typeface="Arial"/>
            </a:endParaRPr>
          </a:p>
          <a:p>
            <a:pPr marL="12700">
              <a:spcBef>
                <a:spcPts val="1739"/>
              </a:spcBef>
              <a:tabLst>
                <a:tab pos="1210945" algn="l"/>
              </a:tabLst>
            </a:pPr>
            <a:r>
              <a:rPr b="1" dirty="0">
                <a:latin typeface="Arial"/>
                <a:cs typeface="Arial"/>
              </a:rPr>
              <a:t>1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район</a:t>
            </a:r>
            <a:r>
              <a:rPr b="1" dirty="0">
                <a:latin typeface="Arial"/>
                <a:cs typeface="Arial"/>
              </a:rPr>
              <a:t>	2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район</a:t>
            </a:r>
            <a:endParaRPr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671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4" y="1210108"/>
            <a:ext cx="597217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5564" y="96982"/>
            <a:ext cx="9698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Возрастная динамика массы тела мальчиков дошкольного возраста </a:t>
            </a:r>
            <a:r>
              <a:rPr lang="ru-RU" sz="2400" dirty="0" err="1" smtClean="0"/>
              <a:t>гоода</a:t>
            </a:r>
            <a:r>
              <a:rPr lang="ru-RU" sz="2400" dirty="0" smtClean="0"/>
              <a:t> Красноярска относительно стандартов ВОЗ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381" y="3211499"/>
            <a:ext cx="61722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29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66255"/>
            <a:ext cx="10072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Регрессионные модели синхронности ростовых процессов первого периода детства девочек и мальчиков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8" y="1168545"/>
            <a:ext cx="629602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543300"/>
            <a:ext cx="64198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259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527" y="193964"/>
            <a:ext cx="707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Биологическое развитие мальчиков и девочек дошкольного возраста (зубной возраст)</a:t>
            </a:r>
            <a:endParaRPr lang="ru-RU" b="1" dirty="0"/>
          </a:p>
        </p:txBody>
      </p:sp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 b="-89"/>
          <a:stretch>
            <a:fillRect/>
          </a:stretch>
        </p:blipFill>
        <p:spPr bwMode="auto">
          <a:xfrm>
            <a:off x="184872" y="840295"/>
            <a:ext cx="61531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Диаграмма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"/>
          <a:stretch>
            <a:fillRect/>
          </a:stretch>
        </p:blipFill>
        <p:spPr bwMode="auto">
          <a:xfrm>
            <a:off x="6061363" y="3810000"/>
            <a:ext cx="6048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90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4888" y="360874"/>
            <a:ext cx="8911687" cy="789053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Методы датирования скелетных останков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248" y="1316181"/>
            <a:ext cx="8915400" cy="4020077"/>
          </a:xfrm>
        </p:spPr>
        <p:txBody>
          <a:bodyPr>
            <a:normAutofit fontScale="85000" lnSpcReduction="10000"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lang="ru-RU" b="1" dirty="0">
                <a:latin typeface="Arial"/>
                <a:cs typeface="Arial"/>
              </a:rPr>
              <a:t>Прямые</a:t>
            </a:r>
            <a:r>
              <a:rPr lang="ru-RU" b="1" spc="-50" dirty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методы:</a:t>
            </a:r>
            <a:endParaRPr lang="ru-RU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45"/>
              </a:spcBef>
              <a:buSzPct val="94444"/>
              <a:buAutoNum type="arabicPeriod"/>
              <a:tabLst>
                <a:tab pos="204470" algn="l"/>
              </a:tabLst>
            </a:pPr>
            <a:r>
              <a:rPr lang="ru-RU" spc="-10" dirty="0">
                <a:latin typeface="Arial"/>
                <a:cs typeface="Arial"/>
              </a:rPr>
              <a:t>Радиометрические-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калий-</a:t>
            </a:r>
            <a:r>
              <a:rPr lang="ru-RU" b="1" dirty="0">
                <a:latin typeface="Arial"/>
                <a:cs typeface="Arial"/>
              </a:rPr>
              <a:t>аргоновые</a:t>
            </a:r>
            <a:r>
              <a:rPr lang="ru-RU" b="1" spc="-1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часы</a:t>
            </a:r>
            <a:r>
              <a:rPr lang="ru-RU" b="1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(применяется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анализу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калий </a:t>
            </a:r>
            <a:r>
              <a:rPr lang="ru-RU" dirty="0">
                <a:latin typeface="Arial"/>
                <a:cs typeface="Arial"/>
              </a:rPr>
              <a:t>содержащих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вулканических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пород,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позволяет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оценивать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возраст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от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1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млн.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лет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старше;</a:t>
            </a:r>
            <a:r>
              <a:rPr lang="ru-RU" spc="-5" dirty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радиоуглеродный</a:t>
            </a:r>
            <a:r>
              <a:rPr lang="ru-RU" b="1" spc="-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(основан</a:t>
            </a:r>
            <a:r>
              <a:rPr lang="ru-RU" spc="-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определении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содержания</a:t>
            </a:r>
            <a:endParaRPr lang="ru-RU" dirty="0">
              <a:latin typeface="Arial"/>
              <a:cs typeface="Arial"/>
            </a:endParaRPr>
          </a:p>
          <a:p>
            <a:pPr marL="12700" marR="312420">
              <a:lnSpc>
                <a:spcPct val="100000"/>
              </a:lnSpc>
              <a:spcBef>
                <a:spcPts val="5"/>
              </a:spcBef>
            </a:pPr>
            <a:r>
              <a:rPr lang="ru-RU" dirty="0">
                <a:latin typeface="Arial"/>
                <a:cs typeface="Arial"/>
              </a:rPr>
              <a:t>радиоактивного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изотопа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ископаемых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органических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остатках,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оценивает </a:t>
            </a:r>
            <a:r>
              <a:rPr lang="ru-RU" dirty="0">
                <a:latin typeface="Arial"/>
                <a:cs typeface="Arial"/>
              </a:rPr>
              <a:t>возраст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30000-40000лет)</a:t>
            </a:r>
            <a:endParaRPr lang="ru-RU" dirty="0">
              <a:latin typeface="Arial"/>
              <a:cs typeface="Arial"/>
            </a:endParaRPr>
          </a:p>
          <a:p>
            <a:pPr marL="12700" marR="31750">
              <a:lnSpc>
                <a:spcPct val="100000"/>
              </a:lnSpc>
              <a:spcBef>
                <a:spcPts val="650"/>
              </a:spcBef>
              <a:buSzPct val="94444"/>
              <a:buAutoNum type="arabicPeriod" startAt="2"/>
              <a:tabLst>
                <a:tab pos="267335" algn="l"/>
              </a:tabLst>
            </a:pPr>
            <a:r>
              <a:rPr lang="ru-RU" dirty="0">
                <a:latin typeface="Arial"/>
                <a:cs typeface="Arial"/>
              </a:rPr>
              <a:t>Физико-химические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методы: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термолюминесцентный (использует </a:t>
            </a:r>
            <a:r>
              <a:rPr lang="ru-RU" dirty="0">
                <a:latin typeface="Arial"/>
                <a:cs typeface="Arial"/>
              </a:rPr>
              <a:t>способность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некоторых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минералов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свечению);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палеомагнитный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(основан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на </a:t>
            </a:r>
            <a:r>
              <a:rPr lang="ru-RU" dirty="0">
                <a:latin typeface="Arial"/>
                <a:cs typeface="Arial"/>
              </a:rPr>
              <a:t>свойстве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горных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пород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приобретать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остаточную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намагниченность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по </a:t>
            </a:r>
            <a:r>
              <a:rPr lang="ru-RU" dirty="0">
                <a:latin typeface="Arial"/>
                <a:cs typeface="Arial"/>
              </a:rPr>
              <a:t>направлению</a:t>
            </a:r>
            <a:r>
              <a:rPr lang="ru-RU" spc="-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геомагнитного</a:t>
            </a:r>
            <a:r>
              <a:rPr lang="ru-RU" spc="-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поля</a:t>
            </a:r>
            <a:r>
              <a:rPr lang="ru-RU" spc="-7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Земли)</a:t>
            </a:r>
            <a:endParaRPr lang="ru-RU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ru-RU" b="1" dirty="0">
                <a:latin typeface="Arial"/>
                <a:cs typeface="Arial"/>
              </a:rPr>
              <a:t>Косвенные</a:t>
            </a:r>
            <a:r>
              <a:rPr lang="ru-RU" b="1" spc="-95" dirty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методы:</a:t>
            </a:r>
            <a:endParaRPr lang="ru-RU" dirty="0">
              <a:latin typeface="Arial"/>
              <a:cs typeface="Arial"/>
            </a:endParaRPr>
          </a:p>
          <a:p>
            <a:pPr marL="12700" indent="0">
              <a:spcBef>
                <a:spcPts val="645"/>
              </a:spcBef>
              <a:buNone/>
              <a:tabLst>
                <a:tab pos="354965" algn="l"/>
                <a:tab pos="355600" algn="l"/>
              </a:tabLst>
            </a:pPr>
            <a:r>
              <a:rPr lang="ru-RU" spc="-10" dirty="0" smtClean="0">
                <a:latin typeface="Arial"/>
                <a:cs typeface="Arial"/>
              </a:rPr>
              <a:t>1. Геохронологический</a:t>
            </a:r>
            <a:endParaRPr lang="ru-RU" dirty="0">
              <a:latin typeface="Arial"/>
              <a:cs typeface="Arial"/>
            </a:endParaRPr>
          </a:p>
          <a:p>
            <a:pPr marL="12700" indent="0">
              <a:spcBef>
                <a:spcPts val="650"/>
              </a:spcBef>
              <a:buNone/>
              <a:tabLst>
                <a:tab pos="354965" algn="l"/>
                <a:tab pos="355600" algn="l"/>
              </a:tabLst>
            </a:pPr>
            <a:r>
              <a:rPr lang="ru-RU" spc="-10" dirty="0" smtClean="0">
                <a:latin typeface="Arial"/>
                <a:cs typeface="Arial"/>
              </a:rPr>
              <a:t>2.  Гляциологический</a:t>
            </a:r>
            <a:r>
              <a:rPr lang="ru-RU" spc="-10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(учет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периодов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оледенений)</a:t>
            </a:r>
            <a:endParaRPr lang="ru-RU" dirty="0">
              <a:latin typeface="Arial"/>
              <a:cs typeface="Arial"/>
            </a:endParaRPr>
          </a:p>
          <a:p>
            <a:pPr marL="12700" indent="0">
              <a:spcBef>
                <a:spcPts val="650"/>
              </a:spcBef>
              <a:buNone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Arial"/>
                <a:cs typeface="Arial"/>
              </a:rPr>
              <a:t>3. Палеонтологический</a:t>
            </a:r>
            <a:r>
              <a:rPr lang="ru-RU" spc="-75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–основан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процессе</a:t>
            </a:r>
            <a:r>
              <a:rPr lang="ru-RU" spc="-60" dirty="0">
                <a:latin typeface="Arial"/>
                <a:cs typeface="Arial"/>
              </a:rPr>
              <a:t> </a:t>
            </a:r>
            <a:endParaRPr lang="ru-RU" spc="-60" dirty="0" smtClean="0">
              <a:latin typeface="Arial"/>
              <a:cs typeface="Arial"/>
            </a:endParaRPr>
          </a:p>
          <a:p>
            <a:pPr marL="12700" indent="0">
              <a:spcBef>
                <a:spcPts val="650"/>
              </a:spcBef>
              <a:buNone/>
              <a:tabLst>
                <a:tab pos="354965" algn="l"/>
                <a:tab pos="355600" algn="l"/>
              </a:tabLst>
            </a:pPr>
            <a:r>
              <a:rPr lang="ru-RU" dirty="0" smtClean="0">
                <a:latin typeface="Arial"/>
                <a:cs typeface="Arial"/>
              </a:rPr>
              <a:t>эволюции</a:t>
            </a:r>
            <a:r>
              <a:rPr lang="ru-RU" spc="-9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органического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мира.</a:t>
            </a:r>
            <a:endParaRPr lang="ru-RU" dirty="0" smtClean="0">
              <a:latin typeface="Arial"/>
              <a:cs typeface="Arial"/>
            </a:endParaRPr>
          </a:p>
          <a:p>
            <a:pPr marL="12700" indent="0">
              <a:spcBef>
                <a:spcPts val="650"/>
              </a:spcBef>
              <a:buNone/>
              <a:tabLst>
                <a:tab pos="354965" algn="l"/>
                <a:tab pos="355600" algn="l"/>
              </a:tabLst>
            </a:pPr>
            <a:r>
              <a:rPr lang="ru-RU" spc="-10" dirty="0" smtClean="0">
                <a:latin typeface="Arial"/>
                <a:cs typeface="Arial"/>
              </a:rPr>
              <a:t>4. Археологический</a:t>
            </a:r>
            <a:r>
              <a:rPr lang="ru-RU" spc="-10" dirty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81" y="3338945"/>
            <a:ext cx="4698120" cy="351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857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9236" y="858983"/>
            <a:ext cx="7459980" cy="49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05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1" y="1"/>
            <a:ext cx="90677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03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1882" y="1066800"/>
            <a:ext cx="6197262" cy="5486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7168" y="249682"/>
            <a:ext cx="7186941" cy="5059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b="1" dirty="0"/>
              <a:t>Термолюминисцентный</a:t>
            </a:r>
            <a:r>
              <a:rPr sz="3200" b="1" spc="-90" dirty="0"/>
              <a:t> </a:t>
            </a:r>
            <a:r>
              <a:rPr sz="3200" b="1" spc="-10" dirty="0"/>
              <a:t>метод</a:t>
            </a:r>
            <a:endParaRPr sz="32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8600556" y="1400432"/>
            <a:ext cx="2898718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355"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Некоторые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минералы </a:t>
            </a:r>
            <a:r>
              <a:rPr sz="2000" dirty="0">
                <a:latin typeface="Arial"/>
                <a:cs typeface="Arial"/>
              </a:rPr>
              <a:t>с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течением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времени способны</a:t>
            </a:r>
            <a:endParaRPr sz="2000" dirty="0">
              <a:latin typeface="Arial"/>
              <a:cs typeface="Arial"/>
            </a:endParaRPr>
          </a:p>
          <a:p>
            <a:pPr marL="12700" marR="85725"/>
            <a:r>
              <a:rPr sz="2000" dirty="0">
                <a:latin typeface="Arial"/>
                <a:cs typeface="Arial"/>
              </a:rPr>
              <a:t>накапливать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энергию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ионизирующего</a:t>
            </a:r>
            <a:endParaRPr sz="2000" dirty="0">
              <a:latin typeface="Arial"/>
              <a:cs typeface="Arial"/>
            </a:endParaRPr>
          </a:p>
          <a:p>
            <a:pPr marL="12700"/>
            <a:r>
              <a:rPr sz="2000" u="sng" dirty="0" err="1" smtClean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излучени</a:t>
            </a:r>
            <a:r>
              <a:rPr lang="ru-RU" sz="2000" u="sng" dirty="0" smtClean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я</a:t>
            </a:r>
            <a:r>
              <a:rPr sz="2000" dirty="0" smtClean="0">
                <a:latin typeface="Arial"/>
                <a:cs typeface="Arial"/>
              </a:rPr>
              <a:t>,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а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затем,</a:t>
            </a:r>
            <a:endParaRPr sz="2000" dirty="0">
              <a:latin typeface="Arial"/>
              <a:cs typeface="Arial"/>
            </a:endParaRPr>
          </a:p>
          <a:p>
            <a:pPr marL="12700" marR="13335"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при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нагреве,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отдавать </a:t>
            </a:r>
            <a:r>
              <a:rPr sz="2000" dirty="0">
                <a:latin typeface="Arial"/>
                <a:cs typeface="Arial"/>
              </a:rPr>
              <a:t>её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виде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светового</a:t>
            </a:r>
            <a:endParaRPr sz="2000" dirty="0">
              <a:latin typeface="Arial"/>
              <a:cs typeface="Arial"/>
            </a:endParaRPr>
          </a:p>
          <a:p>
            <a:pPr marL="12700" marR="5080">
              <a:tabLst>
                <a:tab pos="1240790" algn="l"/>
              </a:tabLst>
            </a:pPr>
            <a:r>
              <a:rPr sz="2000" u="sng" spc="-10" dirty="0" err="1" smtClean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излучения</a:t>
            </a:r>
            <a:r>
              <a:rPr lang="ru-RU" sz="2000" u="sng" spc="-10" dirty="0">
                <a:uFill>
                  <a:solidFill>
                    <a:srgbClr val="009999"/>
                  </a:solidFill>
                </a:uFill>
                <a:latin typeface="Arial"/>
                <a:cs typeface="Arial"/>
              </a:rPr>
              <a:t>.</a:t>
            </a:r>
            <a:r>
              <a:rPr sz="2000" dirty="0">
                <a:solidFill>
                  <a:srgbClr val="009999"/>
                </a:solidFill>
                <a:latin typeface="Arial"/>
                <a:cs typeface="Arial"/>
              </a:rPr>
              <a:t>	</a:t>
            </a:r>
            <a:r>
              <a:rPr sz="2000" spc="-25" dirty="0">
                <a:latin typeface="Arial"/>
                <a:cs typeface="Arial"/>
              </a:rPr>
              <a:t>Чем </a:t>
            </a:r>
            <a:r>
              <a:rPr sz="2000" dirty="0">
                <a:latin typeface="Arial"/>
                <a:cs typeface="Arial"/>
              </a:rPr>
              <a:t>старше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образец,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тем </a:t>
            </a:r>
            <a:r>
              <a:rPr sz="2000" dirty="0">
                <a:latin typeface="Arial"/>
                <a:cs typeface="Arial"/>
              </a:rPr>
              <a:t>больше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вспышек </a:t>
            </a:r>
            <a:r>
              <a:rPr sz="2000" spc="-20" dirty="0">
                <a:latin typeface="Arial"/>
                <a:cs typeface="Arial"/>
              </a:rPr>
              <a:t>будет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зафиксировано.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1656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998" y="426355"/>
            <a:ext cx="8911687" cy="1280890"/>
          </a:xfrm>
        </p:spPr>
        <p:txBody>
          <a:bodyPr/>
          <a:lstStyle/>
          <a:p>
            <a:r>
              <a:rPr lang="ru-RU" dirty="0" smtClean="0"/>
              <a:t>Палеомагнитный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1298" y="1776518"/>
            <a:ext cx="8915400" cy="377762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Основан на явлениях палеомагнетизма,</a:t>
            </a:r>
          </a:p>
          <a:p>
            <a:pPr marL="0" indent="0">
              <a:buNone/>
            </a:pPr>
            <a:r>
              <a:rPr lang="ru-RU" sz="2000" dirty="0" smtClean="0"/>
              <a:t>Заключающихся в том, что магнитное поле Земли</a:t>
            </a:r>
          </a:p>
          <a:p>
            <a:pPr marL="0" indent="0">
              <a:buNone/>
            </a:pPr>
            <a:r>
              <a:rPr lang="ru-RU" sz="2000" dirty="0" smtClean="0"/>
              <a:t>Геологического прошлого зафиксировано </a:t>
            </a:r>
          </a:p>
          <a:p>
            <a:pPr marL="0" indent="0">
              <a:buNone/>
            </a:pPr>
            <a:r>
              <a:rPr lang="ru-RU" sz="2000" dirty="0" smtClean="0"/>
              <a:t>в горных породах.</a:t>
            </a:r>
            <a:endParaRPr lang="ru-RU" sz="2000" dirty="0"/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48434" y="0"/>
            <a:ext cx="3556529" cy="68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0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9630" y="1413163"/>
            <a:ext cx="10764982" cy="4442640"/>
          </a:xfrm>
        </p:spPr>
        <p:txBody>
          <a:bodyPr>
            <a:normAutofit/>
          </a:bodyPr>
          <a:lstStyle/>
          <a:p>
            <a:pPr marL="225425" lvl="0" indent="-213360" defTabSz="914400">
              <a:spcBef>
                <a:spcPts val="0"/>
              </a:spcBef>
              <a:buClrTx/>
              <a:buSzPct val="95000"/>
              <a:buFontTx/>
              <a:buAutoNum type="arabicPeriod"/>
              <a:tabLst>
                <a:tab pos="226060" algn="l"/>
              </a:tabLst>
            </a:pP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Антропология</a:t>
            </a:r>
            <a:r>
              <a:rPr lang="ru-RU" sz="2000" kern="0" spc="-9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позволяет</a:t>
            </a:r>
            <a:r>
              <a:rPr lang="ru-RU" sz="2000" kern="0" spc="-6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углубить</a:t>
            </a:r>
            <a:r>
              <a:rPr lang="ru-RU" sz="20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знания</a:t>
            </a:r>
            <a:r>
              <a:rPr lang="ru-RU" sz="2000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о</a:t>
            </a:r>
            <a:r>
              <a:rPr lang="ru-RU" sz="20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биологической</a:t>
            </a:r>
            <a:r>
              <a:rPr lang="ru-RU" sz="2000" kern="0" spc="-10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сущности</a:t>
            </a:r>
            <a:endParaRPr lang="ru-RU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82550" lvl="0" indent="0" defTabSz="914400">
              <a:spcBef>
                <a:spcPts val="5"/>
              </a:spcBef>
              <a:buClrTx/>
              <a:buNone/>
            </a:pP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человека.</a:t>
            </a:r>
            <a:endParaRPr lang="ru-RU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42545" lvl="0" indent="0" defTabSz="914400">
              <a:spcBef>
                <a:spcPts val="0"/>
              </a:spcBef>
              <a:buClrTx/>
              <a:buSzPct val="95000"/>
              <a:buFontTx/>
              <a:buAutoNum type="arabicPeriod" startAt="2"/>
              <a:tabLst>
                <a:tab pos="293370" algn="l"/>
              </a:tabLst>
            </a:pP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Антропология</a:t>
            </a:r>
            <a:r>
              <a:rPr lang="ru-RU" sz="20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позволяет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понять</a:t>
            </a:r>
            <a:r>
              <a:rPr lang="ru-RU" sz="20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особенности,</a:t>
            </a:r>
            <a:r>
              <a:rPr lang="ru-RU" sz="2000" kern="0" spc="-12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выделяющие</a:t>
            </a:r>
            <a:r>
              <a:rPr lang="ru-RU" sz="20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человека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из</a:t>
            </a:r>
            <a:r>
              <a:rPr lang="ru-RU" sz="2000" kern="0" spc="-6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системы</a:t>
            </a:r>
            <a:r>
              <a:rPr lang="ru-RU" sz="20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животного</a:t>
            </a:r>
            <a:r>
              <a:rPr lang="ru-RU" sz="2000" kern="0" spc="-6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мира-</a:t>
            </a:r>
            <a:r>
              <a:rPr lang="ru-RU" sz="20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его</a:t>
            </a:r>
            <a:r>
              <a:rPr lang="ru-RU" sz="2000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духовность,</a:t>
            </a:r>
            <a:r>
              <a:rPr lang="ru-RU" sz="20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психическую деятельность,</a:t>
            </a:r>
            <a:r>
              <a:rPr lang="ru-RU" sz="20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социальные</a:t>
            </a:r>
            <a:r>
              <a:rPr lang="ru-RU" sz="20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качества.</a:t>
            </a:r>
            <a:endParaRPr lang="ru-RU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2735" lvl="0" indent="-280670" defTabSz="914400">
              <a:spcBef>
                <a:spcPts val="0"/>
              </a:spcBef>
              <a:buClrTx/>
              <a:buSzPct val="95000"/>
              <a:buFontTx/>
              <a:buAutoNum type="arabicPeriod" startAt="2"/>
              <a:tabLst>
                <a:tab pos="293370" algn="l"/>
              </a:tabLst>
            </a:pP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Антропология</a:t>
            </a:r>
            <a:r>
              <a:rPr lang="ru-RU" sz="20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20" dirty="0">
                <a:solidFill>
                  <a:sysClr val="windowText" lastClr="000000"/>
                </a:solidFill>
                <a:latin typeface="Arial"/>
                <a:cs typeface="Arial"/>
              </a:rPr>
              <a:t>разрабатывает</a:t>
            </a:r>
            <a:r>
              <a:rPr lang="ru-RU" sz="2000" kern="0" spc="-11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нормативы</a:t>
            </a:r>
            <a:r>
              <a:rPr lang="ru-RU" sz="2000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размеров</a:t>
            </a:r>
            <a:r>
              <a:rPr lang="ru-RU" sz="2000" kern="0" spc="-10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тела</a:t>
            </a:r>
            <a:r>
              <a:rPr lang="ru-RU" sz="20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и</a:t>
            </a:r>
            <a:r>
              <a:rPr lang="ru-RU" sz="20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его</a:t>
            </a:r>
            <a:r>
              <a:rPr lang="ru-RU" sz="2000" kern="0" spc="-7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частей.</a:t>
            </a:r>
            <a:endParaRPr lang="ru-RU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628650" lvl="0" indent="0" defTabSz="914400">
              <a:spcBef>
                <a:spcPts val="0"/>
              </a:spcBef>
              <a:buClrTx/>
              <a:buSzPct val="95000"/>
              <a:buFontTx/>
              <a:buAutoNum type="arabicPeriod" startAt="2"/>
              <a:tabLst>
                <a:tab pos="226060" algn="l"/>
              </a:tabLst>
            </a:pP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Антропологические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данные</a:t>
            </a:r>
            <a:r>
              <a:rPr lang="ru-RU" sz="20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снабжают</a:t>
            </a:r>
            <a:r>
              <a:rPr lang="ru-RU" sz="2000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клиницистов</a:t>
            </a:r>
            <a:r>
              <a:rPr lang="ru-RU" sz="2000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нормативами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физиологических</a:t>
            </a:r>
            <a:r>
              <a:rPr lang="ru-RU" sz="2000" kern="0" spc="-10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функций</a:t>
            </a:r>
            <a:r>
              <a:rPr lang="ru-RU" sz="20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и</a:t>
            </a:r>
            <a:r>
              <a:rPr lang="ru-RU" sz="2000" kern="0" spc="-7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биохимических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показателей.</a:t>
            </a:r>
            <a:endParaRPr lang="ru-RU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582295" lvl="0" indent="0" defTabSz="914400">
              <a:spcBef>
                <a:spcPts val="0"/>
              </a:spcBef>
              <a:buClrTx/>
              <a:buSzPct val="95000"/>
              <a:buFontTx/>
              <a:buAutoNum type="arabicPeriod" startAt="2"/>
              <a:tabLst>
                <a:tab pos="226060" algn="l"/>
                <a:tab pos="3625215" algn="l"/>
              </a:tabLst>
            </a:pP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Антропологические данные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	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способствуют</a:t>
            </a:r>
            <a:r>
              <a:rPr lang="ru-RU" sz="20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повышению</a:t>
            </a:r>
            <a:r>
              <a:rPr lang="ru-RU" sz="2000" kern="0" spc="-4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точности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экспертизы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возраста,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пола</a:t>
            </a:r>
            <a:r>
              <a:rPr lang="ru-RU" sz="2000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в</a:t>
            </a:r>
            <a:r>
              <a:rPr lang="ru-RU" sz="2000" kern="0" spc="-4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судебно-медицинских</a:t>
            </a:r>
            <a:r>
              <a:rPr lang="ru-RU" sz="2000" kern="0" spc="-8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и</a:t>
            </a:r>
            <a:r>
              <a:rPr lang="ru-RU" sz="2000" kern="0" spc="-6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клинических целях.</a:t>
            </a:r>
            <a:endParaRPr lang="ru-RU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700" marR="741680" lvl="0" indent="0" defTabSz="914400">
              <a:spcBef>
                <a:spcPts val="5"/>
              </a:spcBef>
              <a:buClrTx/>
              <a:buSzPct val="95000"/>
              <a:buFontTx/>
              <a:buAutoNum type="arabicPeriod" startAt="2"/>
              <a:tabLst>
                <a:tab pos="226060" algn="l"/>
              </a:tabLst>
            </a:pP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Антропологические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данные</a:t>
            </a:r>
            <a:r>
              <a:rPr lang="ru-RU" sz="2000" kern="0" spc="-5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устанавливают</a:t>
            </a:r>
            <a:r>
              <a:rPr lang="ru-RU" sz="2000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связи</a:t>
            </a:r>
            <a:r>
              <a:rPr lang="ru-RU" sz="2000" kern="0" spc="-5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телосложения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человека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с</a:t>
            </a:r>
            <a:r>
              <a:rPr lang="ru-RU" sz="20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распространением</a:t>
            </a:r>
            <a:r>
              <a:rPr lang="ru-RU" sz="2000" kern="0" spc="-10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некоторых</a:t>
            </a:r>
            <a:r>
              <a:rPr lang="ru-RU" sz="20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заболеваний.</a:t>
            </a:r>
            <a:endParaRPr lang="ru-RU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2735" lvl="0" indent="-280670" defTabSz="914400">
              <a:spcBef>
                <a:spcPts val="0"/>
              </a:spcBef>
              <a:buClrTx/>
              <a:buSzPct val="95000"/>
              <a:buFontTx/>
              <a:buAutoNum type="arabicPeriod" startAt="2"/>
              <a:tabLst>
                <a:tab pos="293370" algn="l"/>
              </a:tabLst>
            </a:pP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Антропология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дает</a:t>
            </a:r>
            <a:r>
              <a:rPr lang="ru-RU" sz="2000" kern="0" spc="-8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возможность</a:t>
            </a:r>
            <a:r>
              <a:rPr lang="ru-RU" sz="2000" kern="0" spc="-9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цельным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научным</a:t>
            </a:r>
            <a:r>
              <a:rPr lang="ru-RU" sz="2000" kern="0" spc="-8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взглядом</a:t>
            </a:r>
            <a:r>
              <a:rPr lang="ru-RU" sz="2000" kern="0" spc="-9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</a:p>
          <a:p>
            <a:pPr marL="12065" lvl="0" indent="0" defTabSz="914400">
              <a:spcBef>
                <a:spcPts val="0"/>
              </a:spcBef>
              <a:buClrTx/>
              <a:buSzPct val="95000"/>
              <a:buNone/>
              <a:tabLst>
                <a:tab pos="293370" algn="l"/>
              </a:tabLst>
            </a:pP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р</a:t>
            </a:r>
            <a:r>
              <a:rPr lang="ru-RU" sz="20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ешать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задачи</a:t>
            </a:r>
            <a:r>
              <a:rPr lang="ru-RU" sz="2000" kern="0" spc="-105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 smtClean="0">
                <a:solidFill>
                  <a:sysClr val="windowText" lastClr="000000"/>
                </a:solidFill>
                <a:latin typeface="Arial"/>
                <a:cs typeface="Arial"/>
              </a:rPr>
              <a:t>лечения</a:t>
            </a:r>
            <a:r>
              <a:rPr lang="ru-RU" sz="2000" kern="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не</a:t>
            </a:r>
            <a:r>
              <a:rPr lang="ru-RU" sz="2000" kern="0" spc="-30" dirty="0" smtClean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болезни,</a:t>
            </a:r>
            <a:r>
              <a:rPr lang="ru-RU" sz="2000" kern="0" spc="-60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dirty="0">
                <a:solidFill>
                  <a:sysClr val="windowText" lastClr="000000"/>
                </a:solidFill>
                <a:latin typeface="Arial"/>
                <a:cs typeface="Arial"/>
              </a:rPr>
              <a:t>а</a:t>
            </a:r>
            <a:r>
              <a:rPr lang="ru-RU" sz="2000" kern="0" spc="-15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ru-RU" sz="20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больного.</a:t>
            </a:r>
            <a:endParaRPr lang="ru-RU" sz="2000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45720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971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1794" y="443346"/>
            <a:ext cx="8915400" cy="3777622"/>
          </a:xfrm>
        </p:spPr>
        <p:txBody>
          <a:bodyPr/>
          <a:lstStyle/>
          <a:p>
            <a:pPr marL="12700" marR="31115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Arial"/>
                <a:cs typeface="Arial"/>
              </a:rPr>
              <a:t>Европейские</a:t>
            </a:r>
            <a:r>
              <a:rPr lang="ru-RU" spc="-9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исследователи</a:t>
            </a:r>
            <a:r>
              <a:rPr lang="ru-RU" spc="-10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предложили</a:t>
            </a:r>
            <a:r>
              <a:rPr lang="ru-RU" spc="-90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альтернативный </a:t>
            </a:r>
            <a:r>
              <a:rPr lang="ru-RU" spc="-10" dirty="0">
                <a:latin typeface="Arial"/>
                <a:cs typeface="Arial"/>
              </a:rPr>
              <a:t>радиоуглеродному</a:t>
            </a:r>
            <a:r>
              <a:rPr lang="ru-RU" spc="-8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метод</a:t>
            </a:r>
            <a:r>
              <a:rPr lang="ru-RU" spc="-8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датирования</a:t>
            </a:r>
            <a:r>
              <a:rPr lang="ru-RU" spc="-8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костных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останков </a:t>
            </a:r>
            <a:r>
              <a:rPr lang="ru-RU" dirty="0">
                <a:latin typeface="Arial"/>
                <a:cs typeface="Arial"/>
              </a:rPr>
              <a:t>человека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–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по</a:t>
            </a:r>
            <a:r>
              <a:rPr lang="ru-RU" b="1" spc="-3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мутационным изменениям</a:t>
            </a:r>
            <a:r>
              <a:rPr lang="ru-RU" b="1" spc="-3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в</a:t>
            </a:r>
            <a:r>
              <a:rPr lang="ru-RU" b="1" spc="-45" dirty="0">
                <a:latin typeface="Arial"/>
                <a:cs typeface="Arial"/>
              </a:rPr>
              <a:t> </a:t>
            </a:r>
            <a:r>
              <a:rPr lang="ru-RU" b="1" spc="-20" dirty="0">
                <a:latin typeface="Arial"/>
                <a:cs typeface="Arial"/>
              </a:rPr>
              <a:t>ДНК.</a:t>
            </a:r>
            <a:endParaRPr lang="ru-RU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ru-RU" dirty="0">
                <a:latin typeface="Arial"/>
                <a:cs typeface="Arial"/>
              </a:rPr>
              <a:t>Каждый</a:t>
            </a:r>
            <a:r>
              <a:rPr lang="ru-RU" spc="-8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раз,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передаваясь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от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родителей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</a:t>
            </a:r>
            <a:r>
              <a:rPr lang="ru-RU" spc="-7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детям,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молекула </a:t>
            </a:r>
            <a:r>
              <a:rPr lang="ru-RU" dirty="0">
                <a:latin typeface="Arial"/>
                <a:cs typeface="Arial"/>
              </a:rPr>
              <a:t>ДНК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имеет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от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30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до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50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мутационных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изменений.</a:t>
            </a:r>
            <a:endParaRPr lang="ru-RU" dirty="0">
              <a:latin typeface="Arial"/>
              <a:cs typeface="Arial"/>
            </a:endParaRPr>
          </a:p>
          <a:p>
            <a:pPr marL="12700" marR="30480">
              <a:lnSpc>
                <a:spcPct val="100000"/>
              </a:lnSpc>
            </a:pPr>
            <a:r>
              <a:rPr lang="ru-RU" dirty="0">
                <a:latin typeface="Arial"/>
                <a:cs typeface="Arial"/>
              </a:rPr>
              <a:t>Сопоставляя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накопленные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изменения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между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ископаемым </a:t>
            </a:r>
            <a:r>
              <a:rPr lang="ru-RU" dirty="0">
                <a:latin typeface="Arial"/>
                <a:cs typeface="Arial"/>
              </a:rPr>
              <a:t>человеком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популяциями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современных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людей,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можно </a:t>
            </a:r>
            <a:r>
              <a:rPr lang="ru-RU" dirty="0">
                <a:latin typeface="Arial"/>
                <a:cs typeface="Arial"/>
              </a:rPr>
              <a:t>выстроить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хронологическую</a:t>
            </a:r>
            <a:r>
              <a:rPr lang="ru-RU" spc="-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шкалу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выяснить,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когда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жил </a:t>
            </a:r>
            <a:r>
              <a:rPr lang="ru-RU" dirty="0">
                <a:latin typeface="Arial"/>
                <a:cs typeface="Arial"/>
              </a:rPr>
              <a:t>древний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человек.</a:t>
            </a:r>
            <a:endParaRPr lang="ru-RU" dirty="0">
              <a:latin typeface="Arial"/>
              <a:cs typeface="Arial"/>
            </a:endParaRPr>
          </a:p>
          <a:p>
            <a:endParaRPr lang="ru-RU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5516" y="3063586"/>
            <a:ext cx="6805902" cy="379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2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4120" y="319310"/>
            <a:ext cx="8911687" cy="1280890"/>
          </a:xfrm>
        </p:spPr>
        <p:txBody>
          <a:bodyPr/>
          <a:lstStyle/>
          <a:p>
            <a:r>
              <a:rPr lang="ru-RU" dirty="0" smtClean="0"/>
              <a:t>Палеонтологический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1684" y="1440873"/>
            <a:ext cx="8915400" cy="3777622"/>
          </a:xfrm>
        </p:spPr>
        <p:txBody>
          <a:bodyPr>
            <a:norm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200" b="1" spc="-20" dirty="0" smtClean="0">
                <a:latin typeface="Arial"/>
                <a:cs typeface="Arial"/>
              </a:rPr>
              <a:t>Палеонтологический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b="1" spc="-20" dirty="0" smtClean="0">
                <a:latin typeface="Arial"/>
                <a:cs typeface="Arial"/>
              </a:rPr>
              <a:t> (</a:t>
            </a:r>
            <a:r>
              <a:rPr lang="ru-RU" sz="2200" spc="-20" dirty="0" smtClean="0">
                <a:latin typeface="Arial"/>
                <a:cs typeface="Arial"/>
              </a:rPr>
              <a:t>стратиграфичес</a:t>
            </a:r>
            <a:r>
              <a:rPr lang="ru-RU" sz="2200" dirty="0" smtClean="0">
                <a:latin typeface="Arial"/>
                <a:cs typeface="Arial"/>
              </a:rPr>
              <a:t>кий</a:t>
            </a:r>
            <a:r>
              <a:rPr lang="ru-RU" sz="2200" b="1" dirty="0">
                <a:latin typeface="Arial"/>
                <a:cs typeface="Arial"/>
              </a:rPr>
              <a:t>)</a:t>
            </a:r>
            <a:r>
              <a:rPr lang="ru-RU" sz="2200" b="1" spc="-55" dirty="0">
                <a:latin typeface="Arial"/>
                <a:cs typeface="Arial"/>
              </a:rPr>
              <a:t> </a:t>
            </a:r>
            <a:r>
              <a:rPr lang="ru-RU" sz="2200" b="1" dirty="0" smtClean="0">
                <a:latin typeface="Arial"/>
                <a:cs typeface="Arial"/>
              </a:rPr>
              <a:t>метод</a:t>
            </a:r>
            <a:r>
              <a:rPr lang="ru-RU" sz="2200" dirty="0" smtClean="0">
                <a:latin typeface="Arial"/>
                <a:cs typeface="Arial"/>
              </a:rPr>
              <a:t>,</a:t>
            </a:r>
            <a:endParaRPr lang="ru-RU" sz="2200" spc="-55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dirty="0" smtClean="0">
                <a:latin typeface="Arial"/>
                <a:cs typeface="Arial"/>
              </a:rPr>
              <a:t>состоящий</a:t>
            </a:r>
            <a:r>
              <a:rPr lang="ru-RU" sz="2200" spc="-55" dirty="0" smtClean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в</a:t>
            </a:r>
            <a:r>
              <a:rPr lang="ru-RU" sz="2200" spc="-65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выявлении </a:t>
            </a:r>
            <a:endParaRPr lang="ru-RU" sz="2200" spc="-10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spc="-20" dirty="0" smtClean="0">
                <a:latin typeface="Arial"/>
                <a:cs typeface="Arial"/>
              </a:rPr>
              <a:t>культурных</a:t>
            </a:r>
            <a:r>
              <a:rPr lang="ru-RU" sz="2200" spc="-105" dirty="0" smtClean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отложений,</a:t>
            </a:r>
            <a:r>
              <a:rPr lang="ru-RU" sz="2200" spc="-100" dirty="0">
                <a:latin typeface="Arial"/>
                <a:cs typeface="Arial"/>
              </a:rPr>
              <a:t> </a:t>
            </a:r>
            <a:endParaRPr lang="ru-RU" sz="2200" spc="-100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dirty="0" smtClean="0">
                <a:latin typeface="Arial"/>
                <a:cs typeface="Arial"/>
              </a:rPr>
              <a:t>порядка</a:t>
            </a:r>
            <a:r>
              <a:rPr lang="ru-RU" sz="2200" spc="-110" dirty="0" smtClean="0">
                <a:latin typeface="Arial"/>
                <a:cs typeface="Arial"/>
              </a:rPr>
              <a:t> </a:t>
            </a:r>
            <a:r>
              <a:rPr lang="ru-RU" sz="2200" spc="-25" dirty="0" smtClean="0">
                <a:latin typeface="Arial"/>
                <a:cs typeface="Arial"/>
              </a:rPr>
              <a:t>их</a:t>
            </a:r>
            <a:r>
              <a:rPr lang="ru-RU" sz="2200" dirty="0" smtClean="0">
                <a:latin typeface="Arial"/>
                <a:cs typeface="Arial"/>
              </a:rPr>
              <a:t> чередования</a:t>
            </a:r>
            <a:r>
              <a:rPr lang="ru-RU" sz="2200" spc="-75" dirty="0" smtClean="0">
                <a:latin typeface="Arial"/>
                <a:cs typeface="Arial"/>
              </a:rPr>
              <a:t>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dirty="0" smtClean="0">
                <a:latin typeface="Arial"/>
                <a:cs typeface="Arial"/>
              </a:rPr>
              <a:t>и</a:t>
            </a:r>
            <a:r>
              <a:rPr lang="ru-RU" sz="2200" spc="-55" dirty="0" smtClean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в</a:t>
            </a:r>
            <a:r>
              <a:rPr lang="ru-RU" sz="2200" spc="-55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установлении </a:t>
            </a:r>
            <a:endParaRPr lang="ru-RU" sz="2200" spc="-10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dirty="0" smtClean="0">
                <a:latin typeface="Arial"/>
                <a:cs typeface="Arial"/>
              </a:rPr>
              <a:t>хронологического</a:t>
            </a:r>
            <a:r>
              <a:rPr lang="ru-RU" sz="2200" spc="-105" dirty="0" smtClean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соотношения</a:t>
            </a:r>
            <a:r>
              <a:rPr lang="ru-RU" sz="2200" spc="-100" dirty="0">
                <a:latin typeface="Arial"/>
                <a:cs typeface="Arial"/>
              </a:rPr>
              <a:t> </a:t>
            </a:r>
            <a:endParaRPr lang="ru-RU" sz="2200" spc="-100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200" spc="-10" dirty="0" smtClean="0">
                <a:latin typeface="Arial"/>
                <a:cs typeface="Arial"/>
              </a:rPr>
              <a:t>между </a:t>
            </a:r>
            <a:r>
              <a:rPr lang="ru-RU" sz="2200" dirty="0">
                <a:latin typeface="Arial"/>
                <a:cs typeface="Arial"/>
              </a:rPr>
              <a:t>этими</a:t>
            </a:r>
            <a:r>
              <a:rPr lang="ru-RU" sz="2200" spc="-105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слоями.</a:t>
            </a:r>
            <a:endParaRPr lang="ru-RU" sz="2200" dirty="0">
              <a:latin typeface="Arial"/>
              <a:cs typeface="Arial"/>
            </a:endParaRPr>
          </a:p>
          <a:p>
            <a:endParaRPr lang="ru-RU" sz="22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54437" y="942109"/>
            <a:ext cx="5990502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95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1034" y="360874"/>
            <a:ext cx="8911687" cy="1280890"/>
          </a:xfrm>
        </p:spPr>
        <p:txBody>
          <a:bodyPr/>
          <a:lstStyle/>
          <a:p>
            <a:r>
              <a:rPr lang="ru-RU" dirty="0" smtClean="0"/>
              <a:t>Археологический метод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2412" y="1246909"/>
            <a:ext cx="8915400" cy="377762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База археологических исследований – вещественные источники, т.е. изготовленные человеком в древности предметы, сооружения и древние погребения.</a:t>
            </a:r>
            <a:endParaRPr lang="ru-RU" sz="2200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3545" y="2632368"/>
            <a:ext cx="6338455" cy="422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25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1562" y="3"/>
            <a:ext cx="9134475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59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2489" y="291601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558" y="1572491"/>
            <a:ext cx="8915400" cy="3777622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Анаксагор (</a:t>
            </a:r>
            <a:r>
              <a:rPr lang="ru-RU" sz="2200" b="1" i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500-</a:t>
            </a:r>
            <a:r>
              <a:rPr lang="ru-RU" sz="2200" b="1" i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428г.до</a:t>
            </a:r>
            <a:r>
              <a:rPr lang="ru-RU" sz="2200" b="1" i="1" u="sng" spc="-1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sz="2200" b="1" i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н.э</a:t>
            </a:r>
            <a:r>
              <a:rPr lang="ru-RU" sz="2200" b="1" i="1" u="sng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</a:t>
            </a:r>
            <a:r>
              <a:rPr lang="ru-RU" sz="2200" b="1" dirty="0" smtClean="0"/>
              <a:t>) – «</a:t>
            </a:r>
            <a:r>
              <a:rPr lang="ru-RU" sz="2200" dirty="0" smtClean="0">
                <a:latin typeface="Arial"/>
                <a:cs typeface="Arial"/>
              </a:rPr>
              <a:t>Человек</a:t>
            </a:r>
            <a:r>
              <a:rPr lang="ru-RU" sz="2200" spc="-70" dirty="0" smtClean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обязан</a:t>
            </a:r>
            <a:r>
              <a:rPr lang="ru-RU" sz="2200" spc="-85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своим </a:t>
            </a:r>
            <a:r>
              <a:rPr lang="ru-RU" sz="2200" dirty="0">
                <a:latin typeface="Arial"/>
                <a:cs typeface="Arial"/>
              </a:rPr>
              <a:t>высоким</a:t>
            </a:r>
            <a:r>
              <a:rPr lang="ru-RU" sz="2200" spc="-6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положением</a:t>
            </a:r>
            <a:r>
              <a:rPr lang="ru-RU" sz="2200" spc="-30" dirty="0">
                <a:latin typeface="Arial"/>
                <a:cs typeface="Arial"/>
              </a:rPr>
              <a:t> </a:t>
            </a:r>
            <a:r>
              <a:rPr lang="ru-RU" sz="2200" spc="-50" dirty="0">
                <a:latin typeface="Arial"/>
                <a:cs typeface="Arial"/>
              </a:rPr>
              <a:t>в </a:t>
            </a:r>
            <a:r>
              <a:rPr lang="ru-RU" sz="2200" dirty="0">
                <a:latin typeface="Arial"/>
                <a:cs typeface="Arial"/>
              </a:rPr>
              <a:t>мире</a:t>
            </a:r>
            <a:r>
              <a:rPr lang="ru-RU" sz="2200" spc="-2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наличию</a:t>
            </a:r>
            <a:r>
              <a:rPr lang="ru-RU" sz="2200" spc="-1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у</a:t>
            </a:r>
            <a:r>
              <a:rPr lang="ru-RU" sz="2200" spc="-15" dirty="0">
                <a:latin typeface="Arial"/>
                <a:cs typeface="Arial"/>
              </a:rPr>
              <a:t> </a:t>
            </a:r>
            <a:r>
              <a:rPr lang="ru-RU" sz="2200" spc="-20" dirty="0">
                <a:latin typeface="Arial"/>
                <a:cs typeface="Arial"/>
              </a:rPr>
              <a:t>него </a:t>
            </a:r>
            <a:r>
              <a:rPr lang="ru-RU" sz="2200" spc="-10" dirty="0" smtClean="0">
                <a:latin typeface="Arial"/>
                <a:cs typeface="Arial"/>
              </a:rPr>
              <a:t>руки».</a:t>
            </a:r>
            <a:endParaRPr lang="ru-RU" sz="2200" dirty="0">
              <a:latin typeface="Arial"/>
              <a:cs typeface="Arial"/>
            </a:endParaRPr>
          </a:p>
          <a:p>
            <a:endParaRPr lang="ru-RU" sz="2200" b="1" dirty="0" smtClean="0"/>
          </a:p>
          <a:p>
            <a:endParaRPr lang="ru-RU" sz="2200" b="1" dirty="0"/>
          </a:p>
          <a:p>
            <a:endParaRPr lang="ru-RU" sz="2200" b="1" dirty="0" smtClean="0"/>
          </a:p>
          <a:p>
            <a:pPr marL="12700" marR="5080" algn="just">
              <a:lnSpc>
                <a:spcPct val="100400"/>
              </a:lnSpc>
              <a:spcBef>
                <a:spcPts val="80"/>
              </a:spcBef>
            </a:pPr>
            <a:r>
              <a:rPr lang="ru-RU" sz="2400" b="1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Сократ</a:t>
            </a:r>
            <a:r>
              <a:rPr lang="ru-RU" sz="2400" b="1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(</a:t>
            </a:r>
            <a:r>
              <a:rPr lang="ru-RU" sz="2400" b="1" spc="-3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469-</a:t>
            </a:r>
            <a:r>
              <a:rPr lang="ru-RU" sz="2400" b="1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399</a:t>
            </a:r>
            <a:r>
              <a:rPr lang="ru-RU" sz="2400" b="1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sz="2400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lang="ru-RU" sz="2400" b="1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sz="2400" b="1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н.э</a:t>
            </a:r>
            <a:r>
              <a:rPr lang="ru-RU" sz="2400" b="1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.) </a:t>
            </a:r>
            <a:r>
              <a:rPr lang="ru-RU" sz="2400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 </a:t>
            </a:r>
          </a:p>
          <a:p>
            <a:pPr marL="0" marR="5080" indent="0" algn="just">
              <a:lnSpc>
                <a:spcPct val="100400"/>
              </a:lnSpc>
              <a:spcBef>
                <a:spcPts val="80"/>
              </a:spcBef>
              <a:buNone/>
            </a:pPr>
            <a:r>
              <a:rPr lang="ru-RU" sz="2200" dirty="0" smtClean="0">
                <a:latin typeface="Arial"/>
                <a:cs typeface="Arial"/>
              </a:rPr>
              <a:t>«</a:t>
            </a:r>
            <a:r>
              <a:rPr lang="ru-RU" sz="2200" dirty="0">
                <a:latin typeface="Arial"/>
                <a:cs typeface="Arial"/>
              </a:rPr>
              <a:t>Познай</a:t>
            </a:r>
            <a:r>
              <a:rPr lang="ru-RU" sz="2200" spc="-145" dirty="0">
                <a:latin typeface="Arial"/>
                <a:cs typeface="Arial"/>
              </a:rPr>
              <a:t> </a:t>
            </a:r>
            <a:r>
              <a:rPr lang="ru-RU" sz="2200" spc="-10" dirty="0">
                <a:latin typeface="Arial"/>
                <a:cs typeface="Arial"/>
              </a:rPr>
              <a:t>самого </a:t>
            </a:r>
            <a:r>
              <a:rPr lang="ru-RU" sz="2200" dirty="0">
                <a:latin typeface="Arial"/>
                <a:cs typeface="Arial"/>
              </a:rPr>
              <a:t>себя»</a:t>
            </a:r>
            <a:r>
              <a:rPr lang="ru-RU" sz="2200" spc="-105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–</a:t>
            </a:r>
            <a:r>
              <a:rPr lang="ru-RU" sz="2200" spc="-70" dirty="0">
                <a:latin typeface="Arial"/>
                <a:cs typeface="Arial"/>
              </a:rPr>
              <a:t> </a:t>
            </a:r>
            <a:r>
              <a:rPr lang="ru-RU" sz="2200" dirty="0">
                <a:latin typeface="Arial"/>
                <a:cs typeface="Arial"/>
              </a:rPr>
              <a:t>формула</a:t>
            </a:r>
            <a:r>
              <a:rPr lang="ru-RU" sz="2200" spc="-50" dirty="0">
                <a:latin typeface="Arial"/>
                <a:cs typeface="Arial"/>
              </a:rPr>
              <a:t> </a:t>
            </a:r>
            <a:endParaRPr lang="ru-RU" sz="2200" spc="-50" dirty="0" smtClean="0">
              <a:latin typeface="Arial"/>
              <a:cs typeface="Arial"/>
            </a:endParaRPr>
          </a:p>
          <a:p>
            <a:pPr marL="0" marR="5080" indent="0" algn="just">
              <a:lnSpc>
                <a:spcPct val="100400"/>
              </a:lnSpc>
              <a:spcBef>
                <a:spcPts val="80"/>
              </a:spcBef>
              <a:buNone/>
            </a:pPr>
            <a:r>
              <a:rPr lang="ru-RU" sz="2200" spc="-25" dirty="0" smtClean="0">
                <a:latin typeface="Arial"/>
                <a:cs typeface="Arial"/>
              </a:rPr>
              <a:t>для </a:t>
            </a:r>
            <a:r>
              <a:rPr lang="ru-RU" sz="2200" dirty="0">
                <a:latin typeface="Arial"/>
                <a:cs typeface="Arial"/>
              </a:rPr>
              <a:t>понимания</a:t>
            </a:r>
            <a:r>
              <a:rPr lang="ru-RU" sz="2200" spc="-45" dirty="0">
                <a:latin typeface="Arial"/>
                <a:cs typeface="Arial"/>
              </a:rPr>
              <a:t> </a:t>
            </a:r>
            <a:r>
              <a:rPr lang="ru-RU" sz="2200" spc="-10" dirty="0" smtClean="0">
                <a:latin typeface="Arial"/>
                <a:cs typeface="Arial"/>
              </a:rPr>
              <a:t>предмета</a:t>
            </a:r>
            <a:r>
              <a:rPr lang="ru-RU" sz="2200" dirty="0" smtClean="0">
                <a:latin typeface="Arial"/>
                <a:cs typeface="Arial"/>
              </a:rPr>
              <a:t> </a:t>
            </a:r>
            <a:r>
              <a:rPr lang="ru-RU" sz="2200" spc="-10" dirty="0" smtClean="0">
                <a:latin typeface="Arial"/>
                <a:cs typeface="Arial"/>
              </a:rPr>
              <a:t>познания</a:t>
            </a:r>
            <a:r>
              <a:rPr lang="ru-RU" sz="2200" spc="-10" dirty="0">
                <a:latin typeface="Arial"/>
                <a:cs typeface="Arial"/>
              </a:rPr>
              <a:t>.</a:t>
            </a:r>
            <a:endParaRPr lang="ru-RU" sz="2200" dirty="0">
              <a:latin typeface="Arial"/>
              <a:cs typeface="Arial"/>
            </a:endParaRPr>
          </a:p>
          <a:p>
            <a:endParaRPr lang="ru-RU" sz="2200" b="1" dirty="0"/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3164" y="623455"/>
            <a:ext cx="3027218" cy="3366654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6377" y="3422073"/>
            <a:ext cx="2675514" cy="32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850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43" y="374728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468582"/>
            <a:ext cx="8915400" cy="3777622"/>
          </a:xfrm>
        </p:spPr>
        <p:txBody>
          <a:bodyPr>
            <a:no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lang="ru-RU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Эмпедокл</a:t>
            </a:r>
            <a:r>
              <a:rPr lang="ru-RU" b="1" spc="-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b="1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483-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424</a:t>
            </a:r>
            <a:r>
              <a:rPr lang="ru-RU" b="1" spc="-9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lang="ru-RU" b="1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н.э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 - </a:t>
            </a:r>
            <a:r>
              <a:rPr lang="ru-RU" spc="-25" dirty="0">
                <a:latin typeface="Arial"/>
                <a:cs typeface="Arial"/>
              </a:rPr>
              <a:t>Создатель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учения</a:t>
            </a:r>
            <a:r>
              <a:rPr lang="ru-RU" spc="-20" dirty="0">
                <a:latin typeface="Arial"/>
                <a:cs typeface="Arial"/>
              </a:rPr>
              <a:t> </a:t>
            </a:r>
            <a:endParaRPr lang="ru-RU" spc="-20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dirty="0" smtClean="0">
                <a:latin typeface="Arial"/>
                <a:cs typeface="Arial"/>
              </a:rPr>
              <a:t>о</a:t>
            </a:r>
            <a:r>
              <a:rPr lang="ru-RU" spc="-40" dirty="0" smtClean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четырех элементах: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земле,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spc="-20" dirty="0">
                <a:latin typeface="Arial"/>
                <a:cs typeface="Arial"/>
              </a:rPr>
              <a:t>воде, </a:t>
            </a:r>
            <a:r>
              <a:rPr lang="ru-RU" spc="-10" dirty="0">
                <a:latin typeface="Arial"/>
                <a:cs typeface="Arial"/>
              </a:rPr>
              <a:t>воздухе,</a:t>
            </a:r>
            <a:r>
              <a:rPr lang="ru-RU" spc="-95" dirty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огне.</a:t>
            </a:r>
            <a:r>
              <a:rPr lang="ru-RU" dirty="0" smtClean="0">
                <a:latin typeface="Arial"/>
                <a:cs typeface="Arial"/>
              </a:rPr>
              <a:t> </a:t>
            </a:r>
          </a:p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spc="-10" dirty="0" smtClean="0">
                <a:latin typeface="Arial"/>
                <a:cs typeface="Arial"/>
              </a:rPr>
              <a:t>Преобладание</a:t>
            </a:r>
            <a:r>
              <a:rPr lang="ru-RU" spc="-9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той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или </a:t>
            </a:r>
            <a:r>
              <a:rPr lang="ru-RU" dirty="0">
                <a:latin typeface="Arial"/>
                <a:cs typeface="Arial"/>
              </a:rPr>
              <a:t>другой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силы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spc="-20" dirty="0">
                <a:latin typeface="Arial"/>
                <a:cs typeface="Arial"/>
              </a:rPr>
              <a:t>объясняет </a:t>
            </a:r>
            <a:endParaRPr lang="ru-RU" spc="-20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dirty="0" smtClean="0">
                <a:latin typeface="Arial"/>
                <a:cs typeface="Arial"/>
              </a:rPr>
              <a:t>различные</a:t>
            </a:r>
            <a:r>
              <a:rPr lang="ru-RU" spc="-10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стадии</a:t>
            </a:r>
            <a:r>
              <a:rPr lang="ru-RU" spc="-90" dirty="0">
                <a:latin typeface="Arial"/>
                <a:cs typeface="Arial"/>
              </a:rPr>
              <a:t> </a:t>
            </a:r>
            <a:r>
              <a:rPr lang="ru-RU" spc="-50" dirty="0">
                <a:latin typeface="Arial"/>
                <a:cs typeface="Arial"/>
              </a:rPr>
              <a:t>в </a:t>
            </a:r>
            <a:r>
              <a:rPr lang="ru-RU" dirty="0">
                <a:latin typeface="Arial"/>
                <a:cs typeface="Arial"/>
              </a:rPr>
              <a:t>развитии</a:t>
            </a:r>
            <a:r>
              <a:rPr lang="ru-RU" spc="-100" dirty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Вселенной.</a:t>
            </a:r>
            <a:r>
              <a:rPr lang="ru-RU" dirty="0" smtClean="0">
                <a:latin typeface="Arial"/>
                <a:cs typeface="Arial"/>
              </a:rPr>
              <a:t> </a:t>
            </a:r>
          </a:p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b="1" dirty="0" smtClean="0">
                <a:latin typeface="Arial"/>
                <a:cs typeface="Arial"/>
              </a:rPr>
              <a:t>Высказал</a:t>
            </a:r>
            <a:r>
              <a:rPr lang="ru-RU" b="1" spc="-35" dirty="0" smtClean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догадку</a:t>
            </a:r>
            <a:r>
              <a:rPr lang="ru-RU" b="1" spc="-20" dirty="0">
                <a:latin typeface="Arial"/>
                <a:cs typeface="Arial"/>
              </a:rPr>
              <a:t> </a:t>
            </a:r>
            <a:r>
              <a:rPr lang="ru-RU" b="1" spc="-50" dirty="0" smtClean="0">
                <a:latin typeface="Arial"/>
                <a:cs typeface="Arial"/>
              </a:rPr>
              <a:t>о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b="1" dirty="0" smtClean="0">
                <a:latin typeface="Arial"/>
                <a:cs typeface="Arial"/>
              </a:rPr>
              <a:t>закономерной</a:t>
            </a:r>
            <a:r>
              <a:rPr lang="ru-RU" b="1" spc="-110" dirty="0" smtClean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эволюции </a:t>
            </a:r>
            <a:endParaRPr lang="ru-RU" b="1" spc="-10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b="1" dirty="0" smtClean="0">
                <a:latin typeface="Arial"/>
                <a:cs typeface="Arial"/>
              </a:rPr>
              <a:t>живых</a:t>
            </a:r>
            <a:r>
              <a:rPr lang="ru-RU" b="1" spc="-90" dirty="0" smtClean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существ</a:t>
            </a:r>
            <a:r>
              <a:rPr lang="ru-RU" b="1" spc="-25" dirty="0">
                <a:latin typeface="Arial"/>
                <a:cs typeface="Arial"/>
              </a:rPr>
              <a:t> </a:t>
            </a:r>
            <a:r>
              <a:rPr lang="ru-RU" b="1" spc="-50" dirty="0" smtClean="0">
                <a:latin typeface="Arial"/>
                <a:cs typeface="Arial"/>
              </a:rPr>
              <a:t>в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b="1" spc="-25" dirty="0" smtClean="0">
                <a:latin typeface="Arial"/>
                <a:cs typeface="Arial"/>
              </a:rPr>
              <a:t>результате</a:t>
            </a:r>
            <a:r>
              <a:rPr lang="ru-RU" b="1" spc="-70" dirty="0" smtClean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отбора</a:t>
            </a:r>
            <a:r>
              <a:rPr lang="ru-RU" b="1" spc="-95" dirty="0">
                <a:latin typeface="Arial"/>
                <a:cs typeface="Arial"/>
              </a:rPr>
              <a:t> </a:t>
            </a:r>
            <a:r>
              <a:rPr lang="ru-RU" b="1" spc="-20" dirty="0" smtClean="0">
                <a:latin typeface="Arial"/>
                <a:cs typeface="Arial"/>
              </a:rPr>
              <a:t>более</a:t>
            </a:r>
            <a:r>
              <a:rPr lang="ru-RU" dirty="0" smtClean="0">
                <a:latin typeface="Arial"/>
                <a:cs typeface="Arial"/>
              </a:rPr>
              <a:t> </a:t>
            </a:r>
          </a:p>
          <a:p>
            <a:pPr marL="0" marR="508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b="1" spc="-10" dirty="0" smtClean="0">
                <a:latin typeface="Arial"/>
                <a:cs typeface="Arial"/>
              </a:rPr>
              <a:t>жизнеспособных </a:t>
            </a:r>
            <a:r>
              <a:rPr lang="ru-RU" b="1" spc="-10" dirty="0">
                <a:latin typeface="Arial"/>
                <a:cs typeface="Arial"/>
              </a:rPr>
              <a:t>сочетаний</a:t>
            </a:r>
            <a:r>
              <a:rPr lang="ru-RU" spc="-10" dirty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  <a:p>
            <a:endParaRPr lang="ru-RU" dirty="0" smtClean="0"/>
          </a:p>
          <a:p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r>
              <a:rPr lang="ru-RU" b="1" dirty="0" err="1">
                <a:uFill>
                  <a:solidFill>
                    <a:srgbClr val="000000"/>
                  </a:solidFill>
                </a:uFill>
              </a:rPr>
              <a:t>Демокрит</a:t>
            </a:r>
            <a:r>
              <a:rPr lang="ru-RU" b="1" spc="-1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b="1" dirty="0">
                <a:uFill>
                  <a:solidFill>
                    <a:srgbClr val="000000"/>
                  </a:solidFill>
                </a:uFill>
              </a:rPr>
              <a:t>460г.до</a:t>
            </a:r>
            <a:r>
              <a:rPr lang="ru-RU" b="1" spc="-16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b="1" spc="-20" dirty="0">
                <a:uFill>
                  <a:solidFill>
                    <a:srgbClr val="000000"/>
                  </a:solidFill>
                </a:uFill>
              </a:rPr>
              <a:t>н.э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</a:rPr>
              <a:t>. </a:t>
            </a:r>
            <a:r>
              <a:rPr lang="ru-RU" spc="-20" dirty="0" smtClean="0">
                <a:uFill>
                  <a:solidFill>
                    <a:srgbClr val="000000"/>
                  </a:solidFill>
                </a:uFill>
              </a:rPr>
              <a:t>-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Мир</a:t>
            </a:r>
            <a:r>
              <a:rPr lang="ru-RU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lang="ru-RU" spc="-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единое</a:t>
            </a:r>
            <a:r>
              <a:rPr lang="ru-RU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20" dirty="0">
                <a:solidFill>
                  <a:schemeClr val="tx1"/>
                </a:solidFill>
                <a:latin typeface="Arial"/>
                <a:cs typeface="Arial"/>
              </a:rPr>
              <a:t>целое,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состоящее</a:t>
            </a:r>
            <a:r>
              <a:rPr lang="ru-RU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25" dirty="0">
                <a:solidFill>
                  <a:schemeClr val="tx1"/>
                </a:solidFill>
                <a:latin typeface="Arial"/>
                <a:cs typeface="Arial"/>
              </a:rPr>
              <a:t>из</a:t>
            </a:r>
            <a:endParaRPr lang="ru-RU" dirty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бесчисленного</a:t>
            </a:r>
            <a:r>
              <a:rPr lang="ru-RU" spc="-1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10" dirty="0">
                <a:solidFill>
                  <a:schemeClr val="tx1"/>
                </a:solidFill>
                <a:latin typeface="Arial"/>
                <a:cs typeface="Arial"/>
              </a:rPr>
              <a:t>множества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невидимых,</a:t>
            </a:r>
            <a:r>
              <a:rPr lang="ru-RU" spc="-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10" dirty="0" smtClean="0">
                <a:solidFill>
                  <a:schemeClr val="tx1"/>
                </a:solidFill>
                <a:latin typeface="Arial"/>
                <a:cs typeface="Arial"/>
              </a:rPr>
              <a:t>неделимых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0" marR="5080" indent="0">
              <a:lnSpc>
                <a:spcPct val="100000"/>
              </a:lnSpc>
              <a:buNone/>
            </a:pPr>
            <a:r>
              <a:rPr lang="ru-RU" spc="-10" dirty="0" smtClean="0">
                <a:solidFill>
                  <a:schemeClr val="tx1"/>
                </a:solidFill>
                <a:latin typeface="Arial"/>
                <a:cs typeface="Arial"/>
              </a:rPr>
              <a:t>частичек-атомов.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 Мир</a:t>
            </a:r>
            <a:r>
              <a:rPr lang="ru-RU" spc="-1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10" dirty="0">
                <a:solidFill>
                  <a:schemeClr val="tx1"/>
                </a:solidFill>
                <a:latin typeface="Arial"/>
                <a:cs typeface="Arial"/>
              </a:rPr>
              <a:t>существует</a:t>
            </a:r>
            <a:r>
              <a:rPr lang="ru-RU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вечно,</a:t>
            </a:r>
            <a:r>
              <a:rPr lang="ru-RU" spc="-7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50" dirty="0">
                <a:solidFill>
                  <a:schemeClr val="tx1"/>
                </a:solidFill>
                <a:latin typeface="Arial"/>
                <a:cs typeface="Arial"/>
              </a:rPr>
              <a:t>в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нем</a:t>
            </a:r>
            <a:r>
              <a:rPr lang="ru-RU" spc="-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ru-RU" spc="-5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все</a:t>
            </a:r>
            <a:r>
              <a:rPr lang="ru-RU" spc="-6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движется</a:t>
            </a:r>
            <a:r>
              <a:rPr lang="ru-RU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50" dirty="0" smtClean="0">
                <a:solidFill>
                  <a:schemeClr val="tx1"/>
                </a:solidFill>
                <a:latin typeface="Arial"/>
                <a:cs typeface="Arial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 превращается</a:t>
            </a:r>
            <a:r>
              <a:rPr lang="ru-RU" spc="-7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из</a:t>
            </a:r>
            <a:r>
              <a:rPr lang="ru-RU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10" dirty="0">
                <a:solidFill>
                  <a:schemeClr val="tx1"/>
                </a:solidFill>
                <a:latin typeface="Arial"/>
                <a:cs typeface="Arial"/>
              </a:rPr>
              <a:t>одного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состояния</a:t>
            </a:r>
            <a:r>
              <a:rPr lang="ru-RU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endParaRPr lang="ru-RU" spc="-3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lang="ru-RU" spc="-2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10" dirty="0">
                <a:solidFill>
                  <a:schemeClr val="tx1"/>
                </a:solidFill>
                <a:latin typeface="Arial"/>
                <a:cs typeface="Arial"/>
              </a:rPr>
              <a:t>другое </a:t>
            </a:r>
            <a:r>
              <a:rPr lang="ru-RU" spc="-20" dirty="0">
                <a:solidFill>
                  <a:schemeClr val="tx1"/>
                </a:solidFill>
                <a:latin typeface="Arial"/>
                <a:cs typeface="Arial"/>
              </a:rPr>
              <a:t>благодаря</a:t>
            </a:r>
            <a:r>
              <a:rPr lang="ru-RU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соединению</a:t>
            </a:r>
            <a:r>
              <a:rPr lang="ru-RU" spc="-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50" dirty="0">
                <a:solidFill>
                  <a:schemeClr val="tx1"/>
                </a:solidFill>
                <a:latin typeface="Arial"/>
                <a:cs typeface="Arial"/>
              </a:rPr>
              <a:t>и </a:t>
            </a:r>
            <a:r>
              <a:rPr lang="ru-RU" spc="-10" dirty="0">
                <a:solidFill>
                  <a:schemeClr val="tx1"/>
                </a:solidFill>
                <a:latin typeface="Arial"/>
                <a:cs typeface="Arial"/>
              </a:rPr>
              <a:t>разъединению</a:t>
            </a:r>
            <a:r>
              <a:rPr lang="ru-RU" spc="-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pc="-10" dirty="0">
                <a:solidFill>
                  <a:schemeClr val="tx1"/>
                </a:solidFill>
                <a:latin typeface="Arial"/>
                <a:cs typeface="Arial"/>
              </a:rPr>
              <a:t>атомов.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2429" y="808483"/>
            <a:ext cx="3444979" cy="2642427"/>
          </a:xfrm>
          <a:prstGeom prst="rect">
            <a:avLst/>
          </a:prstGeom>
        </p:spPr>
      </p:pic>
      <p:pic>
        <p:nvPicPr>
          <p:cNvPr id="5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49839" y="3606853"/>
            <a:ext cx="2495138" cy="32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43" y="374728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468582"/>
            <a:ext cx="8915400" cy="3777622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b="1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Аристотель</a:t>
            </a:r>
            <a:r>
              <a:rPr lang="ru-RU" b="1" spc="-2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(384-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322</a:t>
            </a:r>
            <a:r>
              <a:rPr lang="ru-RU" b="1" spc="-3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гг.</a:t>
            </a:r>
            <a:r>
              <a:rPr lang="ru-RU" b="1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b="1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до</a:t>
            </a:r>
            <a:r>
              <a:rPr lang="ru-RU" b="1" spc="-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lang="ru-RU" b="1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н.э</a:t>
            </a:r>
            <a:r>
              <a:rPr lang="ru-RU" b="1" spc="-10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.) - </a:t>
            </a:r>
            <a:r>
              <a:rPr lang="ru-RU" dirty="0">
                <a:latin typeface="Arial"/>
                <a:cs typeface="Arial"/>
              </a:rPr>
              <a:t>«</a:t>
            </a:r>
            <a:r>
              <a:rPr lang="ru-RU" spc="-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частях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животных</a:t>
            </a:r>
            <a:r>
              <a:rPr lang="ru-RU" spc="-10" dirty="0" smtClean="0">
                <a:latin typeface="Arial"/>
                <a:cs typeface="Arial"/>
              </a:rPr>
              <a:t>»</a:t>
            </a:r>
            <a:r>
              <a:rPr lang="ru-RU" dirty="0" smtClean="0">
                <a:latin typeface="Arial"/>
                <a:cs typeface="Arial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dirty="0" smtClean="0">
                <a:latin typeface="Arial"/>
                <a:cs typeface="Arial"/>
              </a:rPr>
              <a:t>«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возникновении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животных</a:t>
            </a:r>
            <a:r>
              <a:rPr lang="ru-RU" spc="-10" dirty="0" smtClean="0">
                <a:latin typeface="Arial"/>
                <a:cs typeface="Arial"/>
              </a:rPr>
              <a:t>»</a:t>
            </a:r>
            <a:r>
              <a:rPr lang="ru-RU" dirty="0" smtClean="0">
                <a:latin typeface="Arial"/>
                <a:cs typeface="Arial"/>
              </a:rPr>
              <a:t>, «</a:t>
            </a:r>
            <a:r>
              <a:rPr lang="ru-RU" dirty="0">
                <a:latin typeface="Arial"/>
                <a:cs typeface="Arial"/>
              </a:rPr>
              <a:t>О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душе»</a:t>
            </a:r>
            <a:endParaRPr lang="ru-RU" dirty="0">
              <a:latin typeface="Arial"/>
              <a:cs typeface="Arial"/>
            </a:endParaRPr>
          </a:p>
          <a:p>
            <a:pPr marL="0" marR="272415" indent="0">
              <a:lnSpc>
                <a:spcPct val="100000"/>
              </a:lnSpc>
              <a:buNone/>
            </a:pPr>
            <a:r>
              <a:rPr lang="ru-RU" spc="-10" dirty="0" smtClean="0">
                <a:latin typeface="Arial"/>
                <a:cs typeface="Arial"/>
              </a:rPr>
              <a:t>Систематическое</a:t>
            </a:r>
            <a:r>
              <a:rPr lang="ru-RU" spc="-5" dirty="0" smtClean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описание </a:t>
            </a:r>
            <a:r>
              <a:rPr lang="ru-RU" spc="-10" dirty="0" smtClean="0">
                <a:latin typeface="Arial"/>
                <a:cs typeface="Arial"/>
              </a:rPr>
              <a:t>животных</a:t>
            </a:r>
            <a:r>
              <a:rPr lang="ru-RU" dirty="0" smtClean="0">
                <a:latin typeface="Arial"/>
                <a:cs typeface="Arial"/>
              </a:rPr>
              <a:t>. </a:t>
            </a:r>
          </a:p>
          <a:p>
            <a:pPr marL="0" marR="272415" indent="0">
              <a:lnSpc>
                <a:spcPct val="100000"/>
              </a:lnSpc>
              <a:buNone/>
            </a:pPr>
            <a:r>
              <a:rPr lang="ru-RU" dirty="0" smtClean="0">
                <a:latin typeface="Arial"/>
                <a:cs typeface="Arial"/>
              </a:rPr>
              <a:t>Основы</a:t>
            </a:r>
            <a:r>
              <a:rPr lang="ru-RU" spc="-75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изучения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животных </a:t>
            </a:r>
            <a:r>
              <a:rPr lang="ru-RU" dirty="0">
                <a:latin typeface="Arial"/>
                <a:cs typeface="Arial"/>
              </a:rPr>
              <a:t>Классификация</a:t>
            </a:r>
            <a:r>
              <a:rPr lang="ru-RU" spc="-7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организмов </a:t>
            </a:r>
            <a:endParaRPr lang="ru-RU" spc="-10" dirty="0" smtClean="0">
              <a:latin typeface="Arial"/>
              <a:cs typeface="Arial"/>
            </a:endParaRPr>
          </a:p>
          <a:p>
            <a:pPr marL="0" marR="272415" indent="0">
              <a:lnSpc>
                <a:spcPct val="100000"/>
              </a:lnSpc>
              <a:buNone/>
            </a:pPr>
            <a:r>
              <a:rPr lang="ru-RU" dirty="0" smtClean="0">
                <a:latin typeface="Arial"/>
                <a:cs typeface="Arial"/>
              </a:rPr>
              <a:t>Классификация</a:t>
            </a:r>
            <a:r>
              <a:rPr lang="ru-RU" spc="-55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типов</a:t>
            </a:r>
            <a:r>
              <a:rPr lang="ru-RU" spc="-5" dirty="0">
                <a:latin typeface="Arial"/>
                <a:cs typeface="Arial"/>
              </a:rPr>
              <a:t> </a:t>
            </a:r>
            <a:r>
              <a:rPr lang="ru-RU" spc="-20" dirty="0">
                <a:latin typeface="Arial"/>
                <a:cs typeface="Arial"/>
              </a:rPr>
              <a:t>души </a:t>
            </a:r>
            <a:r>
              <a:rPr lang="ru-RU" dirty="0">
                <a:latin typeface="Arial"/>
                <a:cs typeface="Arial"/>
              </a:rPr>
              <a:t>Идея</a:t>
            </a:r>
            <a:r>
              <a:rPr lang="ru-RU" spc="-2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«лестницы»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существ </a:t>
            </a:r>
            <a:endParaRPr lang="ru-RU" spc="-10" dirty="0" smtClean="0">
              <a:latin typeface="Arial"/>
              <a:cs typeface="Arial"/>
            </a:endParaRPr>
          </a:p>
          <a:p>
            <a:pPr marL="0" marR="272415" indent="0">
              <a:lnSpc>
                <a:spcPct val="100000"/>
              </a:lnSpc>
              <a:buNone/>
            </a:pPr>
            <a:r>
              <a:rPr lang="ru-RU" dirty="0" smtClean="0">
                <a:latin typeface="Arial"/>
                <a:cs typeface="Arial"/>
              </a:rPr>
              <a:t>Первым</a:t>
            </a:r>
            <a:r>
              <a:rPr lang="ru-RU" spc="-8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употребил</a:t>
            </a:r>
            <a:r>
              <a:rPr lang="ru-RU" spc="-5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термин</a:t>
            </a:r>
            <a:endParaRPr lang="ru-RU" dirty="0">
              <a:latin typeface="Arial"/>
              <a:cs typeface="Arial"/>
            </a:endParaRPr>
          </a:p>
          <a:p>
            <a:pPr marL="0" marR="32131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pc="-10" dirty="0">
                <a:latin typeface="Arial"/>
                <a:cs typeface="Arial"/>
              </a:rPr>
              <a:t>«Антропология» применительно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изучению </a:t>
            </a:r>
            <a:r>
              <a:rPr lang="ru-RU" dirty="0">
                <a:latin typeface="Arial"/>
                <a:cs typeface="Arial"/>
              </a:rPr>
              <a:t>духовной</a:t>
            </a:r>
            <a:r>
              <a:rPr lang="ru-RU" spc="-95" dirty="0">
                <a:latin typeface="Arial"/>
                <a:cs typeface="Arial"/>
              </a:rPr>
              <a:t> </a:t>
            </a:r>
            <a:endParaRPr lang="ru-RU" spc="-95" dirty="0" smtClean="0">
              <a:latin typeface="Arial"/>
              <a:cs typeface="Arial"/>
            </a:endParaRPr>
          </a:p>
          <a:p>
            <a:pPr marL="0" marR="32131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pc="-10" dirty="0" smtClean="0">
                <a:latin typeface="Arial"/>
                <a:cs typeface="Arial"/>
              </a:rPr>
              <a:t>стороны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человеческой</a:t>
            </a:r>
            <a:r>
              <a:rPr lang="ru-RU" spc="-80" dirty="0" smtClean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природы</a:t>
            </a:r>
            <a:endParaRPr lang="ru-RU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5"/>
              </a:spcBef>
              <a:buNone/>
            </a:pPr>
            <a:endParaRPr lang="ru-RU" dirty="0" smtClean="0"/>
          </a:p>
          <a:p>
            <a:endParaRPr lang="ru-RU" dirty="0"/>
          </a:p>
          <a:p>
            <a:pPr marL="12700" marR="115824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uFill>
                  <a:solidFill>
                    <a:srgbClr val="000000"/>
                  </a:solidFill>
                </a:uFill>
              </a:rPr>
              <a:t>Карл</a:t>
            </a:r>
            <a:r>
              <a:rPr lang="ru-RU" b="1" spc="-110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b="1" dirty="0" smtClean="0">
                <a:uFill>
                  <a:solidFill>
                    <a:srgbClr val="000000"/>
                  </a:solidFill>
                </a:uFill>
              </a:rPr>
              <a:t>Линней</a:t>
            </a:r>
            <a:r>
              <a:rPr lang="ru-RU" b="1" spc="-85" dirty="0" smtClean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b="1" spc="-10" dirty="0">
                <a:uFill>
                  <a:solidFill>
                    <a:srgbClr val="000000"/>
                  </a:solidFill>
                </a:uFill>
              </a:rPr>
              <a:t>1735г</a:t>
            </a:r>
            <a:r>
              <a:rPr lang="ru-RU" b="1" spc="-10" dirty="0" smtClean="0">
                <a:uFill>
                  <a:solidFill>
                    <a:srgbClr val="000000"/>
                  </a:solidFill>
                </a:uFill>
              </a:rPr>
              <a:t>. </a:t>
            </a:r>
            <a:r>
              <a:rPr lang="ru-RU" spc="-10" dirty="0" smtClean="0">
                <a:uFill>
                  <a:solidFill>
                    <a:srgbClr val="000000"/>
                  </a:solidFill>
                </a:uFill>
              </a:rPr>
              <a:t>- </a:t>
            </a:r>
            <a:r>
              <a:rPr lang="ru-RU" dirty="0" smtClean="0">
                <a:latin typeface="Arial"/>
                <a:cs typeface="Arial"/>
              </a:rPr>
              <a:t>указал</a:t>
            </a:r>
            <a:r>
              <a:rPr lang="ru-RU" spc="-6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</a:t>
            </a:r>
            <a:r>
              <a:rPr lang="ru-RU" spc="-6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положение </a:t>
            </a:r>
            <a:r>
              <a:rPr lang="ru-RU" dirty="0">
                <a:latin typeface="Arial"/>
                <a:cs typeface="Arial"/>
              </a:rPr>
              <a:t>человека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spc="-60" dirty="0">
                <a:latin typeface="Arial"/>
                <a:cs typeface="Arial"/>
              </a:rPr>
              <a:t>в</a:t>
            </a:r>
            <a:endParaRPr lang="ru-RU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dirty="0">
                <a:latin typeface="Arial"/>
                <a:cs typeface="Arial"/>
              </a:rPr>
              <a:t>животном</a:t>
            </a:r>
            <a:r>
              <a:rPr lang="ru-RU" spc="-10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мире.</a:t>
            </a:r>
            <a:endParaRPr lang="ru-RU" dirty="0">
              <a:latin typeface="Arial"/>
              <a:cs typeface="Arial"/>
            </a:endParaRPr>
          </a:p>
          <a:p>
            <a:pPr marL="0" marR="386080" indent="0">
              <a:lnSpc>
                <a:spcPct val="100000"/>
              </a:lnSpc>
              <a:buNone/>
            </a:pPr>
            <a:r>
              <a:rPr lang="ru-RU" b="1" dirty="0">
                <a:latin typeface="Arial"/>
                <a:cs typeface="Arial"/>
              </a:rPr>
              <a:t>В</a:t>
            </a:r>
            <a:r>
              <a:rPr lang="ru-RU" b="1" spc="-2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науке</a:t>
            </a:r>
            <a:r>
              <a:rPr lang="ru-RU" b="1" spc="5" dirty="0">
                <a:latin typeface="Arial"/>
                <a:cs typeface="Arial"/>
              </a:rPr>
              <a:t> </a:t>
            </a:r>
            <a:r>
              <a:rPr lang="ru-RU" b="1" spc="-25" dirty="0">
                <a:latin typeface="Arial"/>
                <a:cs typeface="Arial"/>
              </a:rPr>
              <a:t>устанавливается </a:t>
            </a:r>
            <a:r>
              <a:rPr lang="ru-RU" b="1" dirty="0">
                <a:latin typeface="Arial"/>
                <a:cs typeface="Arial"/>
              </a:rPr>
              <a:t>двоякое</a:t>
            </a:r>
            <a:r>
              <a:rPr lang="ru-RU" b="1" spc="-120" dirty="0">
                <a:latin typeface="Arial"/>
                <a:cs typeface="Arial"/>
              </a:rPr>
              <a:t> </a:t>
            </a:r>
            <a:r>
              <a:rPr lang="ru-RU" b="1" spc="-10" dirty="0" smtClean="0">
                <a:latin typeface="Arial"/>
                <a:cs typeface="Arial"/>
              </a:rPr>
              <a:t>понимание</a:t>
            </a:r>
            <a:r>
              <a:rPr lang="ru-RU" dirty="0" smtClean="0">
                <a:latin typeface="Arial"/>
                <a:cs typeface="Arial"/>
              </a:rPr>
              <a:t> </a:t>
            </a:r>
          </a:p>
          <a:p>
            <a:pPr marL="0" marR="386080" indent="0">
              <a:lnSpc>
                <a:spcPct val="100000"/>
              </a:lnSpc>
              <a:buNone/>
            </a:pPr>
            <a:r>
              <a:rPr lang="ru-RU" b="1" dirty="0" smtClean="0">
                <a:latin typeface="Arial"/>
                <a:cs typeface="Arial"/>
              </a:rPr>
              <a:t>антропологии-</a:t>
            </a:r>
            <a:r>
              <a:rPr lang="ru-RU" b="1" spc="-45" dirty="0" smtClean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как</a:t>
            </a:r>
            <a:r>
              <a:rPr lang="ru-RU" b="1" spc="-65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науки</a:t>
            </a:r>
            <a:r>
              <a:rPr lang="ru-RU" b="1" spc="-40" dirty="0">
                <a:latin typeface="Arial"/>
                <a:cs typeface="Arial"/>
              </a:rPr>
              <a:t> </a:t>
            </a:r>
            <a:r>
              <a:rPr lang="ru-RU" b="1" spc="-50" dirty="0">
                <a:latin typeface="Arial"/>
                <a:cs typeface="Arial"/>
              </a:rPr>
              <a:t>о </a:t>
            </a:r>
            <a:r>
              <a:rPr lang="ru-RU" b="1" spc="-10" dirty="0">
                <a:latin typeface="Arial"/>
                <a:cs typeface="Arial"/>
              </a:rPr>
              <a:t>человеческой</a:t>
            </a:r>
            <a:r>
              <a:rPr lang="ru-RU" b="1" spc="-6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душе</a:t>
            </a:r>
            <a:r>
              <a:rPr lang="ru-RU" b="1" spc="-25" dirty="0">
                <a:latin typeface="Arial"/>
                <a:cs typeface="Arial"/>
              </a:rPr>
              <a:t> </a:t>
            </a:r>
            <a:endParaRPr lang="ru-RU" b="1" spc="-25" dirty="0" smtClean="0">
              <a:latin typeface="Arial"/>
              <a:cs typeface="Arial"/>
            </a:endParaRPr>
          </a:p>
          <a:p>
            <a:pPr marL="0" marR="386080" indent="0">
              <a:lnSpc>
                <a:spcPct val="100000"/>
              </a:lnSpc>
              <a:buNone/>
            </a:pPr>
            <a:r>
              <a:rPr lang="ru-RU" b="1" dirty="0" smtClean="0">
                <a:latin typeface="Arial"/>
                <a:cs typeface="Arial"/>
              </a:rPr>
              <a:t>и</a:t>
            </a:r>
            <a:r>
              <a:rPr lang="ru-RU" b="1" spc="-60" dirty="0" smtClean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науки </a:t>
            </a:r>
            <a:r>
              <a:rPr lang="ru-RU" b="1" dirty="0">
                <a:latin typeface="Arial"/>
                <a:cs typeface="Arial"/>
              </a:rPr>
              <a:t>о</a:t>
            </a:r>
            <a:r>
              <a:rPr lang="ru-RU" b="1" spc="-95" dirty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человеческом</a:t>
            </a:r>
            <a:r>
              <a:rPr lang="ru-RU" b="1" spc="-5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теле,</a:t>
            </a:r>
            <a:r>
              <a:rPr lang="ru-RU" b="1" spc="-50" dirty="0">
                <a:latin typeface="Arial"/>
                <a:cs typeface="Arial"/>
              </a:rPr>
              <a:t> </a:t>
            </a:r>
            <a:r>
              <a:rPr lang="ru-RU" b="1" spc="-25" dirty="0">
                <a:latin typeface="Arial"/>
                <a:cs typeface="Arial"/>
              </a:rPr>
              <a:t>его </a:t>
            </a:r>
            <a:r>
              <a:rPr lang="ru-RU" b="1" dirty="0">
                <a:latin typeface="Arial"/>
                <a:cs typeface="Arial"/>
              </a:rPr>
              <a:t>строении</a:t>
            </a:r>
            <a:r>
              <a:rPr lang="ru-RU" b="1" spc="-10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и</a:t>
            </a:r>
            <a:r>
              <a:rPr lang="ru-RU" b="1" spc="-20" dirty="0">
                <a:latin typeface="Arial"/>
                <a:cs typeface="Arial"/>
              </a:rPr>
              <a:t> </a:t>
            </a:r>
            <a:r>
              <a:rPr lang="ru-RU" b="1" spc="-10" dirty="0">
                <a:latin typeface="Arial"/>
                <a:cs typeface="Arial"/>
              </a:rPr>
              <a:t>многообразии.</a:t>
            </a:r>
            <a:endParaRPr lang="ru-RU" dirty="0">
              <a:latin typeface="Arial"/>
              <a:cs typeface="Arial"/>
            </a:endParaRPr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6473" y="803563"/>
            <a:ext cx="2698986" cy="2771804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1521" y="3971059"/>
            <a:ext cx="2078182" cy="288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43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43" y="374728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468582"/>
            <a:ext cx="8915400" cy="3777622"/>
          </a:xfrm>
        </p:spPr>
        <p:txBody>
          <a:bodyPr>
            <a:noAutofit/>
          </a:bodyPr>
          <a:lstStyle/>
          <a:p>
            <a:pPr marL="12700" marR="102235">
              <a:lnSpc>
                <a:spcPct val="100000"/>
              </a:lnSpc>
              <a:spcBef>
                <a:spcPts val="100"/>
              </a:spcBef>
            </a:pPr>
            <a:r>
              <a:rPr lang="ru-RU" b="1" spc="-35" dirty="0">
                <a:latin typeface="Arial"/>
                <a:cs typeface="Arial"/>
              </a:rPr>
              <a:t>Бюффон</a:t>
            </a:r>
            <a:r>
              <a:rPr lang="ru-RU" b="1" spc="-335" dirty="0">
                <a:latin typeface="Arial"/>
                <a:cs typeface="Arial"/>
              </a:rPr>
              <a:t> </a:t>
            </a:r>
            <a:r>
              <a:rPr lang="ru-RU" b="1" dirty="0"/>
              <a:t>(</a:t>
            </a:r>
            <a:r>
              <a:rPr lang="ru-RU" b="1" dirty="0" err="1"/>
              <a:t>Buffon</a:t>
            </a:r>
            <a:r>
              <a:rPr lang="ru-RU" b="1" dirty="0"/>
              <a:t>)</a:t>
            </a:r>
            <a:r>
              <a:rPr lang="ru-RU" b="1" spc="-114" dirty="0"/>
              <a:t> </a:t>
            </a:r>
            <a:r>
              <a:rPr lang="ru-RU" b="1" dirty="0"/>
              <a:t>Жорж</a:t>
            </a:r>
            <a:r>
              <a:rPr lang="ru-RU" b="1" spc="-55" dirty="0"/>
              <a:t> </a:t>
            </a:r>
            <a:r>
              <a:rPr lang="ru-RU" b="1" dirty="0"/>
              <a:t>Луи</a:t>
            </a:r>
            <a:r>
              <a:rPr lang="ru-RU" b="1" spc="-65" dirty="0"/>
              <a:t> </a:t>
            </a:r>
            <a:r>
              <a:rPr lang="ru-RU" b="1" dirty="0" err="1"/>
              <a:t>Леклерк</a:t>
            </a:r>
            <a:r>
              <a:rPr lang="ru-RU" b="1" spc="-50" dirty="0"/>
              <a:t> </a:t>
            </a:r>
            <a:r>
              <a:rPr lang="ru-RU" b="1" spc="-10" dirty="0"/>
              <a:t>1766г</a:t>
            </a:r>
            <a:r>
              <a:rPr lang="ru-RU" b="1" spc="-10" dirty="0" smtClean="0"/>
              <a:t>. – </a:t>
            </a:r>
          </a:p>
          <a:p>
            <a:pPr marL="0" marR="102235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1400" b="1" dirty="0" smtClean="0">
                <a:latin typeface="Arial"/>
                <a:cs typeface="Arial"/>
              </a:rPr>
              <a:t>«</a:t>
            </a:r>
            <a:r>
              <a:rPr lang="ru-RU" sz="1400" b="1" dirty="0">
                <a:latin typeface="Arial"/>
                <a:cs typeface="Arial"/>
              </a:rPr>
              <a:t>Естественная</a:t>
            </a:r>
            <a:r>
              <a:rPr lang="ru-RU" sz="1400" b="1" spc="-80" dirty="0">
                <a:latin typeface="Arial"/>
                <a:cs typeface="Arial"/>
              </a:rPr>
              <a:t> </a:t>
            </a:r>
            <a:r>
              <a:rPr lang="ru-RU" sz="1400" b="1" spc="-10" dirty="0">
                <a:latin typeface="Arial"/>
                <a:cs typeface="Arial"/>
              </a:rPr>
              <a:t>история животных»</a:t>
            </a:r>
            <a:endParaRPr lang="ru-RU" sz="1400" dirty="0">
              <a:latin typeface="Arial"/>
              <a:cs typeface="Arial"/>
            </a:endParaRPr>
          </a:p>
          <a:p>
            <a:pPr marL="0" marR="90170" indent="0">
              <a:lnSpc>
                <a:spcPts val="2880"/>
              </a:lnSpc>
              <a:spcBef>
                <a:spcPts val="80"/>
              </a:spcBef>
              <a:buNone/>
            </a:pPr>
            <a:r>
              <a:rPr lang="ru-RU" spc="-10" dirty="0">
                <a:latin typeface="Arial"/>
                <a:cs typeface="Arial"/>
              </a:rPr>
              <a:t>Изучил </a:t>
            </a:r>
            <a:r>
              <a:rPr lang="ru-RU" dirty="0">
                <a:latin typeface="Arial"/>
                <a:cs typeface="Arial"/>
              </a:rPr>
              <a:t>особенности</a:t>
            </a:r>
            <a:r>
              <a:rPr lang="ru-RU" spc="-35" dirty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роста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25" dirty="0" smtClean="0">
                <a:latin typeface="Arial"/>
                <a:cs typeface="Arial"/>
              </a:rPr>
              <a:t>человеческого </a:t>
            </a:r>
            <a:r>
              <a:rPr lang="ru-RU" spc="-10" dirty="0" smtClean="0">
                <a:latin typeface="Arial"/>
                <a:cs typeface="Arial"/>
              </a:rPr>
              <a:t>организма,</a:t>
            </a:r>
            <a:r>
              <a:rPr lang="ru-RU" dirty="0" smtClean="0">
                <a:latin typeface="Arial"/>
                <a:cs typeface="Arial"/>
              </a:rPr>
              <a:t> </a:t>
            </a:r>
          </a:p>
          <a:p>
            <a:pPr marL="0" marR="90170" indent="0">
              <a:lnSpc>
                <a:spcPts val="2880"/>
              </a:lnSpc>
              <a:spcBef>
                <a:spcPts val="80"/>
              </a:spcBef>
              <a:buNone/>
            </a:pPr>
            <a:r>
              <a:rPr lang="ru-RU" dirty="0" smtClean="0">
                <a:latin typeface="Arial"/>
                <a:cs typeface="Arial"/>
              </a:rPr>
              <a:t>влияние</a:t>
            </a:r>
            <a:r>
              <a:rPr lang="ru-RU" spc="-8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среды</a:t>
            </a:r>
            <a:r>
              <a:rPr lang="ru-RU" spc="-65" dirty="0">
                <a:latin typeface="Arial"/>
                <a:cs typeface="Arial"/>
              </a:rPr>
              <a:t> </a:t>
            </a:r>
            <a:r>
              <a:rPr lang="ru-RU" spc="-25" dirty="0">
                <a:latin typeface="Arial"/>
                <a:cs typeface="Arial"/>
              </a:rPr>
              <a:t>на </a:t>
            </a:r>
            <a:r>
              <a:rPr lang="ru-RU" spc="-10" dirty="0" smtClean="0">
                <a:latin typeface="Arial"/>
                <a:cs typeface="Arial"/>
              </a:rPr>
              <a:t>организм,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некоторые </a:t>
            </a:r>
          </a:p>
          <a:p>
            <a:pPr marL="0" marR="90170" indent="0">
              <a:lnSpc>
                <a:spcPts val="2880"/>
              </a:lnSpc>
              <a:spcBef>
                <a:spcPts val="80"/>
              </a:spcBef>
              <a:buNone/>
            </a:pPr>
            <a:r>
              <a:rPr lang="ru-RU" dirty="0" smtClean="0">
                <a:latin typeface="Arial"/>
                <a:cs typeface="Arial"/>
              </a:rPr>
              <a:t>аномалии</a:t>
            </a:r>
            <a:r>
              <a:rPr lang="ru-RU" spc="-35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развития</a:t>
            </a:r>
            <a:r>
              <a:rPr lang="ru-RU" dirty="0" smtClean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человека</a:t>
            </a:r>
            <a:r>
              <a:rPr lang="ru-RU" spc="-10" dirty="0">
                <a:latin typeface="Arial"/>
                <a:cs typeface="Arial"/>
              </a:rPr>
              <a:t>.</a:t>
            </a:r>
            <a:endParaRPr lang="ru-RU" dirty="0">
              <a:latin typeface="Arial"/>
              <a:cs typeface="Arial"/>
            </a:endParaRPr>
          </a:p>
          <a:p>
            <a:pPr>
              <a:spcBef>
                <a:spcPts val="105"/>
              </a:spcBef>
            </a:pPr>
            <a:endParaRPr lang="ru-RU" b="1" dirty="0" smtClean="0"/>
          </a:p>
          <a:p>
            <a:endParaRPr lang="ru-RU" dirty="0"/>
          </a:p>
          <a:p>
            <a:pPr marL="224154" marR="217170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/>
              <a:t>Чарльз Дарвин</a:t>
            </a:r>
            <a:r>
              <a:rPr lang="ru-RU" dirty="0" smtClean="0"/>
              <a:t> - </a:t>
            </a:r>
            <a:r>
              <a:rPr lang="ru-RU" spc="-10" dirty="0">
                <a:latin typeface="Arial"/>
                <a:cs typeface="Arial"/>
              </a:rPr>
              <a:t>«Происхождение человека</a:t>
            </a:r>
            <a:endParaRPr lang="ru-RU" dirty="0">
              <a:latin typeface="Arial"/>
              <a:cs typeface="Arial"/>
            </a:endParaRPr>
          </a:p>
          <a:p>
            <a:pPr marL="0" marR="177165" indent="0">
              <a:lnSpc>
                <a:spcPct val="100000"/>
              </a:lnSpc>
              <a:buNone/>
            </a:pPr>
            <a:r>
              <a:rPr lang="ru-RU" dirty="0">
                <a:latin typeface="Arial"/>
                <a:cs typeface="Arial"/>
              </a:rPr>
              <a:t>и</a:t>
            </a:r>
            <a:r>
              <a:rPr lang="ru-RU" spc="-4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половой</a:t>
            </a:r>
            <a:r>
              <a:rPr lang="ru-RU" spc="-4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отбор» </a:t>
            </a:r>
            <a:r>
              <a:rPr lang="ru-RU" spc="-10" dirty="0" smtClean="0">
                <a:latin typeface="Arial"/>
                <a:cs typeface="Arial"/>
              </a:rPr>
              <a:t>1871г.</a:t>
            </a:r>
            <a:endParaRPr lang="ru-RU" dirty="0" smtClean="0">
              <a:latin typeface="Arial"/>
              <a:cs typeface="Arial"/>
            </a:endParaRPr>
          </a:p>
          <a:p>
            <a:pPr marL="0" marR="177165" indent="0">
              <a:lnSpc>
                <a:spcPct val="100000"/>
              </a:lnSpc>
              <a:buNone/>
            </a:pPr>
            <a:r>
              <a:rPr lang="ru-RU" spc="-10" dirty="0" smtClean="0">
                <a:latin typeface="Arial"/>
                <a:cs typeface="Arial"/>
              </a:rPr>
              <a:t>Развил </a:t>
            </a:r>
            <a:r>
              <a:rPr lang="ru-RU" spc="-10" dirty="0">
                <a:latin typeface="Arial"/>
                <a:cs typeface="Arial"/>
              </a:rPr>
              <a:t>эволюционное учение.</a:t>
            </a:r>
            <a:endParaRPr lang="ru-RU" dirty="0">
              <a:latin typeface="Arial"/>
              <a:cs typeface="Arial"/>
            </a:endParaRPr>
          </a:p>
          <a:p>
            <a:pPr marL="12700" marR="508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z="1600" dirty="0">
                <a:latin typeface="Arial"/>
                <a:cs typeface="Arial"/>
              </a:rPr>
              <a:t>Доказал,</a:t>
            </a:r>
            <a:r>
              <a:rPr lang="ru-RU" sz="1600" spc="-9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что</a:t>
            </a:r>
            <a:r>
              <a:rPr lang="ru-RU" sz="1600" spc="-55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человек</a:t>
            </a:r>
            <a:r>
              <a:rPr lang="ru-RU" sz="1600" spc="-60" dirty="0">
                <a:latin typeface="Arial"/>
                <a:cs typeface="Arial"/>
              </a:rPr>
              <a:t> </a:t>
            </a:r>
            <a:r>
              <a:rPr lang="ru-RU" sz="1600" spc="-50" dirty="0">
                <a:latin typeface="Arial"/>
                <a:cs typeface="Arial"/>
              </a:rPr>
              <a:t>и </a:t>
            </a:r>
            <a:r>
              <a:rPr lang="ru-RU" sz="1600" dirty="0">
                <a:latin typeface="Arial"/>
                <a:cs typeface="Arial"/>
              </a:rPr>
              <a:t>обезьяна</a:t>
            </a:r>
            <a:r>
              <a:rPr lang="ru-RU" sz="1600" spc="-114" dirty="0">
                <a:latin typeface="Arial"/>
                <a:cs typeface="Arial"/>
              </a:rPr>
              <a:t> </a:t>
            </a:r>
            <a:r>
              <a:rPr lang="ru-RU" sz="1600" dirty="0">
                <a:latin typeface="Arial"/>
                <a:cs typeface="Arial"/>
              </a:rPr>
              <a:t>имеют</a:t>
            </a:r>
            <a:r>
              <a:rPr lang="ru-RU" sz="1600" spc="-105" dirty="0">
                <a:latin typeface="Arial"/>
                <a:cs typeface="Arial"/>
              </a:rPr>
              <a:t> </a:t>
            </a:r>
            <a:r>
              <a:rPr lang="ru-RU" sz="1600" spc="-10" dirty="0">
                <a:latin typeface="Arial"/>
                <a:cs typeface="Arial"/>
              </a:rPr>
              <a:t>общего </a:t>
            </a:r>
            <a:r>
              <a:rPr lang="ru-RU" sz="1600" spc="-10" dirty="0" smtClean="0">
                <a:latin typeface="Arial"/>
                <a:cs typeface="Arial"/>
              </a:rPr>
              <a:t>эволюционного</a:t>
            </a:r>
            <a:r>
              <a:rPr lang="ru-RU" sz="1600" spc="-65" dirty="0" smtClean="0">
                <a:latin typeface="Arial"/>
                <a:cs typeface="Arial"/>
              </a:rPr>
              <a:t> </a:t>
            </a:r>
            <a:r>
              <a:rPr lang="ru-RU" sz="1600" spc="-10" dirty="0">
                <a:latin typeface="Arial"/>
                <a:cs typeface="Arial"/>
              </a:rPr>
              <a:t>предка.</a:t>
            </a:r>
            <a:endParaRPr lang="ru-RU" sz="1600" dirty="0">
              <a:latin typeface="Arial"/>
              <a:cs typeface="Arial"/>
            </a:endParaRPr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</p:txBody>
      </p:sp>
      <p:pic>
        <p:nvPicPr>
          <p:cNvPr id="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4203" y="465255"/>
            <a:ext cx="2777836" cy="2985655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2727" y="3796145"/>
            <a:ext cx="3200400" cy="29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499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43" y="374728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468582"/>
            <a:ext cx="8915400" cy="3777622"/>
          </a:xfrm>
        </p:spPr>
        <p:txBody>
          <a:bodyPr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400" b="1" dirty="0"/>
              <a:t>Поль</a:t>
            </a:r>
            <a:r>
              <a:rPr lang="ru-RU" sz="2400" b="1" spc="-45" dirty="0"/>
              <a:t> </a:t>
            </a:r>
            <a:r>
              <a:rPr lang="ru-RU" sz="2400" b="1" spc="-30" dirty="0"/>
              <a:t>Брока-</a:t>
            </a:r>
            <a:r>
              <a:rPr lang="ru-RU" b="1" spc="-10" dirty="0"/>
              <a:t>1859г</a:t>
            </a:r>
            <a:r>
              <a:rPr lang="ru-RU" b="1" spc="-10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pc="-10" dirty="0" smtClean="0"/>
              <a:t>Основано</a:t>
            </a:r>
            <a:r>
              <a:rPr lang="ru-RU" dirty="0" smtClean="0"/>
              <a:t> Антропологическое</a:t>
            </a:r>
            <a:r>
              <a:rPr lang="ru-RU" spc="-75" dirty="0" smtClean="0"/>
              <a:t> </a:t>
            </a:r>
            <a:r>
              <a:rPr lang="ru-RU" dirty="0"/>
              <a:t>общество</a:t>
            </a:r>
            <a:r>
              <a:rPr lang="ru-RU" spc="-70" dirty="0"/>
              <a:t> </a:t>
            </a:r>
            <a:r>
              <a:rPr lang="ru-RU" dirty="0"/>
              <a:t>в</a:t>
            </a:r>
            <a:r>
              <a:rPr lang="ru-RU" spc="-35" dirty="0"/>
              <a:t> </a:t>
            </a:r>
            <a:r>
              <a:rPr lang="ru-RU" spc="-10" dirty="0" smtClean="0"/>
              <a:t>Париже</a:t>
            </a: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b="1" spc="-10" dirty="0" smtClean="0"/>
              <a:t>Разработана более совершенная краниометрическая методика</a:t>
            </a:r>
            <a:endParaRPr lang="ru-RU" b="1" dirty="0" smtClean="0"/>
          </a:p>
          <a:p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42240">
              <a:lnSpc>
                <a:spcPct val="100000"/>
              </a:lnSpc>
              <a:spcBef>
                <a:spcPts val="95"/>
              </a:spcBef>
            </a:pPr>
            <a:r>
              <a:rPr lang="ru-RU" sz="2600" b="1" dirty="0">
                <a:latin typeface="Arial"/>
                <a:cs typeface="Arial"/>
              </a:rPr>
              <a:t>Карл</a:t>
            </a:r>
            <a:r>
              <a:rPr lang="ru-RU" sz="2600" b="1" spc="-204" dirty="0">
                <a:latin typeface="Arial"/>
                <a:cs typeface="Arial"/>
              </a:rPr>
              <a:t> </a:t>
            </a:r>
            <a:r>
              <a:rPr lang="ru-RU" sz="2600" b="1" dirty="0">
                <a:latin typeface="Arial"/>
                <a:cs typeface="Arial"/>
              </a:rPr>
              <a:t>Максимович</a:t>
            </a:r>
            <a:r>
              <a:rPr lang="ru-RU" sz="2600" b="1" spc="-160" dirty="0">
                <a:latin typeface="Arial"/>
                <a:cs typeface="Arial"/>
              </a:rPr>
              <a:t> </a:t>
            </a:r>
            <a:r>
              <a:rPr lang="ru-RU" sz="2600" b="1" spc="-25" dirty="0">
                <a:latin typeface="Arial"/>
                <a:cs typeface="Arial"/>
              </a:rPr>
              <a:t>Бэр</a:t>
            </a:r>
            <a:endParaRPr lang="ru-RU" sz="2600" dirty="0">
              <a:latin typeface="Arial"/>
              <a:cs typeface="Arial"/>
            </a:endParaRPr>
          </a:p>
          <a:p>
            <a:pPr marL="12700" marR="5080" indent="0">
              <a:lnSpc>
                <a:spcPct val="100000"/>
              </a:lnSpc>
              <a:spcBef>
                <a:spcPts val="55"/>
              </a:spcBef>
              <a:buNone/>
            </a:pPr>
            <a:r>
              <a:rPr lang="ru-RU" dirty="0"/>
              <a:t>1822г</a:t>
            </a:r>
            <a:r>
              <a:rPr lang="ru-RU" dirty="0" smtClean="0"/>
              <a:t>. организатор</a:t>
            </a:r>
            <a:r>
              <a:rPr lang="ru-RU" spc="-65" dirty="0" smtClean="0"/>
              <a:t> </a:t>
            </a:r>
            <a:r>
              <a:rPr lang="ru-RU" dirty="0"/>
              <a:t>антропологических</a:t>
            </a:r>
            <a:r>
              <a:rPr lang="ru-RU" spc="-55" dirty="0"/>
              <a:t> </a:t>
            </a:r>
            <a:r>
              <a:rPr lang="ru-RU" spc="-50" dirty="0"/>
              <a:t>и </a:t>
            </a:r>
            <a:endParaRPr lang="ru-RU" spc="-50" dirty="0" smtClean="0"/>
          </a:p>
          <a:p>
            <a:pPr marL="12700" marR="5080" indent="0">
              <a:lnSpc>
                <a:spcPct val="100000"/>
              </a:lnSpc>
              <a:spcBef>
                <a:spcPts val="55"/>
              </a:spcBef>
              <a:buNone/>
            </a:pPr>
            <a:r>
              <a:rPr lang="ru-RU" dirty="0" smtClean="0"/>
              <a:t>этнографических</a:t>
            </a:r>
            <a:r>
              <a:rPr lang="ru-RU" spc="-55" dirty="0" smtClean="0"/>
              <a:t> </a:t>
            </a:r>
            <a:r>
              <a:rPr lang="ru-RU" dirty="0"/>
              <a:t>исследований</a:t>
            </a:r>
            <a:r>
              <a:rPr lang="ru-RU" spc="-30" dirty="0"/>
              <a:t> </a:t>
            </a:r>
            <a:r>
              <a:rPr lang="ru-RU" dirty="0"/>
              <a:t>в</a:t>
            </a:r>
            <a:r>
              <a:rPr lang="ru-RU" spc="-35" dirty="0"/>
              <a:t> </a:t>
            </a:r>
            <a:r>
              <a:rPr lang="ru-RU" spc="-10" dirty="0"/>
              <a:t>России</a:t>
            </a:r>
            <a:endParaRPr lang="ru-RU" dirty="0"/>
          </a:p>
          <a:p>
            <a:pPr marL="12700" marR="5080">
              <a:lnSpc>
                <a:spcPct val="140300"/>
              </a:lnSpc>
              <a:spcBef>
                <a:spcPts val="90"/>
              </a:spcBef>
            </a:pPr>
            <a:r>
              <a:rPr lang="ru-RU" dirty="0">
                <a:latin typeface="Calibri"/>
                <a:cs typeface="Calibri"/>
              </a:rPr>
              <a:t>Работы</a:t>
            </a:r>
            <a:r>
              <a:rPr lang="ru-RU" spc="-25" dirty="0">
                <a:latin typeface="Calibri"/>
                <a:cs typeface="Calibri"/>
              </a:rPr>
              <a:t> </a:t>
            </a:r>
            <a:r>
              <a:rPr lang="ru-RU" dirty="0">
                <a:latin typeface="Calibri"/>
                <a:cs typeface="Calibri"/>
              </a:rPr>
              <a:t>о</a:t>
            </a:r>
            <a:r>
              <a:rPr lang="ru-RU" spc="-20" dirty="0">
                <a:latin typeface="Calibri"/>
                <a:cs typeface="Calibri"/>
              </a:rPr>
              <a:t> </a:t>
            </a:r>
            <a:r>
              <a:rPr lang="ru-RU" spc="-10" dirty="0">
                <a:latin typeface="Calibri"/>
                <a:cs typeface="Calibri"/>
              </a:rPr>
              <a:t>деформированных </a:t>
            </a:r>
            <a:r>
              <a:rPr lang="ru-RU" dirty="0">
                <a:latin typeface="Calibri"/>
                <a:cs typeface="Calibri"/>
              </a:rPr>
              <a:t>черепах,</a:t>
            </a:r>
            <a:r>
              <a:rPr lang="ru-RU" spc="-25" dirty="0">
                <a:latin typeface="Calibri"/>
                <a:cs typeface="Calibri"/>
              </a:rPr>
              <a:t> </a:t>
            </a:r>
            <a:r>
              <a:rPr lang="ru-RU" dirty="0">
                <a:latin typeface="Calibri"/>
                <a:cs typeface="Calibri"/>
              </a:rPr>
              <a:t>о</a:t>
            </a:r>
            <a:r>
              <a:rPr lang="ru-RU" spc="-20" dirty="0">
                <a:latin typeface="Calibri"/>
                <a:cs typeface="Calibri"/>
              </a:rPr>
              <a:t> </a:t>
            </a:r>
            <a:r>
              <a:rPr lang="ru-RU" spc="-10" dirty="0" smtClean="0">
                <a:latin typeface="Calibri"/>
                <a:cs typeface="Calibri"/>
              </a:rPr>
              <a:t>краниологическом</a:t>
            </a:r>
          </a:p>
          <a:p>
            <a:pPr marL="0" marR="5080" indent="0">
              <a:lnSpc>
                <a:spcPct val="140300"/>
              </a:lnSpc>
              <a:spcBef>
                <a:spcPts val="90"/>
              </a:spcBef>
              <a:buNone/>
            </a:pPr>
            <a:r>
              <a:rPr lang="ru-RU" spc="-10" dirty="0" smtClean="0">
                <a:latin typeface="Calibri"/>
                <a:cs typeface="Calibri"/>
              </a:rPr>
              <a:t> </a:t>
            </a:r>
            <a:r>
              <a:rPr lang="ru-RU" dirty="0">
                <a:latin typeface="Calibri"/>
                <a:cs typeface="Calibri"/>
              </a:rPr>
              <a:t>типе</a:t>
            </a:r>
            <a:r>
              <a:rPr lang="ru-RU" spc="-45" dirty="0">
                <a:latin typeface="Calibri"/>
                <a:cs typeface="Calibri"/>
              </a:rPr>
              <a:t> </a:t>
            </a:r>
            <a:r>
              <a:rPr lang="ru-RU" dirty="0">
                <a:latin typeface="Calibri"/>
                <a:cs typeface="Calibri"/>
              </a:rPr>
              <a:t>славян –</a:t>
            </a:r>
            <a:r>
              <a:rPr lang="ru-RU" spc="-10" dirty="0">
                <a:latin typeface="Calibri"/>
                <a:cs typeface="Calibri"/>
              </a:rPr>
              <a:t> </a:t>
            </a:r>
            <a:r>
              <a:rPr lang="ru-RU" spc="-10" dirty="0" smtClean="0">
                <a:latin typeface="Calibri"/>
                <a:cs typeface="Calibri"/>
              </a:rPr>
              <a:t>деятельность</a:t>
            </a:r>
            <a:r>
              <a:rPr lang="ru-RU" dirty="0" smtClean="0">
                <a:latin typeface="Calibri"/>
                <a:cs typeface="Calibri"/>
              </a:rPr>
              <a:t> К.М. Бэра</a:t>
            </a:r>
            <a:r>
              <a:rPr lang="ru-RU" spc="-30" dirty="0" smtClean="0">
                <a:latin typeface="Calibri"/>
                <a:cs typeface="Calibri"/>
              </a:rPr>
              <a:t> </a:t>
            </a:r>
            <a:r>
              <a:rPr lang="ru-RU" spc="-10" dirty="0">
                <a:latin typeface="Calibri"/>
                <a:cs typeface="Calibri"/>
              </a:rPr>
              <a:t>положила </a:t>
            </a:r>
            <a:r>
              <a:rPr lang="ru-RU" dirty="0">
                <a:latin typeface="Calibri"/>
                <a:cs typeface="Calibri"/>
              </a:rPr>
              <a:t>начало </a:t>
            </a:r>
            <a:endParaRPr lang="ru-RU" dirty="0" smtClean="0">
              <a:latin typeface="Calibri"/>
              <a:cs typeface="Calibri"/>
            </a:endParaRPr>
          </a:p>
          <a:p>
            <a:pPr marL="0" marR="5080" indent="0">
              <a:lnSpc>
                <a:spcPct val="140300"/>
              </a:lnSpc>
              <a:spcBef>
                <a:spcPts val="90"/>
              </a:spcBef>
              <a:buNone/>
            </a:pPr>
            <a:r>
              <a:rPr lang="ru-RU" spc="-10" dirty="0" smtClean="0">
                <a:latin typeface="Calibri"/>
                <a:cs typeface="Calibri"/>
              </a:rPr>
              <a:t>истории</a:t>
            </a:r>
            <a:r>
              <a:rPr lang="ru-RU" dirty="0" smtClean="0">
                <a:latin typeface="Calibri"/>
                <a:cs typeface="Calibri"/>
              </a:rPr>
              <a:t> антропологии</a:t>
            </a:r>
            <a:r>
              <a:rPr lang="ru-RU" spc="-70" dirty="0" smtClean="0">
                <a:latin typeface="Calibri"/>
                <a:cs typeface="Calibri"/>
              </a:rPr>
              <a:t> </a:t>
            </a:r>
            <a:r>
              <a:rPr lang="ru-RU" dirty="0">
                <a:latin typeface="Calibri"/>
                <a:cs typeface="Calibri"/>
              </a:rPr>
              <a:t>в</a:t>
            </a:r>
            <a:r>
              <a:rPr lang="ru-RU" spc="-35" dirty="0">
                <a:latin typeface="Calibri"/>
                <a:cs typeface="Calibri"/>
              </a:rPr>
              <a:t> </a:t>
            </a:r>
            <a:r>
              <a:rPr lang="ru-RU" spc="-10" dirty="0">
                <a:latin typeface="Calibri"/>
                <a:cs typeface="Calibri"/>
              </a:rPr>
              <a:t>России</a:t>
            </a:r>
            <a:r>
              <a:rPr lang="ru-RU" spc="-10" dirty="0" smtClean="0">
                <a:latin typeface="Calibri"/>
                <a:cs typeface="Calibri"/>
              </a:rPr>
              <a:t>.</a:t>
            </a:r>
          </a:p>
          <a:p>
            <a:pPr marR="5080">
              <a:lnSpc>
                <a:spcPct val="140300"/>
              </a:lnSpc>
              <a:spcBef>
                <a:spcPts val="90"/>
              </a:spcBef>
            </a:pPr>
            <a:r>
              <a:rPr lang="ru-RU" spc="-10" dirty="0">
                <a:latin typeface="Calibri"/>
                <a:cs typeface="Calibri"/>
              </a:rPr>
              <a:t> </a:t>
            </a:r>
            <a:r>
              <a:rPr lang="ru-RU" b="1" spc="-10" dirty="0" smtClean="0">
                <a:solidFill>
                  <a:schemeClr val="tx1"/>
                </a:solidFill>
                <a:latin typeface="Calibri"/>
                <a:cs typeface="Calibri"/>
              </a:rPr>
              <a:t>краниологические исследования</a:t>
            </a:r>
            <a:endParaRPr lang="ru-RU" b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60125" y="347019"/>
            <a:ext cx="2905992" cy="3558938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4637" y="3357393"/>
            <a:ext cx="3373582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486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43" y="374728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212" y="1468582"/>
            <a:ext cx="8915400" cy="377762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2000" b="1" dirty="0">
                <a:latin typeface="Arial"/>
                <a:cs typeface="Arial"/>
              </a:rPr>
              <a:t>Анатолий</a:t>
            </a:r>
            <a:r>
              <a:rPr lang="ru-RU" sz="2000" b="1" spc="-130" dirty="0">
                <a:latin typeface="Arial"/>
                <a:cs typeface="Arial"/>
              </a:rPr>
              <a:t> </a:t>
            </a:r>
            <a:r>
              <a:rPr lang="ru-RU" sz="2000" b="1" dirty="0">
                <a:latin typeface="Arial"/>
                <a:cs typeface="Arial"/>
              </a:rPr>
              <a:t>Петрович</a:t>
            </a:r>
            <a:r>
              <a:rPr lang="ru-RU" sz="2000" b="1" spc="-125" dirty="0">
                <a:latin typeface="Arial"/>
                <a:cs typeface="Arial"/>
              </a:rPr>
              <a:t> </a:t>
            </a:r>
            <a:r>
              <a:rPr lang="ru-RU" sz="2000" b="1" spc="-10" dirty="0">
                <a:latin typeface="Arial"/>
                <a:cs typeface="Arial"/>
              </a:rPr>
              <a:t>Богданов</a:t>
            </a:r>
            <a:endParaRPr lang="ru-RU" sz="2000" dirty="0">
              <a:latin typeface="Arial"/>
              <a:cs typeface="Arial"/>
            </a:endParaRPr>
          </a:p>
          <a:p>
            <a:pPr marL="8255" marR="508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ru-RU" b="1" dirty="0">
                <a:latin typeface="Arial"/>
                <a:cs typeface="Arial"/>
              </a:rPr>
              <a:t>1864</a:t>
            </a:r>
            <a:r>
              <a:rPr lang="ru-RU" dirty="0"/>
              <a:t>г.создан</a:t>
            </a:r>
            <a:r>
              <a:rPr lang="ru-RU" spc="-40" dirty="0"/>
              <a:t> </a:t>
            </a:r>
            <a:r>
              <a:rPr lang="ru-RU" dirty="0"/>
              <a:t>антропологический</a:t>
            </a:r>
            <a:r>
              <a:rPr lang="ru-RU" spc="-35" dirty="0"/>
              <a:t> </a:t>
            </a:r>
            <a:r>
              <a:rPr lang="ru-RU" dirty="0"/>
              <a:t>отдел</a:t>
            </a:r>
            <a:r>
              <a:rPr lang="ru-RU" spc="-45" dirty="0"/>
              <a:t> </a:t>
            </a:r>
            <a:endParaRPr lang="ru-RU" spc="-45" dirty="0" smtClean="0"/>
          </a:p>
          <a:p>
            <a:pPr marL="8255" marR="508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ru-RU" dirty="0" smtClean="0"/>
              <a:t>при</a:t>
            </a:r>
            <a:r>
              <a:rPr lang="ru-RU" spc="-50" dirty="0" smtClean="0"/>
              <a:t> </a:t>
            </a:r>
            <a:r>
              <a:rPr lang="ru-RU" spc="-10" dirty="0"/>
              <a:t>обществе </a:t>
            </a:r>
            <a:r>
              <a:rPr lang="ru-RU" dirty="0"/>
              <a:t>любителей</a:t>
            </a:r>
            <a:r>
              <a:rPr lang="ru-RU" spc="-60" dirty="0"/>
              <a:t> </a:t>
            </a:r>
            <a:r>
              <a:rPr lang="ru-RU" dirty="0"/>
              <a:t>естествознания</a:t>
            </a:r>
            <a:r>
              <a:rPr lang="ru-RU" spc="-35" dirty="0"/>
              <a:t> </a:t>
            </a:r>
            <a:endParaRPr lang="ru-RU" spc="-35" dirty="0" smtClean="0"/>
          </a:p>
          <a:p>
            <a:pPr marL="8255" marR="508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ru-RU" dirty="0" smtClean="0"/>
              <a:t>Московского</a:t>
            </a:r>
            <a:r>
              <a:rPr lang="ru-RU" spc="-50" dirty="0" smtClean="0"/>
              <a:t> </a:t>
            </a:r>
            <a:r>
              <a:rPr lang="ru-RU" spc="-10" dirty="0"/>
              <a:t>университета, </a:t>
            </a:r>
            <a:endParaRPr lang="ru-RU" spc="-10" dirty="0" smtClean="0"/>
          </a:p>
          <a:p>
            <a:pPr marL="8255" marR="5080" indent="0">
              <a:lnSpc>
                <a:spcPct val="100000"/>
              </a:lnSpc>
              <a:spcBef>
                <a:spcPts val="15"/>
              </a:spcBef>
              <a:buNone/>
            </a:pPr>
            <a:r>
              <a:rPr lang="ru-RU" b="1" dirty="0" smtClean="0"/>
              <a:t>год</a:t>
            </a:r>
            <a:r>
              <a:rPr lang="ru-RU" b="1" spc="-45" dirty="0" smtClean="0"/>
              <a:t> </a:t>
            </a:r>
            <a:r>
              <a:rPr lang="ru-RU" b="1" dirty="0"/>
              <a:t>«рождения»</a:t>
            </a:r>
            <a:r>
              <a:rPr lang="ru-RU" b="1" spc="-20" dirty="0"/>
              <a:t> </a:t>
            </a:r>
            <a:r>
              <a:rPr lang="ru-RU" b="1" dirty="0" smtClean="0"/>
              <a:t>антропологии</a:t>
            </a:r>
            <a:r>
              <a:rPr lang="ru-RU" b="1" spc="-25" dirty="0" smtClean="0"/>
              <a:t> </a:t>
            </a:r>
            <a:r>
              <a:rPr lang="ru-RU" b="1" dirty="0"/>
              <a:t>в</a:t>
            </a:r>
            <a:r>
              <a:rPr lang="ru-RU" b="1" spc="-25" dirty="0"/>
              <a:t> </a:t>
            </a:r>
            <a:r>
              <a:rPr lang="ru-RU" b="1" spc="-10" dirty="0"/>
              <a:t>России</a:t>
            </a:r>
            <a:endParaRPr lang="ru-RU" b="1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5080" indent="126364">
              <a:spcBef>
                <a:spcPts val="100"/>
              </a:spcBef>
            </a:pPr>
            <a:r>
              <a:rPr lang="ru-RU" b="1" dirty="0" smtClean="0">
                <a:latin typeface="Arial"/>
                <a:cs typeface="Arial"/>
              </a:rPr>
              <a:t>Дмитрий Николаевич Анучин</a:t>
            </a:r>
            <a:endParaRPr lang="ru-RU" dirty="0" smtClean="0">
              <a:latin typeface="Arial"/>
              <a:cs typeface="Arial"/>
            </a:endParaRPr>
          </a:p>
          <a:p>
            <a:pPr marL="1270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dirty="0" smtClean="0">
                <a:latin typeface="Arial"/>
                <a:cs typeface="Arial"/>
              </a:rPr>
              <a:t>1880г</a:t>
            </a:r>
            <a:r>
              <a:rPr lang="ru-RU" spc="-2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-3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Московском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университете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начал</a:t>
            </a:r>
            <a:r>
              <a:rPr lang="ru-RU" spc="-5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работать </a:t>
            </a:r>
            <a:r>
              <a:rPr lang="ru-RU" dirty="0">
                <a:latin typeface="Arial"/>
                <a:cs typeface="Arial"/>
              </a:rPr>
              <a:t>первый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в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России</a:t>
            </a:r>
            <a:r>
              <a:rPr lang="ru-RU" spc="-1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курс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по</a:t>
            </a:r>
            <a:r>
              <a:rPr lang="ru-RU" spc="-15" dirty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физической</a:t>
            </a:r>
            <a:r>
              <a:rPr lang="ru-RU" spc="-20" dirty="0">
                <a:latin typeface="Arial"/>
                <a:cs typeface="Arial"/>
              </a:rPr>
              <a:t> </a:t>
            </a:r>
            <a:r>
              <a:rPr lang="ru-RU" spc="-10" dirty="0" smtClean="0">
                <a:latin typeface="Arial"/>
                <a:cs typeface="Arial"/>
              </a:rPr>
              <a:t>антропологии.</a:t>
            </a:r>
            <a:endParaRPr lang="ru-RU" dirty="0" smtClean="0">
              <a:latin typeface="Arial"/>
              <a:cs typeface="Arial"/>
            </a:endParaRPr>
          </a:p>
          <a:p>
            <a:pPr marL="1270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dirty="0" smtClean="0">
                <a:latin typeface="Arial"/>
                <a:cs typeface="Arial"/>
              </a:rPr>
              <a:t>1919г.учреждена</a:t>
            </a:r>
            <a:r>
              <a:rPr lang="ru-RU" spc="-40" dirty="0" smtClean="0">
                <a:latin typeface="Arial"/>
                <a:cs typeface="Arial"/>
              </a:rPr>
              <a:t> </a:t>
            </a:r>
            <a:r>
              <a:rPr lang="ru-RU" dirty="0">
                <a:latin typeface="Arial"/>
                <a:cs typeface="Arial"/>
              </a:rPr>
              <a:t>кафедра</a:t>
            </a:r>
            <a:r>
              <a:rPr lang="ru-RU" spc="-50" dirty="0">
                <a:latin typeface="Arial"/>
                <a:cs typeface="Arial"/>
              </a:rPr>
              <a:t> </a:t>
            </a:r>
            <a:r>
              <a:rPr lang="ru-RU" spc="-10" dirty="0">
                <a:latin typeface="Arial"/>
                <a:cs typeface="Arial"/>
              </a:rPr>
              <a:t>антропологии</a:t>
            </a:r>
            <a:endParaRPr lang="ru-RU" dirty="0">
              <a:latin typeface="Arial"/>
              <a:cs typeface="Arial"/>
            </a:endParaRPr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/>
              <a:t>«</a:t>
            </a:r>
            <a:r>
              <a:rPr lang="ru-RU" b="1" dirty="0" err="1" smtClean="0"/>
              <a:t>Анучинская</a:t>
            </a:r>
            <a:r>
              <a:rPr lang="ru-RU" b="1" dirty="0" smtClean="0"/>
              <a:t> триада»: антропология, археология, этнография.</a:t>
            </a:r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</p:txBody>
      </p:sp>
      <p:pic>
        <p:nvPicPr>
          <p:cNvPr id="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77745" y="193965"/>
            <a:ext cx="2589212" cy="3338943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29894" y="3532908"/>
            <a:ext cx="2687782" cy="324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3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2786" y="2358737"/>
            <a:ext cx="3782291" cy="225829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Науки, изучающие организм человека и условия сохранения его здоровья</a:t>
            </a:r>
            <a:endParaRPr lang="ru-RU" sz="2000" b="1" dirty="0"/>
          </a:p>
        </p:txBody>
      </p:sp>
      <p:sp>
        <p:nvSpPr>
          <p:cNvPr id="5" name="Овал 4"/>
          <p:cNvSpPr/>
          <p:nvPr/>
        </p:nvSpPr>
        <p:spPr>
          <a:xfrm>
            <a:off x="1856509" y="585355"/>
            <a:ext cx="2590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Генетика</a:t>
            </a:r>
            <a:endParaRPr lang="ru-RU" sz="2000" b="1" dirty="0"/>
          </a:p>
        </p:txBody>
      </p:sp>
      <p:sp>
        <p:nvSpPr>
          <p:cNvPr id="6" name="Овал 5"/>
          <p:cNvSpPr/>
          <p:nvPr/>
        </p:nvSpPr>
        <p:spPr>
          <a:xfrm>
            <a:off x="8201891" y="2528455"/>
            <a:ext cx="2590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Анатомия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7940387" y="642505"/>
            <a:ext cx="2590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Биология</a:t>
            </a:r>
            <a:endParaRPr lang="ru-RU" sz="2000" b="1" dirty="0"/>
          </a:p>
        </p:txBody>
      </p:sp>
      <p:sp>
        <p:nvSpPr>
          <p:cNvPr id="8" name="Овал 7"/>
          <p:cNvSpPr/>
          <p:nvPr/>
        </p:nvSpPr>
        <p:spPr>
          <a:xfrm>
            <a:off x="2137930" y="4357255"/>
            <a:ext cx="2590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Физиология</a:t>
            </a:r>
            <a:endParaRPr lang="ru-RU" sz="2000" b="1" dirty="0"/>
          </a:p>
        </p:txBody>
      </p:sp>
      <p:sp>
        <p:nvSpPr>
          <p:cNvPr id="9" name="Овал 8"/>
          <p:cNvSpPr/>
          <p:nvPr/>
        </p:nvSpPr>
        <p:spPr>
          <a:xfrm>
            <a:off x="4878531" y="4759038"/>
            <a:ext cx="2590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Психология</a:t>
            </a:r>
            <a:endParaRPr lang="ru-RU" sz="2000" b="1" dirty="0"/>
          </a:p>
        </p:txBody>
      </p:sp>
      <p:sp>
        <p:nvSpPr>
          <p:cNvPr id="10" name="Овал 9"/>
          <p:cNvSpPr/>
          <p:nvPr/>
        </p:nvSpPr>
        <p:spPr>
          <a:xfrm>
            <a:off x="7765473" y="4357255"/>
            <a:ext cx="2590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Экология</a:t>
            </a:r>
            <a:endParaRPr lang="ru-RU" sz="2000" b="1" dirty="0"/>
          </a:p>
        </p:txBody>
      </p:sp>
      <p:sp>
        <p:nvSpPr>
          <p:cNvPr id="11" name="Овал 10"/>
          <p:cNvSpPr/>
          <p:nvPr/>
        </p:nvSpPr>
        <p:spPr>
          <a:xfrm>
            <a:off x="1523999" y="2414155"/>
            <a:ext cx="2590800" cy="1828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Гигиена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58145" y="585355"/>
            <a:ext cx="3172691" cy="1631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Антропология – интегративная наука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55467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43" y="374728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7" y="1274619"/>
            <a:ext cx="8915400" cy="3777622"/>
          </a:xfrm>
        </p:spPr>
        <p:txBody>
          <a:bodyPr>
            <a:noAutofit/>
          </a:bodyPr>
          <a:lstStyle/>
          <a:p>
            <a:pPr marL="156210">
              <a:lnSpc>
                <a:spcPct val="100000"/>
              </a:lnSpc>
              <a:spcBef>
                <a:spcPts val="95"/>
              </a:spcBef>
            </a:pPr>
            <a:r>
              <a:rPr lang="ru-RU" b="1" dirty="0"/>
              <a:t>В</a:t>
            </a:r>
            <a:r>
              <a:rPr lang="ru-RU" b="1" spc="-80" dirty="0"/>
              <a:t> </a:t>
            </a:r>
            <a:r>
              <a:rPr lang="ru-RU" b="1" dirty="0"/>
              <a:t>1922г.</a:t>
            </a:r>
            <a:r>
              <a:rPr lang="ru-RU" b="1" spc="-75" dirty="0"/>
              <a:t> </a:t>
            </a:r>
            <a:r>
              <a:rPr lang="ru-RU" b="1" dirty="0"/>
              <a:t>организован</a:t>
            </a:r>
            <a:r>
              <a:rPr lang="ru-RU" b="1" spc="-50" dirty="0"/>
              <a:t> </a:t>
            </a:r>
            <a:r>
              <a:rPr lang="ru-RU" b="1" spc="-10" dirty="0" smtClean="0"/>
              <a:t>научно-исследовательский</a:t>
            </a:r>
            <a:r>
              <a:rPr lang="ru-RU" b="1" spc="-45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b="1" dirty="0" smtClean="0"/>
              <a:t>институт</a:t>
            </a:r>
            <a:r>
              <a:rPr lang="ru-RU" b="1" spc="-75" dirty="0" smtClean="0"/>
              <a:t> </a:t>
            </a:r>
            <a:r>
              <a:rPr lang="ru-RU" b="1" dirty="0"/>
              <a:t>и</a:t>
            </a:r>
            <a:r>
              <a:rPr lang="ru-RU" b="1" spc="-70" dirty="0"/>
              <a:t> </a:t>
            </a:r>
            <a:r>
              <a:rPr lang="ru-RU" b="1" spc="-10" dirty="0"/>
              <a:t>музей Антропологии</a:t>
            </a:r>
            <a:endParaRPr lang="ru-RU" b="1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5080" indent="126364">
              <a:spcBef>
                <a:spcPts val="100"/>
              </a:spcBef>
            </a:pPr>
            <a:r>
              <a:rPr lang="ru-RU" b="1" dirty="0" smtClean="0">
                <a:latin typeface="Arial"/>
                <a:cs typeface="Arial"/>
              </a:rPr>
              <a:t>Отдел антропогенеза</a:t>
            </a: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</p:txBody>
      </p:sp>
      <p:pic>
        <p:nvPicPr>
          <p:cNvPr id="6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99565" y="1015173"/>
            <a:ext cx="5070764" cy="2923305"/>
          </a:xfrm>
          <a:prstGeom prst="rect">
            <a:avLst/>
          </a:prstGeom>
        </p:spPr>
      </p:pic>
      <p:pic>
        <p:nvPicPr>
          <p:cNvPr id="7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1414" y="4045531"/>
            <a:ext cx="4680816" cy="28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441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43" y="374728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547" y="1094509"/>
            <a:ext cx="9621980" cy="3957732"/>
          </a:xfrm>
        </p:spPr>
        <p:txBody>
          <a:bodyPr>
            <a:noAutofit/>
          </a:bodyPr>
          <a:lstStyle/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uFill>
                  <a:solidFill>
                    <a:srgbClr val="000000"/>
                  </a:solidFill>
                </a:uFill>
              </a:rPr>
              <a:t>Виктор</a:t>
            </a:r>
            <a:r>
              <a:rPr lang="ru-RU" b="1" spc="-1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b="1" dirty="0">
                <a:uFill>
                  <a:solidFill>
                    <a:srgbClr val="000000"/>
                  </a:solidFill>
                </a:uFill>
              </a:rPr>
              <a:t>Валерианович</a:t>
            </a:r>
            <a:r>
              <a:rPr lang="ru-RU" b="1" spc="-114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lang="ru-RU" b="1" spc="-10" dirty="0" err="1">
                <a:uFill>
                  <a:solidFill>
                    <a:srgbClr val="000000"/>
                  </a:solidFill>
                </a:uFill>
              </a:rPr>
              <a:t>Бунак</a:t>
            </a:r>
            <a:endParaRPr lang="ru-RU" b="1" dirty="0"/>
          </a:p>
          <a:p>
            <a:pPr marL="0" marR="826769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dirty="0"/>
              <a:t>разработал</a:t>
            </a:r>
            <a:r>
              <a:rPr lang="ru-RU" b="1" spc="-75" dirty="0"/>
              <a:t> </a:t>
            </a:r>
            <a:r>
              <a:rPr lang="ru-RU" b="1" dirty="0"/>
              <a:t>дифференцированные</a:t>
            </a:r>
            <a:r>
              <a:rPr lang="ru-RU" b="1" spc="-70" dirty="0"/>
              <a:t> </a:t>
            </a:r>
            <a:endParaRPr lang="ru-RU" b="1" spc="-70" dirty="0" smtClean="0"/>
          </a:p>
          <a:p>
            <a:pPr marL="0" marR="826769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spc="-10" dirty="0" smtClean="0"/>
              <a:t>приемы </a:t>
            </a:r>
            <a:r>
              <a:rPr lang="ru-RU" b="1" dirty="0"/>
              <a:t>морфологического</a:t>
            </a:r>
            <a:r>
              <a:rPr lang="ru-RU" b="1" spc="-65" dirty="0"/>
              <a:t> </a:t>
            </a:r>
            <a:r>
              <a:rPr lang="ru-RU" b="1" spc="-10" dirty="0" smtClean="0"/>
              <a:t>анализа</a:t>
            </a:r>
          </a:p>
          <a:p>
            <a:pPr marR="826769">
              <a:spcBef>
                <a:spcPts val="100"/>
              </a:spcBef>
            </a:pPr>
            <a:r>
              <a:rPr lang="ru-RU" dirty="0"/>
              <a:t>один из основоположников советской антропологической школы</a:t>
            </a:r>
            <a:endParaRPr lang="ru-RU" b="1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/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b="1" i="1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ru-RU" b="1" i="1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b="1" i="1" dirty="0" smtClean="0">
                <a:latin typeface="Arial"/>
                <a:cs typeface="Arial"/>
              </a:rPr>
              <a:t>Яков</a:t>
            </a:r>
            <a:r>
              <a:rPr lang="ru-RU" b="1" i="1" spc="-25" dirty="0" smtClean="0">
                <a:latin typeface="Arial"/>
                <a:cs typeface="Arial"/>
              </a:rPr>
              <a:t> </a:t>
            </a:r>
            <a:r>
              <a:rPr lang="ru-RU" b="1" i="1" dirty="0">
                <a:latin typeface="Arial"/>
                <a:cs typeface="Arial"/>
              </a:rPr>
              <a:t>Яковлевич</a:t>
            </a:r>
            <a:r>
              <a:rPr lang="ru-RU" b="1" i="1" spc="-35" dirty="0">
                <a:latin typeface="Arial"/>
                <a:cs typeface="Arial"/>
              </a:rPr>
              <a:t> </a:t>
            </a:r>
            <a:r>
              <a:rPr lang="ru-RU" b="1" i="1" dirty="0">
                <a:latin typeface="Arial"/>
                <a:cs typeface="Arial"/>
              </a:rPr>
              <a:t>Рогинский</a:t>
            </a:r>
            <a:r>
              <a:rPr lang="ru-RU" b="1" i="1" spc="-15" dirty="0">
                <a:latin typeface="Arial"/>
                <a:cs typeface="Arial"/>
              </a:rPr>
              <a:t> </a:t>
            </a:r>
            <a:r>
              <a:rPr lang="ru-RU" i="1" dirty="0" smtClean="0">
                <a:latin typeface="Arial"/>
                <a:cs typeface="Arial"/>
              </a:rPr>
              <a:t>–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i="1" spc="-10" dirty="0" smtClean="0">
                <a:latin typeface="Arial"/>
                <a:cs typeface="Arial"/>
              </a:rPr>
              <a:t>исследователь </a:t>
            </a:r>
            <a:r>
              <a:rPr lang="ru-RU" b="1" i="1" dirty="0">
                <a:latin typeface="Arial"/>
                <a:cs typeface="Arial"/>
              </a:rPr>
              <a:t>антропогенеза,</a:t>
            </a:r>
            <a:r>
              <a:rPr lang="ru-RU" b="1" i="1" spc="-40" dirty="0">
                <a:latin typeface="Arial"/>
                <a:cs typeface="Arial"/>
              </a:rPr>
              <a:t> </a:t>
            </a:r>
            <a:endParaRPr lang="ru-RU" b="1" i="1" spc="-40" dirty="0" smtClean="0">
              <a:latin typeface="Arial"/>
              <a:cs typeface="Arial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dirty="0" smtClean="0"/>
              <a:t>разработчик</a:t>
            </a:r>
            <a:r>
              <a:rPr lang="ru-RU" b="1" spc="-50" dirty="0" smtClean="0"/>
              <a:t> </a:t>
            </a:r>
            <a:r>
              <a:rPr lang="ru-RU" b="1" spc="-10" dirty="0"/>
              <a:t>фундаментального </a:t>
            </a:r>
            <a:r>
              <a:rPr lang="ru-RU" b="1" dirty="0"/>
              <a:t>вывода</a:t>
            </a:r>
            <a:r>
              <a:rPr lang="ru-RU" b="1" spc="-35" dirty="0"/>
              <a:t> </a:t>
            </a:r>
            <a:endParaRPr lang="ru-RU" b="1" spc="-35" dirty="0" smtClean="0"/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dirty="0" smtClean="0"/>
              <a:t>о</a:t>
            </a:r>
            <a:r>
              <a:rPr lang="ru-RU" b="1" spc="-25" dirty="0" smtClean="0"/>
              <a:t> </a:t>
            </a:r>
            <a:r>
              <a:rPr lang="ru-RU" b="1" dirty="0"/>
              <a:t>сходстве</a:t>
            </a:r>
            <a:r>
              <a:rPr lang="ru-RU" b="1" spc="-25" dirty="0"/>
              <a:t> </a:t>
            </a:r>
            <a:r>
              <a:rPr lang="ru-RU" b="1" dirty="0"/>
              <a:t>возрастной</a:t>
            </a:r>
            <a:r>
              <a:rPr lang="ru-RU" b="1" spc="-10" dirty="0"/>
              <a:t> </a:t>
            </a:r>
            <a:r>
              <a:rPr lang="ru-RU" b="1" dirty="0"/>
              <a:t>изменчивости</a:t>
            </a:r>
            <a:r>
              <a:rPr lang="ru-RU" b="1" spc="-30" dirty="0"/>
              <a:t> </a:t>
            </a:r>
            <a:r>
              <a:rPr lang="ru-RU" b="1" spc="-50" dirty="0" smtClean="0"/>
              <a:t>у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b="1" dirty="0" smtClean="0"/>
              <a:t>представителей</a:t>
            </a:r>
            <a:r>
              <a:rPr lang="ru-RU" b="1" spc="-45" dirty="0" smtClean="0"/>
              <a:t> </a:t>
            </a:r>
            <a:r>
              <a:rPr lang="ru-RU" b="1" dirty="0"/>
              <a:t>разных</a:t>
            </a:r>
            <a:r>
              <a:rPr lang="ru-RU" b="1" spc="-45" dirty="0"/>
              <a:t> </a:t>
            </a:r>
            <a:r>
              <a:rPr lang="ru-RU" b="1" spc="-20" dirty="0"/>
              <a:t>рас.</a:t>
            </a:r>
            <a:endParaRPr lang="ru-RU" b="1" dirty="0"/>
          </a:p>
        </p:txBody>
      </p:sp>
      <p:pic>
        <p:nvPicPr>
          <p:cNvPr id="8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5390" y="275182"/>
            <a:ext cx="2313708" cy="2479308"/>
          </a:xfrm>
          <a:prstGeom prst="rect">
            <a:avLst/>
          </a:prstGeom>
        </p:spPr>
      </p:pic>
      <p:pic>
        <p:nvPicPr>
          <p:cNvPr id="9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48856" y="2936508"/>
            <a:ext cx="3181144" cy="3921492"/>
          </a:xfrm>
          <a:prstGeom prst="rect">
            <a:avLst/>
          </a:prstGeom>
        </p:spPr>
      </p:pic>
      <p:pic>
        <p:nvPicPr>
          <p:cNvPr id="10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4108" y="3893127"/>
            <a:ext cx="2044995" cy="28124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7" y="2673600"/>
            <a:ext cx="4128027" cy="25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83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943" y="374728"/>
            <a:ext cx="8911687" cy="1280890"/>
          </a:xfrm>
        </p:spPr>
        <p:txBody>
          <a:bodyPr/>
          <a:lstStyle/>
          <a:p>
            <a:r>
              <a:rPr lang="ru-RU" dirty="0" smtClean="0"/>
              <a:t>История антропологии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413" y="1097427"/>
            <a:ext cx="8915400" cy="3777622"/>
          </a:xfrm>
        </p:spPr>
        <p:txBody>
          <a:bodyPr>
            <a:noAutofit/>
          </a:bodyPr>
          <a:lstStyle/>
          <a:p>
            <a:pPr marL="37465" marR="30480">
              <a:lnSpc>
                <a:spcPct val="100000"/>
              </a:lnSpc>
              <a:spcBef>
                <a:spcPts val="95"/>
              </a:spcBef>
            </a:pPr>
            <a:r>
              <a:rPr lang="ru-RU" b="1" dirty="0" err="1">
                <a:solidFill>
                  <a:schemeClr val="tx1"/>
                </a:solidFill>
                <a:latin typeface="Arial"/>
                <a:cs typeface="Arial"/>
              </a:rPr>
              <a:t>В</a:t>
            </a:r>
            <a:r>
              <a:rPr lang="ru-RU" b="1" spc="15" dirty="0" err="1">
                <a:solidFill>
                  <a:schemeClr val="tx1"/>
                </a:solidFill>
                <a:latin typeface="Arial"/>
                <a:cs typeface="Arial"/>
              </a:rPr>
              <a:t>а</a:t>
            </a:r>
            <a:r>
              <a:rPr lang="ru-RU" b="1" spc="-35" dirty="0" err="1">
                <a:solidFill>
                  <a:schemeClr val="tx1"/>
                </a:solidFill>
                <a:latin typeface="Arial"/>
                <a:cs typeface="Arial"/>
              </a:rPr>
              <a:t>л</a:t>
            </a:r>
            <a:r>
              <a:rPr lang="ru-RU" b="1" spc="-365" dirty="0" err="1">
                <a:solidFill>
                  <a:schemeClr val="tx1"/>
                </a:solidFill>
                <a:latin typeface="Arial"/>
                <a:cs typeface="Arial"/>
              </a:rPr>
              <a:t>е</a:t>
            </a:r>
            <a:r>
              <a:rPr lang="ru-RU" sz="3200" b="1" spc="562" baseline="-8928" dirty="0" err="1">
                <a:solidFill>
                  <a:schemeClr val="tx1"/>
                </a:solidFill>
                <a:latin typeface="Arial"/>
                <a:cs typeface="Arial"/>
              </a:rPr>
              <a:t>́</a:t>
            </a:r>
            <a:r>
              <a:rPr lang="ru-RU" b="1" dirty="0" err="1">
                <a:solidFill>
                  <a:schemeClr val="tx1"/>
                </a:solidFill>
                <a:latin typeface="Arial"/>
                <a:cs typeface="Arial"/>
              </a:rPr>
              <a:t>ри</a:t>
            </a:r>
            <a:r>
              <a:rPr lang="ru-RU" b="1" spc="10" dirty="0" err="1">
                <a:solidFill>
                  <a:schemeClr val="tx1"/>
                </a:solidFill>
                <a:latin typeface="Arial"/>
                <a:cs typeface="Arial"/>
              </a:rPr>
              <a:t>й</a:t>
            </a:r>
            <a:r>
              <a:rPr lang="ru-RU" b="1" spc="-1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b="1" spc="-229" dirty="0">
                <a:solidFill>
                  <a:schemeClr val="tx1"/>
                </a:solidFill>
                <a:latin typeface="Arial"/>
                <a:cs typeface="Arial"/>
              </a:rPr>
              <a:t>Па</a:t>
            </a:r>
            <a:r>
              <a:rPr lang="ru-RU" sz="3200" b="1" spc="-345" baseline="-8928" dirty="0">
                <a:solidFill>
                  <a:schemeClr val="tx1"/>
                </a:solidFill>
                <a:latin typeface="Arial"/>
                <a:cs typeface="Arial"/>
              </a:rPr>
              <a:t>́</a:t>
            </a:r>
            <a:r>
              <a:rPr lang="ru-RU" sz="3200" b="1" spc="-555" baseline="-8928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"/>
                <a:cs typeface="Arial"/>
              </a:rPr>
              <a:t>влович</a:t>
            </a:r>
            <a:r>
              <a:rPr lang="ru-RU" b="1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b="1" spc="-25" dirty="0" smtClean="0">
                <a:solidFill>
                  <a:schemeClr val="tx1"/>
                </a:solidFill>
                <a:latin typeface="Arial"/>
                <a:cs typeface="Arial"/>
              </a:rPr>
              <a:t>Алексеев </a:t>
            </a:r>
            <a:r>
              <a:rPr lang="ru-RU" spc="-25" dirty="0" smtClean="0">
                <a:solidFill>
                  <a:schemeClr val="tx1"/>
                </a:solidFill>
                <a:latin typeface="Arial"/>
                <a:cs typeface="Arial"/>
              </a:rPr>
              <a:t>-</a:t>
            </a:r>
          </a:p>
          <a:p>
            <a:pPr marL="0" marR="304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специалист</a:t>
            </a:r>
            <a:r>
              <a:rPr lang="ru-RU" sz="2000" spc="-7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spc="-50" dirty="0">
                <a:solidFill>
                  <a:schemeClr val="tx1"/>
                </a:solidFill>
                <a:latin typeface="Arial"/>
                <a:cs typeface="Arial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области</a:t>
            </a:r>
            <a:r>
              <a:rPr lang="ru-RU" sz="2000" spc="-1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исторической</a:t>
            </a:r>
            <a:r>
              <a:rPr lang="ru-RU" sz="2000" spc="-1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антропологии</a:t>
            </a:r>
            <a:r>
              <a:rPr lang="ru-RU" sz="2000" spc="-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spc="-50" dirty="0" smtClean="0">
                <a:solidFill>
                  <a:schemeClr val="tx1"/>
                </a:solidFill>
                <a:latin typeface="Arial"/>
                <a:cs typeface="Arial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</a:p>
          <a:p>
            <a:pPr marL="0" marR="304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географии</a:t>
            </a:r>
            <a:r>
              <a:rPr lang="ru-RU" sz="2000" spc="-14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человеческих</a:t>
            </a:r>
            <a:r>
              <a:rPr lang="ru-RU" sz="2000" spc="-12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spc="-20" dirty="0">
                <a:solidFill>
                  <a:schemeClr val="tx1"/>
                </a:solidFill>
                <a:latin typeface="Arial"/>
                <a:cs typeface="Arial"/>
              </a:rPr>
              <a:t>рас</a:t>
            </a:r>
            <a:r>
              <a:rPr lang="ru-RU" sz="2000" spc="-2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0" marR="304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000" spc="-20" dirty="0" smtClean="0">
                <a:solidFill>
                  <a:schemeClr val="tx1"/>
                </a:solidFill>
                <a:latin typeface="Arial"/>
                <a:cs typeface="Arial"/>
              </a:rPr>
              <a:t>Методические работы по краниометрии и </a:t>
            </a:r>
            <a:r>
              <a:rPr lang="ru-RU" sz="2000" spc="-20" dirty="0" err="1" smtClean="0">
                <a:solidFill>
                  <a:schemeClr val="tx1"/>
                </a:solidFill>
                <a:latin typeface="Arial"/>
                <a:cs typeface="Arial"/>
              </a:rPr>
              <a:t>остеометрии</a:t>
            </a:r>
            <a:r>
              <a:rPr lang="ru-RU" sz="2000" spc="-2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0" marR="304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000" spc="-20" dirty="0" smtClean="0">
                <a:solidFill>
                  <a:schemeClr val="tx1"/>
                </a:solidFill>
                <a:latin typeface="Arial"/>
                <a:cs typeface="Arial"/>
              </a:rPr>
              <a:t>Проблемы происхождения человека и человеческого общества,</a:t>
            </a:r>
          </a:p>
          <a:p>
            <a:pPr marL="0" marR="3048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000" spc="-20" dirty="0" smtClean="0">
                <a:solidFill>
                  <a:schemeClr val="tx1"/>
                </a:solidFill>
                <a:latin typeface="Arial"/>
                <a:cs typeface="Arial"/>
              </a:rPr>
              <a:t>Географии человеческих рас.</a:t>
            </a:r>
            <a:endParaRPr lang="ru-RU" sz="2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sz="2000" dirty="0">
              <a:solidFill>
                <a:schemeClr val="tx1"/>
              </a:solidFill>
            </a:endParaRPr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12700" marR="826769">
              <a:lnSpc>
                <a:spcPct val="100000"/>
              </a:lnSpc>
              <a:spcBef>
                <a:spcPts val="100"/>
              </a:spcBef>
            </a:pPr>
            <a:endParaRPr lang="ru-RU" dirty="0" smtClean="0"/>
          </a:p>
          <a:p>
            <a:pPr marL="12700" marR="5080" indent="126364">
              <a:spcBef>
                <a:spcPts val="1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Георгий </a:t>
            </a:r>
            <a:r>
              <a:rPr lang="ru-RU" b="1" dirty="0" err="1">
                <a:solidFill>
                  <a:schemeClr val="tx1"/>
                </a:solidFill>
              </a:rPr>
              <a:t>Францевич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Дебец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dirty="0" smtClean="0">
                <a:solidFill>
                  <a:schemeClr val="tx1"/>
                </a:solidFill>
              </a:rPr>
              <a:t>советский антрополог.</a:t>
            </a:r>
          </a:p>
          <a:p>
            <a:r>
              <a:rPr lang="ru-RU" sz="2000" dirty="0">
                <a:solidFill>
                  <a:schemeClr val="tx1"/>
                </a:solidFill>
              </a:rPr>
              <a:t>Разработал ряд методик антропологических, в том числе краниологических исследований. Обосновал большое значение антропологического материала как исторического источника.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Отстаивал происхождение большинства современных гибридных рас путём генетического смешения </a:t>
            </a:r>
            <a:r>
              <a:rPr lang="ru-RU" sz="2000" dirty="0" err="1">
                <a:solidFill>
                  <a:schemeClr val="tx1"/>
                </a:solidFill>
              </a:rPr>
              <a:t>Homo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Sapiens</a:t>
            </a:r>
            <a:r>
              <a:rPr lang="ru-RU" sz="2000" dirty="0">
                <a:solidFill>
                  <a:schemeClr val="tx1"/>
                </a:solidFill>
              </a:rPr>
              <a:t> с архантропом</a:t>
            </a:r>
          </a:p>
          <a:p>
            <a:pPr marL="12700" marR="5080" indent="0">
              <a:spcBef>
                <a:spcPts val="100"/>
              </a:spcBef>
              <a:buNone/>
            </a:pPr>
            <a:endParaRPr lang="ru-RU" dirty="0"/>
          </a:p>
        </p:txBody>
      </p:sp>
      <p:pic>
        <p:nvPicPr>
          <p:cNvPr id="8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73707" y="153056"/>
            <a:ext cx="2619044" cy="3396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05" y="3137453"/>
            <a:ext cx="26098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27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>
              <a:buSzPct val="97222"/>
              <a:buAutoNum type="arabicPeriod"/>
              <a:tabLst>
                <a:tab pos="394970" algn="l"/>
              </a:tabLst>
            </a:pPr>
            <a:r>
              <a:rPr lang="ru-RU" sz="2800" dirty="0">
                <a:latin typeface="Arial"/>
                <a:cs typeface="Arial"/>
              </a:rPr>
              <a:t>Антропология</a:t>
            </a:r>
            <a:r>
              <a:rPr lang="ru-RU" sz="2800" spc="-5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–</a:t>
            </a:r>
            <a:r>
              <a:rPr lang="ru-RU" sz="2800" spc="-55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интегральная</a:t>
            </a:r>
            <a:r>
              <a:rPr lang="ru-RU" sz="2800" spc="-65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наука </a:t>
            </a:r>
            <a:r>
              <a:rPr lang="ru-RU" sz="2800" dirty="0">
                <a:latin typeface="Arial"/>
                <a:cs typeface="Arial"/>
              </a:rPr>
              <a:t>о</a:t>
            </a:r>
            <a:r>
              <a:rPr lang="ru-RU" sz="2800" spc="-6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человеке,</a:t>
            </a:r>
            <a:r>
              <a:rPr lang="ru-RU" sz="2800" spc="-45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занимающая</a:t>
            </a:r>
            <a:r>
              <a:rPr lang="ru-RU" sz="2800" spc="-85" dirty="0">
                <a:latin typeface="Arial"/>
                <a:cs typeface="Arial"/>
              </a:rPr>
              <a:t> </a:t>
            </a:r>
            <a:r>
              <a:rPr lang="ru-RU" sz="2800" spc="-10" dirty="0" smtClean="0">
                <a:latin typeface="Arial"/>
                <a:cs typeface="Arial"/>
              </a:rPr>
              <a:t>важное</a:t>
            </a:r>
            <a:r>
              <a:rPr lang="ru-RU" sz="2800" dirty="0" smtClean="0">
                <a:latin typeface="Arial"/>
                <a:cs typeface="Arial"/>
              </a:rPr>
              <a:t> место</a:t>
            </a:r>
            <a:r>
              <a:rPr lang="ru-RU" sz="2800" spc="-35" dirty="0" smtClean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в</a:t>
            </a:r>
            <a:r>
              <a:rPr lang="ru-RU" sz="2800" spc="-2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современной</a:t>
            </a:r>
            <a:r>
              <a:rPr lang="ru-RU" sz="2800" spc="-4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науке.</a:t>
            </a:r>
            <a:endParaRPr lang="ru-RU" sz="2800" dirty="0">
              <a:latin typeface="Arial"/>
              <a:cs typeface="Arial"/>
            </a:endParaRPr>
          </a:p>
          <a:p>
            <a:pPr marL="355600" marR="617220">
              <a:buSzPct val="97222"/>
              <a:buAutoNum type="arabicPeriod" startAt="2"/>
              <a:tabLst>
                <a:tab pos="395605" algn="l"/>
              </a:tabLst>
            </a:pPr>
            <a:r>
              <a:rPr lang="ru-RU" sz="2800" dirty="0">
                <a:latin typeface="Arial"/>
                <a:cs typeface="Arial"/>
              </a:rPr>
              <a:t>В</a:t>
            </a:r>
            <a:r>
              <a:rPr lang="ru-RU" sz="2800" spc="-12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антропологии</a:t>
            </a:r>
            <a:r>
              <a:rPr lang="ru-RU" sz="2800" spc="-12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выделяют</a:t>
            </a:r>
            <a:r>
              <a:rPr lang="ru-RU" sz="2800" spc="-105" dirty="0">
                <a:latin typeface="Arial"/>
                <a:cs typeface="Arial"/>
              </a:rPr>
              <a:t> </a:t>
            </a:r>
            <a:r>
              <a:rPr lang="ru-RU" sz="2800" spc="-25" dirty="0">
                <a:latin typeface="Arial"/>
                <a:cs typeface="Arial"/>
              </a:rPr>
              <a:t>три </a:t>
            </a:r>
            <a:r>
              <a:rPr lang="ru-RU" sz="2800" dirty="0">
                <a:latin typeface="Arial"/>
                <a:cs typeface="Arial"/>
              </a:rPr>
              <a:t>основных</a:t>
            </a:r>
            <a:r>
              <a:rPr lang="ru-RU" sz="2800" spc="-130" dirty="0">
                <a:latin typeface="Arial"/>
                <a:cs typeface="Arial"/>
              </a:rPr>
              <a:t> </a:t>
            </a:r>
            <a:r>
              <a:rPr lang="ru-RU" sz="2800" spc="-10" dirty="0">
                <a:latin typeface="Arial"/>
                <a:cs typeface="Arial"/>
              </a:rPr>
              <a:t>раздела:</a:t>
            </a:r>
            <a:r>
              <a:rPr lang="ru-RU" sz="2800" spc="-120" dirty="0">
                <a:latin typeface="Arial"/>
                <a:cs typeface="Arial"/>
              </a:rPr>
              <a:t> </a:t>
            </a:r>
            <a:r>
              <a:rPr lang="ru-RU" sz="2800" spc="-20" dirty="0">
                <a:latin typeface="Arial"/>
                <a:cs typeface="Arial"/>
              </a:rPr>
              <a:t>антропогенез, </a:t>
            </a:r>
            <a:r>
              <a:rPr lang="ru-RU" sz="2800" dirty="0">
                <a:latin typeface="Arial"/>
                <a:cs typeface="Arial"/>
              </a:rPr>
              <a:t>расоведение</a:t>
            </a:r>
            <a:r>
              <a:rPr lang="ru-RU" sz="2800" spc="-100" dirty="0">
                <a:latin typeface="Arial"/>
                <a:cs typeface="Arial"/>
              </a:rPr>
              <a:t> </a:t>
            </a:r>
            <a:r>
              <a:rPr lang="ru-RU" sz="2800" dirty="0">
                <a:latin typeface="Arial"/>
                <a:cs typeface="Arial"/>
              </a:rPr>
              <a:t>и</a:t>
            </a:r>
            <a:r>
              <a:rPr lang="ru-RU" sz="2800" spc="-55" dirty="0">
                <a:latin typeface="Arial"/>
                <a:cs typeface="Arial"/>
              </a:rPr>
              <a:t> </a:t>
            </a:r>
            <a:r>
              <a:rPr lang="ru-RU" sz="2800" spc="-10" dirty="0" smtClean="0">
                <a:latin typeface="Arial"/>
                <a:cs typeface="Arial"/>
              </a:rPr>
              <a:t>морфология</a:t>
            </a:r>
            <a:r>
              <a:rPr lang="ru-RU" sz="2800" dirty="0" smtClean="0">
                <a:latin typeface="Arial"/>
                <a:cs typeface="Arial"/>
              </a:rPr>
              <a:t> </a:t>
            </a:r>
            <a:r>
              <a:rPr lang="ru-RU" sz="2800" spc="-10" dirty="0" smtClean="0">
                <a:latin typeface="Arial"/>
                <a:cs typeface="Arial"/>
              </a:rPr>
              <a:t>человека</a:t>
            </a:r>
            <a:r>
              <a:rPr lang="ru-RU" sz="2800" spc="-10" dirty="0">
                <a:latin typeface="Arial"/>
                <a:cs typeface="Arial"/>
              </a:rPr>
              <a:t>.</a:t>
            </a:r>
            <a:endParaRPr lang="ru-RU" sz="2800" dirty="0">
              <a:latin typeface="Arial"/>
              <a:cs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055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2913" y="901201"/>
            <a:ext cx="8911687" cy="1280890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внимание!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131617"/>
            <a:ext cx="1821873" cy="1821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859" y="2660730"/>
            <a:ext cx="6537614" cy="366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2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Антропология изучает человека, как </a:t>
            </a:r>
            <a:r>
              <a:rPr lang="ru-RU" b="1" dirty="0" smtClean="0"/>
              <a:t>биосоциальный феномен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022764"/>
            <a:ext cx="8915400" cy="3777622"/>
          </a:xfrm>
        </p:spPr>
        <p:txBody>
          <a:bodyPr/>
          <a:lstStyle/>
          <a:p>
            <a:r>
              <a:rPr lang="ru-RU" dirty="0" smtClean="0"/>
              <a:t>Человек – представитель биологического вида</a:t>
            </a:r>
          </a:p>
          <a:p>
            <a:r>
              <a:rPr lang="ru-RU" dirty="0" smtClean="0"/>
              <a:t>Человек – представитель социальной среды</a:t>
            </a:r>
            <a:endParaRPr lang="ru-RU" dirty="0"/>
          </a:p>
        </p:txBody>
      </p:sp>
      <p:pic>
        <p:nvPicPr>
          <p:cNvPr id="4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982" y="3675126"/>
            <a:ext cx="4932426" cy="3182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74" y="3675126"/>
            <a:ext cx="5215397" cy="317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4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107" y="360874"/>
            <a:ext cx="8911687" cy="1280890"/>
          </a:xfrm>
        </p:spPr>
        <p:txBody>
          <a:bodyPr/>
          <a:lstStyle/>
          <a:p>
            <a:r>
              <a:rPr lang="ru-RU" b="1" dirty="0" smtClean="0"/>
              <a:t>Задачи антропологии: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018" y="1641764"/>
            <a:ext cx="9315594" cy="4269458"/>
          </a:xfrm>
        </p:spPr>
        <p:txBody>
          <a:bodyPr>
            <a:normAutofit fontScale="85000" lnSpcReduction="10000"/>
          </a:bodyPr>
          <a:lstStyle/>
          <a:p>
            <a:pPr marL="520065" indent="-508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/>
              <a:tabLst>
                <a:tab pos="520700" algn="l"/>
              </a:tabLst>
            </a:pPr>
            <a:r>
              <a:rPr lang="ru-RU" sz="3000" dirty="0">
                <a:latin typeface="Times New Roman"/>
                <a:cs typeface="Times New Roman"/>
              </a:rPr>
              <a:t>Выявить</a:t>
            </a:r>
            <a:r>
              <a:rPr lang="ru-RU" sz="3000" spc="-155" dirty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взаимодействие</a:t>
            </a:r>
            <a:r>
              <a:rPr lang="ru-RU" sz="3000" dirty="0" smtClean="0">
                <a:latin typeface="Times New Roman"/>
                <a:cs typeface="Times New Roman"/>
              </a:rPr>
              <a:t> б</a:t>
            </a:r>
            <a:r>
              <a:rPr lang="ru-RU" sz="3000" spc="-10" dirty="0" smtClean="0">
                <a:latin typeface="Times New Roman"/>
                <a:cs typeface="Times New Roman"/>
              </a:rPr>
              <a:t>иологических</a:t>
            </a:r>
            <a:r>
              <a:rPr lang="ru-RU" sz="3000" spc="-130" dirty="0" smtClean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закономерностей </a:t>
            </a:r>
            <a:r>
              <a:rPr lang="ru-RU" sz="3000" dirty="0">
                <a:latin typeface="Times New Roman"/>
                <a:cs typeface="Times New Roman"/>
              </a:rPr>
              <a:t>развития</a:t>
            </a:r>
            <a:r>
              <a:rPr lang="ru-RU" sz="3000" spc="-100" dirty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и</a:t>
            </a:r>
            <a:r>
              <a:rPr lang="ru-RU" sz="3000" spc="-100" dirty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социальных</a:t>
            </a:r>
            <a:r>
              <a:rPr lang="ru-RU" sz="3000" dirty="0" smtClean="0">
                <a:latin typeface="Times New Roman"/>
                <a:cs typeface="Times New Roman"/>
              </a:rPr>
              <a:t> з</a:t>
            </a:r>
            <a:r>
              <a:rPr lang="ru-RU" sz="3000" spc="-10" dirty="0" smtClean="0">
                <a:latin typeface="Times New Roman"/>
                <a:cs typeface="Times New Roman"/>
              </a:rPr>
              <a:t>акономерностей</a:t>
            </a:r>
            <a:r>
              <a:rPr lang="ru-RU" sz="3000" dirty="0" smtClean="0">
                <a:latin typeface="Times New Roman"/>
                <a:cs typeface="Times New Roman"/>
              </a:rPr>
              <a:t> в</a:t>
            </a:r>
            <a:r>
              <a:rPr lang="ru-RU" sz="3000" spc="-25" dirty="0" smtClean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истории человека.</a:t>
            </a:r>
            <a:endParaRPr lang="ru-RU" sz="3000" dirty="0">
              <a:latin typeface="Times New Roman"/>
              <a:cs typeface="Times New Roman"/>
            </a:endParaRPr>
          </a:p>
          <a:p>
            <a:pPr marL="393700" indent="-38163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  <a:tabLst>
                <a:tab pos="394335" algn="l"/>
              </a:tabLst>
            </a:pPr>
            <a:r>
              <a:rPr lang="ru-RU" sz="3000" dirty="0" smtClean="0">
                <a:latin typeface="Times New Roman"/>
                <a:cs typeface="Times New Roman"/>
              </a:rPr>
              <a:t> Оценить</a:t>
            </a:r>
            <a:r>
              <a:rPr lang="ru-RU" sz="3000" spc="-145" dirty="0" smtClean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степень</a:t>
            </a:r>
            <a:r>
              <a:rPr lang="ru-RU" sz="3000" spc="-140" dirty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влияния</a:t>
            </a:r>
            <a:r>
              <a:rPr lang="ru-RU" sz="3000" dirty="0" smtClean="0">
                <a:latin typeface="Times New Roman"/>
                <a:cs typeface="Times New Roman"/>
              </a:rPr>
              <a:t> природных</a:t>
            </a:r>
            <a:r>
              <a:rPr lang="ru-RU" sz="3000" spc="-155" dirty="0" smtClean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и</a:t>
            </a:r>
            <a:r>
              <a:rPr lang="ru-RU" sz="3000" spc="-160" dirty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социальных</a:t>
            </a:r>
            <a:r>
              <a:rPr lang="ru-RU" sz="3000" spc="-155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факторов</a:t>
            </a:r>
            <a:r>
              <a:rPr lang="ru-RU" sz="3000" spc="-10" dirty="0" smtClean="0">
                <a:latin typeface="Times New Roman"/>
                <a:cs typeface="Times New Roman"/>
              </a:rPr>
              <a:t>.</a:t>
            </a:r>
          </a:p>
          <a:p>
            <a:pPr marL="520065" indent="-508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3"/>
              <a:tabLst>
                <a:tab pos="520700" algn="l"/>
              </a:tabLst>
            </a:pPr>
            <a:r>
              <a:rPr lang="ru-RU" sz="3000" dirty="0">
                <a:latin typeface="Times New Roman"/>
                <a:cs typeface="Times New Roman"/>
              </a:rPr>
              <a:t>Изучить</a:t>
            </a:r>
            <a:r>
              <a:rPr lang="ru-RU" sz="3000" spc="-245" dirty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полиморфизм</a:t>
            </a:r>
            <a:r>
              <a:rPr lang="ru-RU" sz="3000" dirty="0" smtClean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человеческих</a:t>
            </a:r>
            <a:r>
              <a:rPr lang="ru-RU" sz="3000" spc="-140" dirty="0" smtClean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типов,</a:t>
            </a:r>
            <a:r>
              <a:rPr lang="ru-RU" sz="3000" spc="-150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обусловленный полом,</a:t>
            </a:r>
            <a:r>
              <a:rPr lang="ru-RU" sz="3000" spc="-155" dirty="0">
                <a:latin typeface="Times New Roman"/>
                <a:cs typeface="Times New Roman"/>
              </a:rPr>
              <a:t> </a:t>
            </a:r>
            <a:r>
              <a:rPr lang="ru-RU" sz="3000" spc="-20" dirty="0">
                <a:latin typeface="Times New Roman"/>
                <a:cs typeface="Times New Roman"/>
              </a:rPr>
              <a:t>возрастом,</a:t>
            </a:r>
            <a:r>
              <a:rPr lang="ru-RU" sz="3000" spc="-180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телосложением, </a:t>
            </a:r>
            <a:r>
              <a:rPr lang="ru-RU" sz="3000" spc="-25" dirty="0">
                <a:latin typeface="Times New Roman"/>
                <a:cs typeface="Times New Roman"/>
              </a:rPr>
              <a:t>экологическими</a:t>
            </a:r>
            <a:r>
              <a:rPr lang="ru-RU" sz="3000" spc="-114" dirty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условиями</a:t>
            </a:r>
            <a:r>
              <a:rPr lang="ru-RU" sz="3000" dirty="0" smtClean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обитания</a:t>
            </a:r>
            <a:r>
              <a:rPr lang="ru-RU" sz="3000" spc="-10" dirty="0">
                <a:latin typeface="Times New Roman"/>
                <a:cs typeface="Times New Roman"/>
              </a:rPr>
              <a:t>.</a:t>
            </a:r>
            <a:endParaRPr lang="ru-RU" sz="3000" dirty="0">
              <a:latin typeface="Times New Roman"/>
              <a:cs typeface="Times New Roman"/>
            </a:endParaRPr>
          </a:p>
          <a:p>
            <a:pPr marL="12700" marR="1274445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4"/>
              <a:tabLst>
                <a:tab pos="520700" algn="l"/>
              </a:tabLst>
            </a:pPr>
            <a:r>
              <a:rPr lang="ru-RU" sz="3000" dirty="0" smtClean="0">
                <a:latin typeface="Times New Roman"/>
                <a:cs typeface="Times New Roman"/>
              </a:rPr>
              <a:t>  Выявить</a:t>
            </a:r>
            <a:r>
              <a:rPr lang="ru-RU" sz="3000" spc="-155" dirty="0" smtClean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закономерности </a:t>
            </a:r>
            <a:r>
              <a:rPr lang="ru-RU" sz="3000" spc="-20" dirty="0">
                <a:latin typeface="Times New Roman"/>
                <a:cs typeface="Times New Roman"/>
              </a:rPr>
              <a:t>взаимодействия</a:t>
            </a:r>
            <a:r>
              <a:rPr lang="ru-RU" sz="3000" spc="-120" dirty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человека</a:t>
            </a:r>
            <a:r>
              <a:rPr lang="ru-RU" sz="3000" spc="-130" dirty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с</a:t>
            </a:r>
            <a:r>
              <a:rPr lang="ru-RU" sz="3000" spc="-130" dirty="0">
                <a:latin typeface="Times New Roman"/>
                <a:cs typeface="Times New Roman"/>
              </a:rPr>
              <a:t> </a:t>
            </a:r>
            <a:r>
              <a:rPr lang="ru-RU" sz="3000" spc="-130" dirty="0" smtClean="0">
                <a:latin typeface="Times New Roman"/>
                <a:cs typeface="Times New Roman"/>
              </a:rPr>
              <a:t>  </a:t>
            </a:r>
            <a:r>
              <a:rPr lang="ru-RU" sz="3000" spc="-25" dirty="0" smtClean="0">
                <a:latin typeface="Times New Roman"/>
                <a:cs typeface="Times New Roman"/>
              </a:rPr>
              <a:t>его </a:t>
            </a:r>
            <a:r>
              <a:rPr lang="ru-RU" sz="3000" dirty="0">
                <a:latin typeface="Times New Roman"/>
                <a:cs typeface="Times New Roman"/>
              </a:rPr>
              <a:t>социальным</a:t>
            </a:r>
            <a:r>
              <a:rPr lang="ru-RU" sz="3000" spc="-105" dirty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и</a:t>
            </a:r>
            <a:r>
              <a:rPr lang="ru-RU" sz="3000" spc="-114" dirty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природным</a:t>
            </a:r>
            <a:r>
              <a:rPr lang="ru-RU" sz="3000" dirty="0" smtClean="0">
                <a:latin typeface="Times New Roman"/>
                <a:cs typeface="Times New Roman"/>
              </a:rPr>
              <a:t> </a:t>
            </a:r>
            <a:r>
              <a:rPr lang="ru-RU" sz="3000" spc="-20" dirty="0" smtClean="0">
                <a:latin typeface="Times New Roman"/>
                <a:cs typeface="Times New Roman"/>
              </a:rPr>
              <a:t>окружением</a:t>
            </a:r>
            <a:r>
              <a:rPr lang="ru-RU" sz="3000" spc="-130" dirty="0" smtClean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в</a:t>
            </a:r>
            <a:r>
              <a:rPr lang="ru-RU" sz="3000" spc="-110" dirty="0">
                <a:latin typeface="Times New Roman"/>
                <a:cs typeface="Times New Roman"/>
              </a:rPr>
              <a:t> </a:t>
            </a:r>
            <a:r>
              <a:rPr lang="ru-RU" sz="3000" dirty="0">
                <a:latin typeface="Times New Roman"/>
                <a:cs typeface="Times New Roman"/>
              </a:rPr>
              <a:t>условиях</a:t>
            </a:r>
            <a:r>
              <a:rPr lang="ru-RU" sz="3000" spc="-100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конкретной </a:t>
            </a:r>
            <a:r>
              <a:rPr lang="ru-RU" sz="3000" spc="-50" dirty="0">
                <a:latin typeface="Times New Roman"/>
                <a:cs typeface="Times New Roman"/>
              </a:rPr>
              <a:t>культурной</a:t>
            </a:r>
            <a:r>
              <a:rPr lang="ru-RU" sz="3000" spc="-160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системы.</a:t>
            </a:r>
            <a:endParaRPr lang="ru-RU" sz="3000" dirty="0">
              <a:latin typeface="Times New Roman"/>
              <a:cs typeface="Times New Roman"/>
            </a:endParaRPr>
          </a:p>
          <a:p>
            <a:pPr marL="393700" indent="-38163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  <a:tabLst>
                <a:tab pos="394335" algn="l"/>
              </a:tabLst>
            </a:pPr>
            <a:endParaRPr lang="ru-RU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723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725" y="360874"/>
            <a:ext cx="8911687" cy="1280890"/>
          </a:xfrm>
        </p:spPr>
        <p:txBody>
          <a:bodyPr/>
          <a:lstStyle/>
          <a:p>
            <a:r>
              <a:rPr lang="ru-RU" b="1" dirty="0" smtClean="0"/>
              <a:t>Виды (направления) антропологии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9102" y="1905000"/>
            <a:ext cx="8915400" cy="3777622"/>
          </a:xfrm>
        </p:spPr>
        <p:txBody>
          <a:bodyPr>
            <a:normAutofit fontScale="85000" lnSpcReduction="20000"/>
          </a:bodyPr>
          <a:lstStyle/>
          <a:p>
            <a:pPr marL="354965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tabLst>
                <a:tab pos="756285" algn="l"/>
                <a:tab pos="756920" algn="l"/>
              </a:tabLst>
            </a:pPr>
            <a:r>
              <a:rPr lang="ru-RU" sz="3000" dirty="0" smtClean="0">
                <a:latin typeface="Times New Roman"/>
                <a:cs typeface="Times New Roman"/>
              </a:rPr>
              <a:t>  Философская</a:t>
            </a:r>
            <a:r>
              <a:rPr lang="ru-RU" sz="3000" spc="-105" dirty="0" smtClean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антропология</a:t>
            </a:r>
            <a:endParaRPr lang="ru-RU" sz="3000" dirty="0">
              <a:latin typeface="Times New Roman"/>
              <a:cs typeface="Times New Roman"/>
            </a:endParaRPr>
          </a:p>
          <a:p>
            <a:pPr marL="571500" indent="-559435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572135" algn="l"/>
              </a:tabLst>
            </a:pPr>
            <a:r>
              <a:rPr lang="ru-RU" sz="3000" dirty="0">
                <a:latin typeface="Times New Roman"/>
                <a:cs typeface="Times New Roman"/>
              </a:rPr>
              <a:t>Религиозная</a:t>
            </a:r>
            <a:r>
              <a:rPr lang="ru-RU" sz="3000" spc="-105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антропология</a:t>
            </a:r>
            <a:endParaRPr lang="ru-RU" sz="3000" dirty="0">
              <a:latin typeface="Times New Roman"/>
              <a:cs typeface="Times New Roman"/>
            </a:endParaRPr>
          </a:p>
          <a:p>
            <a:pPr marL="572135" indent="-560070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572770" algn="l"/>
              </a:tabLst>
            </a:pPr>
            <a:r>
              <a:rPr lang="ru-RU" sz="3000" dirty="0">
                <a:latin typeface="Times New Roman"/>
                <a:cs typeface="Times New Roman"/>
              </a:rPr>
              <a:t>Культурная</a:t>
            </a:r>
            <a:r>
              <a:rPr lang="ru-RU" sz="3000" spc="-25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антропология</a:t>
            </a:r>
            <a:endParaRPr lang="ru-RU" sz="3000" dirty="0">
              <a:latin typeface="Times New Roman"/>
              <a:cs typeface="Times New Roman"/>
            </a:endParaRPr>
          </a:p>
          <a:p>
            <a:pPr marL="571500" indent="-559435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572135" algn="l"/>
              </a:tabLst>
            </a:pPr>
            <a:r>
              <a:rPr lang="ru-RU" sz="3000" dirty="0">
                <a:latin typeface="Times New Roman"/>
                <a:cs typeface="Times New Roman"/>
              </a:rPr>
              <a:t>Социальная</a:t>
            </a:r>
            <a:r>
              <a:rPr lang="ru-RU" sz="3000" spc="-30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антропология</a:t>
            </a:r>
            <a:endParaRPr lang="ru-RU" sz="3000" dirty="0">
              <a:latin typeface="Times New Roman"/>
              <a:cs typeface="Times New Roman"/>
            </a:endParaRPr>
          </a:p>
          <a:p>
            <a:pPr marL="571500" indent="-559435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572135" algn="l"/>
              </a:tabLst>
            </a:pPr>
            <a:r>
              <a:rPr lang="ru-RU" sz="3000" dirty="0">
                <a:latin typeface="Times New Roman"/>
                <a:cs typeface="Times New Roman"/>
              </a:rPr>
              <a:t>Возрастная</a:t>
            </a:r>
            <a:r>
              <a:rPr lang="ru-RU" sz="3000" spc="-40" dirty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антропология</a:t>
            </a:r>
            <a:endParaRPr lang="ru-RU" sz="3000" dirty="0">
              <a:latin typeface="Times New Roman"/>
              <a:cs typeface="Times New Roman"/>
            </a:endParaRPr>
          </a:p>
          <a:p>
            <a:pPr marL="355600" marR="589915">
              <a:lnSpc>
                <a:spcPct val="150000"/>
              </a:lnSpc>
              <a:spcBef>
                <a:spcPts val="0"/>
              </a:spcBef>
              <a:buFont typeface="Wingdings 3" charset="2"/>
              <a:buAutoNum type="arabicPeriod"/>
              <a:tabLst>
                <a:tab pos="573405" algn="l"/>
              </a:tabLst>
            </a:pPr>
            <a:r>
              <a:rPr lang="ru-RU" sz="3000" dirty="0" smtClean="0">
                <a:latin typeface="Times New Roman"/>
                <a:cs typeface="Times New Roman"/>
              </a:rPr>
              <a:t>  Физическая</a:t>
            </a:r>
            <a:r>
              <a:rPr lang="ru-RU" sz="3000" spc="-85" dirty="0" smtClean="0">
                <a:latin typeface="Times New Roman"/>
                <a:cs typeface="Times New Roman"/>
              </a:rPr>
              <a:t> </a:t>
            </a:r>
            <a:r>
              <a:rPr lang="ru-RU" sz="3000" spc="-10" dirty="0">
                <a:latin typeface="Times New Roman"/>
                <a:cs typeface="Times New Roman"/>
              </a:rPr>
              <a:t>(</a:t>
            </a:r>
            <a:r>
              <a:rPr lang="ru-RU" sz="3000" spc="-10" dirty="0" smtClean="0">
                <a:latin typeface="Times New Roman"/>
                <a:cs typeface="Times New Roman"/>
              </a:rPr>
              <a:t>биологическая, биомедицинская)</a:t>
            </a:r>
            <a:r>
              <a:rPr lang="ru-RU" sz="3000" dirty="0" smtClean="0">
                <a:latin typeface="Times New Roman"/>
                <a:cs typeface="Times New Roman"/>
              </a:rPr>
              <a:t> </a:t>
            </a:r>
            <a:r>
              <a:rPr lang="ru-RU" sz="3000" spc="-10" dirty="0" smtClean="0">
                <a:latin typeface="Times New Roman"/>
                <a:cs typeface="Times New Roman"/>
              </a:rPr>
              <a:t>антропология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338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Биомедицинская антропология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854" y="1482437"/>
            <a:ext cx="10196945" cy="4336472"/>
          </a:xfrm>
        </p:spPr>
        <p:txBody>
          <a:bodyPr>
            <a:normAutofit/>
          </a:bodyPr>
          <a:lstStyle/>
          <a:p>
            <a:pPr marL="12700" marR="2093595">
              <a:lnSpc>
                <a:spcPct val="100000"/>
              </a:lnSpc>
              <a:spcBef>
                <a:spcPts val="95"/>
              </a:spcBef>
            </a:pPr>
            <a:r>
              <a:rPr lang="ru-RU" sz="2000" spc="-10" dirty="0">
                <a:solidFill>
                  <a:schemeClr val="tx1"/>
                </a:solidFill>
                <a:latin typeface="Arial"/>
                <a:cs typeface="Arial"/>
              </a:rPr>
              <a:t>изучает</a:t>
            </a:r>
            <a:r>
              <a:rPr lang="ru-RU" sz="2000" spc="-1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spc="-20" dirty="0">
                <a:solidFill>
                  <a:schemeClr val="tx1"/>
                </a:solidFill>
                <a:latin typeface="Arial"/>
                <a:cs typeface="Arial"/>
              </a:rPr>
              <a:t>типы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современного</a:t>
            </a:r>
            <a:r>
              <a:rPr lang="ru-RU" sz="2000" spc="-1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человека,</a:t>
            </a:r>
            <a:r>
              <a:rPr lang="ru-RU" sz="2000" spc="-1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Arial"/>
                <a:cs typeface="Arial"/>
              </a:rPr>
              <a:t>историческую,</a:t>
            </a: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spc="-10" dirty="0" smtClean="0">
                <a:solidFill>
                  <a:schemeClr val="tx1"/>
                </a:solidFill>
                <a:latin typeface="Arial"/>
                <a:cs typeface="Arial"/>
              </a:rPr>
              <a:t>географическую</a:t>
            </a:r>
            <a:r>
              <a:rPr lang="ru-RU" sz="2000" spc="-145" dirty="0" smtClean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изменчивость</a:t>
            </a:r>
            <a:r>
              <a:rPr lang="ru-RU" sz="2000" spc="-1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spc="-10" dirty="0">
                <a:solidFill>
                  <a:schemeClr val="tx1"/>
                </a:solidFill>
                <a:latin typeface="Arial"/>
                <a:cs typeface="Arial"/>
              </a:rPr>
              <a:t>биологических </a:t>
            </a:r>
            <a:r>
              <a:rPr lang="ru-RU" sz="2000" dirty="0">
                <a:solidFill>
                  <a:schemeClr val="tx1"/>
                </a:solidFill>
                <a:latin typeface="Arial"/>
                <a:cs typeface="Arial"/>
              </a:rPr>
              <a:t>свойств</a:t>
            </a:r>
            <a:r>
              <a:rPr lang="ru-RU" sz="2000" spc="-1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человека.</a:t>
            </a:r>
          </a:p>
          <a:p>
            <a:pPr marL="0" marR="2093595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С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cs typeface="Arial"/>
              </a:rPr>
              <a:t>XX</a:t>
            </a: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 века в различных странах отмечается явление </a:t>
            </a:r>
            <a:r>
              <a:rPr lang="ru-RU" sz="2000" b="1" dirty="0" smtClean="0">
                <a:solidFill>
                  <a:schemeClr val="tx1"/>
                </a:solidFill>
                <a:latin typeface="Arial"/>
                <a:cs typeface="Arial"/>
              </a:rPr>
              <a:t>«вековой тенденции» (секулярного тренда)</a:t>
            </a: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 – комплекс морфофункциональных сдвигов в биологическом статусе человека:</a:t>
            </a:r>
          </a:p>
          <a:p>
            <a:pPr marL="12700" marR="2093595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Акселерация</a:t>
            </a:r>
          </a:p>
          <a:p>
            <a:pPr marL="12700" marR="2093595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Увеличение размеров и изменение пропорций тела</a:t>
            </a:r>
          </a:p>
          <a:p>
            <a:pPr marL="12700" marR="2093595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Удлинение репродуктивного периода </a:t>
            </a:r>
          </a:p>
          <a:p>
            <a:pPr marL="0" marR="2093595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(раннее половое созревание, поздняя менопауза)</a:t>
            </a:r>
          </a:p>
          <a:p>
            <a:pPr marL="12700" marR="2093595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Увеличение продолжительности жизни</a:t>
            </a:r>
          </a:p>
          <a:p>
            <a:pPr marL="12700" marR="2093595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Работоспособность в пожилом возрасте</a:t>
            </a:r>
          </a:p>
          <a:p>
            <a:pPr marL="12700" marR="2093595">
              <a:lnSpc>
                <a:spcPct val="100000"/>
              </a:lnSpc>
              <a:spcBef>
                <a:spcPts val="95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/>
                <a:cs typeface="Arial"/>
              </a:rPr>
              <a:t>Изменение структуры заболеваемости и др.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0" y="4001444"/>
            <a:ext cx="5818909" cy="28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93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1960</Words>
  <Application>Microsoft Office PowerPoint</Application>
  <PresentationFormat>Широкоэкранный</PresentationFormat>
  <Paragraphs>417</Paragraphs>
  <Slides>54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Arial</vt:lpstr>
      <vt:lpstr>Calibri</vt:lpstr>
      <vt:lpstr>Century Gothic</vt:lpstr>
      <vt:lpstr>Garamond</vt:lpstr>
      <vt:lpstr>Tahoma</vt:lpstr>
      <vt:lpstr>Times New Roman</vt:lpstr>
      <vt:lpstr>Verdana</vt:lpstr>
      <vt:lpstr>Wingdings</vt:lpstr>
      <vt:lpstr>Wingdings 3</vt:lpstr>
      <vt:lpstr>Легкий дым</vt:lpstr>
      <vt:lpstr>Введение в антропологию</vt:lpstr>
      <vt:lpstr>План лекции:</vt:lpstr>
      <vt:lpstr>Антропология - </vt:lpstr>
      <vt:lpstr>Актуальность:</vt:lpstr>
      <vt:lpstr>Презентация PowerPoint</vt:lpstr>
      <vt:lpstr>Антропология изучает человека, как биосоциальный феномен</vt:lpstr>
      <vt:lpstr>Задачи антропологии:</vt:lpstr>
      <vt:lpstr>Виды (направления) антропологии</vt:lpstr>
      <vt:lpstr>Биомедицинская антропология</vt:lpstr>
      <vt:lpstr>Возрастная антропология</vt:lpstr>
      <vt:lpstr>Результаты сомат</vt:lpstr>
      <vt:lpstr>Презентация PowerPoint</vt:lpstr>
      <vt:lpstr>Изменение габаритных размеров девушек</vt:lpstr>
      <vt:lpstr>Разделы биомедицинской антропологии</vt:lpstr>
      <vt:lpstr>Антропогенез</vt:lpstr>
      <vt:lpstr>Расоведение. Этническая антропология</vt:lpstr>
      <vt:lpstr>Морфология человека</vt:lpstr>
      <vt:lpstr>Морфология</vt:lpstr>
      <vt:lpstr>Антропологическое исследование</vt:lpstr>
      <vt:lpstr>Презентация PowerPoint</vt:lpstr>
      <vt:lpstr>Антропометрия</vt:lpstr>
      <vt:lpstr>Краниометрия</vt:lpstr>
      <vt:lpstr>Антропометрический инструментарий</vt:lpstr>
      <vt:lpstr>Биоимпедансометрия Метод оценки физического статуса человека</vt:lpstr>
      <vt:lpstr>Биоимпедансометрия   (биоимпедансный анализ)</vt:lpstr>
      <vt:lpstr>Презентация PowerPoint</vt:lpstr>
      <vt:lpstr>Популяционно-статистический метод</vt:lpstr>
      <vt:lpstr>Картографический метод</vt:lpstr>
      <vt:lpstr>С 1990 года, сотрудниками кафедры анатомии человека, проводится антропологическое обследование населения Восточной Сибири</vt:lpstr>
      <vt:lpstr>Картографический метод-исследование географического распределения признака Величина индекса загрязненности атмосферы в различных районах города Красноярска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датирования скелетных останков</vt:lpstr>
      <vt:lpstr>Презентация PowerPoint</vt:lpstr>
      <vt:lpstr>Презентация PowerPoint</vt:lpstr>
      <vt:lpstr>Термолюминисцентный метод</vt:lpstr>
      <vt:lpstr>Палеомагнитный метод</vt:lpstr>
      <vt:lpstr>Презентация PowerPoint</vt:lpstr>
      <vt:lpstr>Палеонтологический метод</vt:lpstr>
      <vt:lpstr>Археологический метод</vt:lpstr>
      <vt:lpstr>Презентация PowerPoint</vt:lpstr>
      <vt:lpstr>История антропологии</vt:lpstr>
      <vt:lpstr>История антропологии</vt:lpstr>
      <vt:lpstr>История антропологии</vt:lpstr>
      <vt:lpstr>История антропологии</vt:lpstr>
      <vt:lpstr>История антропологии</vt:lpstr>
      <vt:lpstr>История антропологии</vt:lpstr>
      <vt:lpstr>История антропологии</vt:lpstr>
      <vt:lpstr>История антропологии</vt:lpstr>
      <vt:lpstr>История антропологии</vt:lpstr>
      <vt:lpstr>Выводы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антропологию</dc:title>
  <dc:creator>Ирина</dc:creator>
  <cp:lastModifiedBy>Ирина</cp:lastModifiedBy>
  <cp:revision>38</cp:revision>
  <dcterms:created xsi:type="dcterms:W3CDTF">2023-02-24T12:10:58Z</dcterms:created>
  <dcterms:modified xsi:type="dcterms:W3CDTF">2023-02-27T16:11:46Z</dcterms:modified>
</cp:coreProperties>
</file>