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7"/>
  </p:notesMasterIdLst>
  <p:handoutMasterIdLst>
    <p:handoutMasterId r:id="rId18"/>
  </p:handoutMasterIdLst>
  <p:sldIdLst>
    <p:sldId id="280" r:id="rId2"/>
    <p:sldId id="291" r:id="rId3"/>
    <p:sldId id="274" r:id="rId4"/>
    <p:sldId id="292" r:id="rId5"/>
    <p:sldId id="293" r:id="rId6"/>
    <p:sldId id="299" r:id="rId7"/>
    <p:sldId id="295" r:id="rId8"/>
    <p:sldId id="297" r:id="rId9"/>
    <p:sldId id="298" r:id="rId10"/>
    <p:sldId id="300" r:id="rId11"/>
    <p:sldId id="284" r:id="rId12"/>
    <p:sldId id="288" r:id="rId13"/>
    <p:sldId id="272" r:id="rId14"/>
    <p:sldId id="286" r:id="rId15"/>
    <p:sldId id="301" r:id="rId16"/>
  </p:sldIdLst>
  <p:sldSz cx="9144000" cy="6858000" type="screen4x3"/>
  <p:notesSz cx="9928225" cy="6797675"/>
  <p:custShowLst>
    <p:custShow name="Президиум правительства 21.10." id="0">
      <p:sldLst/>
    </p:custShow>
  </p:custShow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3399"/>
    <a:srgbClr val="0000CC"/>
    <a:srgbClr val="C9F1FF"/>
    <a:srgbClr val="0000FF"/>
    <a:srgbClr val="DCF0C6"/>
    <a:srgbClr val="FF66FF"/>
    <a:srgbClr val="99CCFF"/>
    <a:srgbClr val="300EBE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1945" autoAdjust="0"/>
  </p:normalViewPr>
  <p:slideViewPr>
    <p:cSldViewPr>
      <p:cViewPr varScale="1">
        <p:scale>
          <a:sx n="116" d="100"/>
          <a:sy n="116" d="100"/>
        </p:scale>
        <p:origin x="1500" y="96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118" y="-43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62;&#1077;&#1083;&#1077;&#1074;&#1086;&#1077;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62;&#1077;&#1083;&#1077;&#1074;&#1086;&#1077;%20(3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62;&#1077;&#1083;&#1077;&#1074;&#1086;&#1077;%20(3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62;&#1077;&#1083;&#1077;&#1074;&#1086;&#1077;%20(3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.36\r\&#1044;&#1080;&#1085;&#1072;%20&#1064;&#1077;&#1087;&#1077;&#1083;&#1077;&#1074;&#1072;\Microsoft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.36\r\&#1044;&#1080;&#1085;&#1072;%20&#1064;&#1077;&#1087;&#1077;&#1083;&#1077;&#1074;&#1072;\Microsoft%20Excel%20Work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79;&#1077;&#1084;&#1089;&#1082;&#1080;&#1081;%20&#1082;%20&#1087;&#1083;&#1072;&#1085;&#1077;&#1088;&#1082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79;&#1077;&#1084;&#1089;&#1082;&#1080;&#1081;%20&#1082;%20&#1087;&#1083;&#1072;&#1085;&#1077;&#1088;&#1082;&#1077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79;&#1077;&#1084;&#1089;&#1082;&#1080;&#1081;%20&#1082;%20&#1087;&#1083;&#1072;&#1085;&#1077;&#1088;&#1082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CC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00CC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00CC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Целевое!$C$16:$K$17</c:f>
              <c:multiLvlStrCache>
                <c:ptCount val="9"/>
                <c:lvl>
                  <c:pt idx="0">
                    <c:v>Выпуск (чел.)</c:v>
                  </c:pt>
                  <c:pt idx="1">
                    <c:v>Трудоустройство (чел.)
</c:v>
                  </c:pt>
                  <c:pt idx="2">
                    <c:v>Поступление в ординатуру
</c:v>
                  </c:pt>
                  <c:pt idx="3">
                    <c:v>Выпуск (чел.)</c:v>
                  </c:pt>
                  <c:pt idx="4">
                    <c:v>Трудоустройство (чел.)
</c:v>
                  </c:pt>
                  <c:pt idx="5">
                    <c:v>Поступление в ординатуру
</c:v>
                  </c:pt>
                  <c:pt idx="6">
                    <c:v>Выпуск (чел.)</c:v>
                  </c:pt>
                  <c:pt idx="7">
                    <c:v>Трудоустройство (чел.)
</c:v>
                  </c:pt>
                  <c:pt idx="8">
                    <c:v>Поступление в ординатуру
</c:v>
                  </c:pt>
                </c:lvl>
                <c:lvl>
                  <c:pt idx="0">
                    <c:v>2020 г.</c:v>
                  </c:pt>
                  <c:pt idx="3">
                    <c:v>2021 г.</c:v>
                  </c:pt>
                  <c:pt idx="6">
                    <c:v>2022 г.</c:v>
                  </c:pt>
                </c:lvl>
              </c:multiLvlStrCache>
            </c:multiLvlStrRef>
          </c:cat>
          <c:val>
            <c:numRef>
              <c:f>Целевое!$C$18:$K$18</c:f>
              <c:numCache>
                <c:formatCode>General</c:formatCode>
                <c:ptCount val="9"/>
                <c:pt idx="0">
                  <c:v>123</c:v>
                </c:pt>
                <c:pt idx="1">
                  <c:v>49</c:v>
                </c:pt>
                <c:pt idx="2">
                  <c:v>56</c:v>
                </c:pt>
                <c:pt idx="3">
                  <c:v>167</c:v>
                </c:pt>
                <c:pt idx="4">
                  <c:v>79</c:v>
                </c:pt>
                <c:pt idx="5">
                  <c:v>56</c:v>
                </c:pt>
                <c:pt idx="6">
                  <c:v>141</c:v>
                </c:pt>
                <c:pt idx="7">
                  <c:v>45</c:v>
                </c:pt>
                <c:pt idx="8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4214088"/>
        <c:axId val="624214480"/>
      </c:barChart>
      <c:catAx>
        <c:axId val="624214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24214480"/>
        <c:crosses val="autoZero"/>
        <c:auto val="1"/>
        <c:lblAlgn val="ctr"/>
        <c:lblOffset val="100"/>
        <c:noMultiLvlLbl val="0"/>
      </c:catAx>
      <c:valAx>
        <c:axId val="62421448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624214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21E-2"/>
          <c:y val="0.22980303775770949"/>
          <c:w val="0.96766562974484327"/>
          <c:h val="0.4410930531528242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206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Целевое!$C$7:$H$8</c:f>
              <c:multiLvlStrCache>
                <c:ptCount val="6"/>
                <c:lvl>
                  <c:pt idx="0">
                    <c:v>Выпуск (чел.)</c:v>
                  </c:pt>
                  <c:pt idx="1">
                    <c:v>Трудоустройство (чел.)
</c:v>
                  </c:pt>
                  <c:pt idx="2">
                    <c:v>Выпуск (чел.)</c:v>
                  </c:pt>
                  <c:pt idx="3">
                    <c:v>Трудоустройство (чел.)
</c:v>
                  </c:pt>
                  <c:pt idx="4">
                    <c:v>Выпуск (чел.)</c:v>
                  </c:pt>
                  <c:pt idx="5">
                    <c:v>Трудоустройство (чел.)
</c:v>
                  </c:pt>
                </c:lvl>
                <c:lvl>
                  <c:pt idx="0">
                    <c:v>2020 г.</c:v>
                  </c:pt>
                  <c:pt idx="2">
                    <c:v>2021 г.</c:v>
                  </c:pt>
                  <c:pt idx="4">
                    <c:v>2022 г.</c:v>
                  </c:pt>
                </c:lvl>
              </c:multiLvlStrCache>
            </c:multiLvlStrRef>
          </c:cat>
          <c:val>
            <c:numRef>
              <c:f>Целевое!$C$9:$H$9</c:f>
              <c:numCache>
                <c:formatCode>General</c:formatCode>
                <c:ptCount val="6"/>
                <c:pt idx="0">
                  <c:v>38</c:v>
                </c:pt>
                <c:pt idx="1">
                  <c:v>35</c:v>
                </c:pt>
                <c:pt idx="2">
                  <c:v>81</c:v>
                </c:pt>
                <c:pt idx="3">
                  <c:v>78</c:v>
                </c:pt>
                <c:pt idx="4">
                  <c:v>83</c:v>
                </c:pt>
                <c:pt idx="5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4215264"/>
        <c:axId val="624215656"/>
        <c:axId val="0"/>
      </c:bar3DChart>
      <c:catAx>
        <c:axId val="624215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24215656"/>
        <c:crosses val="autoZero"/>
        <c:auto val="1"/>
        <c:lblAlgn val="ctr"/>
        <c:lblOffset val="100"/>
        <c:noMultiLvlLbl val="0"/>
      </c:catAx>
      <c:valAx>
        <c:axId val="62421565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624215264"/>
        <c:crosses val="autoZero"/>
        <c:crossBetween val="between"/>
      </c:valAx>
    </c:plotArea>
    <c:plotVisOnly val="1"/>
    <c:dispBlanksAs val="gap"/>
    <c:showDLblsOverMax val="0"/>
  </c:chart>
  <c:spPr>
    <a:solidFill>
      <a:srgbClr val="DCF0C6"/>
    </a:solidFill>
    <a:scene3d>
      <a:camera prst="orthographicFront"/>
      <a:lightRig rig="threePt" dir="t"/>
    </a:scene3d>
    <a:sp3d>
      <a:bevelT/>
    </a:sp3d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ординатура</a:t>
            </a:r>
            <a:endParaRPr lang="ru-RU" dirty="0"/>
          </a:p>
        </c:rich>
      </c:tx>
      <c:layout/>
      <c:overlay val="0"/>
    </c:title>
    <c:autoTitleDeleted val="0"/>
    <c:view3D>
      <c:rotX val="0"/>
      <c:rotY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00CC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Образ.сертификат!$C$6:$F$7</c:f>
              <c:multiLvlStrCache>
                <c:ptCount val="4"/>
                <c:lvl>
                  <c:pt idx="0">
                    <c:v>Выпуск (чел.)</c:v>
                  </c:pt>
                  <c:pt idx="1">
                    <c:v>Трудоустройство (чел.)
</c:v>
                  </c:pt>
                  <c:pt idx="2">
                    <c:v>Выпуск (чел.)</c:v>
                  </c:pt>
                  <c:pt idx="3">
                    <c:v>Трудоустройство (чел.)
</c:v>
                  </c:pt>
                </c:lvl>
                <c:lvl>
                  <c:pt idx="0">
                    <c:v>2021 г.</c:v>
                  </c:pt>
                  <c:pt idx="2">
                    <c:v>2022 г.</c:v>
                  </c:pt>
                </c:lvl>
              </c:multiLvlStrCache>
            </c:multiLvlStrRef>
          </c:cat>
          <c:val>
            <c:numRef>
              <c:f>Образ.сертификат!$C$8:$F$8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22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9128016"/>
        <c:axId val="579128408"/>
        <c:axId val="0"/>
      </c:bar3DChart>
      <c:catAx>
        <c:axId val="579128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79128408"/>
        <c:crosses val="autoZero"/>
        <c:auto val="1"/>
        <c:lblAlgn val="ctr"/>
        <c:lblOffset val="100"/>
        <c:noMultiLvlLbl val="0"/>
      </c:catAx>
      <c:valAx>
        <c:axId val="5791284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one"/>
        <c:crossAx val="579128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специалитет</a:t>
            </a:r>
            <a:endParaRPr lang="ru-RU" dirty="0"/>
          </a:p>
        </c:rich>
      </c:tx>
      <c:layout/>
      <c:overlay val="0"/>
    </c:title>
    <c:autoTitleDeleted val="0"/>
    <c:view3D>
      <c:rotX val="0"/>
      <c:rotY val="9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Образ.сертификат!$H$6:$J$7</c:f>
              <c:multiLvlStrCache>
                <c:ptCount val="3"/>
                <c:lvl>
                  <c:pt idx="0">
                    <c:v>Выпуск (чел.)</c:v>
                  </c:pt>
                  <c:pt idx="1">
                    <c:v>Трудоустройство (чел.)
</c:v>
                  </c:pt>
                  <c:pt idx="2">
                    <c:v>Поступление в ординатуру (чел.)</c:v>
                  </c:pt>
                </c:lvl>
                <c:lvl>
                  <c:pt idx="0">
                    <c:v>2022 г.</c:v>
                  </c:pt>
                </c:lvl>
              </c:multiLvlStrCache>
            </c:multiLvlStrRef>
          </c:cat>
          <c:val>
            <c:numRef>
              <c:f>Образ.сертификат!$H$8:$J$8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9129192"/>
        <c:axId val="578525264"/>
        <c:axId val="0"/>
      </c:bar3DChart>
      <c:catAx>
        <c:axId val="579129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78525264"/>
        <c:crosses val="autoZero"/>
        <c:auto val="1"/>
        <c:lblAlgn val="ctr"/>
        <c:lblOffset val="100"/>
        <c:noMultiLvlLbl val="0"/>
      </c:catAx>
      <c:valAx>
        <c:axId val="57852526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579129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Специалитет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CC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00CC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00CC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Лист1!$B$3:$G$4</c:f>
              <c:multiLvlStrCache>
                <c:ptCount val="6"/>
                <c:lvl>
                  <c:pt idx="0">
                    <c:v>целевое</c:v>
                  </c:pt>
                  <c:pt idx="1">
                    <c:v>образовательный сертификат
</c:v>
                  </c:pt>
                  <c:pt idx="2">
                    <c:v>целевое</c:v>
                  </c:pt>
                  <c:pt idx="3">
                    <c:v>образовательный сертификат
</c:v>
                  </c:pt>
                  <c:pt idx="4">
                    <c:v>целевое</c:v>
                  </c:pt>
                  <c:pt idx="5">
                    <c:v>образовательный сертификат
</c:v>
                  </c:pt>
                </c:lvl>
                <c:lvl>
                  <c:pt idx="0">
                    <c:v>2023 год</c:v>
                  </c:pt>
                  <c:pt idx="2">
                    <c:v>2024 год</c:v>
                  </c:pt>
                  <c:pt idx="4">
                    <c:v>2025 год</c:v>
                  </c:pt>
                </c:lvl>
              </c:multiLvlStrCache>
            </c:multiLvlStrRef>
          </c:cat>
          <c:val>
            <c:numRef>
              <c:f>Лист1!$B$5:$G$5</c:f>
              <c:numCache>
                <c:formatCode>General</c:formatCode>
                <c:ptCount val="6"/>
                <c:pt idx="0">
                  <c:v>110</c:v>
                </c:pt>
                <c:pt idx="1">
                  <c:v>19</c:v>
                </c:pt>
                <c:pt idx="2">
                  <c:v>126</c:v>
                </c:pt>
                <c:pt idx="3">
                  <c:v>156</c:v>
                </c:pt>
                <c:pt idx="4">
                  <c:v>168</c:v>
                </c:pt>
                <c:pt idx="5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8526048"/>
        <c:axId val="578526440"/>
        <c:axId val="0"/>
      </c:bar3DChart>
      <c:catAx>
        <c:axId val="578526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78526440"/>
        <c:crosses val="autoZero"/>
        <c:auto val="1"/>
        <c:lblAlgn val="ctr"/>
        <c:lblOffset val="100"/>
        <c:noMultiLvlLbl val="0"/>
      </c:catAx>
      <c:valAx>
        <c:axId val="57852644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578526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Ординатура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CC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00CC"/>
              </a:solidFill>
            </c:spPr>
          </c:dPt>
          <c:dLbls>
            <c:dLbl>
              <c:idx val="1"/>
              <c:layout>
                <c:manualLayout>
                  <c:x val="1.1378664019410029E-2"/>
                  <c:y val="-9.9831674887276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329405747369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378664019410029E-2"/>
                  <c:y val="-4.9915837443638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Лист1!$B$8:$E$9</c:f>
              <c:multiLvlStrCache>
                <c:ptCount val="4"/>
                <c:lvl>
                  <c:pt idx="0">
                    <c:v>целевое</c:v>
                  </c:pt>
                  <c:pt idx="1">
                    <c:v>образовательный сертификат
</c:v>
                  </c:pt>
                  <c:pt idx="2">
                    <c:v>целевое</c:v>
                  </c:pt>
                  <c:pt idx="3">
                    <c:v>образовательный сертификат
</c:v>
                  </c:pt>
                </c:lvl>
                <c:lvl>
                  <c:pt idx="0">
                    <c:v>2023 год</c:v>
                  </c:pt>
                  <c:pt idx="2">
                    <c:v>2024 год</c:v>
                  </c:pt>
                </c:lvl>
              </c:multiLvlStrCache>
            </c:multiLvlStrRef>
          </c:cat>
          <c:val>
            <c:numRef>
              <c:f>Лист1!$B$10:$E$10</c:f>
              <c:numCache>
                <c:formatCode>General</c:formatCode>
                <c:ptCount val="4"/>
                <c:pt idx="0">
                  <c:v>79</c:v>
                </c:pt>
                <c:pt idx="1">
                  <c:v>27</c:v>
                </c:pt>
                <c:pt idx="2">
                  <c:v>126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7539848"/>
        <c:axId val="307540240"/>
        <c:axId val="0"/>
      </c:bar3DChart>
      <c:catAx>
        <c:axId val="307539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07540240"/>
        <c:crosses val="autoZero"/>
        <c:auto val="1"/>
        <c:lblAlgn val="ctr"/>
        <c:lblOffset val="100"/>
        <c:noMultiLvlLbl val="0"/>
      </c:catAx>
      <c:valAx>
        <c:axId val="30754024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307539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Привлечено специалистов </a:t>
            </a:r>
            <a:endParaRPr lang="ru-RU" dirty="0"/>
          </a:p>
        </c:rich>
      </c:tx>
      <c:layout/>
      <c:overlay val="0"/>
    </c:title>
    <c:autoTitleDeleted val="0"/>
    <c:view3D>
      <c:rotX val="0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Лист1!$I$3</c:f>
              <c:strCache>
                <c:ptCount val="1"/>
                <c:pt idx="0">
                  <c:v>ПЛАН (врачи, фельдшер, медсестра,чел.)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Лист1!$J$2:$M$2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Лист1!$J$3:$M$3</c:f>
              <c:numCache>
                <c:formatCode>General</c:formatCode>
                <c:ptCount val="4"/>
                <c:pt idx="0">
                  <c:v>156</c:v>
                </c:pt>
                <c:pt idx="1">
                  <c:v>240</c:v>
                </c:pt>
                <c:pt idx="2">
                  <c:v>205</c:v>
                </c:pt>
                <c:pt idx="3">
                  <c:v>186</c:v>
                </c:pt>
              </c:numCache>
            </c:numRef>
          </c:val>
        </c:ser>
        <c:ser>
          <c:idx val="1"/>
          <c:order val="1"/>
          <c:tx>
            <c:strRef>
              <c:f>Лист1!$I$4</c:f>
              <c:strCache>
                <c:ptCount val="1"/>
                <c:pt idx="0">
                  <c:v>ФАКТ (врачи, фельдшер, медсестра, чел.)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611447730878906E-2"/>
                  <c:y val="-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656026823230467E-2"/>
                  <c:y val="5.3445240091168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3948820501425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439461142494136E-2"/>
                  <c:y val="-1.068904801823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Лист1!$J$2:$M$2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Лист1!$J$4:$M$4</c:f>
              <c:numCache>
                <c:formatCode>General</c:formatCode>
                <c:ptCount val="4"/>
                <c:pt idx="0">
                  <c:v>142</c:v>
                </c:pt>
                <c:pt idx="1">
                  <c:v>158</c:v>
                </c:pt>
                <c:pt idx="2">
                  <c:v>132</c:v>
                </c:pt>
                <c:pt idx="3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7541024"/>
        <c:axId val="307541416"/>
        <c:axId val="0"/>
      </c:bar3DChart>
      <c:catAx>
        <c:axId val="307541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07541416"/>
        <c:crosses val="autoZero"/>
        <c:auto val="1"/>
        <c:lblAlgn val="ctr"/>
        <c:lblOffset val="100"/>
        <c:noMultiLvlLbl val="0"/>
      </c:catAx>
      <c:valAx>
        <c:axId val="30754141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307541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Привлечено специалистов в межрайонные центры</a:t>
            </a:r>
            <a:endParaRPr lang="ru-RU" sz="1600" dirty="0"/>
          </a:p>
        </c:rich>
      </c:tx>
      <c:layout/>
      <c:overlay val="0"/>
    </c:title>
    <c:autoTitleDeleted val="0"/>
    <c:view3D>
      <c:rotX val="0"/>
      <c:rotY val="1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Лист1!$Q$5</c:f>
              <c:strCache>
                <c:ptCount val="1"/>
                <c:pt idx="0">
                  <c:v>ПЛАН (чел.)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Лист1!$R$4:$U$4</c:f>
              <c:strCache>
                <c:ptCount val="3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</c:strCache>
            </c:strRef>
          </c:cat>
          <c:val>
            <c:numRef>
              <c:f>Лист1!$R$5:$U$5</c:f>
              <c:numCache>
                <c:formatCode>General</c:formatCode>
                <c:ptCount val="4"/>
                <c:pt idx="0">
                  <c:v>21</c:v>
                </c:pt>
                <c:pt idx="1">
                  <c:v>21</c:v>
                </c:pt>
                <c:pt idx="2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Лист1!$Q$6</c:f>
              <c:strCache>
                <c:ptCount val="1"/>
                <c:pt idx="0">
                  <c:v>ФАКТ (чел.)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Лист1!$R$4:$U$4</c:f>
              <c:strCache>
                <c:ptCount val="3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</c:strCache>
            </c:strRef>
          </c:cat>
          <c:val>
            <c:numRef>
              <c:f>Лист1!$R$6:$U$6</c:f>
              <c:numCache>
                <c:formatCode>General</c:formatCode>
                <c:ptCount val="4"/>
                <c:pt idx="0">
                  <c:v>21</c:v>
                </c:pt>
                <c:pt idx="1">
                  <c:v>52</c:v>
                </c:pt>
                <c:pt idx="2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3415920"/>
        <c:axId val="313416312"/>
        <c:axId val="0"/>
      </c:bar3DChart>
      <c:catAx>
        <c:axId val="313415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13416312"/>
        <c:crosses val="autoZero"/>
        <c:auto val="1"/>
        <c:lblAlgn val="ctr"/>
        <c:lblOffset val="100"/>
        <c:noMultiLvlLbl val="0"/>
      </c:catAx>
      <c:valAx>
        <c:axId val="31341631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3134159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Привлечено</a:t>
            </a:r>
            <a:r>
              <a:rPr lang="ru-RU" sz="1400" baseline="0" dirty="0" smtClean="0"/>
              <a:t> специалистов для работы в бригадах</a:t>
            </a:r>
          </a:p>
          <a:p>
            <a:pPr>
              <a:defRPr/>
            </a:pPr>
            <a:r>
              <a:rPr lang="ru-RU" sz="1400" baseline="0" dirty="0" smtClean="0"/>
              <a:t> скорой медпомощи </a:t>
            </a:r>
            <a:endParaRPr lang="ru-RU" sz="14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Лист1!$R$8</c:f>
              <c:strCache>
                <c:ptCount val="1"/>
                <c:pt idx="0">
                  <c:v>2022 г.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6.298903296459123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45064834066055E-2"/>
                  <c:y val="-2.7133737277054686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Лист1!$Q$9:$Q$10</c:f>
              <c:strCache>
                <c:ptCount val="2"/>
                <c:pt idx="0">
                  <c:v>ПЛАН (чел.)</c:v>
                </c:pt>
                <c:pt idx="1">
                  <c:v>ФАКТ (чел.)</c:v>
                </c:pt>
              </c:strCache>
            </c:strRef>
          </c:cat>
          <c:val>
            <c:numRef>
              <c:f>Лист1!$R$9:$R$10</c:f>
              <c:numCache>
                <c:formatCode>General</c:formatCode>
                <c:ptCount val="2"/>
                <c:pt idx="0">
                  <c:v>58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3417096"/>
        <c:axId val="307586952"/>
        <c:axId val="0"/>
      </c:bar3DChart>
      <c:catAx>
        <c:axId val="313417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07586952"/>
        <c:crosses val="autoZero"/>
        <c:auto val="1"/>
        <c:lblAlgn val="ctr"/>
        <c:lblOffset val="100"/>
        <c:noMultiLvlLbl val="0"/>
      </c:catAx>
      <c:valAx>
        <c:axId val="30758695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3134170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237" y="1"/>
            <a:ext cx="4304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5AE0D2AA-6EC3-421F-BFCB-150A87289B9C}" type="datetimeFigureOut">
              <a:rPr lang="ru-RU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4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237" y="6456364"/>
            <a:ext cx="4304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D8B6C40-0E53-43E4-97F8-31129482D3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8342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237" y="1"/>
            <a:ext cx="4304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0D4B152-D2F5-4812-8ABD-527F2EE4832B}" type="datetimeFigureOut">
              <a:rPr lang="ru-RU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347" y="3228976"/>
            <a:ext cx="794353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4"/>
            <a:ext cx="430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237" y="6456364"/>
            <a:ext cx="4304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701F2D-FF38-4E4E-93DB-4FD99C2B88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53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701F2D-FF38-4E4E-93DB-4FD99C2B8871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3605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701F2D-FF38-4E4E-93DB-4FD99C2B8871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902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701F2D-FF38-4E4E-93DB-4FD99C2B8871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862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75600" y="6308725"/>
            <a:ext cx="773113" cy="215900"/>
          </a:xfrm>
          <a:prstGeom prst="rect">
            <a:avLst/>
          </a:prstGeom>
          <a:solidFill>
            <a:srgbClr val="7FBB5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7825" y="762000"/>
            <a:ext cx="773113" cy="381000"/>
          </a:xfrm>
          <a:prstGeom prst="rect">
            <a:avLst/>
          </a:prstGeom>
          <a:solidFill>
            <a:srgbClr val="67BE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3000" y="762000"/>
            <a:ext cx="7653338" cy="381000"/>
          </a:xfrm>
          <a:prstGeom prst="rect">
            <a:avLst/>
          </a:prstGeom>
          <a:solidFill>
            <a:srgbClr val="0071B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58788" y="217488"/>
            <a:ext cx="4481512" cy="436562"/>
            <a:chOff x="296" y="234"/>
            <a:chExt cx="2823" cy="275"/>
          </a:xfrm>
        </p:grpSpPr>
        <p:grpSp>
          <p:nvGrpSpPr>
            <p:cNvPr id="8" name="Group 6"/>
            <p:cNvGrpSpPr>
              <a:grpSpLocks/>
            </p:cNvGrpSpPr>
            <p:nvPr userDrawn="1"/>
          </p:nvGrpSpPr>
          <p:grpSpPr bwMode="auto">
            <a:xfrm>
              <a:off x="296" y="234"/>
              <a:ext cx="422" cy="275"/>
              <a:chOff x="295" y="3753"/>
              <a:chExt cx="344" cy="225"/>
            </a:xfrm>
          </p:grpSpPr>
          <p:sp>
            <p:nvSpPr>
              <p:cNvPr id="10" name="Freeform 7"/>
              <p:cNvSpPr>
                <a:spLocks/>
              </p:cNvSpPr>
              <p:nvPr userDrawn="1"/>
            </p:nvSpPr>
            <p:spPr bwMode="auto">
              <a:xfrm>
                <a:off x="501" y="3840"/>
                <a:ext cx="138" cy="138"/>
              </a:xfrm>
              <a:custGeom>
                <a:avLst/>
                <a:gdLst>
                  <a:gd name="T0" fmla="*/ 120 w 138"/>
                  <a:gd name="T1" fmla="*/ 0 h 138"/>
                  <a:gd name="T2" fmla="*/ 52 w 138"/>
                  <a:gd name="T3" fmla="*/ 0 h 138"/>
                  <a:gd name="T4" fmla="*/ 52 w 138"/>
                  <a:gd name="T5" fmla="*/ 0 h 138"/>
                  <a:gd name="T6" fmla="*/ 58 w 138"/>
                  <a:gd name="T7" fmla="*/ 2 h 138"/>
                  <a:gd name="T8" fmla="*/ 64 w 138"/>
                  <a:gd name="T9" fmla="*/ 4 h 138"/>
                  <a:gd name="T10" fmla="*/ 68 w 138"/>
                  <a:gd name="T11" fmla="*/ 10 h 138"/>
                  <a:gd name="T12" fmla="*/ 70 w 138"/>
                  <a:gd name="T13" fmla="*/ 18 h 138"/>
                  <a:gd name="T14" fmla="*/ 70 w 138"/>
                  <a:gd name="T15" fmla="*/ 52 h 138"/>
                  <a:gd name="T16" fmla="*/ 70 w 138"/>
                  <a:gd name="T17" fmla="*/ 52 h 138"/>
                  <a:gd name="T18" fmla="*/ 68 w 138"/>
                  <a:gd name="T19" fmla="*/ 58 h 138"/>
                  <a:gd name="T20" fmla="*/ 64 w 138"/>
                  <a:gd name="T21" fmla="*/ 64 h 138"/>
                  <a:gd name="T22" fmla="*/ 58 w 138"/>
                  <a:gd name="T23" fmla="*/ 68 h 138"/>
                  <a:gd name="T24" fmla="*/ 52 w 138"/>
                  <a:gd name="T25" fmla="*/ 68 h 138"/>
                  <a:gd name="T26" fmla="*/ 0 w 138"/>
                  <a:gd name="T27" fmla="*/ 68 h 138"/>
                  <a:gd name="T28" fmla="*/ 0 w 138"/>
                  <a:gd name="T29" fmla="*/ 120 h 138"/>
                  <a:gd name="T30" fmla="*/ 0 w 138"/>
                  <a:gd name="T31" fmla="*/ 120 h 138"/>
                  <a:gd name="T32" fmla="*/ 2 w 138"/>
                  <a:gd name="T33" fmla="*/ 126 h 138"/>
                  <a:gd name="T34" fmla="*/ 6 w 138"/>
                  <a:gd name="T35" fmla="*/ 132 h 138"/>
                  <a:gd name="T36" fmla="*/ 12 w 138"/>
                  <a:gd name="T37" fmla="*/ 136 h 138"/>
                  <a:gd name="T38" fmla="*/ 18 w 138"/>
                  <a:gd name="T39" fmla="*/ 138 h 138"/>
                  <a:gd name="T40" fmla="*/ 52 w 138"/>
                  <a:gd name="T41" fmla="*/ 138 h 138"/>
                  <a:gd name="T42" fmla="*/ 52 w 138"/>
                  <a:gd name="T43" fmla="*/ 138 h 138"/>
                  <a:gd name="T44" fmla="*/ 58 w 138"/>
                  <a:gd name="T45" fmla="*/ 136 h 138"/>
                  <a:gd name="T46" fmla="*/ 64 w 138"/>
                  <a:gd name="T47" fmla="*/ 132 h 138"/>
                  <a:gd name="T48" fmla="*/ 68 w 138"/>
                  <a:gd name="T49" fmla="*/ 126 h 138"/>
                  <a:gd name="T50" fmla="*/ 70 w 138"/>
                  <a:gd name="T51" fmla="*/ 120 h 138"/>
                  <a:gd name="T52" fmla="*/ 70 w 138"/>
                  <a:gd name="T53" fmla="*/ 68 h 138"/>
                  <a:gd name="T54" fmla="*/ 120 w 138"/>
                  <a:gd name="T55" fmla="*/ 68 h 138"/>
                  <a:gd name="T56" fmla="*/ 120 w 138"/>
                  <a:gd name="T57" fmla="*/ 68 h 138"/>
                  <a:gd name="T58" fmla="*/ 128 w 138"/>
                  <a:gd name="T59" fmla="*/ 68 h 138"/>
                  <a:gd name="T60" fmla="*/ 134 w 138"/>
                  <a:gd name="T61" fmla="*/ 64 h 138"/>
                  <a:gd name="T62" fmla="*/ 136 w 138"/>
                  <a:gd name="T63" fmla="*/ 58 h 138"/>
                  <a:gd name="T64" fmla="*/ 138 w 138"/>
                  <a:gd name="T65" fmla="*/ 52 h 138"/>
                  <a:gd name="T66" fmla="*/ 138 w 138"/>
                  <a:gd name="T67" fmla="*/ 18 h 138"/>
                  <a:gd name="T68" fmla="*/ 138 w 138"/>
                  <a:gd name="T69" fmla="*/ 18 h 138"/>
                  <a:gd name="T70" fmla="*/ 136 w 138"/>
                  <a:gd name="T71" fmla="*/ 10 h 138"/>
                  <a:gd name="T72" fmla="*/ 134 w 138"/>
                  <a:gd name="T73" fmla="*/ 4 h 138"/>
                  <a:gd name="T74" fmla="*/ 128 w 138"/>
                  <a:gd name="T75" fmla="*/ 2 h 138"/>
                  <a:gd name="T76" fmla="*/ 120 w 138"/>
                  <a:gd name="T77" fmla="*/ 0 h 138"/>
                  <a:gd name="T78" fmla="*/ 120 w 138"/>
                  <a:gd name="T79" fmla="*/ 0 h 13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38" h="138">
                    <a:moveTo>
                      <a:pt x="120" y="0"/>
                    </a:moveTo>
                    <a:lnTo>
                      <a:pt x="52" y="0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68" y="10"/>
                    </a:lnTo>
                    <a:lnTo>
                      <a:pt x="70" y="18"/>
                    </a:lnTo>
                    <a:lnTo>
                      <a:pt x="70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68"/>
                    </a:lnTo>
                    <a:lnTo>
                      <a:pt x="0" y="68"/>
                    </a:lnTo>
                    <a:lnTo>
                      <a:pt x="0" y="120"/>
                    </a:lnTo>
                    <a:lnTo>
                      <a:pt x="2" y="126"/>
                    </a:lnTo>
                    <a:lnTo>
                      <a:pt x="6" y="132"/>
                    </a:lnTo>
                    <a:lnTo>
                      <a:pt x="12" y="136"/>
                    </a:lnTo>
                    <a:lnTo>
                      <a:pt x="18" y="138"/>
                    </a:lnTo>
                    <a:lnTo>
                      <a:pt x="52" y="138"/>
                    </a:lnTo>
                    <a:lnTo>
                      <a:pt x="58" y="136"/>
                    </a:lnTo>
                    <a:lnTo>
                      <a:pt x="64" y="132"/>
                    </a:lnTo>
                    <a:lnTo>
                      <a:pt x="68" y="126"/>
                    </a:lnTo>
                    <a:lnTo>
                      <a:pt x="70" y="120"/>
                    </a:lnTo>
                    <a:lnTo>
                      <a:pt x="70" y="68"/>
                    </a:lnTo>
                    <a:lnTo>
                      <a:pt x="120" y="68"/>
                    </a:lnTo>
                    <a:lnTo>
                      <a:pt x="128" y="68"/>
                    </a:lnTo>
                    <a:lnTo>
                      <a:pt x="134" y="64"/>
                    </a:lnTo>
                    <a:lnTo>
                      <a:pt x="136" y="58"/>
                    </a:lnTo>
                    <a:lnTo>
                      <a:pt x="138" y="52"/>
                    </a:lnTo>
                    <a:lnTo>
                      <a:pt x="138" y="18"/>
                    </a:lnTo>
                    <a:lnTo>
                      <a:pt x="136" y="10"/>
                    </a:lnTo>
                    <a:lnTo>
                      <a:pt x="134" y="4"/>
                    </a:lnTo>
                    <a:lnTo>
                      <a:pt x="128" y="2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FBB0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8"/>
              <p:cNvSpPr>
                <a:spLocks/>
              </p:cNvSpPr>
              <p:nvPr userDrawn="1"/>
            </p:nvSpPr>
            <p:spPr bwMode="auto">
              <a:xfrm>
                <a:off x="365" y="3840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78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9"/>
              <p:cNvSpPr>
                <a:spLocks/>
              </p:cNvSpPr>
              <p:nvPr userDrawn="1"/>
            </p:nvSpPr>
            <p:spPr bwMode="auto">
              <a:xfrm>
                <a:off x="365" y="3840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auto">
              <a:xfrm>
                <a:off x="295" y="3840"/>
                <a:ext cx="138" cy="138"/>
              </a:xfrm>
              <a:custGeom>
                <a:avLst/>
                <a:gdLst>
                  <a:gd name="T0" fmla="*/ 138 w 138"/>
                  <a:gd name="T1" fmla="*/ 120 h 138"/>
                  <a:gd name="T2" fmla="*/ 138 w 138"/>
                  <a:gd name="T3" fmla="*/ 68 h 138"/>
                  <a:gd name="T4" fmla="*/ 86 w 138"/>
                  <a:gd name="T5" fmla="*/ 68 h 138"/>
                  <a:gd name="T6" fmla="*/ 86 w 138"/>
                  <a:gd name="T7" fmla="*/ 68 h 138"/>
                  <a:gd name="T8" fmla="*/ 80 w 138"/>
                  <a:gd name="T9" fmla="*/ 68 h 138"/>
                  <a:gd name="T10" fmla="*/ 74 w 138"/>
                  <a:gd name="T11" fmla="*/ 64 h 138"/>
                  <a:gd name="T12" fmla="*/ 70 w 138"/>
                  <a:gd name="T13" fmla="*/ 58 h 138"/>
                  <a:gd name="T14" fmla="*/ 70 w 138"/>
                  <a:gd name="T15" fmla="*/ 52 h 138"/>
                  <a:gd name="T16" fmla="*/ 70 w 138"/>
                  <a:gd name="T17" fmla="*/ 18 h 138"/>
                  <a:gd name="T18" fmla="*/ 70 w 138"/>
                  <a:gd name="T19" fmla="*/ 18 h 138"/>
                  <a:gd name="T20" fmla="*/ 70 w 138"/>
                  <a:gd name="T21" fmla="*/ 10 h 138"/>
                  <a:gd name="T22" fmla="*/ 74 w 138"/>
                  <a:gd name="T23" fmla="*/ 4 h 138"/>
                  <a:gd name="T24" fmla="*/ 80 w 138"/>
                  <a:gd name="T25" fmla="*/ 2 h 138"/>
                  <a:gd name="T26" fmla="*/ 86 w 138"/>
                  <a:gd name="T27" fmla="*/ 0 h 138"/>
                  <a:gd name="T28" fmla="*/ 18 w 138"/>
                  <a:gd name="T29" fmla="*/ 0 h 138"/>
                  <a:gd name="T30" fmla="*/ 18 w 138"/>
                  <a:gd name="T31" fmla="*/ 0 h 138"/>
                  <a:gd name="T32" fmla="*/ 10 w 138"/>
                  <a:gd name="T33" fmla="*/ 2 h 138"/>
                  <a:gd name="T34" fmla="*/ 6 w 138"/>
                  <a:gd name="T35" fmla="*/ 4 h 138"/>
                  <a:gd name="T36" fmla="*/ 2 w 138"/>
                  <a:gd name="T37" fmla="*/ 10 h 138"/>
                  <a:gd name="T38" fmla="*/ 0 w 138"/>
                  <a:gd name="T39" fmla="*/ 18 h 138"/>
                  <a:gd name="T40" fmla="*/ 0 w 138"/>
                  <a:gd name="T41" fmla="*/ 52 h 138"/>
                  <a:gd name="T42" fmla="*/ 0 w 138"/>
                  <a:gd name="T43" fmla="*/ 52 h 138"/>
                  <a:gd name="T44" fmla="*/ 2 w 138"/>
                  <a:gd name="T45" fmla="*/ 58 h 138"/>
                  <a:gd name="T46" fmla="*/ 6 w 138"/>
                  <a:gd name="T47" fmla="*/ 64 h 138"/>
                  <a:gd name="T48" fmla="*/ 10 w 138"/>
                  <a:gd name="T49" fmla="*/ 68 h 138"/>
                  <a:gd name="T50" fmla="*/ 18 w 138"/>
                  <a:gd name="T51" fmla="*/ 68 h 138"/>
                  <a:gd name="T52" fmla="*/ 70 w 138"/>
                  <a:gd name="T53" fmla="*/ 68 h 138"/>
                  <a:gd name="T54" fmla="*/ 70 w 138"/>
                  <a:gd name="T55" fmla="*/ 120 h 138"/>
                  <a:gd name="T56" fmla="*/ 70 w 138"/>
                  <a:gd name="T57" fmla="*/ 120 h 138"/>
                  <a:gd name="T58" fmla="*/ 70 w 138"/>
                  <a:gd name="T59" fmla="*/ 126 h 138"/>
                  <a:gd name="T60" fmla="*/ 74 w 138"/>
                  <a:gd name="T61" fmla="*/ 132 h 138"/>
                  <a:gd name="T62" fmla="*/ 80 w 138"/>
                  <a:gd name="T63" fmla="*/ 136 h 138"/>
                  <a:gd name="T64" fmla="*/ 86 w 138"/>
                  <a:gd name="T65" fmla="*/ 138 h 138"/>
                  <a:gd name="T66" fmla="*/ 120 w 138"/>
                  <a:gd name="T67" fmla="*/ 138 h 138"/>
                  <a:gd name="T68" fmla="*/ 120 w 138"/>
                  <a:gd name="T69" fmla="*/ 138 h 138"/>
                  <a:gd name="T70" fmla="*/ 128 w 138"/>
                  <a:gd name="T71" fmla="*/ 136 h 138"/>
                  <a:gd name="T72" fmla="*/ 132 w 138"/>
                  <a:gd name="T73" fmla="*/ 132 h 138"/>
                  <a:gd name="T74" fmla="*/ 136 w 138"/>
                  <a:gd name="T75" fmla="*/ 126 h 138"/>
                  <a:gd name="T76" fmla="*/ 138 w 138"/>
                  <a:gd name="T77" fmla="*/ 120 h 138"/>
                  <a:gd name="T78" fmla="*/ 138 w 138"/>
                  <a:gd name="T79" fmla="*/ 120 h 138"/>
                  <a:gd name="T80" fmla="*/ 138 w 138"/>
                  <a:gd name="T81" fmla="*/ 120 h 138"/>
                  <a:gd name="T82" fmla="*/ 138 w 138"/>
                  <a:gd name="T83" fmla="*/ 120 h 1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8" h="138">
                    <a:moveTo>
                      <a:pt x="138" y="120"/>
                    </a:moveTo>
                    <a:lnTo>
                      <a:pt x="138" y="68"/>
                    </a:lnTo>
                    <a:lnTo>
                      <a:pt x="86" y="68"/>
                    </a:lnTo>
                    <a:lnTo>
                      <a:pt x="80" y="68"/>
                    </a:lnTo>
                    <a:lnTo>
                      <a:pt x="74" y="64"/>
                    </a:lnTo>
                    <a:lnTo>
                      <a:pt x="70" y="58"/>
                    </a:lnTo>
                    <a:lnTo>
                      <a:pt x="70" y="52"/>
                    </a:lnTo>
                    <a:lnTo>
                      <a:pt x="70" y="18"/>
                    </a:lnTo>
                    <a:lnTo>
                      <a:pt x="70" y="10"/>
                    </a:lnTo>
                    <a:lnTo>
                      <a:pt x="74" y="4"/>
                    </a:lnTo>
                    <a:lnTo>
                      <a:pt x="80" y="2"/>
                    </a:lnTo>
                    <a:lnTo>
                      <a:pt x="86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6" y="64"/>
                    </a:lnTo>
                    <a:lnTo>
                      <a:pt x="10" y="68"/>
                    </a:lnTo>
                    <a:lnTo>
                      <a:pt x="18" y="68"/>
                    </a:lnTo>
                    <a:lnTo>
                      <a:pt x="70" y="68"/>
                    </a:lnTo>
                    <a:lnTo>
                      <a:pt x="70" y="120"/>
                    </a:lnTo>
                    <a:lnTo>
                      <a:pt x="70" y="126"/>
                    </a:lnTo>
                    <a:lnTo>
                      <a:pt x="74" y="132"/>
                    </a:lnTo>
                    <a:lnTo>
                      <a:pt x="80" y="136"/>
                    </a:lnTo>
                    <a:lnTo>
                      <a:pt x="86" y="138"/>
                    </a:lnTo>
                    <a:lnTo>
                      <a:pt x="120" y="138"/>
                    </a:lnTo>
                    <a:lnTo>
                      <a:pt x="128" y="136"/>
                    </a:lnTo>
                    <a:lnTo>
                      <a:pt x="132" y="132"/>
                    </a:lnTo>
                    <a:lnTo>
                      <a:pt x="136" y="126"/>
                    </a:lnTo>
                    <a:lnTo>
                      <a:pt x="138" y="120"/>
                    </a:lnTo>
                    <a:close/>
                  </a:path>
                </a:pathLst>
              </a:custGeom>
              <a:solidFill>
                <a:srgbClr val="73C16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auto">
              <a:xfrm>
                <a:off x="509" y="3754"/>
                <a:ext cx="72" cy="72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0 w 72"/>
                  <a:gd name="T5" fmla="*/ 30 h 72"/>
                  <a:gd name="T6" fmla="*/ 2 w 72"/>
                  <a:gd name="T7" fmla="*/ 22 h 72"/>
                  <a:gd name="T8" fmla="*/ 6 w 72"/>
                  <a:gd name="T9" fmla="*/ 16 h 72"/>
                  <a:gd name="T10" fmla="*/ 10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28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2 w 72"/>
                  <a:gd name="T23" fmla="*/ 2 h 72"/>
                  <a:gd name="T24" fmla="*/ 50 w 72"/>
                  <a:gd name="T25" fmla="*/ 4 h 72"/>
                  <a:gd name="T26" fmla="*/ 56 w 72"/>
                  <a:gd name="T27" fmla="*/ 6 h 72"/>
                  <a:gd name="T28" fmla="*/ 60 w 72"/>
                  <a:gd name="T29" fmla="*/ 10 h 72"/>
                  <a:gd name="T30" fmla="*/ 66 w 72"/>
                  <a:gd name="T31" fmla="*/ 16 h 72"/>
                  <a:gd name="T32" fmla="*/ 68 w 72"/>
                  <a:gd name="T33" fmla="*/ 22 h 72"/>
                  <a:gd name="T34" fmla="*/ 70 w 72"/>
                  <a:gd name="T35" fmla="*/ 30 h 72"/>
                  <a:gd name="T36" fmla="*/ 72 w 72"/>
                  <a:gd name="T37" fmla="*/ 36 h 72"/>
                  <a:gd name="T38" fmla="*/ 72 w 72"/>
                  <a:gd name="T39" fmla="*/ 36 h 72"/>
                  <a:gd name="T40" fmla="*/ 70 w 72"/>
                  <a:gd name="T41" fmla="*/ 44 h 72"/>
                  <a:gd name="T42" fmla="*/ 68 w 72"/>
                  <a:gd name="T43" fmla="*/ 50 h 72"/>
                  <a:gd name="T44" fmla="*/ 66 w 72"/>
                  <a:gd name="T45" fmla="*/ 56 h 72"/>
                  <a:gd name="T46" fmla="*/ 60 w 72"/>
                  <a:gd name="T47" fmla="*/ 62 h 72"/>
                  <a:gd name="T48" fmla="*/ 56 w 72"/>
                  <a:gd name="T49" fmla="*/ 66 h 72"/>
                  <a:gd name="T50" fmla="*/ 50 w 72"/>
                  <a:gd name="T51" fmla="*/ 70 h 72"/>
                  <a:gd name="T52" fmla="*/ 42 w 72"/>
                  <a:gd name="T53" fmla="*/ 72 h 72"/>
                  <a:gd name="T54" fmla="*/ 36 w 72"/>
                  <a:gd name="T55" fmla="*/ 72 h 72"/>
                  <a:gd name="T56" fmla="*/ 36 w 72"/>
                  <a:gd name="T57" fmla="*/ 72 h 72"/>
                  <a:gd name="T58" fmla="*/ 28 w 72"/>
                  <a:gd name="T59" fmla="*/ 72 h 72"/>
                  <a:gd name="T60" fmla="*/ 22 w 72"/>
                  <a:gd name="T61" fmla="*/ 70 h 72"/>
                  <a:gd name="T62" fmla="*/ 16 w 72"/>
                  <a:gd name="T63" fmla="*/ 66 h 72"/>
                  <a:gd name="T64" fmla="*/ 10 w 72"/>
                  <a:gd name="T65" fmla="*/ 62 h 72"/>
                  <a:gd name="T66" fmla="*/ 6 w 72"/>
                  <a:gd name="T67" fmla="*/ 56 h 72"/>
                  <a:gd name="T68" fmla="*/ 2 w 72"/>
                  <a:gd name="T69" fmla="*/ 50 h 72"/>
                  <a:gd name="T70" fmla="*/ 0 w 72"/>
                  <a:gd name="T71" fmla="*/ 44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28" y="2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0" y="10"/>
                    </a:lnTo>
                    <a:lnTo>
                      <a:pt x="66" y="16"/>
                    </a:lnTo>
                    <a:lnTo>
                      <a:pt x="68" y="22"/>
                    </a:lnTo>
                    <a:lnTo>
                      <a:pt x="70" y="30"/>
                    </a:lnTo>
                    <a:lnTo>
                      <a:pt x="72" y="36"/>
                    </a:lnTo>
                    <a:lnTo>
                      <a:pt x="70" y="44"/>
                    </a:lnTo>
                    <a:lnTo>
                      <a:pt x="68" y="50"/>
                    </a:lnTo>
                    <a:lnTo>
                      <a:pt x="66" y="56"/>
                    </a:lnTo>
                    <a:lnTo>
                      <a:pt x="60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2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auto">
              <a:xfrm>
                <a:off x="353" y="3754"/>
                <a:ext cx="72" cy="72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2 w 72"/>
                  <a:gd name="T5" fmla="*/ 30 h 72"/>
                  <a:gd name="T6" fmla="*/ 4 w 72"/>
                  <a:gd name="T7" fmla="*/ 22 h 72"/>
                  <a:gd name="T8" fmla="*/ 6 w 72"/>
                  <a:gd name="T9" fmla="*/ 16 h 72"/>
                  <a:gd name="T10" fmla="*/ 12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30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4 w 72"/>
                  <a:gd name="T23" fmla="*/ 2 h 72"/>
                  <a:gd name="T24" fmla="*/ 50 w 72"/>
                  <a:gd name="T25" fmla="*/ 4 h 72"/>
                  <a:gd name="T26" fmla="*/ 56 w 72"/>
                  <a:gd name="T27" fmla="*/ 6 h 72"/>
                  <a:gd name="T28" fmla="*/ 62 w 72"/>
                  <a:gd name="T29" fmla="*/ 10 h 72"/>
                  <a:gd name="T30" fmla="*/ 66 w 72"/>
                  <a:gd name="T31" fmla="*/ 16 h 72"/>
                  <a:gd name="T32" fmla="*/ 70 w 72"/>
                  <a:gd name="T33" fmla="*/ 22 h 72"/>
                  <a:gd name="T34" fmla="*/ 72 w 72"/>
                  <a:gd name="T35" fmla="*/ 30 h 72"/>
                  <a:gd name="T36" fmla="*/ 72 w 72"/>
                  <a:gd name="T37" fmla="*/ 36 h 72"/>
                  <a:gd name="T38" fmla="*/ 72 w 72"/>
                  <a:gd name="T39" fmla="*/ 36 h 72"/>
                  <a:gd name="T40" fmla="*/ 72 w 72"/>
                  <a:gd name="T41" fmla="*/ 44 h 72"/>
                  <a:gd name="T42" fmla="*/ 70 w 72"/>
                  <a:gd name="T43" fmla="*/ 50 h 72"/>
                  <a:gd name="T44" fmla="*/ 66 w 72"/>
                  <a:gd name="T45" fmla="*/ 56 h 72"/>
                  <a:gd name="T46" fmla="*/ 62 w 72"/>
                  <a:gd name="T47" fmla="*/ 62 h 72"/>
                  <a:gd name="T48" fmla="*/ 56 w 72"/>
                  <a:gd name="T49" fmla="*/ 66 h 72"/>
                  <a:gd name="T50" fmla="*/ 50 w 72"/>
                  <a:gd name="T51" fmla="*/ 70 h 72"/>
                  <a:gd name="T52" fmla="*/ 44 w 72"/>
                  <a:gd name="T53" fmla="*/ 72 h 72"/>
                  <a:gd name="T54" fmla="*/ 36 w 72"/>
                  <a:gd name="T55" fmla="*/ 72 h 72"/>
                  <a:gd name="T56" fmla="*/ 36 w 72"/>
                  <a:gd name="T57" fmla="*/ 72 h 72"/>
                  <a:gd name="T58" fmla="*/ 30 w 72"/>
                  <a:gd name="T59" fmla="*/ 72 h 72"/>
                  <a:gd name="T60" fmla="*/ 22 w 72"/>
                  <a:gd name="T61" fmla="*/ 70 h 72"/>
                  <a:gd name="T62" fmla="*/ 16 w 72"/>
                  <a:gd name="T63" fmla="*/ 66 h 72"/>
                  <a:gd name="T64" fmla="*/ 12 w 72"/>
                  <a:gd name="T65" fmla="*/ 62 h 72"/>
                  <a:gd name="T66" fmla="*/ 6 w 72"/>
                  <a:gd name="T67" fmla="*/ 56 h 72"/>
                  <a:gd name="T68" fmla="*/ 4 w 72"/>
                  <a:gd name="T69" fmla="*/ 50 h 72"/>
                  <a:gd name="T70" fmla="*/ 2 w 72"/>
                  <a:gd name="T71" fmla="*/ 44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30"/>
                    </a:ln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30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2" y="62"/>
                    </a:lnTo>
                    <a:lnTo>
                      <a:pt x="6" y="56"/>
                    </a:lnTo>
                    <a:lnTo>
                      <a:pt x="4" y="50"/>
                    </a:lnTo>
                    <a:lnTo>
                      <a:pt x="2" y="44"/>
                    </a:lnTo>
                    <a:lnTo>
                      <a:pt x="0" y="3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6" name="Group 13"/>
              <p:cNvGrpSpPr>
                <a:grpSpLocks/>
              </p:cNvGrpSpPr>
              <p:nvPr userDrawn="1"/>
            </p:nvGrpSpPr>
            <p:grpSpPr bwMode="auto">
              <a:xfrm>
                <a:off x="352" y="3753"/>
                <a:ext cx="231" cy="73"/>
                <a:chOff x="352" y="3753"/>
                <a:chExt cx="231" cy="73"/>
              </a:xfrm>
            </p:grpSpPr>
            <p:sp>
              <p:nvSpPr>
                <p:cNvPr id="17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431" y="3753"/>
                  <a:ext cx="73" cy="73"/>
                </a:xfrm>
                <a:prstGeom prst="ellipse">
                  <a:avLst/>
                </a:prstGeom>
                <a:solidFill>
                  <a:srgbClr val="0078C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/>
                </a:p>
              </p:txBody>
            </p:sp>
            <p:sp>
              <p:nvSpPr>
                <p:cNvPr id="18" name="Oval 15"/>
                <p:cNvSpPr>
                  <a:spLocks noChangeArrowheads="1"/>
                </p:cNvSpPr>
                <p:nvPr userDrawn="1"/>
              </p:nvSpPr>
              <p:spPr bwMode="auto">
                <a:xfrm>
                  <a:off x="352" y="3753"/>
                  <a:ext cx="73" cy="73"/>
                </a:xfrm>
                <a:prstGeom prst="ellipse">
                  <a:avLst/>
                </a:prstGeom>
                <a:solidFill>
                  <a:srgbClr val="73C16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/>
                </a:p>
              </p:txBody>
            </p:sp>
            <p:sp>
              <p:nvSpPr>
                <p:cNvPr id="19" name="Oval 16"/>
                <p:cNvSpPr>
                  <a:spLocks noChangeArrowheads="1"/>
                </p:cNvSpPr>
                <p:nvPr userDrawn="1"/>
              </p:nvSpPr>
              <p:spPr bwMode="auto">
                <a:xfrm>
                  <a:off x="510" y="3753"/>
                  <a:ext cx="73" cy="73"/>
                </a:xfrm>
                <a:prstGeom prst="ellipse">
                  <a:avLst/>
                </a:prstGeom>
                <a:solidFill>
                  <a:srgbClr val="FBB03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/>
                </a:p>
              </p:txBody>
            </p:sp>
          </p:grpSp>
        </p:grpSp>
        <p:sp>
          <p:nvSpPr>
            <p:cNvPr id="9" name="Text Box 17"/>
            <p:cNvSpPr txBox="1">
              <a:spLocks noChangeArrowheads="1"/>
            </p:cNvSpPr>
            <p:nvPr userDrawn="1"/>
          </p:nvSpPr>
          <p:spPr bwMode="auto">
            <a:xfrm>
              <a:off x="817" y="277"/>
              <a:ext cx="2302" cy="1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ru-RU" sz="1000" smtClean="0">
                  <a:solidFill>
                    <a:srgbClr val="0078C1"/>
                  </a:solidFill>
                  <a:latin typeface="Europe_Ext"/>
                  <a:cs typeface="+mn-cs"/>
                </a:rPr>
                <a:t>МИНИСТЕРСТВО ЗДРАВООХРАНЕНИЯ</a:t>
              </a:r>
              <a:br>
                <a:rPr lang="ru-RU" sz="1000" smtClean="0">
                  <a:solidFill>
                    <a:srgbClr val="0078C1"/>
                  </a:solidFill>
                  <a:latin typeface="Europe_Ext"/>
                  <a:cs typeface="+mn-cs"/>
                </a:rPr>
              </a:br>
              <a:r>
                <a:rPr lang="ru-RU" sz="1000" smtClean="0">
                  <a:solidFill>
                    <a:srgbClr val="0078C1"/>
                  </a:solidFill>
                  <a:latin typeface="Europe_Ext"/>
                  <a:cs typeface="+mn-cs"/>
                </a:rPr>
                <a:t>КРАСНОЯРСКОГО КРАЯ</a:t>
              </a:r>
            </a:p>
          </p:txBody>
        </p:sp>
      </p:grp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01638" y="6308725"/>
            <a:ext cx="773112" cy="215900"/>
          </a:xfrm>
          <a:prstGeom prst="rect">
            <a:avLst/>
          </a:prstGeom>
          <a:solidFill>
            <a:srgbClr val="7FBB5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166813" y="6308725"/>
            <a:ext cx="6370637" cy="215900"/>
          </a:xfrm>
          <a:prstGeom prst="rect">
            <a:avLst/>
          </a:prstGeom>
          <a:solidFill>
            <a:srgbClr val="0078C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5651500" y="6308725"/>
            <a:ext cx="2736850" cy="215900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8534400" y="6656388"/>
            <a:ext cx="685800" cy="230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fld id="{B4640DEC-3601-4F59-9CD5-80CC43DE98DB}" type="slidenum">
              <a:rPr lang="ru-RU" altLang="ru-RU" sz="900" b="1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ru-RU" altLang="ru-RU" sz="900" b="1">
              <a:solidFill>
                <a:schemeClr val="bg1"/>
              </a:solidFill>
            </a:endParaRPr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88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83879-5707-4085-9B20-22EE24FC38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6" y="1268413"/>
            <a:ext cx="2058988" cy="4857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29325" cy="4857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AD711-6042-467B-B011-D40E4F5BBF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205039"/>
            <a:ext cx="8229600" cy="39211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85B1-EBDB-4581-889C-AA652940DE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2205039"/>
            <a:ext cx="8229600" cy="39211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960C5-A649-42B3-8625-4D55870475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1" y="1268413"/>
            <a:ext cx="8240713" cy="4857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E0BD9-138C-49CF-B95C-2C1EA2B9A9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81FFF-124D-45DC-ACE6-A27DE7C95A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A6DEB-57AA-43CB-A203-84DBC6A216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5039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5039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5B2AB-AA34-45A4-86E9-45952355C5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F540F-29B1-442E-8426-F69D88B81A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1D20A-27BB-44FD-96AA-741A4604CA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90EC0-7440-42C8-B461-F07B0C9FA5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607FF-5661-4B51-A562-61D7741BE6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C6CA-DA0C-4256-81C1-F5AC5ED423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975600" y="6308725"/>
            <a:ext cx="773113" cy="215900"/>
          </a:xfrm>
          <a:prstGeom prst="rect">
            <a:avLst/>
          </a:prstGeom>
          <a:solidFill>
            <a:srgbClr val="7FBB5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7825" y="762000"/>
            <a:ext cx="773113" cy="381000"/>
          </a:xfrm>
          <a:prstGeom prst="rect">
            <a:avLst/>
          </a:prstGeom>
          <a:solidFill>
            <a:srgbClr val="67BE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43000" y="762000"/>
            <a:ext cx="7653338" cy="381000"/>
          </a:xfrm>
          <a:prstGeom prst="rect">
            <a:avLst/>
          </a:prstGeom>
          <a:solidFill>
            <a:srgbClr val="0071B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57200" y="244475"/>
            <a:ext cx="4483100" cy="438150"/>
            <a:chOff x="295" y="251"/>
            <a:chExt cx="2824" cy="276"/>
          </a:xfrm>
        </p:grpSpPr>
        <p:grpSp>
          <p:nvGrpSpPr>
            <p:cNvPr id="5133" name="Group 6"/>
            <p:cNvGrpSpPr>
              <a:grpSpLocks/>
            </p:cNvGrpSpPr>
            <p:nvPr userDrawn="1"/>
          </p:nvGrpSpPr>
          <p:grpSpPr bwMode="auto">
            <a:xfrm>
              <a:off x="295" y="251"/>
              <a:ext cx="421" cy="276"/>
              <a:chOff x="295" y="3753"/>
              <a:chExt cx="344" cy="225"/>
            </a:xfrm>
          </p:grpSpPr>
          <p:sp>
            <p:nvSpPr>
              <p:cNvPr id="1039" name="Freeform 7"/>
              <p:cNvSpPr>
                <a:spLocks/>
              </p:cNvSpPr>
              <p:nvPr userDrawn="1"/>
            </p:nvSpPr>
            <p:spPr bwMode="auto">
              <a:xfrm>
                <a:off x="501" y="3840"/>
                <a:ext cx="138" cy="138"/>
              </a:xfrm>
              <a:custGeom>
                <a:avLst/>
                <a:gdLst>
                  <a:gd name="T0" fmla="*/ 120 w 138"/>
                  <a:gd name="T1" fmla="*/ 0 h 138"/>
                  <a:gd name="T2" fmla="*/ 52 w 138"/>
                  <a:gd name="T3" fmla="*/ 0 h 138"/>
                  <a:gd name="T4" fmla="*/ 52 w 138"/>
                  <a:gd name="T5" fmla="*/ 0 h 138"/>
                  <a:gd name="T6" fmla="*/ 58 w 138"/>
                  <a:gd name="T7" fmla="*/ 2 h 138"/>
                  <a:gd name="T8" fmla="*/ 64 w 138"/>
                  <a:gd name="T9" fmla="*/ 4 h 138"/>
                  <a:gd name="T10" fmla="*/ 68 w 138"/>
                  <a:gd name="T11" fmla="*/ 10 h 138"/>
                  <a:gd name="T12" fmla="*/ 70 w 138"/>
                  <a:gd name="T13" fmla="*/ 18 h 138"/>
                  <a:gd name="T14" fmla="*/ 70 w 138"/>
                  <a:gd name="T15" fmla="*/ 52 h 138"/>
                  <a:gd name="T16" fmla="*/ 70 w 138"/>
                  <a:gd name="T17" fmla="*/ 52 h 138"/>
                  <a:gd name="T18" fmla="*/ 68 w 138"/>
                  <a:gd name="T19" fmla="*/ 58 h 138"/>
                  <a:gd name="T20" fmla="*/ 64 w 138"/>
                  <a:gd name="T21" fmla="*/ 64 h 138"/>
                  <a:gd name="T22" fmla="*/ 58 w 138"/>
                  <a:gd name="T23" fmla="*/ 68 h 138"/>
                  <a:gd name="T24" fmla="*/ 52 w 138"/>
                  <a:gd name="T25" fmla="*/ 68 h 138"/>
                  <a:gd name="T26" fmla="*/ 0 w 138"/>
                  <a:gd name="T27" fmla="*/ 68 h 138"/>
                  <a:gd name="T28" fmla="*/ 0 w 138"/>
                  <a:gd name="T29" fmla="*/ 120 h 138"/>
                  <a:gd name="T30" fmla="*/ 0 w 138"/>
                  <a:gd name="T31" fmla="*/ 120 h 138"/>
                  <a:gd name="T32" fmla="*/ 2 w 138"/>
                  <a:gd name="T33" fmla="*/ 126 h 138"/>
                  <a:gd name="T34" fmla="*/ 6 w 138"/>
                  <a:gd name="T35" fmla="*/ 132 h 138"/>
                  <a:gd name="T36" fmla="*/ 12 w 138"/>
                  <a:gd name="T37" fmla="*/ 136 h 138"/>
                  <a:gd name="T38" fmla="*/ 18 w 138"/>
                  <a:gd name="T39" fmla="*/ 138 h 138"/>
                  <a:gd name="T40" fmla="*/ 52 w 138"/>
                  <a:gd name="T41" fmla="*/ 138 h 138"/>
                  <a:gd name="T42" fmla="*/ 52 w 138"/>
                  <a:gd name="T43" fmla="*/ 138 h 138"/>
                  <a:gd name="T44" fmla="*/ 58 w 138"/>
                  <a:gd name="T45" fmla="*/ 136 h 138"/>
                  <a:gd name="T46" fmla="*/ 64 w 138"/>
                  <a:gd name="T47" fmla="*/ 132 h 138"/>
                  <a:gd name="T48" fmla="*/ 68 w 138"/>
                  <a:gd name="T49" fmla="*/ 126 h 138"/>
                  <a:gd name="T50" fmla="*/ 70 w 138"/>
                  <a:gd name="T51" fmla="*/ 120 h 138"/>
                  <a:gd name="T52" fmla="*/ 70 w 138"/>
                  <a:gd name="T53" fmla="*/ 68 h 138"/>
                  <a:gd name="T54" fmla="*/ 120 w 138"/>
                  <a:gd name="T55" fmla="*/ 68 h 138"/>
                  <a:gd name="T56" fmla="*/ 120 w 138"/>
                  <a:gd name="T57" fmla="*/ 68 h 138"/>
                  <a:gd name="T58" fmla="*/ 128 w 138"/>
                  <a:gd name="T59" fmla="*/ 68 h 138"/>
                  <a:gd name="T60" fmla="*/ 134 w 138"/>
                  <a:gd name="T61" fmla="*/ 64 h 138"/>
                  <a:gd name="T62" fmla="*/ 136 w 138"/>
                  <a:gd name="T63" fmla="*/ 58 h 138"/>
                  <a:gd name="T64" fmla="*/ 138 w 138"/>
                  <a:gd name="T65" fmla="*/ 52 h 138"/>
                  <a:gd name="T66" fmla="*/ 138 w 138"/>
                  <a:gd name="T67" fmla="*/ 18 h 138"/>
                  <a:gd name="T68" fmla="*/ 138 w 138"/>
                  <a:gd name="T69" fmla="*/ 18 h 138"/>
                  <a:gd name="T70" fmla="*/ 136 w 138"/>
                  <a:gd name="T71" fmla="*/ 10 h 138"/>
                  <a:gd name="T72" fmla="*/ 134 w 138"/>
                  <a:gd name="T73" fmla="*/ 4 h 138"/>
                  <a:gd name="T74" fmla="*/ 128 w 138"/>
                  <a:gd name="T75" fmla="*/ 2 h 138"/>
                  <a:gd name="T76" fmla="*/ 120 w 138"/>
                  <a:gd name="T77" fmla="*/ 0 h 138"/>
                  <a:gd name="T78" fmla="*/ 120 w 138"/>
                  <a:gd name="T79" fmla="*/ 0 h 13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38" h="138">
                    <a:moveTo>
                      <a:pt x="120" y="0"/>
                    </a:moveTo>
                    <a:lnTo>
                      <a:pt x="52" y="0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68" y="10"/>
                    </a:lnTo>
                    <a:lnTo>
                      <a:pt x="70" y="18"/>
                    </a:lnTo>
                    <a:lnTo>
                      <a:pt x="70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68"/>
                    </a:lnTo>
                    <a:lnTo>
                      <a:pt x="0" y="68"/>
                    </a:lnTo>
                    <a:lnTo>
                      <a:pt x="0" y="120"/>
                    </a:lnTo>
                    <a:lnTo>
                      <a:pt x="2" y="126"/>
                    </a:lnTo>
                    <a:lnTo>
                      <a:pt x="6" y="132"/>
                    </a:lnTo>
                    <a:lnTo>
                      <a:pt x="12" y="136"/>
                    </a:lnTo>
                    <a:lnTo>
                      <a:pt x="18" y="138"/>
                    </a:lnTo>
                    <a:lnTo>
                      <a:pt x="52" y="138"/>
                    </a:lnTo>
                    <a:lnTo>
                      <a:pt x="58" y="136"/>
                    </a:lnTo>
                    <a:lnTo>
                      <a:pt x="64" y="132"/>
                    </a:lnTo>
                    <a:lnTo>
                      <a:pt x="68" y="126"/>
                    </a:lnTo>
                    <a:lnTo>
                      <a:pt x="70" y="120"/>
                    </a:lnTo>
                    <a:lnTo>
                      <a:pt x="70" y="68"/>
                    </a:lnTo>
                    <a:lnTo>
                      <a:pt x="120" y="68"/>
                    </a:lnTo>
                    <a:lnTo>
                      <a:pt x="128" y="68"/>
                    </a:lnTo>
                    <a:lnTo>
                      <a:pt x="134" y="64"/>
                    </a:lnTo>
                    <a:lnTo>
                      <a:pt x="136" y="58"/>
                    </a:lnTo>
                    <a:lnTo>
                      <a:pt x="138" y="52"/>
                    </a:lnTo>
                    <a:lnTo>
                      <a:pt x="138" y="18"/>
                    </a:lnTo>
                    <a:lnTo>
                      <a:pt x="136" y="10"/>
                    </a:lnTo>
                    <a:lnTo>
                      <a:pt x="134" y="4"/>
                    </a:lnTo>
                    <a:lnTo>
                      <a:pt x="128" y="2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FBB0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Freeform 8"/>
              <p:cNvSpPr>
                <a:spLocks/>
              </p:cNvSpPr>
              <p:nvPr userDrawn="1"/>
            </p:nvSpPr>
            <p:spPr bwMode="auto">
              <a:xfrm>
                <a:off x="365" y="3840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78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1" name="Freeform 9"/>
              <p:cNvSpPr>
                <a:spLocks/>
              </p:cNvSpPr>
              <p:nvPr userDrawn="1"/>
            </p:nvSpPr>
            <p:spPr bwMode="auto">
              <a:xfrm>
                <a:off x="365" y="3840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2" name="Freeform 10"/>
              <p:cNvSpPr>
                <a:spLocks/>
              </p:cNvSpPr>
              <p:nvPr userDrawn="1"/>
            </p:nvSpPr>
            <p:spPr bwMode="auto">
              <a:xfrm>
                <a:off x="295" y="3840"/>
                <a:ext cx="138" cy="138"/>
              </a:xfrm>
              <a:custGeom>
                <a:avLst/>
                <a:gdLst>
                  <a:gd name="T0" fmla="*/ 138 w 138"/>
                  <a:gd name="T1" fmla="*/ 120 h 138"/>
                  <a:gd name="T2" fmla="*/ 138 w 138"/>
                  <a:gd name="T3" fmla="*/ 68 h 138"/>
                  <a:gd name="T4" fmla="*/ 86 w 138"/>
                  <a:gd name="T5" fmla="*/ 68 h 138"/>
                  <a:gd name="T6" fmla="*/ 86 w 138"/>
                  <a:gd name="T7" fmla="*/ 68 h 138"/>
                  <a:gd name="T8" fmla="*/ 80 w 138"/>
                  <a:gd name="T9" fmla="*/ 68 h 138"/>
                  <a:gd name="T10" fmla="*/ 74 w 138"/>
                  <a:gd name="T11" fmla="*/ 64 h 138"/>
                  <a:gd name="T12" fmla="*/ 70 w 138"/>
                  <a:gd name="T13" fmla="*/ 58 h 138"/>
                  <a:gd name="T14" fmla="*/ 70 w 138"/>
                  <a:gd name="T15" fmla="*/ 52 h 138"/>
                  <a:gd name="T16" fmla="*/ 70 w 138"/>
                  <a:gd name="T17" fmla="*/ 18 h 138"/>
                  <a:gd name="T18" fmla="*/ 70 w 138"/>
                  <a:gd name="T19" fmla="*/ 18 h 138"/>
                  <a:gd name="T20" fmla="*/ 70 w 138"/>
                  <a:gd name="T21" fmla="*/ 10 h 138"/>
                  <a:gd name="T22" fmla="*/ 74 w 138"/>
                  <a:gd name="T23" fmla="*/ 4 h 138"/>
                  <a:gd name="T24" fmla="*/ 80 w 138"/>
                  <a:gd name="T25" fmla="*/ 2 h 138"/>
                  <a:gd name="T26" fmla="*/ 86 w 138"/>
                  <a:gd name="T27" fmla="*/ 0 h 138"/>
                  <a:gd name="T28" fmla="*/ 18 w 138"/>
                  <a:gd name="T29" fmla="*/ 0 h 138"/>
                  <a:gd name="T30" fmla="*/ 18 w 138"/>
                  <a:gd name="T31" fmla="*/ 0 h 138"/>
                  <a:gd name="T32" fmla="*/ 10 w 138"/>
                  <a:gd name="T33" fmla="*/ 2 h 138"/>
                  <a:gd name="T34" fmla="*/ 6 w 138"/>
                  <a:gd name="T35" fmla="*/ 4 h 138"/>
                  <a:gd name="T36" fmla="*/ 2 w 138"/>
                  <a:gd name="T37" fmla="*/ 10 h 138"/>
                  <a:gd name="T38" fmla="*/ 0 w 138"/>
                  <a:gd name="T39" fmla="*/ 18 h 138"/>
                  <a:gd name="T40" fmla="*/ 0 w 138"/>
                  <a:gd name="T41" fmla="*/ 52 h 138"/>
                  <a:gd name="T42" fmla="*/ 0 w 138"/>
                  <a:gd name="T43" fmla="*/ 52 h 138"/>
                  <a:gd name="T44" fmla="*/ 2 w 138"/>
                  <a:gd name="T45" fmla="*/ 58 h 138"/>
                  <a:gd name="T46" fmla="*/ 6 w 138"/>
                  <a:gd name="T47" fmla="*/ 64 h 138"/>
                  <a:gd name="T48" fmla="*/ 10 w 138"/>
                  <a:gd name="T49" fmla="*/ 68 h 138"/>
                  <a:gd name="T50" fmla="*/ 18 w 138"/>
                  <a:gd name="T51" fmla="*/ 68 h 138"/>
                  <a:gd name="T52" fmla="*/ 70 w 138"/>
                  <a:gd name="T53" fmla="*/ 68 h 138"/>
                  <a:gd name="T54" fmla="*/ 70 w 138"/>
                  <a:gd name="T55" fmla="*/ 120 h 138"/>
                  <a:gd name="T56" fmla="*/ 70 w 138"/>
                  <a:gd name="T57" fmla="*/ 120 h 138"/>
                  <a:gd name="T58" fmla="*/ 70 w 138"/>
                  <a:gd name="T59" fmla="*/ 126 h 138"/>
                  <a:gd name="T60" fmla="*/ 74 w 138"/>
                  <a:gd name="T61" fmla="*/ 132 h 138"/>
                  <a:gd name="T62" fmla="*/ 80 w 138"/>
                  <a:gd name="T63" fmla="*/ 136 h 138"/>
                  <a:gd name="T64" fmla="*/ 86 w 138"/>
                  <a:gd name="T65" fmla="*/ 138 h 138"/>
                  <a:gd name="T66" fmla="*/ 120 w 138"/>
                  <a:gd name="T67" fmla="*/ 138 h 138"/>
                  <a:gd name="T68" fmla="*/ 120 w 138"/>
                  <a:gd name="T69" fmla="*/ 138 h 138"/>
                  <a:gd name="T70" fmla="*/ 128 w 138"/>
                  <a:gd name="T71" fmla="*/ 136 h 138"/>
                  <a:gd name="T72" fmla="*/ 132 w 138"/>
                  <a:gd name="T73" fmla="*/ 132 h 138"/>
                  <a:gd name="T74" fmla="*/ 136 w 138"/>
                  <a:gd name="T75" fmla="*/ 126 h 138"/>
                  <a:gd name="T76" fmla="*/ 138 w 138"/>
                  <a:gd name="T77" fmla="*/ 120 h 138"/>
                  <a:gd name="T78" fmla="*/ 138 w 138"/>
                  <a:gd name="T79" fmla="*/ 120 h 138"/>
                  <a:gd name="T80" fmla="*/ 138 w 138"/>
                  <a:gd name="T81" fmla="*/ 120 h 138"/>
                  <a:gd name="T82" fmla="*/ 138 w 138"/>
                  <a:gd name="T83" fmla="*/ 120 h 1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8" h="138">
                    <a:moveTo>
                      <a:pt x="138" y="120"/>
                    </a:moveTo>
                    <a:lnTo>
                      <a:pt x="138" y="68"/>
                    </a:lnTo>
                    <a:lnTo>
                      <a:pt x="86" y="68"/>
                    </a:lnTo>
                    <a:lnTo>
                      <a:pt x="80" y="68"/>
                    </a:lnTo>
                    <a:lnTo>
                      <a:pt x="74" y="64"/>
                    </a:lnTo>
                    <a:lnTo>
                      <a:pt x="70" y="58"/>
                    </a:lnTo>
                    <a:lnTo>
                      <a:pt x="70" y="52"/>
                    </a:lnTo>
                    <a:lnTo>
                      <a:pt x="70" y="18"/>
                    </a:lnTo>
                    <a:lnTo>
                      <a:pt x="70" y="10"/>
                    </a:lnTo>
                    <a:lnTo>
                      <a:pt x="74" y="4"/>
                    </a:lnTo>
                    <a:lnTo>
                      <a:pt x="80" y="2"/>
                    </a:lnTo>
                    <a:lnTo>
                      <a:pt x="86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6" y="64"/>
                    </a:lnTo>
                    <a:lnTo>
                      <a:pt x="10" y="68"/>
                    </a:lnTo>
                    <a:lnTo>
                      <a:pt x="18" y="68"/>
                    </a:lnTo>
                    <a:lnTo>
                      <a:pt x="70" y="68"/>
                    </a:lnTo>
                    <a:lnTo>
                      <a:pt x="70" y="120"/>
                    </a:lnTo>
                    <a:lnTo>
                      <a:pt x="70" y="126"/>
                    </a:lnTo>
                    <a:lnTo>
                      <a:pt x="74" y="132"/>
                    </a:lnTo>
                    <a:lnTo>
                      <a:pt x="80" y="136"/>
                    </a:lnTo>
                    <a:lnTo>
                      <a:pt x="86" y="138"/>
                    </a:lnTo>
                    <a:lnTo>
                      <a:pt x="120" y="138"/>
                    </a:lnTo>
                    <a:lnTo>
                      <a:pt x="128" y="136"/>
                    </a:lnTo>
                    <a:lnTo>
                      <a:pt x="132" y="132"/>
                    </a:lnTo>
                    <a:lnTo>
                      <a:pt x="136" y="126"/>
                    </a:lnTo>
                    <a:lnTo>
                      <a:pt x="138" y="120"/>
                    </a:lnTo>
                    <a:close/>
                  </a:path>
                </a:pathLst>
              </a:custGeom>
              <a:solidFill>
                <a:srgbClr val="73C16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3" name="Freeform 11"/>
              <p:cNvSpPr>
                <a:spLocks/>
              </p:cNvSpPr>
              <p:nvPr userDrawn="1"/>
            </p:nvSpPr>
            <p:spPr bwMode="auto">
              <a:xfrm>
                <a:off x="509" y="3754"/>
                <a:ext cx="72" cy="73"/>
              </a:xfrm>
              <a:custGeom>
                <a:avLst/>
                <a:gdLst>
                  <a:gd name="T0" fmla="*/ 0 w 72"/>
                  <a:gd name="T1" fmla="*/ 41 h 72"/>
                  <a:gd name="T2" fmla="*/ 0 w 72"/>
                  <a:gd name="T3" fmla="*/ 41 h 72"/>
                  <a:gd name="T4" fmla="*/ 0 w 72"/>
                  <a:gd name="T5" fmla="*/ 30 h 72"/>
                  <a:gd name="T6" fmla="*/ 2 w 72"/>
                  <a:gd name="T7" fmla="*/ 22 h 72"/>
                  <a:gd name="T8" fmla="*/ 6 w 72"/>
                  <a:gd name="T9" fmla="*/ 16 h 72"/>
                  <a:gd name="T10" fmla="*/ 10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28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2 w 72"/>
                  <a:gd name="T23" fmla="*/ 2 h 72"/>
                  <a:gd name="T24" fmla="*/ 50 w 72"/>
                  <a:gd name="T25" fmla="*/ 4 h 72"/>
                  <a:gd name="T26" fmla="*/ 56 w 72"/>
                  <a:gd name="T27" fmla="*/ 6 h 72"/>
                  <a:gd name="T28" fmla="*/ 60 w 72"/>
                  <a:gd name="T29" fmla="*/ 10 h 72"/>
                  <a:gd name="T30" fmla="*/ 66 w 72"/>
                  <a:gd name="T31" fmla="*/ 16 h 72"/>
                  <a:gd name="T32" fmla="*/ 68 w 72"/>
                  <a:gd name="T33" fmla="*/ 22 h 72"/>
                  <a:gd name="T34" fmla="*/ 70 w 72"/>
                  <a:gd name="T35" fmla="*/ 30 h 72"/>
                  <a:gd name="T36" fmla="*/ 72 w 72"/>
                  <a:gd name="T37" fmla="*/ 41 h 72"/>
                  <a:gd name="T38" fmla="*/ 72 w 72"/>
                  <a:gd name="T39" fmla="*/ 41 h 72"/>
                  <a:gd name="T40" fmla="*/ 70 w 72"/>
                  <a:gd name="T41" fmla="*/ 49 h 72"/>
                  <a:gd name="T42" fmla="*/ 68 w 72"/>
                  <a:gd name="T43" fmla="*/ 55 h 72"/>
                  <a:gd name="T44" fmla="*/ 66 w 72"/>
                  <a:gd name="T45" fmla="*/ 61 h 72"/>
                  <a:gd name="T46" fmla="*/ 60 w 72"/>
                  <a:gd name="T47" fmla="*/ 67 h 72"/>
                  <a:gd name="T48" fmla="*/ 56 w 72"/>
                  <a:gd name="T49" fmla="*/ 71 h 72"/>
                  <a:gd name="T50" fmla="*/ 50 w 72"/>
                  <a:gd name="T51" fmla="*/ 75 h 72"/>
                  <a:gd name="T52" fmla="*/ 42 w 72"/>
                  <a:gd name="T53" fmla="*/ 77 h 72"/>
                  <a:gd name="T54" fmla="*/ 36 w 72"/>
                  <a:gd name="T55" fmla="*/ 77 h 72"/>
                  <a:gd name="T56" fmla="*/ 36 w 72"/>
                  <a:gd name="T57" fmla="*/ 77 h 72"/>
                  <a:gd name="T58" fmla="*/ 28 w 72"/>
                  <a:gd name="T59" fmla="*/ 77 h 72"/>
                  <a:gd name="T60" fmla="*/ 22 w 72"/>
                  <a:gd name="T61" fmla="*/ 75 h 72"/>
                  <a:gd name="T62" fmla="*/ 16 w 72"/>
                  <a:gd name="T63" fmla="*/ 71 h 72"/>
                  <a:gd name="T64" fmla="*/ 10 w 72"/>
                  <a:gd name="T65" fmla="*/ 67 h 72"/>
                  <a:gd name="T66" fmla="*/ 6 w 72"/>
                  <a:gd name="T67" fmla="*/ 61 h 72"/>
                  <a:gd name="T68" fmla="*/ 2 w 72"/>
                  <a:gd name="T69" fmla="*/ 55 h 72"/>
                  <a:gd name="T70" fmla="*/ 0 w 72"/>
                  <a:gd name="T71" fmla="*/ 49 h 72"/>
                  <a:gd name="T72" fmla="*/ 0 w 72"/>
                  <a:gd name="T73" fmla="*/ 41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28" y="2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0" y="10"/>
                    </a:lnTo>
                    <a:lnTo>
                      <a:pt x="66" y="16"/>
                    </a:lnTo>
                    <a:lnTo>
                      <a:pt x="68" y="22"/>
                    </a:lnTo>
                    <a:lnTo>
                      <a:pt x="70" y="30"/>
                    </a:lnTo>
                    <a:lnTo>
                      <a:pt x="72" y="36"/>
                    </a:lnTo>
                    <a:lnTo>
                      <a:pt x="70" y="44"/>
                    </a:lnTo>
                    <a:lnTo>
                      <a:pt x="68" y="50"/>
                    </a:lnTo>
                    <a:lnTo>
                      <a:pt x="66" y="56"/>
                    </a:lnTo>
                    <a:lnTo>
                      <a:pt x="60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2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4" name="Freeform 12"/>
              <p:cNvSpPr>
                <a:spLocks/>
              </p:cNvSpPr>
              <p:nvPr userDrawn="1"/>
            </p:nvSpPr>
            <p:spPr bwMode="auto">
              <a:xfrm>
                <a:off x="353" y="3754"/>
                <a:ext cx="72" cy="73"/>
              </a:xfrm>
              <a:custGeom>
                <a:avLst/>
                <a:gdLst>
                  <a:gd name="T0" fmla="*/ 0 w 72"/>
                  <a:gd name="T1" fmla="*/ 41 h 72"/>
                  <a:gd name="T2" fmla="*/ 0 w 72"/>
                  <a:gd name="T3" fmla="*/ 41 h 72"/>
                  <a:gd name="T4" fmla="*/ 2 w 72"/>
                  <a:gd name="T5" fmla="*/ 30 h 72"/>
                  <a:gd name="T6" fmla="*/ 4 w 72"/>
                  <a:gd name="T7" fmla="*/ 22 h 72"/>
                  <a:gd name="T8" fmla="*/ 6 w 72"/>
                  <a:gd name="T9" fmla="*/ 16 h 72"/>
                  <a:gd name="T10" fmla="*/ 12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30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4 w 72"/>
                  <a:gd name="T23" fmla="*/ 2 h 72"/>
                  <a:gd name="T24" fmla="*/ 50 w 72"/>
                  <a:gd name="T25" fmla="*/ 4 h 72"/>
                  <a:gd name="T26" fmla="*/ 56 w 72"/>
                  <a:gd name="T27" fmla="*/ 6 h 72"/>
                  <a:gd name="T28" fmla="*/ 62 w 72"/>
                  <a:gd name="T29" fmla="*/ 10 h 72"/>
                  <a:gd name="T30" fmla="*/ 66 w 72"/>
                  <a:gd name="T31" fmla="*/ 16 h 72"/>
                  <a:gd name="T32" fmla="*/ 70 w 72"/>
                  <a:gd name="T33" fmla="*/ 22 h 72"/>
                  <a:gd name="T34" fmla="*/ 72 w 72"/>
                  <a:gd name="T35" fmla="*/ 30 h 72"/>
                  <a:gd name="T36" fmla="*/ 72 w 72"/>
                  <a:gd name="T37" fmla="*/ 41 h 72"/>
                  <a:gd name="T38" fmla="*/ 72 w 72"/>
                  <a:gd name="T39" fmla="*/ 41 h 72"/>
                  <a:gd name="T40" fmla="*/ 72 w 72"/>
                  <a:gd name="T41" fmla="*/ 49 h 72"/>
                  <a:gd name="T42" fmla="*/ 70 w 72"/>
                  <a:gd name="T43" fmla="*/ 55 h 72"/>
                  <a:gd name="T44" fmla="*/ 66 w 72"/>
                  <a:gd name="T45" fmla="*/ 61 h 72"/>
                  <a:gd name="T46" fmla="*/ 62 w 72"/>
                  <a:gd name="T47" fmla="*/ 67 h 72"/>
                  <a:gd name="T48" fmla="*/ 56 w 72"/>
                  <a:gd name="T49" fmla="*/ 71 h 72"/>
                  <a:gd name="T50" fmla="*/ 50 w 72"/>
                  <a:gd name="T51" fmla="*/ 75 h 72"/>
                  <a:gd name="T52" fmla="*/ 44 w 72"/>
                  <a:gd name="T53" fmla="*/ 77 h 72"/>
                  <a:gd name="T54" fmla="*/ 36 w 72"/>
                  <a:gd name="T55" fmla="*/ 77 h 72"/>
                  <a:gd name="T56" fmla="*/ 36 w 72"/>
                  <a:gd name="T57" fmla="*/ 77 h 72"/>
                  <a:gd name="T58" fmla="*/ 30 w 72"/>
                  <a:gd name="T59" fmla="*/ 77 h 72"/>
                  <a:gd name="T60" fmla="*/ 22 w 72"/>
                  <a:gd name="T61" fmla="*/ 75 h 72"/>
                  <a:gd name="T62" fmla="*/ 16 w 72"/>
                  <a:gd name="T63" fmla="*/ 71 h 72"/>
                  <a:gd name="T64" fmla="*/ 12 w 72"/>
                  <a:gd name="T65" fmla="*/ 67 h 72"/>
                  <a:gd name="T66" fmla="*/ 6 w 72"/>
                  <a:gd name="T67" fmla="*/ 61 h 72"/>
                  <a:gd name="T68" fmla="*/ 4 w 72"/>
                  <a:gd name="T69" fmla="*/ 55 h 72"/>
                  <a:gd name="T70" fmla="*/ 2 w 72"/>
                  <a:gd name="T71" fmla="*/ 49 h 72"/>
                  <a:gd name="T72" fmla="*/ 0 w 72"/>
                  <a:gd name="T73" fmla="*/ 41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30"/>
                    </a:ln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30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2" y="62"/>
                    </a:lnTo>
                    <a:lnTo>
                      <a:pt x="6" y="56"/>
                    </a:lnTo>
                    <a:lnTo>
                      <a:pt x="4" y="50"/>
                    </a:lnTo>
                    <a:lnTo>
                      <a:pt x="2" y="44"/>
                    </a:lnTo>
                    <a:lnTo>
                      <a:pt x="0" y="3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41" name="Group 13"/>
              <p:cNvGrpSpPr>
                <a:grpSpLocks/>
              </p:cNvGrpSpPr>
              <p:nvPr userDrawn="1"/>
            </p:nvGrpSpPr>
            <p:grpSpPr bwMode="auto">
              <a:xfrm>
                <a:off x="352" y="3753"/>
                <a:ext cx="231" cy="73"/>
                <a:chOff x="352" y="3753"/>
                <a:chExt cx="231" cy="73"/>
              </a:xfrm>
            </p:grpSpPr>
            <p:sp>
              <p:nvSpPr>
                <p:cNvPr id="1046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431" y="3753"/>
                  <a:ext cx="74" cy="73"/>
                </a:xfrm>
                <a:prstGeom prst="ellipse">
                  <a:avLst/>
                </a:prstGeom>
                <a:solidFill>
                  <a:srgbClr val="0078C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/>
                </a:p>
              </p:txBody>
            </p:sp>
            <p:sp>
              <p:nvSpPr>
                <p:cNvPr id="1047" name="Oval 15"/>
                <p:cNvSpPr>
                  <a:spLocks noChangeArrowheads="1"/>
                </p:cNvSpPr>
                <p:nvPr userDrawn="1"/>
              </p:nvSpPr>
              <p:spPr bwMode="auto">
                <a:xfrm>
                  <a:off x="352" y="3753"/>
                  <a:ext cx="73" cy="73"/>
                </a:xfrm>
                <a:prstGeom prst="ellipse">
                  <a:avLst/>
                </a:prstGeom>
                <a:solidFill>
                  <a:srgbClr val="73C16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/>
                </a:p>
              </p:txBody>
            </p:sp>
            <p:sp>
              <p:nvSpPr>
                <p:cNvPr id="1048" name="Oval 16"/>
                <p:cNvSpPr>
                  <a:spLocks noChangeArrowheads="1"/>
                </p:cNvSpPr>
                <p:nvPr userDrawn="1"/>
              </p:nvSpPr>
              <p:spPr bwMode="auto">
                <a:xfrm>
                  <a:off x="510" y="3753"/>
                  <a:ext cx="73" cy="73"/>
                </a:xfrm>
                <a:prstGeom prst="ellipse">
                  <a:avLst/>
                </a:prstGeom>
                <a:solidFill>
                  <a:srgbClr val="FBB03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ru-RU" sz="1800"/>
                </a:p>
              </p:txBody>
            </p:sp>
          </p:grpSp>
        </p:grpSp>
        <p:sp>
          <p:nvSpPr>
            <p:cNvPr id="1038" name="Text Box 17"/>
            <p:cNvSpPr txBox="1">
              <a:spLocks noChangeArrowheads="1"/>
            </p:cNvSpPr>
            <p:nvPr userDrawn="1"/>
          </p:nvSpPr>
          <p:spPr bwMode="auto">
            <a:xfrm>
              <a:off x="817" y="277"/>
              <a:ext cx="2302" cy="1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ru-RU" sz="1000" smtClean="0">
                  <a:solidFill>
                    <a:srgbClr val="0078C1"/>
                  </a:solidFill>
                  <a:latin typeface="Europe_Ext"/>
                  <a:cs typeface="+mn-cs"/>
                </a:rPr>
                <a:t>МИНИСТЕРСТВО ЗДРАВООХРАНЕНИЯ</a:t>
              </a:r>
            </a:p>
            <a:p>
              <a:pPr eaLnBrk="1" hangingPunct="1">
                <a:defRPr/>
              </a:pPr>
              <a:r>
                <a:rPr lang="ru-RU" sz="1000" smtClean="0">
                  <a:solidFill>
                    <a:srgbClr val="0078C1"/>
                  </a:solidFill>
                  <a:latin typeface="Europe_Ext"/>
                  <a:cs typeface="+mn-cs"/>
                </a:rPr>
                <a:t>КРАСНОЯРСКОГО КРАЯ</a:t>
              </a:r>
            </a:p>
          </p:txBody>
        </p:sp>
      </p:grpSp>
      <p:sp>
        <p:nvSpPr>
          <p:cNvPr id="1030" name="Rectangle 18"/>
          <p:cNvSpPr>
            <a:spLocks noChangeArrowheads="1"/>
          </p:cNvSpPr>
          <p:nvPr/>
        </p:nvSpPr>
        <p:spPr bwMode="auto">
          <a:xfrm>
            <a:off x="401638" y="6308725"/>
            <a:ext cx="773112" cy="215900"/>
          </a:xfrm>
          <a:prstGeom prst="rect">
            <a:avLst/>
          </a:prstGeom>
          <a:solidFill>
            <a:srgbClr val="7FBB5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1031" name="Rectangle 19"/>
          <p:cNvSpPr>
            <a:spLocks noChangeArrowheads="1"/>
          </p:cNvSpPr>
          <p:nvPr/>
        </p:nvSpPr>
        <p:spPr bwMode="auto">
          <a:xfrm>
            <a:off x="1166813" y="6308725"/>
            <a:ext cx="6370637" cy="215900"/>
          </a:xfrm>
          <a:prstGeom prst="rect">
            <a:avLst/>
          </a:prstGeom>
          <a:solidFill>
            <a:srgbClr val="0078C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1032" name="Rectangle 20"/>
          <p:cNvSpPr>
            <a:spLocks noChangeArrowheads="1"/>
          </p:cNvSpPr>
          <p:nvPr/>
        </p:nvSpPr>
        <p:spPr bwMode="auto">
          <a:xfrm>
            <a:off x="5651500" y="6308725"/>
            <a:ext cx="2736850" cy="215900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8534400" y="6656388"/>
            <a:ext cx="685800" cy="230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fld id="{6BA10298-0116-4368-B0D3-F3BA2E6B9518}" type="slidenum">
              <a:rPr lang="ru-RU" altLang="ru-RU" sz="900" b="1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ru-RU" altLang="ru-RU" sz="900" b="1">
              <a:solidFill>
                <a:schemeClr val="bg1"/>
              </a:solidFill>
            </a:endParaRPr>
          </a:p>
        </p:txBody>
      </p:sp>
      <p:sp>
        <p:nvSpPr>
          <p:cNvPr id="51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864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0888" y="6267450"/>
            <a:ext cx="37623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A88783-9D65-45E8-95C5-84D0A23588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52" r:id="rId1"/>
    <p:sldLayoutId id="2147486139" r:id="rId2"/>
    <p:sldLayoutId id="2147486140" r:id="rId3"/>
    <p:sldLayoutId id="2147486141" r:id="rId4"/>
    <p:sldLayoutId id="2147486142" r:id="rId5"/>
    <p:sldLayoutId id="2147486143" r:id="rId6"/>
    <p:sldLayoutId id="2147486144" r:id="rId7"/>
    <p:sldLayoutId id="2147486145" r:id="rId8"/>
    <p:sldLayoutId id="2147486146" r:id="rId9"/>
    <p:sldLayoutId id="2147486147" r:id="rId10"/>
    <p:sldLayoutId id="2147486148" r:id="rId11"/>
    <p:sldLayoutId id="2147486149" r:id="rId12"/>
    <p:sldLayoutId id="2147486150" r:id="rId13"/>
    <p:sldLayoutId id="214748615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446393" cy="1800200"/>
          </a:xfrm>
        </p:spPr>
        <p:txBody>
          <a:bodyPr/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ходе реализации регионального проекта «Обеспечение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организаций системы здравоохранения Красноярского края квалифицированными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кадрами» в 2022 году</a:t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управления кадрами 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профессиональной подготовки 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края </a:t>
            </a:r>
          </a:p>
          <a:p>
            <a:pPr marL="0" indent="0" algn="r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Жирнова Ирина Ивановна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953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 трудоустройства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2276872"/>
          <a:ext cx="410445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355976" y="2204864"/>
          <a:ext cx="446449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9443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92162"/>
          </a:xfrm>
        </p:spPr>
        <p:txBody>
          <a:bodyPr/>
          <a:lstStyle/>
          <a:p>
            <a:r>
              <a:rPr lang="ru-RU" sz="2800" b="1" dirty="0" smtClean="0"/>
              <a:t>Потребность во врачах-специалистах </a:t>
            </a:r>
            <a:endParaRPr lang="ru-RU" sz="2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195834"/>
              </p:ext>
            </p:extLst>
          </p:nvPr>
        </p:nvGraphicFramePr>
        <p:xfrm>
          <a:off x="457200" y="1916832"/>
          <a:ext cx="8363272" cy="3528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944"/>
                <a:gridCol w="936104"/>
                <a:gridCol w="936104"/>
                <a:gridCol w="1080120"/>
              </a:tblGrid>
              <a:tr h="499370"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97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Показатель результативности,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достижение численности врачей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(чел.)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11403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11589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11755</a:t>
                      </a:r>
                    </a:p>
                  </a:txBody>
                  <a:tcPr marL="9525" marR="9525" marT="9525" marB="0" anchor="ctr"/>
                </a:tc>
              </a:tr>
              <a:tr h="697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Число врачей, работающих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подведомственных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МО (чел.)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10425</a:t>
                      </a:r>
                    </a:p>
                  </a:txBody>
                  <a:tcPr marL="9525" marR="9525" marT="9525" marB="0" anchor="ctr"/>
                </a:tc>
              </a:tr>
              <a:tr h="349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Текущая потребность,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из них: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1330</a:t>
                      </a:r>
                    </a:p>
                  </a:txBody>
                  <a:tcPr marL="9525" marR="9525" marT="9525" marB="0" anchor="ctr"/>
                </a:tc>
              </a:tr>
              <a:tr h="4679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врачи –терапевты (педиатры) участковые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/>
                </a:tc>
              </a:tr>
              <a:tr h="4679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врачи -стоматологи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общей практики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349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врачи-специалисты узких специальностей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5517232"/>
          <a:ext cx="8424936" cy="720080"/>
        </p:xfrm>
        <a:graphic>
          <a:graphicData uri="http://schemas.openxmlformats.org/drawingml/2006/table">
            <a:tbl>
              <a:tblPr/>
              <a:tblGrid>
                <a:gridCol w="4396346"/>
                <a:gridCol w="1245996"/>
                <a:gridCol w="1465877"/>
                <a:gridCol w="1316717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Заявка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 подготовку в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ординатуре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152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766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568952" cy="504056"/>
          </a:xfrm>
        </p:spPr>
        <p:txBody>
          <a:bodyPr/>
          <a:lstStyle/>
          <a:p>
            <a:r>
              <a:rPr lang="ru-RU" sz="2000" b="1" dirty="0" smtClean="0"/>
              <a:t>Федеральная программа «Земский доктор» / Земский фельдшер»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24128" y="1700808"/>
          <a:ext cx="3168352" cy="1944215"/>
        </p:xfrm>
        <a:graphic>
          <a:graphicData uri="http://schemas.openxmlformats.org/drawingml/2006/table">
            <a:tbl>
              <a:tblPr/>
              <a:tblGrid>
                <a:gridCol w="1760196"/>
                <a:gridCol w="1408156"/>
              </a:tblGrid>
              <a:tr h="366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реализации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5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5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5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4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51520" y="1700808"/>
          <a:ext cx="525760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67544" y="3789040"/>
            <a:ext cx="8352928" cy="43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Краевая программа «Земский доктор» / «Земский фельдшер»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95536" y="4365104"/>
          <a:ext cx="4581525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932040" y="4293096"/>
          <a:ext cx="403244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30106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96752"/>
            <a:ext cx="8229600" cy="650802"/>
          </a:xfrm>
        </p:spPr>
        <p:txBody>
          <a:bodyPr/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комплексные мероприятия по достижению показателей регионального проекта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7861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ГМУ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со студентами и ординаторами всех форм обучения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дальнейшего трудоустройства в медицинские организации края, подведомственные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министерству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графиков производственной практики  на 2023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для направления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ординаторов, обучающихся по договору о целевом обучении и с применением образовательного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медицинские организации края 2, 3 уровня, подведомственные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министерству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рабочей группы для подготовки предложений по трудоустройству студентов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(ординаторов), завершивших обучение или обучающихся 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договорами о целевом обучении и (или) договорами о подготовке в образовательной организации 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образовательного сертификата в 2023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 и принятие программ по привлечению молодых специалистов на уровне муниципальных образований края, рассмотрение возможности предоставления специалистам дополнительных мер социальной поддержки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работы главными врачами по привлечению в медицинские организации специалистов посредством организации взаимодействия со студентами и ординаторами медицинских ВУЗов края всех форм обучения</a:t>
            </a:r>
          </a:p>
          <a:p>
            <a:pPr algn="just"/>
            <a:endParaRPr lang="ru-RU" sz="15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7069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3"/>
            <a:ext cx="8856984" cy="648072"/>
          </a:xfrm>
        </p:spPr>
        <p:txBody>
          <a:bodyPr/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комплексные мероприятия по достижению показателей регионального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 eaLnBrk="1" fontAlgn="t" hangingPunct="1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проработка вопроса создания кадрового центра, с целью решения вопросов привлечения и трудоустройства специалистов в краевые государственные учреждения здравоохранения</a:t>
            </a:r>
          </a:p>
          <a:p>
            <a:pPr algn="just" eaLnBrk="1" fontAlgn="t" hangingPunct="1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подготовка предложений по совершенствованию системы профессиональной подготовки специалистов со средним медицинским образованием и увеличению объемов подготовки не менее 30% до 2025 года</a:t>
            </a:r>
          </a:p>
          <a:p>
            <a:pPr algn="just" eaLnBrk="1" fontAlgn="t" hangingPunct="1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анализ эффективности действующих мер социальной поддержки медицинских работников и подготовить предложения по их совершенствованию</a:t>
            </a:r>
          </a:p>
          <a:p>
            <a:pPr algn="just" eaLnBrk="1" fontAlgn="t" hangingPunct="1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проработка вопроса по обеспечению детей медицинских работников местами в дошкольных учреждениях (детских садах)</a:t>
            </a:r>
          </a:p>
          <a:p>
            <a:pPr algn="just" eaLnBrk="1" fontAlgn="t" hangingPunct="1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обеспечение увеличения темпов строительства и приобретения служебного жилья для медицинских работников в муниципальных образованиях Красноярского края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активизация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отдела по трудоустройству ФГБОУ ВО «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ГМУ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им.В.Ф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Войно-Ясенецкого» Минздрава России в части направления выпускников ВУЗа для трудоустройства в города и районы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ГМУ  по информированию студентов и ординаторов внебюджетной формы обучения о возможности обучения с применением образовательного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сертификата.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t" hangingPunct="1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64778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268412"/>
            <a:ext cx="8229600" cy="4680867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45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24745"/>
            <a:ext cx="8229600" cy="648071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 регионального проекта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определение реальной потребности в медицинских кадрах в системе здравоохранения Красноярского края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проведение профориентационной работы среди школьников (в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«Дней открытых дверей»)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контрольных цифр приема и государственного задания на подготовку специалистов с учетом потребности в медицинских кадрах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системы целевого набора и обучения специалистов со средним и  высшим медицинским образованием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повышение эффективности трудоустройства выпускников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реализация мер социальной поддержки студентов, медицинских работников (в том числе реализация программы «Земский доктор/Земский фельдшер», компенсация аренды жилья).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8546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96944" cy="792162"/>
          </a:xfr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sz="2800" b="1" dirty="0" smtClean="0"/>
              <a:t>Региональный проект «Медицинские кадры»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617750"/>
              </p:ext>
            </p:extLst>
          </p:nvPr>
        </p:nvGraphicFramePr>
        <p:xfrm>
          <a:off x="251520" y="1700808"/>
          <a:ext cx="8568954" cy="4536505"/>
        </p:xfrm>
        <a:graphic>
          <a:graphicData uri="http://schemas.openxmlformats.org/drawingml/2006/table">
            <a:tbl>
              <a:tblPr/>
              <a:tblGrid>
                <a:gridCol w="4536504"/>
                <a:gridCol w="864096"/>
                <a:gridCol w="936104"/>
                <a:gridCol w="1116125"/>
                <a:gridCol w="1116125"/>
              </a:tblGrid>
              <a:tr h="416593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целей и показателей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                          на 2022 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15.11.22 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                        на 2023 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2024 г.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4011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Укомплектованность МО, оказывающих медицинскую помощь в амбулаторных условиях (доля занятых физическими лицами должностей) %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врачами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92,4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87,2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!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иск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94,6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95,0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4011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Укомплектованность МО, оказывающих медицинскую помощь в амбулаторных условиях (доля занятых физическими должностей) % : средними медицинскими работниками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85,8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86,6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90,0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95,0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1659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Укомплектованность ФП, ФАП, врачебных амбулаторий медицинскими работниками, %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88,8 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81,6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 Риск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89,6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90,1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1659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специалистов, участвующих  в системе НМО, в том числе с использованием дистанционных образовательных технологий  (тыс. чел.),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35,272 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37,467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311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39,35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1659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Обеспеченность врачами, работающими в государственных и муниципальных МО,  (чел. на 10 тыс. населения)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39,1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40,7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41,3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4011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Обеспеченность средними медицинскими работниками, работающими в государственных и муниципальных МО, (чел. на 10 тыс. населения)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 Риск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102,6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104,9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1659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Обеспеченность населения врачами, оказывающими первичную медико-санитарную помощь (чел. на 10 тыс. населения)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22,0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21,8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 Риск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22,3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22,9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1659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Обеспеченность населения медицинскими работниками, оказывающими скорую медицинскую помощь, (чел. на 10 тыс. населения),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8,4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7,8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 Риск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8,6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8,7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1659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Обеспеченность населения врачами, оказывающими специализированную медицинскую помощь, (чел. на 10 тыс. населения)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14,8 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15,3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15,7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31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124744"/>
            <a:ext cx="9324528" cy="57606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реализуемые для достижения показателей </a:t>
            </a:r>
            <a:br>
              <a:rPr lang="ru-RU" sz="20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проекта</a:t>
            </a:r>
            <a:endParaRPr lang="ru-RU" sz="20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6642"/>
          </a:xfrm>
        </p:spPr>
        <p:txBody>
          <a:bodyPr/>
          <a:lstStyle/>
          <a:p>
            <a:pPr marL="252000" indent="-252000" algn="just">
              <a:spcBef>
                <a:spcPts val="0"/>
              </a:spcBef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подготовка медицинских кадров (в 2022 году на целевое обучение зачислены 305 студентов </a:t>
            </a:r>
            <a:b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126 ординаторов)</a:t>
            </a:r>
          </a:p>
          <a:p>
            <a:pPr marL="252000" indent="-252000" algn="just">
              <a:spcBef>
                <a:spcPts val="0"/>
              </a:spcBef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студентов, ординаторов с применением образовательного сертификата (в 2022 году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сертификаты получили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104 студента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ординаторов)</a:t>
            </a:r>
          </a:p>
          <a:p>
            <a:pPr marL="252000" indent="-252000" algn="just">
              <a:spcBef>
                <a:spcPts val="0"/>
              </a:spcBef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мер социальной поддержки студентам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(ординаторам) (на текущий момент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выплату получают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1643 чел., в том числе 1368 студентов, 275 ординаторов)</a:t>
            </a:r>
          </a:p>
          <a:p>
            <a:pPr marL="252000" indent="-252000" algn="just">
              <a:spcBef>
                <a:spcPts val="0"/>
              </a:spcBef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 социальной поддержки медицинским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 (министерством реализуются меры социальной поддержки, установленные 9 нормативно-правовыми актами края)</a:t>
            </a:r>
          </a:p>
          <a:p>
            <a:pPr marL="252000" indent="-252000" algn="just">
              <a:spcBef>
                <a:spcPts val="0"/>
              </a:spcBef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о взаимодействии в целях подготовки медицинских кадров между министерством, ФГБОУ ВО «КрасГМУ </a:t>
            </a:r>
            <a:r>
              <a:rPr lang="ru-RU" sz="12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им.В.Ф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Войно-Ясенецкого» Минздрава России и главами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городов Ачинска, Канска, Минусинска,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Лесосибирска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Норильска</a:t>
            </a:r>
          </a:p>
          <a:p>
            <a:pPr marL="252000" indent="-252000" algn="just">
              <a:spcBef>
                <a:spcPts val="0"/>
              </a:spcBef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встреч главных врачей медицинских организаций края со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студентами и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ординаторами, «ярмарки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вакансий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52000" indent="-252000" algn="just">
              <a:spcBef>
                <a:spcPts val="0"/>
              </a:spcBef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профессиональная подготовка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ординаторов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году обучения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смежным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 по согласованию с министерством</a:t>
            </a:r>
          </a:p>
          <a:p>
            <a:pPr marL="252000" indent="-252000" algn="just">
              <a:spcBef>
                <a:spcPts val="0"/>
              </a:spcBef>
            </a:pP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производственной практики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ординаторов на втором году обучения в медицинских организациях, расположенных районах и малых городах края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низкой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укомплектованностью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квалифицированными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</a:t>
            </a:r>
          </a:p>
          <a:p>
            <a:pPr marL="252000" indent="-252000" algn="just">
              <a:spcBef>
                <a:spcPts val="0"/>
              </a:spcBef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рабочей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для подготовки предложений по трудоустройству студентов (ординаторов), завершивших обучение или обучающихся в соответствии с договорами о целевом обучении и (или)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договорами о подготовке в образовательной организации с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образовательного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сертификата</a:t>
            </a:r>
          </a:p>
          <a:p>
            <a:pPr marL="252000" indent="-252000" algn="just">
              <a:spcBef>
                <a:spcPts val="0"/>
              </a:spcBef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штатных расписаний медицинских организаций края, в части исключения вакантных должностей.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78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3"/>
            <a:ext cx="8568951" cy="1512168"/>
          </a:xfrm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заседания рабочей группы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предложений по трудоустройству студентов (ординаторов), завершивших обучение или обучающихся в соответствии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договорами о целевом обучении и (или) договорами о подготовке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с применением образовательного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сертификата в 2022 году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2852937"/>
          <a:ext cx="8784976" cy="3310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160240"/>
                <a:gridCol w="2160240"/>
                <a:gridCol w="2016224"/>
              </a:tblGrid>
              <a:tr h="122413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Предложено трудоустройство (чел.)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Фактически трудоустроено</a:t>
                      </a:r>
                      <a:r>
                        <a:rPr lang="ru-RU" sz="19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(чел.)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Ординаторы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Ординаторы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–выпуск 2022 года</a:t>
                      </a: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–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второго года обучения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–первого года обучения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–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выпуск 2022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90555">
                <a:tc gridSpan="4"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  трудоустроятся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2023 году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 трудоустроятся в 2024 году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699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1080119"/>
          </a:xfrm>
        </p:spPr>
        <p:txBody>
          <a:bodyPr/>
          <a:lstStyle/>
          <a:p>
            <a:r>
              <a:rPr lang="ru-RU" sz="2400" b="1" dirty="0" smtClean="0"/>
              <a:t>Эффективность трудоустройства в амбулаторно-поликлинические подразделения</a:t>
            </a:r>
            <a:br>
              <a:rPr lang="ru-RU" sz="2400" b="1" dirty="0" smtClean="0"/>
            </a:br>
            <a:r>
              <a:rPr lang="ru-RU" sz="2400" b="1" dirty="0" smtClean="0"/>
              <a:t>(</a:t>
            </a:r>
            <a:r>
              <a:rPr lang="ru-RU" sz="2400" b="1" dirty="0" err="1" smtClean="0"/>
              <a:t>специалитет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graphicFrame>
        <p:nvGraphicFramePr>
          <p:cNvPr id="5" name="Диаграмма 4"/>
          <p:cNvGraphicFramePr/>
          <p:nvPr>
            <p:extLst/>
          </p:nvPr>
        </p:nvGraphicFramePr>
        <p:xfrm>
          <a:off x="395536" y="2204864"/>
          <a:ext cx="82809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611560" y="5272647"/>
          <a:ext cx="7920879" cy="707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1606"/>
                <a:gridCol w="2378343"/>
                <a:gridCol w="3130930"/>
              </a:tblGrid>
              <a:tr h="244585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25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Эффективность 39,80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Эффективность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</a:rPr>
                        <a:t>47,30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Эффективность 31,90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2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40960" cy="864096"/>
          </a:xfr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sz="2800" b="1" dirty="0" smtClean="0"/>
              <a:t>Эффективность трудоустройства (ординатура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graphicFrame>
        <p:nvGraphicFramePr>
          <p:cNvPr id="5" name="Диаграмма 4"/>
          <p:cNvGraphicFramePr/>
          <p:nvPr>
            <p:extLst/>
          </p:nvPr>
        </p:nvGraphicFramePr>
        <p:xfrm>
          <a:off x="179512" y="1772816"/>
          <a:ext cx="864096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4293096"/>
          <a:ext cx="8640961" cy="194421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FF0000"/>
                  </a:outerShdw>
                </a:effectLst>
              </a:tblPr>
              <a:tblGrid>
                <a:gridCol w="2952328"/>
                <a:gridCol w="2736304"/>
                <a:gridCol w="2952329"/>
              </a:tblGrid>
              <a:tr h="7044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2021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2022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7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Эффективность 92,1%</a:t>
                      </a:r>
                      <a:b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Эффективность 96,2%</a:t>
                      </a:r>
                      <a:b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Эффективность 86,7%</a:t>
                      </a:r>
                      <a:b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78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Эффективность трудоустройства (образовательный сертификат)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2204864"/>
          <a:ext cx="410445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788024" y="2348880"/>
          <a:ext cx="4176464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5229200"/>
          <a:ext cx="4161532" cy="936104"/>
        </p:xfrm>
        <a:graphic>
          <a:graphicData uri="http://schemas.openxmlformats.org/drawingml/2006/table">
            <a:tbl>
              <a:tblPr/>
              <a:tblGrid>
                <a:gridCol w="2060266"/>
                <a:gridCol w="2101266"/>
              </a:tblGrid>
              <a:tr h="369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1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Эффективность 80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Эффективность 82,0%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860032" y="5301208"/>
          <a:ext cx="3600400" cy="916418"/>
        </p:xfrm>
        <a:graphic>
          <a:graphicData uri="http://schemas.openxmlformats.org/drawingml/2006/table">
            <a:tbl>
              <a:tblPr/>
              <a:tblGrid>
                <a:gridCol w="3600400"/>
              </a:tblGrid>
              <a:tr h="3139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4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Эффективность 70,0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5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38621"/>
            <a:ext cx="8459266" cy="1584177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закона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от 02.04.2020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9-3836 «Об обеспечении системы здравоохранения края квалифицированными медицинскими кадрами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(образовательный сертификат)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2852937"/>
          <a:ext cx="8784976" cy="338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512168"/>
                <a:gridCol w="1512168"/>
                <a:gridCol w="1584176"/>
                <a:gridCol w="1296144"/>
                <a:gridCol w="1512168"/>
              </a:tblGrid>
              <a:tr h="1180062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3373">
                <a:tc>
                  <a:txBody>
                    <a:bodyPr/>
                    <a:lstStyle/>
                    <a:p>
                      <a:pPr algn="ctr"/>
                      <a:r>
                        <a:rPr lang="ru-RU" sz="1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ординаторы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ординаторы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ординаторы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175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091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81FFF-124D-45DC-ACE6-A27DE7C95A27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9854995"/>
      </p:ext>
    </p:extLst>
  </p:cSld>
  <p:clrMapOvr>
    <a:masterClrMapping/>
  </p:clrMapOvr>
</p:sld>
</file>

<file path=ppt/theme/theme1.xml><?xml version="1.0" encoding="utf-8"?>
<a:theme xmlns:a="http://schemas.openxmlformats.org/drawingml/2006/main" name="Минздрав края">
  <a:themeElements>
    <a:clrScheme name="1_УЗАК 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УЗАК 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399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УЗАК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Минздрав края</Template>
  <TotalTime>31269</TotalTime>
  <Words>927</Words>
  <Application>Microsoft Office PowerPoint</Application>
  <PresentationFormat>Экран (4:3)</PresentationFormat>
  <Paragraphs>241</Paragraphs>
  <Slides>15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  <vt:variant>
        <vt:lpstr>Произвольные показы</vt:lpstr>
      </vt:variant>
      <vt:variant>
        <vt:i4>1</vt:i4>
      </vt:variant>
    </vt:vector>
  </HeadingPairs>
  <TitlesOfParts>
    <vt:vector size="21" baseType="lpstr">
      <vt:lpstr>Arial</vt:lpstr>
      <vt:lpstr>Calibri</vt:lpstr>
      <vt:lpstr>Europe_Ext</vt:lpstr>
      <vt:lpstr>Times New Roman</vt:lpstr>
      <vt:lpstr>Минздрав края</vt:lpstr>
      <vt:lpstr>  О ходе реализации регионального проекта «Обеспечение медицинских организаций системы здравоохранения Красноярского края квалифицированными кадрами» в 2022 году </vt:lpstr>
      <vt:lpstr>Основные мероприятия регионального проекта</vt:lpstr>
      <vt:lpstr>Региональный проект «Медицинские кадры»</vt:lpstr>
      <vt:lpstr>Мероприятия, реализуемые для достижения показателей  регионального проекта</vt:lpstr>
      <vt:lpstr>Итоги заседания рабочей группы для подготовки предложений по трудоустройству студентов (ординаторов), завершивших обучение или обучающихся в соответствии с договорами о целевом обучении и (или) договорами о подготовке в образовательной организации с применением образовательного сертификата в 2022 году</vt:lpstr>
      <vt:lpstr>Эффективность трудоустройства в амбулаторно-поликлинические подразделения (специалитет)</vt:lpstr>
      <vt:lpstr>Эффективность трудоустройства (ординатура)</vt:lpstr>
      <vt:lpstr>Эффективность трудоустройства (образовательный сертификат)</vt:lpstr>
      <vt:lpstr> Реализация закона края от 02.04.2020  № 9-3836 «Об обеспечении системы здравоохранения края квалифицированными медицинскими кадрами» (образовательный сертификат)</vt:lpstr>
      <vt:lpstr>Прогноз трудоустройства</vt:lpstr>
      <vt:lpstr>Потребность во врачах-специалистах </vt:lpstr>
      <vt:lpstr>Федеральная программа «Земский доктор» / Земский фельдшер»</vt:lpstr>
      <vt:lpstr>Дополнительные комплексные мероприятия по достижению показателей регионального проекта</vt:lpstr>
      <vt:lpstr>Дополнительные комплексные мероприятия по достижению показателей регионального проекта</vt:lpstr>
      <vt:lpstr>СПАСИБО ЗА ВНИМАНИЕ!</vt:lpstr>
      <vt:lpstr>Президиум правительства 21.10.</vt:lpstr>
    </vt:vector>
  </TitlesOfParts>
  <Company>Агентство здравоохранения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развитии системы здравоохранения на среднесрочный и долгосрочный период</dc:title>
  <dc:creator>Побоев Владислав</dc:creator>
  <cp:lastModifiedBy>Жирнова Ирина Ивановна</cp:lastModifiedBy>
  <cp:revision>2706</cp:revision>
  <cp:lastPrinted>2022-11-15T13:37:14Z</cp:lastPrinted>
  <dcterms:created xsi:type="dcterms:W3CDTF">2008-12-04T11:34:39Z</dcterms:created>
  <dcterms:modified xsi:type="dcterms:W3CDTF">2022-11-15T13:52:01Z</dcterms:modified>
</cp:coreProperties>
</file>