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6.xml" ContentType="application/vnd.openxmlformats-officedocument.presentationml.notesSlide+xml"/>
  <Override PartName="/ppt/media/image51.jpg" ContentType="image/jpg"/>
  <Override PartName="/ppt/notesSlides/notesSlide17.xml" ContentType="application/vnd.openxmlformats-officedocument.presentationml.notesSlide+xml"/>
  <Override PartName="/ppt/charts/chart9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1.xml" ContentType="application/vnd.openxmlformats-officedocument.drawingml.chart+xml"/>
  <Override PartName="/ppt/notesSlides/notesSlide27.xml" ContentType="application/vnd.openxmlformats-officedocument.presentationml.notesSlide+xml"/>
  <Override PartName="/ppt/charts/chart12.xml" ContentType="application/vnd.openxmlformats-officedocument.drawingml.chart+xml"/>
  <Override PartName="/ppt/media/image111.jpg" ContentType="image/jpg"/>
  <Override PartName="/ppt/notesSlides/notesSlide28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6" r:id="rId2"/>
    <p:sldId id="326" r:id="rId3"/>
    <p:sldId id="1225" r:id="rId4"/>
    <p:sldId id="1226" r:id="rId5"/>
    <p:sldId id="1227" r:id="rId6"/>
    <p:sldId id="1228" r:id="rId7"/>
    <p:sldId id="1229" r:id="rId8"/>
    <p:sldId id="1230" r:id="rId9"/>
    <p:sldId id="1224" r:id="rId10"/>
    <p:sldId id="1231" r:id="rId11"/>
    <p:sldId id="1232" r:id="rId12"/>
    <p:sldId id="1233" r:id="rId13"/>
    <p:sldId id="1896" r:id="rId14"/>
    <p:sldId id="1897" r:id="rId15"/>
    <p:sldId id="1898" r:id="rId16"/>
    <p:sldId id="1899" r:id="rId17"/>
    <p:sldId id="1902" r:id="rId18"/>
    <p:sldId id="1904" r:id="rId19"/>
    <p:sldId id="1905" r:id="rId20"/>
    <p:sldId id="1906" r:id="rId21"/>
    <p:sldId id="1907" r:id="rId22"/>
    <p:sldId id="1911" r:id="rId23"/>
    <p:sldId id="1900" r:id="rId24"/>
    <p:sldId id="1652" r:id="rId25"/>
    <p:sldId id="1914" r:id="rId26"/>
    <p:sldId id="1915" r:id="rId27"/>
    <p:sldId id="1916" r:id="rId28"/>
    <p:sldId id="1917" r:id="rId29"/>
    <p:sldId id="1918" r:id="rId30"/>
    <p:sldId id="1919" r:id="rId31"/>
    <p:sldId id="1920" r:id="rId32"/>
    <p:sldId id="1092" r:id="rId33"/>
    <p:sldId id="1108" r:id="rId34"/>
    <p:sldId id="1110" r:id="rId35"/>
    <p:sldId id="1921" r:id="rId36"/>
    <p:sldId id="279" r:id="rId37"/>
    <p:sldId id="263" r:id="rId38"/>
    <p:sldId id="1972" r:id="rId39"/>
    <p:sldId id="1922" r:id="rId40"/>
    <p:sldId id="1933" r:id="rId41"/>
    <p:sldId id="1806" r:id="rId42"/>
    <p:sldId id="1934" r:id="rId43"/>
    <p:sldId id="1935" r:id="rId44"/>
    <p:sldId id="1938" r:id="rId45"/>
    <p:sldId id="1936" r:id="rId46"/>
    <p:sldId id="1939" r:id="rId47"/>
    <p:sldId id="1940" r:id="rId48"/>
    <p:sldId id="1941" r:id="rId49"/>
    <p:sldId id="1942" r:id="rId50"/>
    <p:sldId id="1937" r:id="rId51"/>
    <p:sldId id="1945" r:id="rId52"/>
    <p:sldId id="1944" r:id="rId53"/>
    <p:sldId id="1973" r:id="rId54"/>
    <p:sldId id="1949" r:id="rId55"/>
    <p:sldId id="1951" r:id="rId56"/>
    <p:sldId id="1952" r:id="rId57"/>
    <p:sldId id="1953" r:id="rId58"/>
    <p:sldId id="1954" r:id="rId59"/>
    <p:sldId id="1955" r:id="rId60"/>
    <p:sldId id="1956" r:id="rId61"/>
    <p:sldId id="1957" r:id="rId62"/>
    <p:sldId id="1912" r:id="rId63"/>
    <p:sldId id="1913" r:id="rId64"/>
    <p:sldId id="1950" r:id="rId65"/>
    <p:sldId id="1946" r:id="rId66"/>
    <p:sldId id="1948" r:id="rId67"/>
    <p:sldId id="1947" r:id="rId68"/>
    <p:sldId id="1122" r:id="rId69"/>
    <p:sldId id="1923" r:id="rId70"/>
    <p:sldId id="305" r:id="rId71"/>
    <p:sldId id="1114" r:id="rId72"/>
    <p:sldId id="1124" r:id="rId73"/>
    <p:sldId id="1925" r:id="rId74"/>
    <p:sldId id="1926" r:id="rId75"/>
    <p:sldId id="1927" r:id="rId76"/>
    <p:sldId id="1928" r:id="rId77"/>
    <p:sldId id="1929" r:id="rId78"/>
    <p:sldId id="1930" r:id="rId79"/>
    <p:sldId id="1931" r:id="rId80"/>
    <p:sldId id="1932" r:id="rId81"/>
    <p:sldId id="1958" r:id="rId82"/>
    <p:sldId id="1959" r:id="rId83"/>
    <p:sldId id="1960" r:id="rId84"/>
    <p:sldId id="1961" r:id="rId85"/>
    <p:sldId id="1962" r:id="rId86"/>
    <p:sldId id="1963" r:id="rId87"/>
    <p:sldId id="1964" r:id="rId88"/>
    <p:sldId id="1965" r:id="rId89"/>
    <p:sldId id="1970" r:id="rId90"/>
    <p:sldId id="1870" r:id="rId91"/>
    <p:sldId id="1848" r:id="rId92"/>
    <p:sldId id="327" r:id="rId93"/>
    <p:sldId id="1971" r:id="rId94"/>
    <p:sldId id="1966" r:id="rId95"/>
    <p:sldId id="1967" r:id="rId96"/>
    <p:sldId id="1968" r:id="rId97"/>
    <p:sldId id="1969" r:id="rId9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bag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C28"/>
    <a:srgbClr val="7F7F7F"/>
    <a:srgbClr val="034A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8" autoAdjust="0"/>
    <p:restoredTop sz="78522" autoAdjust="0"/>
  </p:normalViewPr>
  <p:slideViewPr>
    <p:cSldViewPr snapToGrid="0">
      <p:cViewPr varScale="1">
        <p:scale>
          <a:sx n="72" d="100"/>
          <a:sy n="72" d="100"/>
        </p:scale>
        <p:origin x="10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9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СПО</c:v>
                </c:pt>
              </c:strCache>
            </c:strRef>
          </c:tx>
          <c:spPr>
            <a:solidFill>
              <a:srgbClr val="034A9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125</c:v>
                </c:pt>
                <c:pt idx="1">
                  <c:v>140</c:v>
                </c:pt>
                <c:pt idx="2">
                  <c:v>130</c:v>
                </c:pt>
                <c:pt idx="3">
                  <c:v>140</c:v>
                </c:pt>
                <c:pt idx="4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3B-46E5-BFFF-15BAF5EAAC7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</c:v>
                </c:pt>
              </c:strCache>
            </c:strRef>
          </c:tx>
          <c:spPr>
            <a:solidFill>
              <a:srgbClr val="A21C2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350</c:v>
                </c:pt>
                <c:pt idx="1">
                  <c:v>385</c:v>
                </c:pt>
                <c:pt idx="2">
                  <c:v>470</c:v>
                </c:pt>
                <c:pt idx="3">
                  <c:v>477</c:v>
                </c:pt>
                <c:pt idx="4">
                  <c:v>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3B-46E5-BFFF-15BAF5EAAC7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Ординатура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114</c:v>
                </c:pt>
                <c:pt idx="1">
                  <c:v>122</c:v>
                </c:pt>
                <c:pt idx="2">
                  <c:v>123</c:v>
                </c:pt>
                <c:pt idx="3">
                  <c:v>203</c:v>
                </c:pt>
                <c:pt idx="4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3B-46E5-BFFF-15BAF5EAAC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66526159"/>
        <c:axId val="966528239"/>
      </c:barChart>
      <c:catAx>
        <c:axId val="966526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66528239"/>
        <c:crosses val="autoZero"/>
        <c:auto val="1"/>
        <c:lblAlgn val="ctr"/>
        <c:lblOffset val="100"/>
        <c:noMultiLvlLbl val="0"/>
      </c:catAx>
      <c:valAx>
        <c:axId val="96652823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66526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ЛПУ</c:v>
                </c:pt>
              </c:strCache>
            </c:strRef>
          </c:tx>
          <c:spPr>
            <a:solidFill>
              <a:srgbClr val="A21C28"/>
            </a:solidFill>
            <a:ln>
              <a:solidFill>
                <a:srgbClr val="A21C28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2022/2023 (2 мес.)</c:v>
                </c:pt>
                <c:pt idx="1">
                  <c:v>2021/2022 (10 мес.)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38-4185-B514-43234459B410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Количество обучающихся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2022/2023 (2 мес.)</c:v>
                </c:pt>
                <c:pt idx="1">
                  <c:v>2021/2022 (10 мес.)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12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38-4185-B514-43234459B410}"/>
            </c:ext>
          </c:extLst>
        </c:ser>
        <c:ser>
          <c:idx val="2"/>
          <c:order val="2"/>
          <c:tx>
            <c:strRef>
              <c:f>Лист1!$C$1</c:f>
              <c:strCache>
                <c:ptCount val="1"/>
                <c:pt idx="0">
                  <c:v>Количество специальностей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2022/2023 (2 мес.)</c:v>
                </c:pt>
                <c:pt idx="1">
                  <c:v>2021/2022 (10 мес.)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38-4185-B514-43234459B4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54193327"/>
        <c:axId val="954194159"/>
      </c:barChart>
      <c:catAx>
        <c:axId val="9541933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4194159"/>
        <c:crosses val="autoZero"/>
        <c:auto val="1"/>
        <c:lblAlgn val="ctr"/>
        <c:lblOffset val="100"/>
        <c:noMultiLvlLbl val="0"/>
      </c:catAx>
      <c:valAx>
        <c:axId val="95419415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541933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334288222788692E-2"/>
          <c:y val="0.13742131526446802"/>
          <c:w val="0.49388912291296722"/>
          <c:h val="0.6716636930796970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Специальность Лечебное дело</c:v>
                </c:pt>
              </c:strCache>
            </c:strRef>
          </c:tx>
          <c:dPt>
            <c:idx val="0"/>
            <c:bubble3D val="0"/>
            <c:spPr>
              <a:solidFill>
                <a:srgbClr val="A21C28"/>
              </a:solidFill>
            </c:spPr>
            <c:extLst>
              <c:ext xmlns:c16="http://schemas.microsoft.com/office/drawing/2014/chart" uri="{C3380CC4-5D6E-409C-BE32-E72D297353CC}">
                <c16:uniqueId val="{00000000-9E74-42C0-8F2B-2B35A9B981B6}"/>
              </c:ext>
            </c:extLst>
          </c:dPt>
          <c:dPt>
            <c:idx val="3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608C-48B4-B8B4-97FB0D47B3A2}"/>
              </c:ext>
            </c:extLst>
          </c:dPt>
          <c:dLbls>
            <c:dLbl>
              <c:idx val="2"/>
              <c:layout>
                <c:manualLayout>
                  <c:x val="-2.5045975141376669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8C-48B4-B8B4-97FB0D47B3A2}"/>
                </c:ext>
              </c:extLst>
            </c:dLbl>
            <c:dLbl>
              <c:idx val="4"/>
              <c:layout>
                <c:manualLayout>
                  <c:x val="2.5045975141376641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8C-48B4-B8B4-97FB0D47B3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Трудоустроены</c:v>
                </c:pt>
                <c:pt idx="1">
                  <c:v>Продолжают обучение</c:v>
                </c:pt>
                <c:pt idx="2">
                  <c:v>Уход  за ребенком в возрасте до 3-х лет</c:v>
                </c:pt>
                <c:pt idx="3">
                  <c:v>Служба по призыву</c:v>
                </c:pt>
                <c:pt idx="4">
                  <c:v>Уход из профессии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358</c:v>
                </c:pt>
                <c:pt idx="1">
                  <c:v>286</c:v>
                </c:pt>
                <c:pt idx="2">
                  <c:v>11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74-42C0-8F2B-2B35A9B981B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3697881491826958"/>
          <c:y val="0.22159627255519257"/>
          <c:w val="0.33671577255493595"/>
          <c:h val="0.559977023942453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334288222788692E-2"/>
          <c:y val="0.13742131526446802"/>
          <c:w val="0.49388912291296722"/>
          <c:h val="0.6716636930796970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Специальность Лечебное дело</c:v>
                </c:pt>
              </c:strCache>
            </c:strRef>
          </c:tx>
          <c:dPt>
            <c:idx val="0"/>
            <c:bubble3D val="0"/>
            <c:spPr>
              <a:solidFill>
                <a:srgbClr val="A21C28"/>
              </a:solidFill>
            </c:spPr>
            <c:extLst>
              <c:ext xmlns:c16="http://schemas.microsoft.com/office/drawing/2014/chart" uri="{C3380CC4-5D6E-409C-BE32-E72D297353CC}">
                <c16:uniqueId val="{00000001-ACF7-43B3-B5D2-C0F84672D624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ACF7-43B3-B5D2-C0F84672D62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Трудоустроены</c:v>
                </c:pt>
                <c:pt idx="1">
                  <c:v>Служба в армии</c:v>
                </c:pt>
                <c:pt idx="2">
                  <c:v>Уход за ребенком в возрасте до 3-х лет</c:v>
                </c:pt>
                <c:pt idx="3">
                  <c:v>Уход из профессии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249</c:v>
                </c:pt>
                <c:pt idx="1">
                  <c:v>1</c:v>
                </c:pt>
                <c:pt idx="2">
                  <c:v>8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F7-43B3-B5D2-C0F84672D6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697881491826958"/>
          <c:y val="0.22159627255519257"/>
          <c:w val="0.35330033175920139"/>
          <c:h val="0.5568074548896148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334288222788692E-2"/>
          <c:y val="0.13742131526446802"/>
          <c:w val="0.49388912291296722"/>
          <c:h val="0.6716636930796970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Специальность Лечебное дело</c:v>
                </c:pt>
              </c:strCache>
            </c:strRef>
          </c:tx>
          <c:dPt>
            <c:idx val="0"/>
            <c:bubble3D val="0"/>
            <c:spPr>
              <a:solidFill>
                <a:srgbClr val="A21C28"/>
              </a:solidFill>
            </c:spPr>
            <c:extLst>
              <c:ext xmlns:c16="http://schemas.microsoft.com/office/drawing/2014/chart" uri="{C3380CC4-5D6E-409C-BE32-E72D297353CC}">
                <c16:uniqueId val="{00000000-9E74-42C0-8F2B-2B35A9B981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Трудоустроены</c:v>
                </c:pt>
                <c:pt idx="1">
                  <c:v>Продолжают обучение</c:v>
                </c:pt>
                <c:pt idx="2">
                  <c:v>Уход  за ребенком в возрасте до 3-х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192</c:v>
                </c:pt>
                <c:pt idx="1">
                  <c:v>188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74-42C0-8F2B-2B35A9B981B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697881491826958"/>
          <c:y val="0.22159627255519257"/>
          <c:w val="0.35330033175920139"/>
          <c:h val="0.5568074548896148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334288222788692E-2"/>
          <c:y val="0.13742131526446802"/>
          <c:w val="0.49388912291296722"/>
          <c:h val="0.6716636930796970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Специальность Лечебное дело</c:v>
                </c:pt>
              </c:strCache>
            </c:strRef>
          </c:tx>
          <c:dPt>
            <c:idx val="0"/>
            <c:bubble3D val="0"/>
            <c:spPr>
              <a:solidFill>
                <a:srgbClr val="A21C28"/>
              </a:solidFill>
            </c:spPr>
            <c:extLst>
              <c:ext xmlns:c16="http://schemas.microsoft.com/office/drawing/2014/chart" uri="{C3380CC4-5D6E-409C-BE32-E72D297353CC}">
                <c16:uniqueId val="{00000001-8F41-47BB-8A38-A1271D1FCE11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Трудоустроены</c:v>
                </c:pt>
                <c:pt idx="1">
                  <c:v>Продолжают обучение</c:v>
                </c:pt>
                <c:pt idx="2">
                  <c:v>Уход  за ребенком в возрасте до 3-х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91</c:v>
                </c:pt>
                <c:pt idx="1">
                  <c:v>63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41-47BB-8A38-A1271D1FCE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697881491826958"/>
          <c:y val="0.22159627255519257"/>
          <c:w val="0.35330033175920139"/>
          <c:h val="0.5568074548896148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334288222788692E-2"/>
          <c:y val="0.13742131526446802"/>
          <c:w val="0.49388912291296722"/>
          <c:h val="0.6716636930796970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Специальность Лечебное дело</c:v>
                </c:pt>
              </c:strCache>
            </c:strRef>
          </c:tx>
          <c:dPt>
            <c:idx val="0"/>
            <c:bubble3D val="0"/>
            <c:spPr>
              <a:solidFill>
                <a:srgbClr val="A21C28"/>
              </a:solidFill>
            </c:spPr>
            <c:extLst>
              <c:ext xmlns:c16="http://schemas.microsoft.com/office/drawing/2014/chart" uri="{C3380CC4-5D6E-409C-BE32-E72D297353CC}">
                <c16:uniqueId val="{00000001-2744-4AB2-A862-799977494D6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Трудоустроены</c:v>
                </c:pt>
                <c:pt idx="1">
                  <c:v>Продолжают обучение</c:v>
                </c:pt>
                <c:pt idx="2">
                  <c:v>Служба по призыву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</c:v>
                </c:pt>
                <c:pt idx="1">
                  <c:v>22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44-4AB2-A862-799977494D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697881491826958"/>
          <c:y val="0.22159627255519257"/>
          <c:w val="0.35330033175920139"/>
          <c:h val="0.5568074548896148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334288222788692E-2"/>
          <c:y val="0.13742131526446802"/>
          <c:w val="0.49388912291296722"/>
          <c:h val="0.6716636930796970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Специальность Лечебное дело</c:v>
                </c:pt>
              </c:strCache>
            </c:strRef>
          </c:tx>
          <c:dPt>
            <c:idx val="0"/>
            <c:bubble3D val="0"/>
            <c:spPr>
              <a:solidFill>
                <a:srgbClr val="A21C28"/>
              </a:solidFill>
            </c:spPr>
            <c:extLst>
              <c:ext xmlns:c16="http://schemas.microsoft.com/office/drawing/2014/chart" uri="{C3380CC4-5D6E-409C-BE32-E72D297353CC}">
                <c16:uniqueId val="{00000001-EA89-43DF-B31E-7BF0241B20B2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Трудоустроены</c:v>
                </c:pt>
                <c:pt idx="1">
                  <c:v>Продолжают обучение</c:v>
                </c:pt>
                <c:pt idx="2">
                  <c:v>Уход  за ребенком в возрасте до 3-х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10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89-43DF-B31E-7BF0241B20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697881491826958"/>
          <c:y val="0.22159627255519257"/>
          <c:w val="0.35330033175920139"/>
          <c:h val="0.5568074548896148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334288222788692E-2"/>
          <c:y val="0.13742131526446802"/>
          <c:w val="0.49388912291296722"/>
          <c:h val="0.6716636930796970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Специальность Лечебное дело</c:v>
                </c:pt>
              </c:strCache>
            </c:strRef>
          </c:tx>
          <c:dPt>
            <c:idx val="0"/>
            <c:bubble3D val="0"/>
            <c:spPr>
              <a:solidFill>
                <a:srgbClr val="A21C28"/>
              </a:solidFill>
            </c:spPr>
            <c:extLst>
              <c:ext xmlns:c16="http://schemas.microsoft.com/office/drawing/2014/chart" uri="{C3380CC4-5D6E-409C-BE32-E72D297353CC}">
                <c16:uniqueId val="{00000001-7359-44C4-926C-BE28B97B4F78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Трудоустроены</c:v>
                </c:pt>
                <c:pt idx="1">
                  <c:v>Уход за ребенком в возрасте до 3-х лет</c:v>
                </c:pt>
                <c:pt idx="2">
                  <c:v>Уход из профессии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59-44C4-926C-BE28B97B4F7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697881491826958"/>
          <c:y val="0.22159627255519257"/>
          <c:w val="0.35330033175920139"/>
          <c:h val="0.5568074548896148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Лист1!$B$1</c:f>
              <c:strCache>
                <c:ptCount val="1"/>
                <c:pt idx="0">
                  <c:v>СПО</c:v>
                </c:pt>
              </c:strCache>
            </c:strRef>
          </c:tx>
          <c:spPr>
            <a:solidFill>
              <a:srgbClr val="034A9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273</c:v>
                </c:pt>
                <c:pt idx="1">
                  <c:v>287</c:v>
                </c:pt>
                <c:pt idx="2">
                  <c:v>341</c:v>
                </c:pt>
                <c:pt idx="3">
                  <c:v>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3B-46E5-BFFF-15BAF5EAAC72}"/>
            </c:ext>
          </c:extLst>
        </c:ser>
        <c:ser>
          <c:idx val="2"/>
          <c:order val="2"/>
          <c:tx>
            <c:strRef>
              <c:f>Лист1!$C$1</c:f>
              <c:strCache>
                <c:ptCount val="1"/>
                <c:pt idx="0">
                  <c:v>ВО</c:v>
                </c:pt>
              </c:strCache>
            </c:strRef>
          </c:tx>
          <c:spPr>
            <a:solidFill>
              <a:srgbClr val="A21C2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805</c:v>
                </c:pt>
                <c:pt idx="1">
                  <c:v>842</c:v>
                </c:pt>
                <c:pt idx="2">
                  <c:v>917</c:v>
                </c:pt>
                <c:pt idx="3">
                  <c:v>1015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3B-46E5-BFFF-15BAF5EAAC72}"/>
            </c:ext>
          </c:extLst>
        </c:ser>
        <c:ser>
          <c:idx val="3"/>
          <c:order val="3"/>
          <c:tx>
            <c:strRef>
              <c:f>Лист1!$D$1</c:f>
              <c:strCache>
                <c:ptCount val="1"/>
                <c:pt idx="0">
                  <c:v>Ординатура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FD6-4725-A887-AE8AEF887FA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FD6-4725-A887-AE8AEF887FA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FD6-4725-A887-AE8AEF887FA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FD6-4725-A887-AE8AEF887F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288</c:v>
                </c:pt>
                <c:pt idx="1">
                  <c:v>288</c:v>
                </c:pt>
                <c:pt idx="2">
                  <c:v>252</c:v>
                </c:pt>
                <c:pt idx="3">
                  <c:v>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D6-4725-A887-AE8AEF887F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66526159"/>
        <c:axId val="966528239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Лист1!$A$1</c15:sqref>
                        </c15:formulaRef>
                      </c:ext>
                    </c:extLst>
                    <c:strCache>
                      <c:ptCount val="1"/>
                      <c:pt idx="0">
                        <c:v> 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CD3B-46E5-BFFF-15BAF5EAAC72}"/>
                  </c:ext>
                </c:extLst>
              </c15:ser>
            </c15:filteredBarSeries>
          </c:ext>
        </c:extLst>
      </c:barChart>
      <c:catAx>
        <c:axId val="966526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66528239"/>
        <c:crosses val="autoZero"/>
        <c:auto val="1"/>
        <c:lblAlgn val="ctr"/>
        <c:lblOffset val="100"/>
        <c:noMultiLvlLbl val="0"/>
      </c:catAx>
      <c:valAx>
        <c:axId val="96652823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66526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144776164038109E-2"/>
          <c:y val="2.4982519389618218E-2"/>
          <c:w val="0.97571044767192383"/>
          <c:h val="0.829498150005990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Курсы на НМО</c:v>
                </c:pt>
              </c:strCache>
            </c:strRef>
          </c:tx>
          <c:spPr>
            <a:solidFill>
              <a:srgbClr val="034A9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21C2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382-474A-8C6F-187EFD6ED7D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382-474A-8C6F-187EFD6ED7D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382-474A-8C6F-187EFD6ED7D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A21C28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382-474A-8C6F-187EFD6ED7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Красноярский ГМУ</c:v>
                </c:pt>
                <c:pt idx="1">
                  <c:v>Алтайский ГМУ</c:v>
                </c:pt>
                <c:pt idx="2">
                  <c:v>СибГМУ</c:v>
                </c:pt>
                <c:pt idx="3">
                  <c:v>Новосибирский ГМУ</c:v>
                </c:pt>
                <c:pt idx="4">
                  <c:v>Иркутский ГМУ</c:v>
                </c:pt>
                <c:pt idx="5">
                  <c:v>Кемеровский ГМУ</c:v>
                </c:pt>
                <c:pt idx="6">
                  <c:v>Омский ГМУ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548</c:v>
                </c:pt>
                <c:pt idx="1">
                  <c:v>334</c:v>
                </c:pt>
                <c:pt idx="2">
                  <c:v>315</c:v>
                </c:pt>
                <c:pt idx="3">
                  <c:v>175</c:v>
                </c:pt>
                <c:pt idx="4">
                  <c:v>90</c:v>
                </c:pt>
                <c:pt idx="5">
                  <c:v>62</c:v>
                </c:pt>
                <c:pt idx="6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82-474A-8C6F-187EFD6ED7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671296"/>
        <c:axId val="21673088"/>
      </c:barChart>
      <c:catAx>
        <c:axId val="216712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673088"/>
        <c:crosses val="autoZero"/>
        <c:auto val="1"/>
        <c:lblAlgn val="ctr"/>
        <c:lblOffset val="100"/>
        <c:noMultiLvlLbl val="0"/>
      </c:catAx>
      <c:valAx>
        <c:axId val="216730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671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48500166648149E-3"/>
          <c:y val="3.7071445020370235E-2"/>
          <c:w val="0.98324439588304935"/>
          <c:h val="0.833704111202594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Курсы на НМО</c:v>
                </c:pt>
              </c:strCache>
            </c:strRef>
          </c:tx>
          <c:spPr>
            <a:solidFill>
              <a:srgbClr val="034A9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21C2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22B-4B40-8C0A-63819403964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22B-4B40-8C0A-63819403964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22B-4B40-8C0A-63819403964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A21C28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22B-4B40-8C0A-6381940396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Красноярский ГМУ</c:v>
                </c:pt>
                <c:pt idx="1">
                  <c:v>СибГМУ</c:v>
                </c:pt>
                <c:pt idx="2">
                  <c:v>Алтайский ГМУ</c:v>
                </c:pt>
                <c:pt idx="3">
                  <c:v>Новосибирский ГМУ</c:v>
                </c:pt>
                <c:pt idx="4">
                  <c:v>Иркутский ГМУ</c:v>
                </c:pt>
                <c:pt idx="5">
                  <c:v>Омский ГМУ</c:v>
                </c:pt>
                <c:pt idx="6">
                  <c:v>Кемеровский ГМУ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326</c:v>
                </c:pt>
                <c:pt idx="1">
                  <c:v>128</c:v>
                </c:pt>
                <c:pt idx="2">
                  <c:v>34</c:v>
                </c:pt>
                <c:pt idx="3">
                  <c:v>23</c:v>
                </c:pt>
                <c:pt idx="4">
                  <c:v>14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2B-4B40-8C0A-63819403964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9255936"/>
        <c:axId val="49257472"/>
      </c:barChart>
      <c:catAx>
        <c:axId val="492559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57472"/>
        <c:crosses val="autoZero"/>
        <c:auto val="1"/>
        <c:lblAlgn val="ctr"/>
        <c:lblOffset val="100"/>
        <c:noMultiLvlLbl val="0"/>
      </c:catAx>
      <c:valAx>
        <c:axId val="49257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9255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887379770857849E-2"/>
          <c:y val="2.5158492386052778E-2"/>
          <c:w val="0.94930543852143323"/>
          <c:h val="0.474287403460964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попытка</c:v>
                </c:pt>
              </c:strCache>
            </c:strRef>
          </c:tx>
          <c:spPr>
            <a:solidFill>
              <a:srgbClr val="A21C28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solidFill>
                      <a:srgbClr val="A21C28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Лист1!$A$2:$A$17</c:f>
              <c:strCache>
                <c:ptCount val="16"/>
                <c:pt idx="0">
                  <c:v>"Кардиология"</c:v>
                </c:pt>
                <c:pt idx="1">
                  <c:v>"Пульмонология"</c:v>
                </c:pt>
                <c:pt idx="2">
                  <c:v>"Ревматология"</c:v>
                </c:pt>
                <c:pt idx="3">
                  <c:v>"Нефрология"</c:v>
                </c:pt>
                <c:pt idx="4">
                  <c:v>"Гастроэнтерология"</c:v>
                </c:pt>
                <c:pt idx="5">
                  <c:v>"Гематология"</c:v>
                </c:pt>
                <c:pt idx="6">
                  <c:v>"Эндокринология"</c:v>
                </c:pt>
                <c:pt idx="7">
                  <c:v>Итоговое тестирование "Диагностика и дифференциальная диагностика в рамках синдромального подхода"</c:v>
                </c:pt>
                <c:pt idx="8">
                  <c:v>"Кардиология"</c:v>
                </c:pt>
                <c:pt idx="9">
                  <c:v>"Пульмонология"</c:v>
                </c:pt>
                <c:pt idx="10">
                  <c:v>"Ревматология"</c:v>
                </c:pt>
                <c:pt idx="11">
                  <c:v>"Нефрология"</c:v>
                </c:pt>
                <c:pt idx="12">
                  <c:v>"Гастроэнтерология"</c:v>
                </c:pt>
                <c:pt idx="13">
                  <c:v>"Гематология"</c:v>
                </c:pt>
                <c:pt idx="14">
                  <c:v>"Эндокринология"</c:v>
                </c:pt>
                <c:pt idx="15">
                  <c:v>Итоговое тестирование "Лечение основных нозологий (на основе утвержденных клинических рекомендаций)"</c:v>
                </c:pt>
              </c:strCache>
            </c:str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33.9</c:v>
                </c:pt>
                <c:pt idx="1">
                  <c:v>41.51</c:v>
                </c:pt>
                <c:pt idx="2">
                  <c:v>35.85</c:v>
                </c:pt>
                <c:pt idx="3">
                  <c:v>43.14</c:v>
                </c:pt>
                <c:pt idx="4">
                  <c:v>24.49</c:v>
                </c:pt>
                <c:pt idx="5">
                  <c:v>47.83</c:v>
                </c:pt>
                <c:pt idx="6">
                  <c:v>47.83</c:v>
                </c:pt>
                <c:pt idx="7">
                  <c:v>89.13</c:v>
                </c:pt>
                <c:pt idx="8">
                  <c:v>28.57</c:v>
                </c:pt>
                <c:pt idx="9">
                  <c:v>24.39</c:v>
                </c:pt>
                <c:pt idx="10">
                  <c:v>35</c:v>
                </c:pt>
                <c:pt idx="11">
                  <c:v>48.72</c:v>
                </c:pt>
                <c:pt idx="12">
                  <c:v>35.9</c:v>
                </c:pt>
                <c:pt idx="13">
                  <c:v>31.58</c:v>
                </c:pt>
                <c:pt idx="14">
                  <c:v>39.47</c:v>
                </c:pt>
                <c:pt idx="15">
                  <c:v>76.319999999999993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44-4C1B-B60B-E258F3B405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попытки</c:v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Лист1!$A$2:$A$17</c:f>
              <c:strCache>
                <c:ptCount val="16"/>
                <c:pt idx="0">
                  <c:v>"Кардиология"</c:v>
                </c:pt>
                <c:pt idx="1">
                  <c:v>"Пульмонология"</c:v>
                </c:pt>
                <c:pt idx="2">
                  <c:v>"Ревматология"</c:v>
                </c:pt>
                <c:pt idx="3">
                  <c:v>"Нефрология"</c:v>
                </c:pt>
                <c:pt idx="4">
                  <c:v>"Гастроэнтерология"</c:v>
                </c:pt>
                <c:pt idx="5">
                  <c:v>"Гематология"</c:v>
                </c:pt>
                <c:pt idx="6">
                  <c:v>"Эндокринология"</c:v>
                </c:pt>
                <c:pt idx="7">
                  <c:v>Итоговое тестирование "Диагностика и дифференциальная диагностика в рамках синдромального подхода"</c:v>
                </c:pt>
                <c:pt idx="8">
                  <c:v>"Кардиология"</c:v>
                </c:pt>
                <c:pt idx="9">
                  <c:v>"Пульмонология"</c:v>
                </c:pt>
                <c:pt idx="10">
                  <c:v>"Ревматология"</c:v>
                </c:pt>
                <c:pt idx="11">
                  <c:v>"Нефрология"</c:v>
                </c:pt>
                <c:pt idx="12">
                  <c:v>"Гастроэнтерология"</c:v>
                </c:pt>
                <c:pt idx="13">
                  <c:v>"Гематология"</c:v>
                </c:pt>
                <c:pt idx="14">
                  <c:v>"Эндокринология"</c:v>
                </c:pt>
                <c:pt idx="15">
                  <c:v>Итоговое тестирование "Лечение основных нозологий (на основе утвержденных клинических рекомендаций)"</c:v>
                </c:pt>
              </c:strCache>
            </c:strRef>
          </c:cat>
          <c:val>
            <c:numRef>
              <c:f>Лист1!$C$2:$C$17</c:f>
              <c:numCache>
                <c:formatCode>General</c:formatCode>
                <c:ptCount val="16"/>
                <c:pt idx="0">
                  <c:v>20.34</c:v>
                </c:pt>
                <c:pt idx="1">
                  <c:v>26.42</c:v>
                </c:pt>
                <c:pt idx="2">
                  <c:v>11.32</c:v>
                </c:pt>
                <c:pt idx="3">
                  <c:v>21.57</c:v>
                </c:pt>
                <c:pt idx="4">
                  <c:v>18.37</c:v>
                </c:pt>
                <c:pt idx="5">
                  <c:v>23.91</c:v>
                </c:pt>
                <c:pt idx="6">
                  <c:v>30.43</c:v>
                </c:pt>
                <c:pt idx="7">
                  <c:v>10.87</c:v>
                </c:pt>
                <c:pt idx="8">
                  <c:v>30.95</c:v>
                </c:pt>
                <c:pt idx="9">
                  <c:v>21.95</c:v>
                </c:pt>
                <c:pt idx="10">
                  <c:v>15</c:v>
                </c:pt>
                <c:pt idx="11">
                  <c:v>15.38</c:v>
                </c:pt>
                <c:pt idx="12">
                  <c:v>12.82</c:v>
                </c:pt>
                <c:pt idx="13">
                  <c:v>28.95</c:v>
                </c:pt>
                <c:pt idx="14">
                  <c:v>21.05</c:v>
                </c:pt>
                <c:pt idx="15">
                  <c:v>23.68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44-4C1B-B60B-E258F3B405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попытки</c:v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Лист1!$A$2:$A$17</c:f>
              <c:strCache>
                <c:ptCount val="16"/>
                <c:pt idx="0">
                  <c:v>"Кардиология"</c:v>
                </c:pt>
                <c:pt idx="1">
                  <c:v>"Пульмонология"</c:v>
                </c:pt>
                <c:pt idx="2">
                  <c:v>"Ревматология"</c:v>
                </c:pt>
                <c:pt idx="3">
                  <c:v>"Нефрология"</c:v>
                </c:pt>
                <c:pt idx="4">
                  <c:v>"Гастроэнтерология"</c:v>
                </c:pt>
                <c:pt idx="5">
                  <c:v>"Гематология"</c:v>
                </c:pt>
                <c:pt idx="6">
                  <c:v>"Эндокринология"</c:v>
                </c:pt>
                <c:pt idx="7">
                  <c:v>Итоговое тестирование "Диагностика и дифференциальная диагностика в рамках синдромального подхода"</c:v>
                </c:pt>
                <c:pt idx="8">
                  <c:v>"Кардиология"</c:v>
                </c:pt>
                <c:pt idx="9">
                  <c:v>"Пульмонология"</c:v>
                </c:pt>
                <c:pt idx="10">
                  <c:v>"Ревматология"</c:v>
                </c:pt>
                <c:pt idx="11">
                  <c:v>"Нефрология"</c:v>
                </c:pt>
                <c:pt idx="12">
                  <c:v>"Гастроэнтерология"</c:v>
                </c:pt>
                <c:pt idx="13">
                  <c:v>"Гематология"</c:v>
                </c:pt>
                <c:pt idx="14">
                  <c:v>"Эндокринология"</c:v>
                </c:pt>
                <c:pt idx="15">
                  <c:v>Итоговое тестирование "Лечение основных нозологий (на основе утвержденных клинических рекомендаций)"</c:v>
                </c:pt>
              </c:strCache>
            </c:strRef>
          </c:cat>
          <c:val>
            <c:numRef>
              <c:f>Лист1!$D$2:$D$17</c:f>
              <c:numCache>
                <c:formatCode>General</c:formatCode>
                <c:ptCount val="16"/>
                <c:pt idx="0">
                  <c:v>16.95</c:v>
                </c:pt>
                <c:pt idx="1">
                  <c:v>9.43</c:v>
                </c:pt>
                <c:pt idx="2">
                  <c:v>11.32</c:v>
                </c:pt>
                <c:pt idx="3">
                  <c:v>15.69</c:v>
                </c:pt>
                <c:pt idx="4">
                  <c:v>20.41</c:v>
                </c:pt>
                <c:pt idx="5">
                  <c:v>8.6999999999999993</c:v>
                </c:pt>
                <c:pt idx="6">
                  <c:v>10.87</c:v>
                </c:pt>
                <c:pt idx="8">
                  <c:v>7.14</c:v>
                </c:pt>
                <c:pt idx="9">
                  <c:v>9.76</c:v>
                </c:pt>
                <c:pt idx="10">
                  <c:v>0.2</c:v>
                </c:pt>
                <c:pt idx="11">
                  <c:v>20</c:v>
                </c:pt>
                <c:pt idx="12">
                  <c:v>20.51</c:v>
                </c:pt>
                <c:pt idx="13">
                  <c:v>18.420000000000002</c:v>
                </c:pt>
                <c:pt idx="14">
                  <c:v>13.16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44-4C1B-B60B-E258F3B4052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4 попытки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delete val="1"/>
          </c:dLbls>
          <c:cat>
            <c:strRef>
              <c:f>Лист1!$A$2:$A$17</c:f>
              <c:strCache>
                <c:ptCount val="16"/>
                <c:pt idx="0">
                  <c:v>"Кардиология"</c:v>
                </c:pt>
                <c:pt idx="1">
                  <c:v>"Пульмонология"</c:v>
                </c:pt>
                <c:pt idx="2">
                  <c:v>"Ревматология"</c:v>
                </c:pt>
                <c:pt idx="3">
                  <c:v>"Нефрология"</c:v>
                </c:pt>
                <c:pt idx="4">
                  <c:v>"Гастроэнтерология"</c:v>
                </c:pt>
                <c:pt idx="5">
                  <c:v>"Гематология"</c:v>
                </c:pt>
                <c:pt idx="6">
                  <c:v>"Эндокринология"</c:v>
                </c:pt>
                <c:pt idx="7">
                  <c:v>Итоговое тестирование "Диагностика и дифференциальная диагностика в рамках синдромального подхода"</c:v>
                </c:pt>
                <c:pt idx="8">
                  <c:v>"Кардиология"</c:v>
                </c:pt>
                <c:pt idx="9">
                  <c:v>"Пульмонология"</c:v>
                </c:pt>
                <c:pt idx="10">
                  <c:v>"Ревматология"</c:v>
                </c:pt>
                <c:pt idx="11">
                  <c:v>"Нефрология"</c:v>
                </c:pt>
                <c:pt idx="12">
                  <c:v>"Гастроэнтерология"</c:v>
                </c:pt>
                <c:pt idx="13">
                  <c:v>"Гематология"</c:v>
                </c:pt>
                <c:pt idx="14">
                  <c:v>"Эндокринология"</c:v>
                </c:pt>
                <c:pt idx="15">
                  <c:v>Итоговое тестирование "Лечение основных нозологий (на основе утвержденных клинических рекомендаций)"</c:v>
                </c:pt>
              </c:strCache>
            </c:strRef>
          </c:cat>
          <c:val>
            <c:numRef>
              <c:f>Лист1!$E$2:$E$17</c:f>
              <c:numCache>
                <c:formatCode>General</c:formatCode>
                <c:ptCount val="16"/>
                <c:pt idx="0">
                  <c:v>11.86</c:v>
                </c:pt>
                <c:pt idx="1">
                  <c:v>7.55</c:v>
                </c:pt>
                <c:pt idx="2">
                  <c:v>15.09</c:v>
                </c:pt>
                <c:pt idx="3">
                  <c:v>5.88</c:v>
                </c:pt>
                <c:pt idx="4">
                  <c:v>14.29</c:v>
                </c:pt>
                <c:pt idx="5">
                  <c:v>6.52</c:v>
                </c:pt>
                <c:pt idx="6">
                  <c:v>4.3499999999999996</c:v>
                </c:pt>
                <c:pt idx="8">
                  <c:v>19.05</c:v>
                </c:pt>
                <c:pt idx="9">
                  <c:v>19.510000000000002</c:v>
                </c:pt>
                <c:pt idx="10">
                  <c:v>7.5</c:v>
                </c:pt>
                <c:pt idx="11">
                  <c:v>7.5</c:v>
                </c:pt>
                <c:pt idx="12">
                  <c:v>12.82</c:v>
                </c:pt>
                <c:pt idx="13">
                  <c:v>5.26</c:v>
                </c:pt>
                <c:pt idx="14">
                  <c:v>5.26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44-4C1B-B60B-E258F3B4052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5 попыток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delete val="1"/>
          </c:dLbls>
          <c:cat>
            <c:strRef>
              <c:f>Лист1!$A$2:$A$17</c:f>
              <c:strCache>
                <c:ptCount val="16"/>
                <c:pt idx="0">
                  <c:v>"Кардиология"</c:v>
                </c:pt>
                <c:pt idx="1">
                  <c:v>"Пульмонология"</c:v>
                </c:pt>
                <c:pt idx="2">
                  <c:v>"Ревматология"</c:v>
                </c:pt>
                <c:pt idx="3">
                  <c:v>"Нефрология"</c:v>
                </c:pt>
                <c:pt idx="4">
                  <c:v>"Гастроэнтерология"</c:v>
                </c:pt>
                <c:pt idx="5">
                  <c:v>"Гематология"</c:v>
                </c:pt>
                <c:pt idx="6">
                  <c:v>"Эндокринология"</c:v>
                </c:pt>
                <c:pt idx="7">
                  <c:v>Итоговое тестирование "Диагностика и дифференциальная диагностика в рамках синдромального подхода"</c:v>
                </c:pt>
                <c:pt idx="8">
                  <c:v>"Кардиология"</c:v>
                </c:pt>
                <c:pt idx="9">
                  <c:v>"Пульмонология"</c:v>
                </c:pt>
                <c:pt idx="10">
                  <c:v>"Ревматология"</c:v>
                </c:pt>
                <c:pt idx="11">
                  <c:v>"Нефрология"</c:v>
                </c:pt>
                <c:pt idx="12">
                  <c:v>"Гастроэнтерология"</c:v>
                </c:pt>
                <c:pt idx="13">
                  <c:v>"Гематология"</c:v>
                </c:pt>
                <c:pt idx="14">
                  <c:v>"Эндокринология"</c:v>
                </c:pt>
                <c:pt idx="15">
                  <c:v>Итоговое тестирование "Лечение основных нозологий (на основе утвержденных клинических рекомендаций)"</c:v>
                </c:pt>
              </c:strCache>
            </c:strRef>
          </c:cat>
          <c:val>
            <c:numRef>
              <c:f>Лист1!$F$2:$F$17</c:f>
              <c:numCache>
                <c:formatCode>General</c:formatCode>
                <c:ptCount val="16"/>
                <c:pt idx="0">
                  <c:v>16.95</c:v>
                </c:pt>
                <c:pt idx="1">
                  <c:v>15.09</c:v>
                </c:pt>
                <c:pt idx="2">
                  <c:v>26.42</c:v>
                </c:pt>
                <c:pt idx="3">
                  <c:v>13.73</c:v>
                </c:pt>
                <c:pt idx="4">
                  <c:v>22.45</c:v>
                </c:pt>
                <c:pt idx="5">
                  <c:v>13.04</c:v>
                </c:pt>
                <c:pt idx="6">
                  <c:v>6.52</c:v>
                </c:pt>
                <c:pt idx="8">
                  <c:v>14.29</c:v>
                </c:pt>
                <c:pt idx="9">
                  <c:v>24.39</c:v>
                </c:pt>
                <c:pt idx="10">
                  <c:v>22.5</c:v>
                </c:pt>
                <c:pt idx="11">
                  <c:v>22.5</c:v>
                </c:pt>
                <c:pt idx="12">
                  <c:v>17.95</c:v>
                </c:pt>
                <c:pt idx="13">
                  <c:v>15.79</c:v>
                </c:pt>
                <c:pt idx="14">
                  <c:v>21.05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44-4C1B-B60B-E258F3B405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5731200"/>
        <c:axId val="66347392"/>
      </c:barChart>
      <c:catAx>
        <c:axId val="657312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66347392"/>
        <c:crosses val="autoZero"/>
        <c:auto val="1"/>
        <c:lblAlgn val="ctr"/>
        <c:lblOffset val="100"/>
        <c:noMultiLvlLbl val="0"/>
      </c:catAx>
      <c:valAx>
        <c:axId val="663473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5731200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800" b="1">
                <a:solidFill>
                  <a:srgbClr val="A21C28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1321510149527772"/>
          <c:y val="0.90404332402404974"/>
          <c:w val="0.73355120978395305"/>
          <c:h val="5.7347320923856235E-2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explosion val="2"/>
          <c:dPt>
            <c:idx val="0"/>
            <c:bubble3D val="0"/>
            <c:spPr>
              <a:solidFill>
                <a:srgbClr val="034A9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4A14-43B0-85DE-408E87EB7FF4}"/>
              </c:ext>
            </c:extLst>
          </c:dPt>
          <c:dPt>
            <c:idx val="1"/>
            <c:bubble3D val="0"/>
            <c:spPr>
              <a:solidFill>
                <a:srgbClr val="A21C28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4A14-43B0-85DE-408E87EB7F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Готов</c:v>
                </c:pt>
                <c:pt idx="1">
                  <c:v>Не готов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14-43B0-85DE-408E87EB7FF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2000" b="1">
              <a:latin typeface="Verdana" panose="020B0604030504040204" pitchFamily="34" charset="0"/>
              <a:ea typeface="Verdan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34A9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A21C2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ECA-44E2-961A-2F77594CA0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Другие причины</c:v>
                </c:pt>
                <c:pt idx="1">
                  <c:v>Низкая обеспеченность социальной инфраструктуры</c:v>
                </c:pt>
                <c:pt idx="2">
                  <c:v>Недостаточные услования и отсутствие перспектив</c:v>
                </c:pt>
                <c:pt idx="3">
                  <c:v>Необходимость повышения уровня образования</c:v>
                </c:pt>
                <c:pt idx="4">
                  <c:v>Семейные обстоятельства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21.6</c:v>
                </c:pt>
                <c:pt idx="1">
                  <c:v>9.8000000000000007</c:v>
                </c:pt>
                <c:pt idx="2">
                  <c:v>9.8000000000000007</c:v>
                </c:pt>
                <c:pt idx="3">
                  <c:v>9.8000000000000007</c:v>
                </c:pt>
                <c:pt idx="4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15-4D99-BA04-F7190FAAA5C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84234255"/>
        <c:axId val="984230095"/>
      </c:barChart>
      <c:catAx>
        <c:axId val="9842342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4230095"/>
        <c:crosses val="autoZero"/>
        <c:auto val="1"/>
        <c:lblAlgn val="ctr"/>
        <c:lblOffset val="100"/>
        <c:noMultiLvlLbl val="0"/>
      </c:catAx>
      <c:valAx>
        <c:axId val="98423009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8423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34A9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A21C2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EC6-45DA-97B5-3DB650B518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Увеличение оплаты труда врачей</c:v>
                </c:pt>
                <c:pt idx="1">
                  <c:v>Увеличение социальной поддержки молодых специалистов в отдаленных территориях</c:v>
                </c:pt>
                <c:pt idx="2">
                  <c:v>Увеличение технологического оснащения медицинских организаций</c:v>
                </c:pt>
                <c:pt idx="3">
                  <c:v>Улучшение социально-экономической инфраструктуры территорий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0.62</c:v>
                </c:pt>
                <c:pt idx="1">
                  <c:v>0.7</c:v>
                </c:pt>
                <c:pt idx="2">
                  <c:v>0.71</c:v>
                </c:pt>
                <c:pt idx="3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4-42C3-ABE9-6C3DBA3141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84234255"/>
        <c:axId val="984230095"/>
      </c:barChart>
      <c:catAx>
        <c:axId val="9842342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4230095"/>
        <c:crosses val="autoZero"/>
        <c:auto val="1"/>
        <c:lblAlgn val="ctr"/>
        <c:lblOffset val="100"/>
        <c:noMultiLvlLbl val="0"/>
      </c:catAx>
      <c:valAx>
        <c:axId val="98423009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8423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explosion val="2"/>
          <c:dPt>
            <c:idx val="0"/>
            <c:bubble3D val="0"/>
            <c:spPr>
              <a:solidFill>
                <a:srgbClr val="A21C28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4A14-43B0-85DE-408E87EB7FF4}"/>
              </c:ext>
            </c:extLst>
          </c:dPt>
          <c:dPt>
            <c:idx val="1"/>
            <c:bubble3D val="0"/>
            <c:spPr>
              <a:solidFill>
                <a:srgbClr val="034A9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4A14-43B0-85DE-408E87EB7FF4}"/>
              </c:ext>
            </c:extLst>
          </c:dPt>
          <c:dPt>
            <c:idx val="2"/>
            <c:bubble3D val="0"/>
            <c:spPr>
              <a:solidFill>
                <a:srgbClr val="7F7F7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B143-4EE5-85B6-A1E9D1BDA3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 МО Красноярска</c:v>
                </c:pt>
                <c:pt idx="1">
                  <c:v>В МО районов края</c:v>
                </c:pt>
                <c:pt idx="2">
                  <c:v>Отпуск по уходу за ребенком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0.76</c:v>
                </c:pt>
                <c:pt idx="1">
                  <c:v>0.21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14-43B0-85DE-408E87EB7FF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800" b="1">
              <a:latin typeface="Verdana" panose="020B0604030504040204" pitchFamily="34" charset="0"/>
              <a:ea typeface="Verdan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74021-E0F8-4C64-929A-D0EAFAB719B6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7015C-9989-404C-95E9-FC102377B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34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787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272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808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405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403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76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793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670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63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260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78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515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507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479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4827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337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075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9321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6697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1676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121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986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435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72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671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327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65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407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8F5AA-D4F3-4870-B2A3-7A63FAAD2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39EC2A-57AF-4D84-8AE5-62F754569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7C7F2B-BCC7-4955-B792-9D031ACE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E475B7-9CFA-4115-B7E4-7FEEF65F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6445D6-EF64-43E6-9F64-B354400F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1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772656-E796-4D69-8FDE-AA64BE7B7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088B00-4937-4463-B1A2-6F3709D37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C3B1CD-B378-4585-80B1-C82DD8203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9EFEB0-CF58-4329-929B-517F684F8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361D57-B718-4DC3-87CC-B973F8A7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722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E270CF-29FF-4E4C-A8C4-F5A82C3185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936386-A004-48A1-9BF1-216BD33C8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7A9AB-AE1E-4CD9-AA3B-CB50961CF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B47B87-3F1B-4012-953B-63C44836E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068351-CC44-4E5D-9C3F-5ACF5CBFB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99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CD4A4-AD26-4E7E-BEA7-23EFC5C46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C5728C-DB87-41D0-9078-F4CF58093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10560A-B464-46D3-9B24-DC6E40D5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7EAC56-E389-4C45-8A1D-9E5AC08F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1B4AB0-C1DC-4EB7-A762-768CD1EA9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95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C229F-3457-480F-82BC-1BF02AAB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0608DA-D4DC-4117-A565-82DBA3596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6B536F-7184-4981-83E0-E612BC080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388E15-F4AC-4EC4-9D3C-204C02B38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11406-CC5F-4ED2-B614-E21ECE8B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41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E325D1-5A08-4AC5-8CAD-6B7CF5914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E5B0A6-1811-4721-ADBD-7F5E8903F5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3960B9-7FF1-4B22-989F-84B0A2570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1C5FCF-DC2D-4C2D-8293-58824F7A4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97816F-7022-4452-8799-52263F81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B9829A-7226-4469-B0FB-A1DA4D041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04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1B962-AE5A-4FE7-847C-9B4422854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66F4D4-7124-4F11-81F8-9BBEB9C17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304A9D-4F7D-49A1-B6CC-9E7A44361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23ACD7-244D-4D0D-B50D-3EA18DE5B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8CCA07-B32F-4530-ABCC-E15CD8F58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8087877-A9BD-4409-B5DF-CBCABE80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0AB374-0640-4539-8858-22DD4FD82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E1AD43-3AA6-42AC-9781-FA81557C2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2E71F-1744-4174-891B-D04BF6386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E55FCC1-358C-4F18-987B-10416C064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F74F3FA-EDD1-46D3-8D58-926EC7A72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FA35F5-8686-4103-9183-57126BA9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99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8F6921-6FB2-46AC-9CF4-0EC0E19C6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D8C1D2-0CB0-4292-A3C1-947979ABA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E0AA8B-58DC-4D3D-9755-93B257C3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989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737EE-0122-47B2-A959-EC45F587C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FCEE94-FFAB-40B1-8C13-095981C21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2A3A65-4259-4A20-B57D-72ABC58D7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D23609-68CC-44EC-A0BE-E25668C10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C13649-9E0B-4047-940F-55959D852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099E49-F665-4F00-831B-7A0A1DE1A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17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CA297-EA45-4A86-B80F-64245E88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C9E455-65D2-4759-989D-A19B11DBAF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B7A2DE-5399-44A3-9B51-76EAD8DD6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4A0BA4-0193-4414-9C2C-17406166A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AE1031-9C14-433F-813E-699BCE808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76A139-9F7D-46F0-B563-9496A20C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43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D5CF5-E2AF-469A-8532-8272C1A20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4FD964-F26A-4BE4-B3C5-57171620B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ED0919-BA66-4482-ABB2-93FF19FA80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DCABC-281C-4BA2-BF89-A8A9C7298162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5E29AF-4374-4A03-84C4-AD7A9C692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806245-33A7-4EB6-9DD9-E17F8E595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02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chart" Target="../charts/char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6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microsoft.com/office/2007/relationships/hdphoto" Target="../media/hdphoto3.wdp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27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chart" Target="../charts/char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chart" Target="../charts/char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chart" Target="../charts/chart7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chart" Target="../charts/char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chart" Target="../charts/chart9.xml"/><Relationship Id="rId4" Type="http://schemas.microsoft.com/office/2007/relationships/hdphoto" Target="../media/hdphoto4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5.jpg"/><Relationship Id="rId7" Type="http://schemas.openxmlformats.org/officeDocument/2006/relationships/image" Target="../media/image27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4.jp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Relationship Id="rId9" Type="http://schemas.microsoft.com/office/2007/relationships/hdphoto" Target="../media/hdphoto3.wdp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64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18" Type="http://schemas.openxmlformats.org/officeDocument/2006/relationships/image" Target="../media/image27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80.png"/><Relationship Id="rId17" Type="http://schemas.microsoft.com/office/2007/relationships/hdphoto" Target="../media/hdphoto1.wdp"/><Relationship Id="rId2" Type="http://schemas.openxmlformats.org/officeDocument/2006/relationships/image" Target="../media/image70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19" Type="http://schemas.microsoft.com/office/2007/relationships/hdphoto" Target="../media/hdphoto3.wdp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microsoft.com/office/2007/relationships/hdphoto" Target="../media/hdphoto3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microsoft.com/office/2007/relationships/hdphoto" Target="../media/hdphoto3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91.bmp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bmp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bmp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microsoft.com/office/2007/relationships/hdphoto" Target="../media/hdphoto3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91.bmp"/><Relationship Id="rId4" Type="http://schemas.openxmlformats.org/officeDocument/2006/relationships/image" Target="../media/image9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microsoft.com/office/2007/relationships/hdphoto" Target="../media/hdphoto3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bmp"/><Relationship Id="rId7" Type="http://schemas.microsoft.com/office/2007/relationships/hdphoto" Target="../media/hdphoto3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10.png"/><Relationship Id="rId9" Type="http://schemas.openxmlformats.org/officeDocument/2006/relationships/image" Target="../media/image108.bm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chart" Target="../charts/chart1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3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chart" Target="../charts/chart1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3.jpeg"/><Relationship Id="rId7" Type="http://schemas.openxmlformats.org/officeDocument/2006/relationships/image" Target="../media/image10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microsoft.com/office/2007/relationships/hdphoto" Target="../media/hdphoto8.wdp"/><Relationship Id="rId4" Type="http://schemas.openxmlformats.org/officeDocument/2006/relationships/image" Target="../media/image114.png"/><Relationship Id="rId9" Type="http://schemas.microsoft.com/office/2007/relationships/hdphoto" Target="../media/hdphoto3.wd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5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7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9C454F-72AE-4BF7-8517-238E4D7B3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2407"/>
            <a:ext cx="12192000" cy="4828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A778F-5B86-4978-AF87-C2B566F94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51365"/>
            <a:ext cx="12192000" cy="2155269"/>
          </a:xfrm>
        </p:spPr>
        <p:txBody>
          <a:bodyPr anchor="ctr">
            <a:normAutofit/>
          </a:bodyPr>
          <a:lstStyle/>
          <a:p>
            <a:r>
              <a:rPr lang="ru-RU" sz="3600" b="1" dirty="0">
                <a:latin typeface="Verdana" panose="020B0604030504040204" pitchFamily="34" charset="0"/>
                <a:ea typeface="Verdana" panose="020B0604030504040204" pitchFamily="34" charset="0"/>
              </a:rPr>
              <a:t>ОБЕСПЕЧЕНИЕ СИСТЕМЫ ЗДРАВООХРАНЕНИЯ КРАЯ </a:t>
            </a:r>
            <a:r>
              <a:rPr lang="ru-RU" sz="3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КВАЛИФИЦИРОВАННЫМИ</a:t>
            </a:r>
            <a:br>
              <a:rPr lang="ru-RU" sz="3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МЕДИЦИНСКИМИ КАДРАМИ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6E0C90-1F04-480C-8DFE-FE2B64EE34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655" y="4891096"/>
            <a:ext cx="7842148" cy="1442819"/>
          </a:xfrm>
        </p:spPr>
        <p:txBody>
          <a:bodyPr anchor="ctr">
            <a:normAutofit lnSpcReduction="1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Проректор по учебной, воспитательной работе и молодежной политике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Отдел ординатуры и развития профессиональной карьеры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Управление довузовского обучения и нового набора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Институт последипломного образования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Деканаты факультетов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40A03E-8847-DEA7-368A-90694DE44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655" y="210663"/>
            <a:ext cx="3328145" cy="1019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8A413A-975A-2597-BB7D-178DFC6D7046}"/>
              </a:ext>
            </a:extLst>
          </p:cNvPr>
          <p:cNvSpPr txBox="1"/>
          <p:nvPr/>
        </p:nvSpPr>
        <p:spPr>
          <a:xfrm>
            <a:off x="5162891" y="6333915"/>
            <a:ext cx="1866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16 ноября 2022</a:t>
            </a:r>
          </a:p>
        </p:txBody>
      </p:sp>
    </p:spTree>
    <p:extLst>
      <p:ext uri="{BB962C8B-B14F-4D97-AF65-F5344CB8AC3E}">
        <p14:creationId xmlns:p14="http://schemas.microsoft.com/office/powerpoint/2010/main" val="2703888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Grishinanv\Desktop\Отчет на 15.11.2021\ярмарка регистрация.png">
            <a:extLst>
              <a:ext uri="{FF2B5EF4-FFF2-40B4-BE49-F238E27FC236}">
                <a16:creationId xmlns:a16="http://schemas.microsoft.com/office/drawing/2014/main" id="{56FCB269-FBC8-4FDD-BCB4-76261C606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t="21132" r="7468" b="35105"/>
          <a:stretch/>
        </p:blipFill>
        <p:spPr bwMode="auto">
          <a:xfrm>
            <a:off x="1543591" y="1266090"/>
            <a:ext cx="9104818" cy="25796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Grishinanv\Desktop\Отчет на 15.11.2021\мастер классы регистрация.png">
            <a:extLst>
              <a:ext uri="{FF2B5EF4-FFF2-40B4-BE49-F238E27FC236}">
                <a16:creationId xmlns:a16="http://schemas.microsoft.com/office/drawing/2014/main" id="{DEFF226D-9828-4109-B499-B87FAA62D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21788" r="3345" b="9184"/>
          <a:stretch/>
        </p:blipFill>
        <p:spPr bwMode="auto">
          <a:xfrm>
            <a:off x="2053067" y="-2530787"/>
            <a:ext cx="8605049" cy="37363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1569FBD-35E7-493C-833E-998335D46299}"/>
              </a:ext>
            </a:extLst>
          </p:cNvPr>
          <p:cNvSpPr/>
          <p:nvPr/>
        </p:nvSpPr>
        <p:spPr>
          <a:xfrm>
            <a:off x="0" y="0"/>
            <a:ext cx="12198626" cy="1266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РЕГИСТРАЦИЯ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НА МЕРОПРИЯТИЯ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7C4D02-3657-855B-B883-36A39A7E1A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31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Grishinanv\Desktop\Отчет на 15.11.2021\ярмарка регистрация.png">
            <a:extLst>
              <a:ext uri="{FF2B5EF4-FFF2-40B4-BE49-F238E27FC236}">
                <a16:creationId xmlns:a16="http://schemas.microsoft.com/office/drawing/2014/main" id="{56FCB269-FBC8-4FDD-BCB4-76261C606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t="21132" r="7468" b="35105"/>
          <a:stretch/>
        </p:blipFill>
        <p:spPr bwMode="auto">
          <a:xfrm>
            <a:off x="1543591" y="-1386272"/>
            <a:ext cx="9104818" cy="25796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Grishinanv\Desktop\Отчет на 15.11.2021\мастер классы регистрация.png">
            <a:extLst>
              <a:ext uri="{FF2B5EF4-FFF2-40B4-BE49-F238E27FC236}">
                <a16:creationId xmlns:a16="http://schemas.microsoft.com/office/drawing/2014/main" id="{DEFF226D-9828-4109-B499-B87FAA62D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21788" r="3345" b="9184"/>
          <a:stretch/>
        </p:blipFill>
        <p:spPr bwMode="auto">
          <a:xfrm>
            <a:off x="2053067" y="1253975"/>
            <a:ext cx="8605049" cy="37363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1569FBD-35E7-493C-833E-998335D46299}"/>
              </a:ext>
            </a:extLst>
          </p:cNvPr>
          <p:cNvSpPr/>
          <p:nvPr/>
        </p:nvSpPr>
        <p:spPr>
          <a:xfrm>
            <a:off x="0" y="0"/>
            <a:ext cx="12198626" cy="1266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РЕГИСТРАЦИЯ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НА МЕРОПРИЯТИЯ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B6C322-4011-925A-E32C-737F09B936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80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ДОВУЗОВСКАЯ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ПОДГОТОВКА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8B418C-4A54-4566-9949-EFB5F851714E}"/>
              </a:ext>
            </a:extLst>
          </p:cNvPr>
          <p:cNvSpPr/>
          <p:nvPr/>
        </p:nvSpPr>
        <p:spPr>
          <a:xfrm>
            <a:off x="936604" y="1266091"/>
            <a:ext cx="10318792" cy="277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ПРОГРАММА </a:t>
            </a:r>
            <a:r>
              <a:rPr lang="ru-RU" sz="2400" b="1" dirty="0">
                <a:solidFill>
                  <a:srgbClr val="A21C28"/>
                </a:solidFill>
              </a:rPr>
              <a:t>ММА 2023</a:t>
            </a:r>
          </a:p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1 курс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1 СЕМЕСТР </a:t>
            </a:r>
            <a:r>
              <a:rPr lang="ru-RU" sz="1600" dirty="0">
                <a:solidFill>
                  <a:schemeClr val="tx1"/>
                </a:solidFill>
              </a:rPr>
              <a:t>биология (ботаника), химия (органическая химия), медицинская практика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2 СЕМЕСТР </a:t>
            </a:r>
            <a:r>
              <a:rPr lang="ru-RU" sz="1600" dirty="0">
                <a:solidFill>
                  <a:schemeClr val="tx1"/>
                </a:solidFill>
              </a:rPr>
              <a:t>биология (зоология), </a:t>
            </a:r>
            <a:r>
              <a:rPr lang="ru-RU" sz="1600" b="1" dirty="0">
                <a:solidFill>
                  <a:srgbClr val="A21C28"/>
                </a:solidFill>
              </a:rPr>
              <a:t>гистология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b="1" dirty="0">
                <a:solidFill>
                  <a:srgbClr val="A21C28"/>
                </a:solidFill>
              </a:rPr>
              <a:t>физиология</a:t>
            </a:r>
            <a:r>
              <a:rPr lang="ru-RU" sz="1600" dirty="0">
                <a:solidFill>
                  <a:schemeClr val="tx1"/>
                </a:solidFill>
              </a:rPr>
              <a:t>, химия (органическая химия)</a:t>
            </a:r>
          </a:p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2 курс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1 СЕМЕСТР </a:t>
            </a:r>
            <a:r>
              <a:rPr lang="ru-RU" sz="1600" dirty="0">
                <a:solidFill>
                  <a:schemeClr val="tx1"/>
                </a:solidFill>
              </a:rPr>
              <a:t>биология (общая биология), </a:t>
            </a:r>
            <a:r>
              <a:rPr lang="ru-RU" sz="1600" b="1" dirty="0">
                <a:solidFill>
                  <a:srgbClr val="A21C28"/>
                </a:solidFill>
              </a:rPr>
              <a:t>анатомия</a:t>
            </a:r>
            <a:r>
              <a:rPr lang="ru-RU" sz="1600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химия (общая химия, неорганическая химия), русский язык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2 СЕМЕСТР </a:t>
            </a:r>
            <a:r>
              <a:rPr lang="ru-RU" sz="1600" dirty="0">
                <a:solidFill>
                  <a:schemeClr val="tx1"/>
                </a:solidFill>
              </a:rPr>
              <a:t>биология (общая биология), химия (неорганическая химия), русский язык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F1E596E-EBE7-4925-A585-106C25B26846}"/>
              </a:ext>
            </a:extLst>
          </p:cNvPr>
          <p:cNvSpPr/>
          <p:nvPr/>
        </p:nvSpPr>
        <p:spPr>
          <a:xfrm>
            <a:off x="1079493" y="4801649"/>
            <a:ext cx="10033013" cy="1580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dirty="0">
                <a:solidFill>
                  <a:schemeClr val="tx1"/>
                </a:solidFill>
              </a:rPr>
              <a:t>НА СЕГОДНЯШНИЙ ДЕНЬ </a:t>
            </a:r>
            <a:r>
              <a:rPr lang="ru-RU" sz="1600" dirty="0">
                <a:solidFill>
                  <a:schemeClr val="tx1"/>
                </a:solidFill>
              </a:rPr>
              <a:t>идет </a:t>
            </a:r>
            <a:r>
              <a:rPr lang="ru-RU" sz="1600" b="1" dirty="0">
                <a:solidFill>
                  <a:schemeClr val="tx1"/>
                </a:solidFill>
              </a:rPr>
              <a:t>пересмотр</a:t>
            </a:r>
            <a:r>
              <a:rPr lang="ru-RU" sz="1600" dirty="0">
                <a:solidFill>
                  <a:schemeClr val="tx1"/>
                </a:solidFill>
              </a:rPr>
              <a:t> и </a:t>
            </a:r>
            <a:r>
              <a:rPr lang="ru-RU" sz="1600" b="1" dirty="0">
                <a:solidFill>
                  <a:schemeClr val="tx1"/>
                </a:solidFill>
              </a:rPr>
              <a:t>подготовка рабочих программ </a:t>
            </a:r>
            <a:r>
              <a:rPr lang="ru-RU" sz="1600" dirty="0">
                <a:solidFill>
                  <a:schemeClr val="tx1"/>
                </a:solidFill>
              </a:rPr>
              <a:t>для ММА</a:t>
            </a:r>
          </a:p>
          <a:p>
            <a:endParaRPr lang="ru-RU" sz="700" dirty="0">
              <a:solidFill>
                <a:schemeClr val="tx1"/>
              </a:solidFill>
            </a:endParaRPr>
          </a:p>
          <a:p>
            <a:r>
              <a:rPr lang="ru-RU" sz="1600" b="1" dirty="0">
                <a:solidFill>
                  <a:schemeClr val="tx1"/>
                </a:solidFill>
              </a:rPr>
              <a:t>ЧИСЛЕННОСТЬ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</a:rPr>
              <a:t>ГРУППЫ</a:t>
            </a:r>
            <a:r>
              <a:rPr lang="ru-RU" sz="1600" dirty="0">
                <a:solidFill>
                  <a:schemeClr val="tx1"/>
                </a:solidFill>
              </a:rPr>
              <a:t> планируется не более </a:t>
            </a:r>
            <a:r>
              <a:rPr lang="ru-RU" sz="1600" b="1" dirty="0">
                <a:solidFill>
                  <a:schemeClr val="tx1"/>
                </a:solidFill>
              </a:rPr>
              <a:t>13-15</a:t>
            </a:r>
            <a:r>
              <a:rPr lang="ru-RU" sz="1600" dirty="0">
                <a:solidFill>
                  <a:schemeClr val="tx1"/>
                </a:solidFill>
              </a:rPr>
              <a:t> человек</a:t>
            </a:r>
          </a:p>
          <a:p>
            <a:endParaRPr lang="ru-RU" sz="800" dirty="0">
              <a:solidFill>
                <a:schemeClr val="tx1"/>
              </a:solidFill>
            </a:endParaRPr>
          </a:p>
          <a:p>
            <a:r>
              <a:rPr lang="ru-RU" sz="1600" b="1" dirty="0">
                <a:solidFill>
                  <a:schemeClr val="tx1"/>
                </a:solidFill>
              </a:rPr>
              <a:t>ОЧНО-ДИСТАНЦИОННЫЕ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</a:rPr>
              <a:t>КУРСЫ</a:t>
            </a:r>
            <a:r>
              <a:rPr lang="ru-RU" sz="1600" dirty="0">
                <a:solidFill>
                  <a:schemeClr val="tx1"/>
                </a:solidFill>
              </a:rPr>
              <a:t> по биологии и химии для иногородних с выездом в Университет </a:t>
            </a:r>
            <a:r>
              <a:rPr lang="ru-RU" sz="1600" b="1" dirty="0">
                <a:solidFill>
                  <a:schemeClr val="tx1"/>
                </a:solidFill>
              </a:rPr>
              <a:t>в каникулярное время </a:t>
            </a:r>
            <a:r>
              <a:rPr lang="ru-RU" sz="1600" dirty="0">
                <a:solidFill>
                  <a:schemeClr val="tx1"/>
                </a:solidFill>
              </a:rPr>
              <a:t>(ноябрь, март)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EB292F-BDE4-EF1A-2DA7-5A2B6E1FA5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3802EA-4576-B3DF-8C71-2D4C0743A1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88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A1F53C-FA07-46C7-B619-68B4A91C6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0" r="6045"/>
          <a:stretch/>
        </p:blipFill>
        <p:spPr>
          <a:xfrm>
            <a:off x="1854031" y="12060"/>
            <a:ext cx="8483937" cy="68459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35FBE4-65F4-31F1-3E41-177D4DE34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69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1F3917-B078-468B-AF36-B1C8F8FF0D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ДИНАМИКА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КОНТРОЛЬНЫХ ЦИФР ПРИЕМА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5197815-E2D4-4BFA-80C8-E1DCB607565B}"/>
              </a:ext>
            </a:extLst>
          </p:cNvPr>
          <p:cNvSpPr txBox="1">
            <a:spLocks/>
          </p:cNvSpPr>
          <p:nvPr/>
        </p:nvSpPr>
        <p:spPr>
          <a:xfrm>
            <a:off x="249382" y="6314303"/>
            <a:ext cx="11711959" cy="543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За счет бюджетных ассигнований федерального бюджета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F0168911-BCA4-4C4A-9BD6-F326F7DE4E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7973863"/>
              </p:ext>
            </p:extLst>
          </p:nvPr>
        </p:nvGraphicFramePr>
        <p:xfrm>
          <a:off x="1139467" y="1580929"/>
          <a:ext cx="9913065" cy="4418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D20942-03E8-DACB-8CAF-6230D90875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77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1F3917-B078-468B-AF36-B1C8F8FF0D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ДИНАМИКА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КОЛИЧЕСТВА ЗАЧИСЛЕННЫХ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5197815-E2D4-4BFA-80C8-E1DCB607565B}"/>
              </a:ext>
            </a:extLst>
          </p:cNvPr>
          <p:cNvSpPr txBox="1">
            <a:spLocks/>
          </p:cNvSpPr>
          <p:nvPr/>
        </p:nvSpPr>
        <p:spPr>
          <a:xfrm>
            <a:off x="249382" y="6314303"/>
            <a:ext cx="11711959" cy="543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За счет бюджетных ассигнований федерального бюджета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F0168911-BCA4-4C4A-9BD6-F326F7DE4E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4363240"/>
              </p:ext>
            </p:extLst>
          </p:nvPr>
        </p:nvGraphicFramePr>
        <p:xfrm>
          <a:off x="1139467" y="1580929"/>
          <a:ext cx="9913065" cy="4418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4C3327-7EF2-67AC-E025-AF6DBA236C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67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ЭКСПОРТ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МЕДИЦИНСКОГО ОБРАЗОВАНИЯ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8B418C-4A54-4566-9949-EFB5F851714E}"/>
              </a:ext>
            </a:extLst>
          </p:cNvPr>
          <p:cNvSpPr/>
          <p:nvPr/>
        </p:nvSpPr>
        <p:spPr>
          <a:xfrm>
            <a:off x="1579510" y="1665298"/>
            <a:ext cx="9032980" cy="1462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000" b="1" dirty="0">
                <a:solidFill>
                  <a:srgbClr val="A21C28"/>
                </a:solidFill>
              </a:rPr>
              <a:t>С 2020 ГОДА </a:t>
            </a:r>
            <a:r>
              <a:rPr lang="ru-RU" sz="2000" dirty="0">
                <a:solidFill>
                  <a:schemeClr val="tx1"/>
                </a:solidFill>
              </a:rPr>
              <a:t>прием абитуриентов из стран дальнего зарубежья на </a:t>
            </a:r>
            <a:r>
              <a:rPr lang="ru-RU" sz="2000" b="1" dirty="0">
                <a:solidFill>
                  <a:schemeClr val="tx1"/>
                </a:solidFill>
              </a:rPr>
              <a:t>программы специалитета Лечебное дело, Стоматология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и работает </a:t>
            </a:r>
            <a:r>
              <a:rPr lang="ru-RU" sz="2000" b="1" dirty="0">
                <a:solidFill>
                  <a:schemeClr val="tx1"/>
                </a:solidFill>
              </a:rPr>
              <a:t>подготовительное отделение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F1E596E-EBE7-4925-A585-106C25B26846}"/>
              </a:ext>
            </a:extLst>
          </p:cNvPr>
          <p:cNvSpPr/>
          <p:nvPr/>
        </p:nvSpPr>
        <p:spPr>
          <a:xfrm>
            <a:off x="1241208" y="3127324"/>
            <a:ext cx="9709583" cy="1075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A21C28"/>
                </a:solidFill>
              </a:rPr>
              <a:t>НА НОЯБРЬ 2022</a:t>
            </a:r>
          </a:p>
          <a:p>
            <a:r>
              <a:rPr lang="ru-RU" b="1" dirty="0">
                <a:solidFill>
                  <a:schemeClr val="tx1"/>
                </a:solidFill>
              </a:rPr>
              <a:t>Специалитет: 443</a:t>
            </a:r>
            <a:r>
              <a:rPr lang="ru-RU" dirty="0">
                <a:solidFill>
                  <a:schemeClr val="tx1"/>
                </a:solidFill>
              </a:rPr>
              <a:t> обучающихся из </a:t>
            </a:r>
            <a:r>
              <a:rPr lang="ru-RU" b="1" dirty="0">
                <a:solidFill>
                  <a:schemeClr val="tx1"/>
                </a:solidFill>
              </a:rPr>
              <a:t>24</a:t>
            </a:r>
            <a:r>
              <a:rPr lang="ru-RU" dirty="0">
                <a:solidFill>
                  <a:schemeClr val="tx1"/>
                </a:solidFill>
              </a:rPr>
              <a:t> стран ближнего и дальнего зарубежья</a:t>
            </a:r>
          </a:p>
          <a:p>
            <a:r>
              <a:rPr lang="ru-RU" b="1" dirty="0">
                <a:solidFill>
                  <a:schemeClr val="tx1"/>
                </a:solidFill>
              </a:rPr>
              <a:t>Подготовительное отделение: 12</a:t>
            </a:r>
            <a:r>
              <a:rPr lang="ru-RU" dirty="0">
                <a:solidFill>
                  <a:schemeClr val="tx1"/>
                </a:solidFill>
              </a:rPr>
              <a:t> слушателей из </a:t>
            </a:r>
            <a:r>
              <a:rPr lang="ru-RU" b="1" dirty="0">
                <a:solidFill>
                  <a:schemeClr val="tx1"/>
                </a:solidFill>
              </a:rPr>
              <a:t>8</a:t>
            </a:r>
            <a:r>
              <a:rPr lang="ru-RU" dirty="0">
                <a:solidFill>
                  <a:schemeClr val="tx1"/>
                </a:solidFill>
              </a:rPr>
              <a:t> стран мира</a:t>
            </a:r>
          </a:p>
          <a:p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08EAD9-DC91-4D69-AA1B-4AB829D564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7" b="36752"/>
          <a:stretch/>
        </p:blipFill>
        <p:spPr>
          <a:xfrm>
            <a:off x="1330157" y="4414962"/>
            <a:ext cx="9277350" cy="24430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4E7F9E-E414-F23D-1611-CA00E5377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04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ject 2">
            <a:extLst>
              <a:ext uri="{FF2B5EF4-FFF2-40B4-BE49-F238E27FC236}">
                <a16:creationId xmlns:a16="http://schemas.microsoft.com/office/drawing/2014/main" id="{229DAD47-AF50-462D-9E48-098C479DAD1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28462" y="1063123"/>
            <a:ext cx="8563538" cy="57948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КЛИНИЧЕСКИЙ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КОМПОНЕНТ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0" name="object 84">
            <a:extLst>
              <a:ext uri="{FF2B5EF4-FFF2-40B4-BE49-F238E27FC236}">
                <a16:creationId xmlns:a16="http://schemas.microsoft.com/office/drawing/2014/main" id="{E25237EA-8FBE-4631-8FD2-262E2D1F79DB}"/>
              </a:ext>
            </a:extLst>
          </p:cNvPr>
          <p:cNvGrpSpPr/>
          <p:nvPr/>
        </p:nvGrpSpPr>
        <p:grpSpPr>
          <a:xfrm>
            <a:off x="8296833" y="4184567"/>
            <a:ext cx="983927" cy="865413"/>
            <a:chOff x="9448319" y="6464651"/>
            <a:chExt cx="959485" cy="843915"/>
          </a:xfrm>
        </p:grpSpPr>
        <p:sp>
          <p:nvSpPr>
            <p:cNvPr id="21" name="object 85">
              <a:extLst>
                <a:ext uri="{FF2B5EF4-FFF2-40B4-BE49-F238E27FC236}">
                  <a16:creationId xmlns:a16="http://schemas.microsoft.com/office/drawing/2014/main" id="{06BD27D9-F34A-4380-A765-BFA917D171C5}"/>
                </a:ext>
              </a:extLst>
            </p:cNvPr>
            <p:cNvSpPr/>
            <p:nvPr/>
          </p:nvSpPr>
          <p:spPr>
            <a:xfrm>
              <a:off x="9448317" y="6599015"/>
              <a:ext cx="959485" cy="709930"/>
            </a:xfrm>
            <a:custGeom>
              <a:avLst/>
              <a:gdLst/>
              <a:ahLst/>
              <a:cxnLst/>
              <a:rect l="l" t="t" r="r" b="b"/>
              <a:pathLst>
                <a:path w="959484" h="709929">
                  <a:moveTo>
                    <a:pt x="69608" y="270230"/>
                  </a:moveTo>
                  <a:lnTo>
                    <a:pt x="63982" y="264591"/>
                  </a:lnTo>
                  <a:lnTo>
                    <a:pt x="50114" y="264591"/>
                  </a:lnTo>
                  <a:lnTo>
                    <a:pt x="44475" y="270230"/>
                  </a:lnTo>
                  <a:lnTo>
                    <a:pt x="44475" y="439216"/>
                  </a:lnTo>
                  <a:lnTo>
                    <a:pt x="50114" y="444842"/>
                  </a:lnTo>
                  <a:lnTo>
                    <a:pt x="57035" y="444842"/>
                  </a:lnTo>
                  <a:lnTo>
                    <a:pt x="63982" y="444842"/>
                  </a:lnTo>
                  <a:lnTo>
                    <a:pt x="69608" y="439216"/>
                  </a:lnTo>
                  <a:lnTo>
                    <a:pt x="69608" y="270230"/>
                  </a:lnTo>
                  <a:close/>
                </a:path>
                <a:path w="959484" h="709929">
                  <a:moveTo>
                    <a:pt x="440397" y="463321"/>
                  </a:moveTo>
                  <a:lnTo>
                    <a:pt x="430060" y="412216"/>
                  </a:lnTo>
                  <a:lnTo>
                    <a:pt x="415277" y="390321"/>
                  </a:lnTo>
                  <a:lnTo>
                    <a:pt x="415277" y="463321"/>
                  </a:lnTo>
                  <a:lnTo>
                    <a:pt x="415277" y="517245"/>
                  </a:lnTo>
                  <a:lnTo>
                    <a:pt x="202692" y="517245"/>
                  </a:lnTo>
                  <a:lnTo>
                    <a:pt x="202692" y="463321"/>
                  </a:lnTo>
                  <a:lnTo>
                    <a:pt x="211061" y="421995"/>
                  </a:lnTo>
                  <a:lnTo>
                    <a:pt x="233857" y="388200"/>
                  </a:lnTo>
                  <a:lnTo>
                    <a:pt x="267652" y="365404"/>
                  </a:lnTo>
                  <a:lnTo>
                    <a:pt x="308978" y="357035"/>
                  </a:lnTo>
                  <a:lnTo>
                    <a:pt x="350316" y="365404"/>
                  </a:lnTo>
                  <a:lnTo>
                    <a:pt x="384098" y="388200"/>
                  </a:lnTo>
                  <a:lnTo>
                    <a:pt x="406908" y="421995"/>
                  </a:lnTo>
                  <a:lnTo>
                    <a:pt x="415277" y="463321"/>
                  </a:lnTo>
                  <a:lnTo>
                    <a:pt x="415277" y="390321"/>
                  </a:lnTo>
                  <a:lnTo>
                    <a:pt x="401866" y="370446"/>
                  </a:lnTo>
                  <a:lnTo>
                    <a:pt x="382003" y="357035"/>
                  </a:lnTo>
                  <a:lnTo>
                    <a:pt x="360083" y="342252"/>
                  </a:lnTo>
                  <a:lnTo>
                    <a:pt x="308978" y="331914"/>
                  </a:lnTo>
                  <a:lnTo>
                    <a:pt x="257873" y="342252"/>
                  </a:lnTo>
                  <a:lnTo>
                    <a:pt x="216090" y="370446"/>
                  </a:lnTo>
                  <a:lnTo>
                    <a:pt x="187909" y="412216"/>
                  </a:lnTo>
                  <a:lnTo>
                    <a:pt x="177558" y="463321"/>
                  </a:lnTo>
                  <a:lnTo>
                    <a:pt x="177558" y="536752"/>
                  </a:lnTo>
                  <a:lnTo>
                    <a:pt x="183184" y="542378"/>
                  </a:lnTo>
                  <a:lnTo>
                    <a:pt x="434771" y="542378"/>
                  </a:lnTo>
                  <a:lnTo>
                    <a:pt x="440397" y="536752"/>
                  </a:lnTo>
                  <a:lnTo>
                    <a:pt x="440397" y="517245"/>
                  </a:lnTo>
                  <a:lnTo>
                    <a:pt x="440397" y="463321"/>
                  </a:lnTo>
                  <a:close/>
                </a:path>
                <a:path w="959484" h="709929">
                  <a:moveTo>
                    <a:pt x="872502" y="108369"/>
                  </a:moveTo>
                  <a:lnTo>
                    <a:pt x="869607" y="93573"/>
                  </a:lnTo>
                  <a:lnTo>
                    <a:pt x="869467" y="92849"/>
                  </a:lnTo>
                  <a:lnTo>
                    <a:pt x="861187" y="80149"/>
                  </a:lnTo>
                  <a:lnTo>
                    <a:pt x="848931" y="71589"/>
                  </a:lnTo>
                  <a:lnTo>
                    <a:pt x="847369" y="71272"/>
                  </a:lnTo>
                  <a:lnTo>
                    <a:pt x="847369" y="100215"/>
                  </a:lnTo>
                  <a:lnTo>
                    <a:pt x="847369" y="609219"/>
                  </a:lnTo>
                  <a:lnTo>
                    <a:pt x="841349" y="615873"/>
                  </a:lnTo>
                  <a:lnTo>
                    <a:pt x="117830" y="615873"/>
                  </a:lnTo>
                  <a:lnTo>
                    <a:pt x="111798" y="609219"/>
                  </a:lnTo>
                  <a:lnTo>
                    <a:pt x="111798" y="100215"/>
                  </a:lnTo>
                  <a:lnTo>
                    <a:pt x="117830" y="93573"/>
                  </a:lnTo>
                  <a:lnTo>
                    <a:pt x="841349" y="93573"/>
                  </a:lnTo>
                  <a:lnTo>
                    <a:pt x="847369" y="100215"/>
                  </a:lnTo>
                  <a:lnTo>
                    <a:pt x="847369" y="71272"/>
                  </a:lnTo>
                  <a:lnTo>
                    <a:pt x="833945" y="68440"/>
                  </a:lnTo>
                  <a:lnTo>
                    <a:pt x="125247" y="68440"/>
                  </a:lnTo>
                  <a:lnTo>
                    <a:pt x="110248" y="71589"/>
                  </a:lnTo>
                  <a:lnTo>
                    <a:pt x="97980" y="80149"/>
                  </a:lnTo>
                  <a:lnTo>
                    <a:pt x="89712" y="92849"/>
                  </a:lnTo>
                  <a:lnTo>
                    <a:pt x="86677" y="108369"/>
                  </a:lnTo>
                  <a:lnTo>
                    <a:pt x="86677" y="601065"/>
                  </a:lnTo>
                  <a:lnTo>
                    <a:pt x="89712" y="616585"/>
                  </a:lnTo>
                  <a:lnTo>
                    <a:pt x="97980" y="629285"/>
                  </a:lnTo>
                  <a:lnTo>
                    <a:pt x="110248" y="637857"/>
                  </a:lnTo>
                  <a:lnTo>
                    <a:pt x="125247" y="641007"/>
                  </a:lnTo>
                  <a:lnTo>
                    <a:pt x="833945" y="641007"/>
                  </a:lnTo>
                  <a:lnTo>
                    <a:pt x="869467" y="616585"/>
                  </a:lnTo>
                  <a:lnTo>
                    <a:pt x="872502" y="601065"/>
                  </a:lnTo>
                  <a:lnTo>
                    <a:pt x="872502" y="108369"/>
                  </a:lnTo>
                  <a:close/>
                </a:path>
                <a:path w="959484" h="709929">
                  <a:moveTo>
                    <a:pt x="959180" y="67310"/>
                  </a:moveTo>
                  <a:lnTo>
                    <a:pt x="953884" y="41135"/>
                  </a:lnTo>
                  <a:lnTo>
                    <a:pt x="943089" y="25133"/>
                  </a:lnTo>
                  <a:lnTo>
                    <a:pt x="939444" y="19735"/>
                  </a:lnTo>
                  <a:lnTo>
                    <a:pt x="934046" y="16103"/>
                  </a:lnTo>
                  <a:lnTo>
                    <a:pt x="934046" y="67310"/>
                  </a:lnTo>
                  <a:lnTo>
                    <a:pt x="934046" y="642124"/>
                  </a:lnTo>
                  <a:lnTo>
                    <a:pt x="930732" y="658520"/>
                  </a:lnTo>
                  <a:lnTo>
                    <a:pt x="921689" y="671931"/>
                  </a:lnTo>
                  <a:lnTo>
                    <a:pt x="908278" y="680974"/>
                  </a:lnTo>
                  <a:lnTo>
                    <a:pt x="891870" y="684301"/>
                  </a:lnTo>
                  <a:lnTo>
                    <a:pt x="67310" y="684301"/>
                  </a:lnTo>
                  <a:lnTo>
                    <a:pt x="50901" y="680974"/>
                  </a:lnTo>
                  <a:lnTo>
                    <a:pt x="37490" y="671931"/>
                  </a:lnTo>
                  <a:lnTo>
                    <a:pt x="28448" y="658520"/>
                  </a:lnTo>
                  <a:lnTo>
                    <a:pt x="25120" y="642124"/>
                  </a:lnTo>
                  <a:lnTo>
                    <a:pt x="25120" y="67310"/>
                  </a:lnTo>
                  <a:lnTo>
                    <a:pt x="28448" y="50914"/>
                  </a:lnTo>
                  <a:lnTo>
                    <a:pt x="37490" y="37503"/>
                  </a:lnTo>
                  <a:lnTo>
                    <a:pt x="50901" y="28460"/>
                  </a:lnTo>
                  <a:lnTo>
                    <a:pt x="67310" y="25133"/>
                  </a:lnTo>
                  <a:lnTo>
                    <a:pt x="891870" y="25133"/>
                  </a:lnTo>
                  <a:lnTo>
                    <a:pt x="908278" y="28460"/>
                  </a:lnTo>
                  <a:lnTo>
                    <a:pt x="921689" y="37503"/>
                  </a:lnTo>
                  <a:lnTo>
                    <a:pt x="930732" y="50914"/>
                  </a:lnTo>
                  <a:lnTo>
                    <a:pt x="934046" y="67310"/>
                  </a:lnTo>
                  <a:lnTo>
                    <a:pt x="934046" y="16103"/>
                  </a:lnTo>
                  <a:lnTo>
                    <a:pt x="918044" y="5295"/>
                  </a:lnTo>
                  <a:lnTo>
                    <a:pt x="891870" y="0"/>
                  </a:lnTo>
                  <a:lnTo>
                    <a:pt x="67310" y="0"/>
                  </a:lnTo>
                  <a:lnTo>
                    <a:pt x="41135" y="5295"/>
                  </a:lnTo>
                  <a:lnTo>
                    <a:pt x="19735" y="19735"/>
                  </a:lnTo>
                  <a:lnTo>
                    <a:pt x="5295" y="41135"/>
                  </a:lnTo>
                  <a:lnTo>
                    <a:pt x="0" y="67310"/>
                  </a:lnTo>
                  <a:lnTo>
                    <a:pt x="0" y="642124"/>
                  </a:lnTo>
                  <a:lnTo>
                    <a:pt x="5295" y="668299"/>
                  </a:lnTo>
                  <a:lnTo>
                    <a:pt x="19735" y="689698"/>
                  </a:lnTo>
                  <a:lnTo>
                    <a:pt x="41135" y="704138"/>
                  </a:lnTo>
                  <a:lnTo>
                    <a:pt x="67310" y="709434"/>
                  </a:lnTo>
                  <a:lnTo>
                    <a:pt x="891870" y="709434"/>
                  </a:lnTo>
                  <a:lnTo>
                    <a:pt x="939444" y="689698"/>
                  </a:lnTo>
                  <a:lnTo>
                    <a:pt x="959180" y="642124"/>
                  </a:lnTo>
                  <a:lnTo>
                    <a:pt x="959180" y="67310"/>
                  </a:lnTo>
                  <a:close/>
                </a:path>
              </a:pathLst>
            </a:custGeom>
            <a:solidFill>
              <a:srgbClr val="AF0023"/>
            </a:solidFill>
          </p:spPr>
          <p:txBody>
            <a:bodyPr wrap="square" lIns="0" tIns="0" rIns="0" bIns="0" rtlCol="0"/>
            <a:lstStyle/>
            <a:p>
              <a:endParaRPr sz="1385"/>
            </a:p>
          </p:txBody>
        </p:sp>
        <p:pic>
          <p:nvPicPr>
            <p:cNvPr id="27" name="object 86">
              <a:extLst>
                <a:ext uri="{FF2B5EF4-FFF2-40B4-BE49-F238E27FC236}">
                  <a16:creationId xmlns:a16="http://schemas.microsoft.com/office/drawing/2014/main" id="{8837B478-204F-4C37-BB68-6C426836BDD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8196" y="6775940"/>
              <a:ext cx="138215" cy="138226"/>
            </a:xfrm>
            <a:prstGeom prst="rect">
              <a:avLst/>
            </a:prstGeom>
          </p:spPr>
        </p:pic>
        <p:sp>
          <p:nvSpPr>
            <p:cNvPr id="28" name="object 87">
              <a:extLst>
                <a:ext uri="{FF2B5EF4-FFF2-40B4-BE49-F238E27FC236}">
                  <a16:creationId xmlns:a16="http://schemas.microsoft.com/office/drawing/2014/main" id="{A8308020-63DC-415D-A4A5-9992E2A019A6}"/>
                </a:ext>
              </a:extLst>
            </p:cNvPr>
            <p:cNvSpPr/>
            <p:nvPr/>
          </p:nvSpPr>
          <p:spPr>
            <a:xfrm>
              <a:off x="9536861" y="6464661"/>
              <a:ext cx="773430" cy="676910"/>
            </a:xfrm>
            <a:custGeom>
              <a:avLst/>
              <a:gdLst/>
              <a:ahLst/>
              <a:cxnLst/>
              <a:rect l="l" t="t" r="r" b="b"/>
              <a:pathLst>
                <a:path w="773429" h="676909">
                  <a:moveTo>
                    <a:pt x="680135" y="5626"/>
                  </a:moveTo>
                  <a:lnTo>
                    <a:pt x="674509" y="0"/>
                  </a:lnTo>
                  <a:lnTo>
                    <a:pt x="98310" y="0"/>
                  </a:lnTo>
                  <a:lnTo>
                    <a:pt x="92684" y="5626"/>
                  </a:lnTo>
                  <a:lnTo>
                    <a:pt x="92684" y="19507"/>
                  </a:lnTo>
                  <a:lnTo>
                    <a:pt x="98310" y="25120"/>
                  </a:lnTo>
                  <a:lnTo>
                    <a:pt x="667562" y="25120"/>
                  </a:lnTo>
                  <a:lnTo>
                    <a:pt x="674509" y="25120"/>
                  </a:lnTo>
                  <a:lnTo>
                    <a:pt x="680135" y="19507"/>
                  </a:lnTo>
                  <a:lnTo>
                    <a:pt x="680135" y="5626"/>
                  </a:lnTo>
                  <a:close/>
                </a:path>
                <a:path w="773429" h="676909">
                  <a:moveTo>
                    <a:pt x="683793" y="657237"/>
                  </a:moveTo>
                  <a:lnTo>
                    <a:pt x="678167" y="651598"/>
                  </a:lnTo>
                  <a:lnTo>
                    <a:pt x="289547" y="651598"/>
                  </a:lnTo>
                  <a:lnTo>
                    <a:pt x="289547" y="597547"/>
                  </a:lnTo>
                  <a:lnTo>
                    <a:pt x="283921" y="591908"/>
                  </a:lnTo>
                  <a:lnTo>
                    <a:pt x="270052" y="591908"/>
                  </a:lnTo>
                  <a:lnTo>
                    <a:pt x="264414" y="597547"/>
                  </a:lnTo>
                  <a:lnTo>
                    <a:pt x="264414" y="651598"/>
                  </a:lnTo>
                  <a:lnTo>
                    <a:pt x="176453" y="651598"/>
                  </a:lnTo>
                  <a:lnTo>
                    <a:pt x="176453" y="597547"/>
                  </a:lnTo>
                  <a:lnTo>
                    <a:pt x="170827" y="591908"/>
                  </a:lnTo>
                  <a:lnTo>
                    <a:pt x="156946" y="591908"/>
                  </a:lnTo>
                  <a:lnTo>
                    <a:pt x="151333" y="597547"/>
                  </a:lnTo>
                  <a:lnTo>
                    <a:pt x="151333" y="651598"/>
                  </a:lnTo>
                  <a:lnTo>
                    <a:pt x="94640" y="651598"/>
                  </a:lnTo>
                  <a:lnTo>
                    <a:pt x="89001" y="657237"/>
                  </a:lnTo>
                  <a:lnTo>
                    <a:pt x="89001" y="671106"/>
                  </a:lnTo>
                  <a:lnTo>
                    <a:pt x="94640" y="676732"/>
                  </a:lnTo>
                  <a:lnTo>
                    <a:pt x="156946" y="676732"/>
                  </a:lnTo>
                  <a:lnTo>
                    <a:pt x="163893" y="676732"/>
                  </a:lnTo>
                  <a:lnTo>
                    <a:pt x="678167" y="676732"/>
                  </a:lnTo>
                  <a:lnTo>
                    <a:pt x="683793" y="671106"/>
                  </a:lnTo>
                  <a:lnTo>
                    <a:pt x="683793" y="657237"/>
                  </a:lnTo>
                  <a:close/>
                </a:path>
                <a:path w="773429" h="676909">
                  <a:moveTo>
                    <a:pt x="683793" y="536803"/>
                  </a:moveTo>
                  <a:lnTo>
                    <a:pt x="678167" y="531177"/>
                  </a:lnTo>
                  <a:lnTo>
                    <a:pt x="454863" y="531177"/>
                  </a:lnTo>
                  <a:lnTo>
                    <a:pt x="449237" y="536803"/>
                  </a:lnTo>
                  <a:lnTo>
                    <a:pt x="449237" y="550684"/>
                  </a:lnTo>
                  <a:lnTo>
                    <a:pt x="454863" y="556310"/>
                  </a:lnTo>
                  <a:lnTo>
                    <a:pt x="671233" y="556310"/>
                  </a:lnTo>
                  <a:lnTo>
                    <a:pt x="678167" y="556310"/>
                  </a:lnTo>
                  <a:lnTo>
                    <a:pt x="683793" y="550684"/>
                  </a:lnTo>
                  <a:lnTo>
                    <a:pt x="683793" y="536803"/>
                  </a:lnTo>
                  <a:close/>
                </a:path>
                <a:path w="773429" h="676909">
                  <a:moveTo>
                    <a:pt x="683793" y="456184"/>
                  </a:moveTo>
                  <a:lnTo>
                    <a:pt x="678167" y="450557"/>
                  </a:lnTo>
                  <a:lnTo>
                    <a:pt x="454863" y="450557"/>
                  </a:lnTo>
                  <a:lnTo>
                    <a:pt x="449237" y="456184"/>
                  </a:lnTo>
                  <a:lnTo>
                    <a:pt x="449237" y="470052"/>
                  </a:lnTo>
                  <a:lnTo>
                    <a:pt x="454863" y="475691"/>
                  </a:lnTo>
                  <a:lnTo>
                    <a:pt x="671233" y="475691"/>
                  </a:lnTo>
                  <a:lnTo>
                    <a:pt x="678167" y="475691"/>
                  </a:lnTo>
                  <a:lnTo>
                    <a:pt x="683793" y="470052"/>
                  </a:lnTo>
                  <a:lnTo>
                    <a:pt x="683793" y="456184"/>
                  </a:lnTo>
                  <a:close/>
                </a:path>
                <a:path w="773429" h="676909">
                  <a:moveTo>
                    <a:pt x="683793" y="375551"/>
                  </a:moveTo>
                  <a:lnTo>
                    <a:pt x="678167" y="369938"/>
                  </a:lnTo>
                  <a:lnTo>
                    <a:pt x="454863" y="369938"/>
                  </a:lnTo>
                  <a:lnTo>
                    <a:pt x="449237" y="375551"/>
                  </a:lnTo>
                  <a:lnTo>
                    <a:pt x="449237" y="389432"/>
                  </a:lnTo>
                  <a:lnTo>
                    <a:pt x="454863" y="395058"/>
                  </a:lnTo>
                  <a:lnTo>
                    <a:pt x="671233" y="395058"/>
                  </a:lnTo>
                  <a:lnTo>
                    <a:pt x="678167" y="395058"/>
                  </a:lnTo>
                  <a:lnTo>
                    <a:pt x="683793" y="389432"/>
                  </a:lnTo>
                  <a:lnTo>
                    <a:pt x="683793" y="375551"/>
                  </a:lnTo>
                  <a:close/>
                </a:path>
                <a:path w="773429" h="676909">
                  <a:moveTo>
                    <a:pt x="772807" y="75018"/>
                  </a:moveTo>
                  <a:lnTo>
                    <a:pt x="767181" y="69392"/>
                  </a:lnTo>
                  <a:lnTo>
                    <a:pt x="5626" y="69392"/>
                  </a:lnTo>
                  <a:lnTo>
                    <a:pt x="0" y="75018"/>
                  </a:lnTo>
                  <a:lnTo>
                    <a:pt x="0" y="88887"/>
                  </a:lnTo>
                  <a:lnTo>
                    <a:pt x="5626" y="94526"/>
                  </a:lnTo>
                  <a:lnTo>
                    <a:pt x="760247" y="94526"/>
                  </a:lnTo>
                  <a:lnTo>
                    <a:pt x="767181" y="94526"/>
                  </a:lnTo>
                  <a:lnTo>
                    <a:pt x="772807" y="88887"/>
                  </a:lnTo>
                  <a:lnTo>
                    <a:pt x="772807" y="75018"/>
                  </a:lnTo>
                  <a:close/>
                </a:path>
              </a:pathLst>
            </a:custGeom>
            <a:solidFill>
              <a:srgbClr val="AF0023"/>
            </a:solidFill>
          </p:spPr>
          <p:txBody>
            <a:bodyPr wrap="square" lIns="0" tIns="0" rIns="0" bIns="0" rtlCol="0"/>
            <a:lstStyle/>
            <a:p>
              <a:endParaRPr sz="1385"/>
            </a:p>
          </p:txBody>
        </p:sp>
      </p:grpSp>
      <p:sp>
        <p:nvSpPr>
          <p:cNvPr id="29" name="object 98">
            <a:extLst>
              <a:ext uri="{FF2B5EF4-FFF2-40B4-BE49-F238E27FC236}">
                <a16:creationId xmlns:a16="http://schemas.microsoft.com/office/drawing/2014/main" id="{B8E3FDC6-E063-494C-8906-B588EA6468B7}"/>
              </a:ext>
            </a:extLst>
          </p:cNvPr>
          <p:cNvSpPr/>
          <p:nvPr/>
        </p:nvSpPr>
        <p:spPr>
          <a:xfrm>
            <a:off x="2605681" y="3960562"/>
            <a:ext cx="782062" cy="1089418"/>
          </a:xfrm>
          <a:custGeom>
            <a:avLst/>
            <a:gdLst/>
            <a:ahLst/>
            <a:cxnLst/>
            <a:rect l="l" t="t" r="r" b="b"/>
            <a:pathLst>
              <a:path w="762635" h="1062354">
                <a:moveTo>
                  <a:pt x="672094" y="928097"/>
                </a:moveTo>
                <a:lnTo>
                  <a:pt x="4649" y="928097"/>
                </a:lnTo>
                <a:lnTo>
                  <a:pt x="0" y="932746"/>
                </a:lnTo>
                <a:lnTo>
                  <a:pt x="0" y="1057098"/>
                </a:lnTo>
                <a:lnTo>
                  <a:pt x="4649" y="1061737"/>
                </a:lnTo>
                <a:lnTo>
                  <a:pt x="672094" y="1061737"/>
                </a:lnTo>
                <a:lnTo>
                  <a:pt x="676743" y="1057098"/>
                </a:lnTo>
                <a:lnTo>
                  <a:pt x="676743" y="1041036"/>
                </a:lnTo>
                <a:lnTo>
                  <a:pt x="20711" y="1041036"/>
                </a:lnTo>
                <a:lnTo>
                  <a:pt x="20711" y="948798"/>
                </a:lnTo>
                <a:lnTo>
                  <a:pt x="676743" y="948798"/>
                </a:lnTo>
                <a:lnTo>
                  <a:pt x="676743" y="932746"/>
                </a:lnTo>
                <a:lnTo>
                  <a:pt x="672094" y="928097"/>
                </a:lnTo>
                <a:close/>
              </a:path>
              <a:path w="762635" h="1062354">
                <a:moveTo>
                  <a:pt x="676743" y="948798"/>
                </a:moveTo>
                <a:lnTo>
                  <a:pt x="656042" y="948798"/>
                </a:lnTo>
                <a:lnTo>
                  <a:pt x="656042" y="1041036"/>
                </a:lnTo>
                <a:lnTo>
                  <a:pt x="676743" y="1041036"/>
                </a:lnTo>
                <a:lnTo>
                  <a:pt x="676743" y="948798"/>
                </a:lnTo>
                <a:close/>
              </a:path>
              <a:path w="762635" h="1062354">
                <a:moveTo>
                  <a:pt x="140393" y="756594"/>
                </a:moveTo>
                <a:lnTo>
                  <a:pt x="135734" y="761243"/>
                </a:lnTo>
                <a:lnTo>
                  <a:pt x="135734" y="839890"/>
                </a:lnTo>
                <a:lnTo>
                  <a:pt x="140393" y="844550"/>
                </a:lnTo>
                <a:lnTo>
                  <a:pt x="309487" y="844550"/>
                </a:lnTo>
                <a:lnTo>
                  <a:pt x="280619" y="928097"/>
                </a:lnTo>
                <a:lnTo>
                  <a:pt x="302461" y="928097"/>
                </a:lnTo>
                <a:lnTo>
                  <a:pt x="338514" y="823828"/>
                </a:lnTo>
                <a:lnTo>
                  <a:pt x="156445" y="823828"/>
                </a:lnTo>
                <a:lnTo>
                  <a:pt x="156445" y="777306"/>
                </a:lnTo>
                <a:lnTo>
                  <a:pt x="527043" y="777306"/>
                </a:lnTo>
                <a:lnTo>
                  <a:pt x="522319" y="763610"/>
                </a:lnTo>
                <a:lnTo>
                  <a:pt x="520863" y="759453"/>
                </a:lnTo>
                <a:lnTo>
                  <a:pt x="516958" y="756636"/>
                </a:lnTo>
                <a:lnTo>
                  <a:pt x="140393" y="756594"/>
                </a:lnTo>
                <a:close/>
              </a:path>
              <a:path w="762635" h="1062354">
                <a:moveTo>
                  <a:pt x="527058" y="777348"/>
                </a:moveTo>
                <a:lnTo>
                  <a:pt x="505199" y="777348"/>
                </a:lnTo>
                <a:lnTo>
                  <a:pt x="557291" y="928097"/>
                </a:lnTo>
                <a:lnTo>
                  <a:pt x="579144" y="928097"/>
                </a:lnTo>
                <a:lnTo>
                  <a:pt x="559721" y="871879"/>
                </a:lnTo>
                <a:lnTo>
                  <a:pt x="564485" y="870392"/>
                </a:lnTo>
                <a:lnTo>
                  <a:pt x="608636" y="852256"/>
                </a:lnTo>
                <a:lnTo>
                  <a:pt x="552998" y="852256"/>
                </a:lnTo>
                <a:lnTo>
                  <a:pt x="535816" y="802603"/>
                </a:lnTo>
                <a:lnTo>
                  <a:pt x="540632" y="801148"/>
                </a:lnTo>
                <a:lnTo>
                  <a:pt x="583421" y="782824"/>
                </a:lnTo>
                <a:lnTo>
                  <a:pt x="528947" y="782824"/>
                </a:lnTo>
                <a:lnTo>
                  <a:pt x="527058" y="777348"/>
                </a:lnTo>
                <a:close/>
              </a:path>
              <a:path w="762635" h="1062354">
                <a:moveTo>
                  <a:pt x="610758" y="352209"/>
                </a:moveTo>
                <a:lnTo>
                  <a:pt x="560872" y="352209"/>
                </a:lnTo>
                <a:lnTo>
                  <a:pt x="568014" y="354753"/>
                </a:lnTo>
                <a:lnTo>
                  <a:pt x="612252" y="375393"/>
                </a:lnTo>
                <a:lnTo>
                  <a:pt x="651533" y="403620"/>
                </a:lnTo>
                <a:lnTo>
                  <a:pt x="684912" y="438448"/>
                </a:lnTo>
                <a:lnTo>
                  <a:pt x="711445" y="478892"/>
                </a:lnTo>
                <a:lnTo>
                  <a:pt x="730187" y="523963"/>
                </a:lnTo>
                <a:lnTo>
                  <a:pt x="740544" y="574566"/>
                </a:lnTo>
                <a:lnTo>
                  <a:pt x="740811" y="625452"/>
                </a:lnTo>
                <a:lnTo>
                  <a:pt x="731098" y="675403"/>
                </a:lnTo>
                <a:lnTo>
                  <a:pt x="711517" y="723203"/>
                </a:lnTo>
                <a:lnTo>
                  <a:pt x="683069" y="766302"/>
                </a:lnTo>
                <a:lnTo>
                  <a:pt x="647281" y="802471"/>
                </a:lnTo>
                <a:lnTo>
                  <a:pt x="605096" y="830927"/>
                </a:lnTo>
                <a:lnTo>
                  <a:pt x="557459" y="850885"/>
                </a:lnTo>
                <a:lnTo>
                  <a:pt x="552998" y="852256"/>
                </a:lnTo>
                <a:lnTo>
                  <a:pt x="608636" y="852256"/>
                </a:lnTo>
                <a:lnTo>
                  <a:pt x="650623" y="825983"/>
                </a:lnTo>
                <a:lnTo>
                  <a:pt x="686369" y="793766"/>
                </a:lnTo>
                <a:lnTo>
                  <a:pt x="716179" y="755999"/>
                </a:lnTo>
                <a:lnTo>
                  <a:pt x="739265" y="713527"/>
                </a:lnTo>
                <a:lnTo>
                  <a:pt x="754835" y="667194"/>
                </a:lnTo>
                <a:lnTo>
                  <a:pt x="762107" y="617993"/>
                </a:lnTo>
                <a:lnTo>
                  <a:pt x="760651" y="570736"/>
                </a:lnTo>
                <a:lnTo>
                  <a:pt x="750924" y="522511"/>
                </a:lnTo>
                <a:lnTo>
                  <a:pt x="733620" y="478156"/>
                </a:lnTo>
                <a:lnTo>
                  <a:pt x="709272" y="437344"/>
                </a:lnTo>
                <a:lnTo>
                  <a:pt x="678455" y="401038"/>
                </a:lnTo>
                <a:lnTo>
                  <a:pt x="641744" y="370200"/>
                </a:lnTo>
                <a:lnTo>
                  <a:pt x="610758" y="352209"/>
                </a:lnTo>
                <a:close/>
              </a:path>
              <a:path w="762635" h="1062354">
                <a:moveTo>
                  <a:pt x="527043" y="777306"/>
                </a:moveTo>
                <a:lnTo>
                  <a:pt x="332701" y="777306"/>
                </a:lnTo>
                <a:lnTo>
                  <a:pt x="316629" y="823828"/>
                </a:lnTo>
                <a:lnTo>
                  <a:pt x="338514" y="823828"/>
                </a:lnTo>
                <a:lnTo>
                  <a:pt x="354586" y="777348"/>
                </a:lnTo>
                <a:lnTo>
                  <a:pt x="527058" y="777348"/>
                </a:lnTo>
                <a:close/>
              </a:path>
              <a:path w="762635" h="1062354">
                <a:moveTo>
                  <a:pt x="585585" y="422091"/>
                </a:moveTo>
                <a:lnTo>
                  <a:pt x="536978" y="422091"/>
                </a:lnTo>
                <a:lnTo>
                  <a:pt x="539533" y="422940"/>
                </a:lnTo>
                <a:lnTo>
                  <a:pt x="583686" y="444345"/>
                </a:lnTo>
                <a:lnTo>
                  <a:pt x="620376" y="475871"/>
                </a:lnTo>
                <a:lnTo>
                  <a:pt x="647851" y="515574"/>
                </a:lnTo>
                <a:lnTo>
                  <a:pt x="664356" y="561511"/>
                </a:lnTo>
                <a:lnTo>
                  <a:pt x="668366" y="609174"/>
                </a:lnTo>
                <a:lnTo>
                  <a:pt x="660498" y="655028"/>
                </a:lnTo>
                <a:lnTo>
                  <a:pt x="641907" y="697133"/>
                </a:lnTo>
                <a:lnTo>
                  <a:pt x="613749" y="733546"/>
                </a:lnTo>
                <a:lnTo>
                  <a:pt x="577179" y="762328"/>
                </a:lnTo>
                <a:lnTo>
                  <a:pt x="533355" y="781536"/>
                </a:lnTo>
                <a:lnTo>
                  <a:pt x="528947" y="782824"/>
                </a:lnTo>
                <a:lnTo>
                  <a:pt x="583421" y="782824"/>
                </a:lnTo>
                <a:lnTo>
                  <a:pt x="622101" y="754827"/>
                </a:lnTo>
                <a:lnTo>
                  <a:pt x="652669" y="719455"/>
                </a:lnTo>
                <a:lnTo>
                  <a:pt x="674890" y="677392"/>
                </a:lnTo>
                <a:lnTo>
                  <a:pt x="687202" y="630848"/>
                </a:lnTo>
                <a:lnTo>
                  <a:pt x="688591" y="584200"/>
                </a:lnTo>
                <a:lnTo>
                  <a:pt x="679769" y="539088"/>
                </a:lnTo>
                <a:lnTo>
                  <a:pt x="661454" y="497147"/>
                </a:lnTo>
                <a:lnTo>
                  <a:pt x="634360" y="460016"/>
                </a:lnTo>
                <a:lnTo>
                  <a:pt x="599202" y="429331"/>
                </a:lnTo>
                <a:lnTo>
                  <a:pt x="585585" y="422091"/>
                </a:lnTo>
                <a:close/>
              </a:path>
              <a:path w="762635" h="1062354">
                <a:moveTo>
                  <a:pt x="363852" y="122080"/>
                </a:moveTo>
                <a:lnTo>
                  <a:pt x="358355" y="122080"/>
                </a:lnTo>
                <a:lnTo>
                  <a:pt x="354889" y="124079"/>
                </a:lnTo>
                <a:lnTo>
                  <a:pt x="169973" y="450174"/>
                </a:lnTo>
                <a:lnTo>
                  <a:pt x="171732" y="456488"/>
                </a:lnTo>
                <a:lnTo>
                  <a:pt x="199700" y="472362"/>
                </a:lnTo>
                <a:lnTo>
                  <a:pt x="148707" y="562171"/>
                </a:lnTo>
                <a:lnTo>
                  <a:pt x="286619" y="649132"/>
                </a:lnTo>
                <a:lnTo>
                  <a:pt x="288378" y="649592"/>
                </a:lnTo>
                <a:lnTo>
                  <a:pt x="291586" y="649592"/>
                </a:lnTo>
                <a:lnTo>
                  <a:pt x="292284" y="649498"/>
                </a:lnTo>
                <a:lnTo>
                  <a:pt x="295624" y="648587"/>
                </a:lnTo>
                <a:lnTo>
                  <a:pt x="297823" y="646849"/>
                </a:lnTo>
                <a:lnTo>
                  <a:pt x="310136" y="625132"/>
                </a:lnTo>
                <a:lnTo>
                  <a:pt x="286326" y="625132"/>
                </a:lnTo>
                <a:lnTo>
                  <a:pt x="173177" y="561019"/>
                </a:lnTo>
                <a:lnTo>
                  <a:pt x="217668" y="482529"/>
                </a:lnTo>
                <a:lnTo>
                  <a:pt x="259650" y="482529"/>
                </a:lnTo>
                <a:lnTo>
                  <a:pt x="195899" y="446405"/>
                </a:lnTo>
                <a:lnTo>
                  <a:pt x="365967" y="146477"/>
                </a:lnTo>
                <a:lnTo>
                  <a:pt x="415753" y="146477"/>
                </a:lnTo>
                <a:lnTo>
                  <a:pt x="419626" y="139650"/>
                </a:lnTo>
                <a:lnTo>
                  <a:pt x="395830" y="139650"/>
                </a:lnTo>
                <a:lnTo>
                  <a:pt x="365622" y="122540"/>
                </a:lnTo>
                <a:lnTo>
                  <a:pt x="363852" y="122080"/>
                </a:lnTo>
                <a:close/>
              </a:path>
              <a:path w="762635" h="1062354">
                <a:moveTo>
                  <a:pt x="259650" y="482529"/>
                </a:moveTo>
                <a:lnTo>
                  <a:pt x="217668" y="482529"/>
                </a:lnTo>
                <a:lnTo>
                  <a:pt x="330785" y="546643"/>
                </a:lnTo>
                <a:lnTo>
                  <a:pt x="286326" y="625132"/>
                </a:lnTo>
                <a:lnTo>
                  <a:pt x="310136" y="625132"/>
                </a:lnTo>
                <a:lnTo>
                  <a:pt x="348858" y="556841"/>
                </a:lnTo>
                <a:lnTo>
                  <a:pt x="391102" y="556841"/>
                </a:lnTo>
                <a:lnTo>
                  <a:pt x="396812" y="546768"/>
                </a:lnTo>
                <a:lnTo>
                  <a:pt x="373014" y="546768"/>
                </a:lnTo>
                <a:lnTo>
                  <a:pt x="259650" y="482529"/>
                </a:lnTo>
                <a:close/>
              </a:path>
              <a:path w="762635" h="1062354">
                <a:moveTo>
                  <a:pt x="391102" y="556841"/>
                </a:moveTo>
                <a:lnTo>
                  <a:pt x="348858" y="556841"/>
                </a:lnTo>
                <a:lnTo>
                  <a:pt x="373370" y="570736"/>
                </a:lnTo>
                <a:lnTo>
                  <a:pt x="375098" y="571197"/>
                </a:lnTo>
                <a:lnTo>
                  <a:pt x="380637" y="571197"/>
                </a:lnTo>
                <a:lnTo>
                  <a:pt x="384082" y="569197"/>
                </a:lnTo>
                <a:lnTo>
                  <a:pt x="391102" y="556841"/>
                </a:lnTo>
                <a:close/>
              </a:path>
              <a:path w="762635" h="1062354">
                <a:moveTo>
                  <a:pt x="494445" y="291813"/>
                </a:moveTo>
                <a:lnTo>
                  <a:pt x="486958" y="291813"/>
                </a:lnTo>
                <a:lnTo>
                  <a:pt x="457820" y="297712"/>
                </a:lnTo>
                <a:lnTo>
                  <a:pt x="433999" y="313788"/>
                </a:lnTo>
                <a:lnTo>
                  <a:pt x="417926" y="337612"/>
                </a:lnTo>
                <a:lnTo>
                  <a:pt x="412029" y="366753"/>
                </a:lnTo>
                <a:lnTo>
                  <a:pt x="413798" y="382686"/>
                </a:lnTo>
                <a:lnTo>
                  <a:pt x="418951" y="397770"/>
                </a:lnTo>
                <a:lnTo>
                  <a:pt x="427256" y="411507"/>
                </a:lnTo>
                <a:lnTo>
                  <a:pt x="438478" y="423400"/>
                </a:lnTo>
                <a:lnTo>
                  <a:pt x="441494" y="425976"/>
                </a:lnTo>
                <a:lnTo>
                  <a:pt x="373014" y="546768"/>
                </a:lnTo>
                <a:lnTo>
                  <a:pt x="396812" y="546768"/>
                </a:lnTo>
                <a:lnTo>
                  <a:pt x="459493" y="436185"/>
                </a:lnTo>
                <a:lnTo>
                  <a:pt x="514234" y="436185"/>
                </a:lnTo>
                <a:lnTo>
                  <a:pt x="524021" y="431527"/>
                </a:lnTo>
                <a:lnTo>
                  <a:pt x="534894" y="423830"/>
                </a:lnTo>
                <a:lnTo>
                  <a:pt x="536978" y="422091"/>
                </a:lnTo>
                <a:lnTo>
                  <a:pt x="585585" y="422091"/>
                </a:lnTo>
                <a:lnTo>
                  <a:pt x="583517" y="420992"/>
                </a:lnTo>
                <a:lnTo>
                  <a:pt x="486958" y="420992"/>
                </a:lnTo>
                <a:lnTo>
                  <a:pt x="465875" y="416723"/>
                </a:lnTo>
                <a:lnTo>
                  <a:pt x="448639" y="405088"/>
                </a:lnTo>
                <a:lnTo>
                  <a:pt x="437008" y="387848"/>
                </a:lnTo>
                <a:lnTo>
                  <a:pt x="432742" y="366753"/>
                </a:lnTo>
                <a:lnTo>
                  <a:pt x="437008" y="345669"/>
                </a:lnTo>
                <a:lnTo>
                  <a:pt x="448639" y="328431"/>
                </a:lnTo>
                <a:lnTo>
                  <a:pt x="465875" y="316801"/>
                </a:lnTo>
                <a:lnTo>
                  <a:pt x="486958" y="312534"/>
                </a:lnTo>
                <a:lnTo>
                  <a:pt x="538329" y="312534"/>
                </a:lnTo>
                <a:lnTo>
                  <a:pt x="532434" y="307488"/>
                </a:lnTo>
                <a:lnTo>
                  <a:pt x="538235" y="297278"/>
                </a:lnTo>
                <a:lnTo>
                  <a:pt x="514392" y="297278"/>
                </a:lnTo>
                <a:lnTo>
                  <a:pt x="502183" y="293184"/>
                </a:lnTo>
                <a:lnTo>
                  <a:pt x="494445" y="291813"/>
                </a:lnTo>
                <a:close/>
              </a:path>
              <a:path w="762635" h="1062354">
                <a:moveTo>
                  <a:pt x="514234" y="436185"/>
                </a:moveTo>
                <a:lnTo>
                  <a:pt x="459493" y="436185"/>
                </a:lnTo>
                <a:lnTo>
                  <a:pt x="471723" y="440290"/>
                </a:lnTo>
                <a:lnTo>
                  <a:pt x="479461" y="441672"/>
                </a:lnTo>
                <a:lnTo>
                  <a:pt x="486958" y="441672"/>
                </a:lnTo>
                <a:lnTo>
                  <a:pt x="499882" y="440513"/>
                </a:lnTo>
                <a:lnTo>
                  <a:pt x="512293" y="437109"/>
                </a:lnTo>
                <a:lnTo>
                  <a:pt x="514234" y="436185"/>
                </a:lnTo>
                <a:close/>
              </a:path>
              <a:path w="762635" h="1062354">
                <a:moveTo>
                  <a:pt x="538329" y="312534"/>
                </a:moveTo>
                <a:lnTo>
                  <a:pt x="486958" y="312534"/>
                </a:lnTo>
                <a:lnTo>
                  <a:pt x="502129" y="314754"/>
                </a:lnTo>
                <a:lnTo>
                  <a:pt x="515888" y="321049"/>
                </a:lnTo>
                <a:lnTo>
                  <a:pt x="539030" y="351811"/>
                </a:lnTo>
                <a:lnTo>
                  <a:pt x="541124" y="367643"/>
                </a:lnTo>
                <a:lnTo>
                  <a:pt x="541001" y="371234"/>
                </a:lnTo>
                <a:lnTo>
                  <a:pt x="520369" y="409264"/>
                </a:lnTo>
                <a:lnTo>
                  <a:pt x="486958" y="420992"/>
                </a:lnTo>
                <a:lnTo>
                  <a:pt x="583517" y="420992"/>
                </a:lnTo>
                <a:lnTo>
                  <a:pt x="556695" y="406731"/>
                </a:lnTo>
                <a:lnTo>
                  <a:pt x="551805" y="404825"/>
                </a:lnTo>
                <a:lnTo>
                  <a:pt x="554443" y="399474"/>
                </a:lnTo>
                <a:lnTo>
                  <a:pt x="561951" y="371234"/>
                </a:lnTo>
                <a:lnTo>
                  <a:pt x="561857" y="363036"/>
                </a:lnTo>
                <a:lnTo>
                  <a:pt x="561815" y="362083"/>
                </a:lnTo>
                <a:lnTo>
                  <a:pt x="560872" y="352209"/>
                </a:lnTo>
                <a:lnTo>
                  <a:pt x="610758" y="352209"/>
                </a:lnTo>
                <a:lnTo>
                  <a:pt x="599713" y="345795"/>
                </a:lnTo>
                <a:lnTo>
                  <a:pt x="552936" y="328785"/>
                </a:lnTo>
                <a:lnTo>
                  <a:pt x="551114" y="328293"/>
                </a:lnTo>
                <a:lnTo>
                  <a:pt x="546318" y="320754"/>
                </a:lnTo>
                <a:lnTo>
                  <a:pt x="541386" y="315152"/>
                </a:lnTo>
                <a:lnTo>
                  <a:pt x="538329" y="312534"/>
                </a:lnTo>
                <a:close/>
              </a:path>
              <a:path w="762635" h="1062354">
                <a:moveTo>
                  <a:pt x="415753" y="146477"/>
                </a:moveTo>
                <a:lnTo>
                  <a:pt x="365967" y="146477"/>
                </a:lnTo>
                <a:lnTo>
                  <a:pt x="543072" y="246851"/>
                </a:lnTo>
                <a:lnTo>
                  <a:pt x="514392" y="297278"/>
                </a:lnTo>
                <a:lnTo>
                  <a:pt x="538235" y="297278"/>
                </a:lnTo>
                <a:lnTo>
                  <a:pt x="566202" y="248065"/>
                </a:lnTo>
                <a:lnTo>
                  <a:pt x="569008" y="243092"/>
                </a:lnTo>
                <a:lnTo>
                  <a:pt x="567249" y="236778"/>
                </a:lnTo>
                <a:lnTo>
                  <a:pt x="533543" y="217689"/>
                </a:lnTo>
                <a:lnTo>
                  <a:pt x="539325" y="207491"/>
                </a:lnTo>
                <a:lnTo>
                  <a:pt x="515586" y="207491"/>
                </a:lnTo>
                <a:lnTo>
                  <a:pt x="413840" y="149848"/>
                </a:lnTo>
                <a:lnTo>
                  <a:pt x="415753" y="146477"/>
                </a:lnTo>
                <a:close/>
              </a:path>
              <a:path w="762635" h="1062354">
                <a:moveTo>
                  <a:pt x="489806" y="89976"/>
                </a:moveTo>
                <a:lnTo>
                  <a:pt x="447808" y="89976"/>
                </a:lnTo>
                <a:lnTo>
                  <a:pt x="549512" y="147649"/>
                </a:lnTo>
                <a:lnTo>
                  <a:pt x="515586" y="207491"/>
                </a:lnTo>
                <a:lnTo>
                  <a:pt x="539325" y="207491"/>
                </a:lnTo>
                <a:lnTo>
                  <a:pt x="567469" y="157848"/>
                </a:lnTo>
                <a:lnTo>
                  <a:pt x="597446" y="157848"/>
                </a:lnTo>
                <a:lnTo>
                  <a:pt x="606160" y="142466"/>
                </a:lnTo>
                <a:lnTo>
                  <a:pt x="582380" y="142466"/>
                </a:lnTo>
                <a:lnTo>
                  <a:pt x="489806" y="89976"/>
                </a:lnTo>
                <a:close/>
              </a:path>
              <a:path w="762635" h="1062354">
                <a:moveTo>
                  <a:pt x="597446" y="157848"/>
                </a:moveTo>
                <a:lnTo>
                  <a:pt x="567469" y="157848"/>
                </a:lnTo>
                <a:lnTo>
                  <a:pt x="582694" y="166466"/>
                </a:lnTo>
                <a:lnTo>
                  <a:pt x="584474" y="166937"/>
                </a:lnTo>
                <a:lnTo>
                  <a:pt x="589992" y="166937"/>
                </a:lnTo>
                <a:lnTo>
                  <a:pt x="593447" y="164905"/>
                </a:lnTo>
                <a:lnTo>
                  <a:pt x="597446" y="157848"/>
                </a:lnTo>
                <a:close/>
              </a:path>
              <a:path w="762635" h="1062354">
                <a:moveTo>
                  <a:pt x="497003" y="24459"/>
                </a:moveTo>
                <a:lnTo>
                  <a:pt x="455001" y="24459"/>
                </a:lnTo>
                <a:lnTo>
                  <a:pt x="602023" y="107787"/>
                </a:lnTo>
                <a:lnTo>
                  <a:pt x="582380" y="142466"/>
                </a:lnTo>
                <a:lnTo>
                  <a:pt x="606160" y="142466"/>
                </a:lnTo>
                <a:lnTo>
                  <a:pt x="627949" y="104007"/>
                </a:lnTo>
                <a:lnTo>
                  <a:pt x="626200" y="97682"/>
                </a:lnTo>
                <a:lnTo>
                  <a:pt x="497003" y="24459"/>
                </a:lnTo>
                <a:close/>
              </a:path>
              <a:path w="762635" h="1062354">
                <a:moveTo>
                  <a:pt x="452918" y="0"/>
                </a:moveTo>
                <a:lnTo>
                  <a:pt x="447410" y="0"/>
                </a:lnTo>
                <a:lnTo>
                  <a:pt x="443944" y="2020"/>
                </a:lnTo>
                <a:lnTo>
                  <a:pt x="410888" y="60322"/>
                </a:lnTo>
                <a:lnTo>
                  <a:pt x="410542" y="63108"/>
                </a:lnTo>
                <a:lnTo>
                  <a:pt x="412018" y="68437"/>
                </a:lnTo>
                <a:lnTo>
                  <a:pt x="413746" y="70657"/>
                </a:lnTo>
                <a:lnTo>
                  <a:pt x="429787" y="79767"/>
                </a:lnTo>
                <a:lnTo>
                  <a:pt x="395830" y="139650"/>
                </a:lnTo>
                <a:lnTo>
                  <a:pt x="419626" y="139650"/>
                </a:lnTo>
                <a:lnTo>
                  <a:pt x="447808" y="89976"/>
                </a:lnTo>
                <a:lnTo>
                  <a:pt x="489806" y="89976"/>
                </a:lnTo>
                <a:lnTo>
                  <a:pt x="435348" y="59097"/>
                </a:lnTo>
                <a:lnTo>
                  <a:pt x="455001" y="24459"/>
                </a:lnTo>
                <a:lnTo>
                  <a:pt x="497003" y="24459"/>
                </a:lnTo>
                <a:lnTo>
                  <a:pt x="454677" y="471"/>
                </a:lnTo>
                <a:lnTo>
                  <a:pt x="452918" y="0"/>
                </a:lnTo>
                <a:close/>
              </a:path>
            </a:pathLst>
          </a:custGeom>
          <a:solidFill>
            <a:srgbClr val="AF0023"/>
          </a:solidFill>
        </p:spPr>
        <p:txBody>
          <a:bodyPr wrap="square" lIns="0" tIns="0" rIns="0" bIns="0" rtlCol="0"/>
          <a:lstStyle/>
          <a:p>
            <a:endParaRPr sz="1385"/>
          </a:p>
        </p:txBody>
      </p:sp>
      <p:sp>
        <p:nvSpPr>
          <p:cNvPr id="30" name="object 105">
            <a:extLst>
              <a:ext uri="{FF2B5EF4-FFF2-40B4-BE49-F238E27FC236}">
                <a16:creationId xmlns:a16="http://schemas.microsoft.com/office/drawing/2014/main" id="{A51A316D-5889-4983-AF3C-8A3CF0D3EAFF}"/>
              </a:ext>
            </a:extLst>
          </p:cNvPr>
          <p:cNvSpPr/>
          <p:nvPr/>
        </p:nvSpPr>
        <p:spPr>
          <a:xfrm>
            <a:off x="8311228" y="1822445"/>
            <a:ext cx="996951" cy="996299"/>
          </a:xfrm>
          <a:custGeom>
            <a:avLst/>
            <a:gdLst/>
            <a:ahLst/>
            <a:cxnLst/>
            <a:rect l="l" t="t" r="r" b="b"/>
            <a:pathLst>
              <a:path w="972184" h="971550">
                <a:moveTo>
                  <a:pt x="485901" y="0"/>
                </a:moveTo>
                <a:lnTo>
                  <a:pt x="440878" y="6350"/>
                </a:lnTo>
                <a:lnTo>
                  <a:pt x="399852" y="22860"/>
                </a:lnTo>
                <a:lnTo>
                  <a:pt x="364399" y="48260"/>
                </a:lnTo>
                <a:lnTo>
                  <a:pt x="336097" y="81280"/>
                </a:lnTo>
                <a:lnTo>
                  <a:pt x="316520" y="120650"/>
                </a:lnTo>
                <a:lnTo>
                  <a:pt x="307247" y="165100"/>
                </a:lnTo>
                <a:lnTo>
                  <a:pt x="306901" y="170180"/>
                </a:lnTo>
                <a:lnTo>
                  <a:pt x="255866" y="170180"/>
                </a:lnTo>
                <a:lnTo>
                  <a:pt x="229791" y="175260"/>
                </a:lnTo>
                <a:lnTo>
                  <a:pt x="208474" y="189230"/>
                </a:lnTo>
                <a:lnTo>
                  <a:pt x="194089" y="210820"/>
                </a:lnTo>
                <a:lnTo>
                  <a:pt x="188811" y="237490"/>
                </a:lnTo>
                <a:lnTo>
                  <a:pt x="188811" y="304800"/>
                </a:lnTo>
                <a:lnTo>
                  <a:pt x="67055" y="304800"/>
                </a:lnTo>
                <a:lnTo>
                  <a:pt x="40980" y="309880"/>
                </a:lnTo>
                <a:lnTo>
                  <a:pt x="19663" y="323850"/>
                </a:lnTo>
                <a:lnTo>
                  <a:pt x="5278" y="345440"/>
                </a:lnTo>
                <a:lnTo>
                  <a:pt x="0" y="372110"/>
                </a:lnTo>
                <a:lnTo>
                  <a:pt x="0" y="947420"/>
                </a:lnTo>
                <a:lnTo>
                  <a:pt x="1958" y="957580"/>
                </a:lnTo>
                <a:lnTo>
                  <a:pt x="7296" y="965200"/>
                </a:lnTo>
                <a:lnTo>
                  <a:pt x="15209" y="970280"/>
                </a:lnTo>
                <a:lnTo>
                  <a:pt x="24889" y="971550"/>
                </a:lnTo>
                <a:lnTo>
                  <a:pt x="946913" y="971550"/>
                </a:lnTo>
                <a:lnTo>
                  <a:pt x="956589" y="970280"/>
                </a:lnTo>
                <a:lnTo>
                  <a:pt x="964502" y="965200"/>
                </a:lnTo>
                <a:lnTo>
                  <a:pt x="969842" y="957580"/>
                </a:lnTo>
                <a:lnTo>
                  <a:pt x="970822" y="952500"/>
                </a:lnTo>
                <a:lnTo>
                  <a:pt x="19098" y="952500"/>
                </a:lnTo>
                <a:lnTo>
                  <a:pt x="19098" y="372110"/>
                </a:lnTo>
                <a:lnTo>
                  <a:pt x="22872" y="353060"/>
                </a:lnTo>
                <a:lnTo>
                  <a:pt x="33158" y="337820"/>
                </a:lnTo>
                <a:lnTo>
                  <a:pt x="48403" y="327660"/>
                </a:lnTo>
                <a:lnTo>
                  <a:pt x="67055" y="323850"/>
                </a:lnTo>
                <a:lnTo>
                  <a:pt x="207920" y="323850"/>
                </a:lnTo>
                <a:lnTo>
                  <a:pt x="207920" y="237490"/>
                </a:lnTo>
                <a:lnTo>
                  <a:pt x="211693" y="218440"/>
                </a:lnTo>
                <a:lnTo>
                  <a:pt x="221978" y="203200"/>
                </a:lnTo>
                <a:lnTo>
                  <a:pt x="237221" y="193040"/>
                </a:lnTo>
                <a:lnTo>
                  <a:pt x="255866" y="189230"/>
                </a:lnTo>
                <a:lnTo>
                  <a:pt x="327436" y="189230"/>
                </a:lnTo>
                <a:lnTo>
                  <a:pt x="325801" y="179070"/>
                </a:lnTo>
                <a:lnTo>
                  <a:pt x="333977" y="129540"/>
                </a:lnTo>
                <a:lnTo>
                  <a:pt x="356732" y="85090"/>
                </a:lnTo>
                <a:lnTo>
                  <a:pt x="391409" y="50800"/>
                </a:lnTo>
                <a:lnTo>
                  <a:pt x="435351" y="27940"/>
                </a:lnTo>
                <a:lnTo>
                  <a:pt x="485901" y="19050"/>
                </a:lnTo>
                <a:lnTo>
                  <a:pt x="562480" y="19050"/>
                </a:lnTo>
                <a:lnTo>
                  <a:pt x="530923" y="6350"/>
                </a:lnTo>
                <a:lnTo>
                  <a:pt x="485901" y="0"/>
                </a:lnTo>
                <a:close/>
              </a:path>
              <a:path w="972184" h="971550">
                <a:moveTo>
                  <a:pt x="207920" y="323850"/>
                </a:moveTo>
                <a:lnTo>
                  <a:pt x="188811" y="323850"/>
                </a:lnTo>
                <a:lnTo>
                  <a:pt x="188811" y="391160"/>
                </a:lnTo>
                <a:lnTo>
                  <a:pt x="104478" y="391160"/>
                </a:lnTo>
                <a:lnTo>
                  <a:pt x="98279" y="393700"/>
                </a:lnTo>
                <a:lnTo>
                  <a:pt x="88782" y="402590"/>
                </a:lnTo>
                <a:lnTo>
                  <a:pt x="86206" y="408940"/>
                </a:lnTo>
                <a:lnTo>
                  <a:pt x="86305" y="425450"/>
                </a:lnTo>
                <a:lnTo>
                  <a:pt x="86583" y="486410"/>
                </a:lnTo>
                <a:lnTo>
                  <a:pt x="88579" y="496570"/>
                </a:lnTo>
                <a:lnTo>
                  <a:pt x="93931" y="504190"/>
                </a:lnTo>
                <a:lnTo>
                  <a:pt x="101832" y="509270"/>
                </a:lnTo>
                <a:lnTo>
                  <a:pt x="111473" y="511810"/>
                </a:lnTo>
                <a:lnTo>
                  <a:pt x="188811" y="511810"/>
                </a:lnTo>
                <a:lnTo>
                  <a:pt x="188811" y="577850"/>
                </a:lnTo>
                <a:lnTo>
                  <a:pt x="104478" y="577850"/>
                </a:lnTo>
                <a:lnTo>
                  <a:pt x="98279" y="581660"/>
                </a:lnTo>
                <a:lnTo>
                  <a:pt x="88782" y="590550"/>
                </a:lnTo>
                <a:lnTo>
                  <a:pt x="86206" y="596900"/>
                </a:lnTo>
                <a:lnTo>
                  <a:pt x="86305" y="613410"/>
                </a:lnTo>
                <a:lnTo>
                  <a:pt x="86583" y="674370"/>
                </a:lnTo>
                <a:lnTo>
                  <a:pt x="88579" y="684530"/>
                </a:lnTo>
                <a:lnTo>
                  <a:pt x="93931" y="692150"/>
                </a:lnTo>
                <a:lnTo>
                  <a:pt x="101832" y="697230"/>
                </a:lnTo>
                <a:lnTo>
                  <a:pt x="111473" y="698500"/>
                </a:lnTo>
                <a:lnTo>
                  <a:pt x="188811" y="698500"/>
                </a:lnTo>
                <a:lnTo>
                  <a:pt x="188811" y="765810"/>
                </a:lnTo>
                <a:lnTo>
                  <a:pt x="104468" y="765810"/>
                </a:lnTo>
                <a:lnTo>
                  <a:pt x="98279" y="768350"/>
                </a:lnTo>
                <a:lnTo>
                  <a:pt x="88782" y="777240"/>
                </a:lnTo>
                <a:lnTo>
                  <a:pt x="86206" y="783590"/>
                </a:lnTo>
                <a:lnTo>
                  <a:pt x="86334" y="806450"/>
                </a:lnTo>
                <a:lnTo>
                  <a:pt x="86583" y="861060"/>
                </a:lnTo>
                <a:lnTo>
                  <a:pt x="88579" y="871220"/>
                </a:lnTo>
                <a:lnTo>
                  <a:pt x="93931" y="878840"/>
                </a:lnTo>
                <a:lnTo>
                  <a:pt x="101832" y="883920"/>
                </a:lnTo>
                <a:lnTo>
                  <a:pt x="111473" y="886460"/>
                </a:lnTo>
                <a:lnTo>
                  <a:pt x="188811" y="886460"/>
                </a:lnTo>
                <a:lnTo>
                  <a:pt x="188811" y="952500"/>
                </a:lnTo>
                <a:lnTo>
                  <a:pt x="207920" y="952500"/>
                </a:lnTo>
                <a:lnTo>
                  <a:pt x="207920" y="867410"/>
                </a:lnTo>
                <a:lnTo>
                  <a:pt x="111473" y="867410"/>
                </a:lnTo>
                <a:lnTo>
                  <a:pt x="105703" y="866140"/>
                </a:lnTo>
                <a:lnTo>
                  <a:pt x="105368" y="789940"/>
                </a:lnTo>
                <a:lnTo>
                  <a:pt x="105640" y="787400"/>
                </a:lnTo>
                <a:lnTo>
                  <a:pt x="107054" y="786130"/>
                </a:lnTo>
                <a:lnTo>
                  <a:pt x="109148" y="784860"/>
                </a:lnTo>
                <a:lnTo>
                  <a:pt x="207920" y="784860"/>
                </a:lnTo>
                <a:lnTo>
                  <a:pt x="207920" y="679450"/>
                </a:lnTo>
                <a:lnTo>
                  <a:pt x="105703" y="679450"/>
                </a:lnTo>
                <a:lnTo>
                  <a:pt x="105368" y="603250"/>
                </a:lnTo>
                <a:lnTo>
                  <a:pt x="105661" y="600710"/>
                </a:lnTo>
                <a:lnTo>
                  <a:pt x="106928" y="599440"/>
                </a:lnTo>
                <a:lnTo>
                  <a:pt x="109022" y="598170"/>
                </a:lnTo>
                <a:lnTo>
                  <a:pt x="207920" y="598170"/>
                </a:lnTo>
                <a:lnTo>
                  <a:pt x="207920" y="492760"/>
                </a:lnTo>
                <a:lnTo>
                  <a:pt x="111473" y="492760"/>
                </a:lnTo>
                <a:lnTo>
                  <a:pt x="105703" y="491490"/>
                </a:lnTo>
                <a:lnTo>
                  <a:pt x="105368" y="415290"/>
                </a:lnTo>
                <a:lnTo>
                  <a:pt x="105661" y="412750"/>
                </a:lnTo>
                <a:lnTo>
                  <a:pt x="106928" y="411480"/>
                </a:lnTo>
                <a:lnTo>
                  <a:pt x="109022" y="410210"/>
                </a:lnTo>
                <a:lnTo>
                  <a:pt x="207920" y="410210"/>
                </a:lnTo>
                <a:lnTo>
                  <a:pt x="207920" y="323850"/>
                </a:lnTo>
                <a:close/>
              </a:path>
              <a:path w="972184" h="971550">
                <a:moveTo>
                  <a:pt x="348314" y="854710"/>
                </a:moveTo>
                <a:lnTo>
                  <a:pt x="337790" y="854710"/>
                </a:lnTo>
                <a:lnTo>
                  <a:pt x="333497" y="858520"/>
                </a:lnTo>
                <a:lnTo>
                  <a:pt x="333497" y="952500"/>
                </a:lnTo>
                <a:lnTo>
                  <a:pt x="352607" y="952500"/>
                </a:lnTo>
                <a:lnTo>
                  <a:pt x="352607" y="858520"/>
                </a:lnTo>
                <a:lnTo>
                  <a:pt x="348314" y="854710"/>
                </a:lnTo>
                <a:close/>
              </a:path>
              <a:path w="972184" h="971550">
                <a:moveTo>
                  <a:pt x="495461" y="690880"/>
                </a:moveTo>
                <a:lnTo>
                  <a:pt x="476351" y="690880"/>
                </a:lnTo>
                <a:lnTo>
                  <a:pt x="476351" y="952500"/>
                </a:lnTo>
                <a:lnTo>
                  <a:pt x="495461" y="952500"/>
                </a:lnTo>
                <a:lnTo>
                  <a:pt x="495461" y="690880"/>
                </a:lnTo>
                <a:close/>
              </a:path>
              <a:path w="972184" h="971550">
                <a:moveTo>
                  <a:pt x="639331" y="690880"/>
                </a:moveTo>
                <a:lnTo>
                  <a:pt x="619185" y="690880"/>
                </a:lnTo>
                <a:lnTo>
                  <a:pt x="619185" y="952500"/>
                </a:lnTo>
                <a:lnTo>
                  <a:pt x="638294" y="952500"/>
                </a:lnTo>
                <a:lnTo>
                  <a:pt x="638294" y="694690"/>
                </a:lnTo>
                <a:lnTo>
                  <a:pt x="639331" y="690880"/>
                </a:lnTo>
                <a:close/>
              </a:path>
              <a:path w="972184" h="971550">
                <a:moveTo>
                  <a:pt x="762393" y="189230"/>
                </a:moveTo>
                <a:lnTo>
                  <a:pt x="715004" y="189230"/>
                </a:lnTo>
                <a:lnTo>
                  <a:pt x="733649" y="193040"/>
                </a:lnTo>
                <a:lnTo>
                  <a:pt x="748892" y="203200"/>
                </a:lnTo>
                <a:lnTo>
                  <a:pt x="759176" y="218440"/>
                </a:lnTo>
                <a:lnTo>
                  <a:pt x="762950" y="237490"/>
                </a:lnTo>
                <a:lnTo>
                  <a:pt x="762950" y="952500"/>
                </a:lnTo>
                <a:lnTo>
                  <a:pt x="782059" y="952500"/>
                </a:lnTo>
                <a:lnTo>
                  <a:pt x="782059" y="886460"/>
                </a:lnTo>
                <a:lnTo>
                  <a:pt x="860319" y="886460"/>
                </a:lnTo>
                <a:lnTo>
                  <a:pt x="869959" y="883920"/>
                </a:lnTo>
                <a:lnTo>
                  <a:pt x="877860" y="878840"/>
                </a:lnTo>
                <a:lnTo>
                  <a:pt x="883213" y="871220"/>
                </a:lnTo>
                <a:lnTo>
                  <a:pt x="883961" y="867410"/>
                </a:lnTo>
                <a:lnTo>
                  <a:pt x="782059" y="867410"/>
                </a:lnTo>
                <a:lnTo>
                  <a:pt x="782059" y="784860"/>
                </a:lnTo>
                <a:lnTo>
                  <a:pt x="885579" y="784860"/>
                </a:lnTo>
                <a:lnTo>
                  <a:pt x="885585" y="783590"/>
                </a:lnTo>
                <a:lnTo>
                  <a:pt x="883009" y="777240"/>
                </a:lnTo>
                <a:lnTo>
                  <a:pt x="873502" y="768350"/>
                </a:lnTo>
                <a:lnTo>
                  <a:pt x="867303" y="765810"/>
                </a:lnTo>
                <a:lnTo>
                  <a:pt x="782059" y="765810"/>
                </a:lnTo>
                <a:lnTo>
                  <a:pt x="782059" y="698500"/>
                </a:lnTo>
                <a:lnTo>
                  <a:pt x="860319" y="698500"/>
                </a:lnTo>
                <a:lnTo>
                  <a:pt x="869959" y="697230"/>
                </a:lnTo>
                <a:lnTo>
                  <a:pt x="877860" y="692150"/>
                </a:lnTo>
                <a:lnTo>
                  <a:pt x="883213" y="684530"/>
                </a:lnTo>
                <a:lnTo>
                  <a:pt x="884210" y="679450"/>
                </a:lnTo>
                <a:lnTo>
                  <a:pt x="782059" y="679450"/>
                </a:lnTo>
                <a:lnTo>
                  <a:pt x="782059" y="598170"/>
                </a:lnTo>
                <a:lnTo>
                  <a:pt x="885579" y="598170"/>
                </a:lnTo>
                <a:lnTo>
                  <a:pt x="885585" y="596900"/>
                </a:lnTo>
                <a:lnTo>
                  <a:pt x="883009" y="590550"/>
                </a:lnTo>
                <a:lnTo>
                  <a:pt x="873502" y="581660"/>
                </a:lnTo>
                <a:lnTo>
                  <a:pt x="867303" y="577850"/>
                </a:lnTo>
                <a:lnTo>
                  <a:pt x="782059" y="577850"/>
                </a:lnTo>
                <a:lnTo>
                  <a:pt x="782059" y="511810"/>
                </a:lnTo>
                <a:lnTo>
                  <a:pt x="860319" y="511810"/>
                </a:lnTo>
                <a:lnTo>
                  <a:pt x="869959" y="509270"/>
                </a:lnTo>
                <a:lnTo>
                  <a:pt x="877860" y="504190"/>
                </a:lnTo>
                <a:lnTo>
                  <a:pt x="883213" y="496570"/>
                </a:lnTo>
                <a:lnTo>
                  <a:pt x="883961" y="492760"/>
                </a:lnTo>
                <a:lnTo>
                  <a:pt x="782059" y="492760"/>
                </a:lnTo>
                <a:lnTo>
                  <a:pt x="782059" y="410210"/>
                </a:lnTo>
                <a:lnTo>
                  <a:pt x="885579" y="410210"/>
                </a:lnTo>
                <a:lnTo>
                  <a:pt x="885585" y="408940"/>
                </a:lnTo>
                <a:lnTo>
                  <a:pt x="883009" y="402590"/>
                </a:lnTo>
                <a:lnTo>
                  <a:pt x="873502" y="393700"/>
                </a:lnTo>
                <a:lnTo>
                  <a:pt x="867303" y="391160"/>
                </a:lnTo>
                <a:lnTo>
                  <a:pt x="782059" y="391160"/>
                </a:lnTo>
                <a:lnTo>
                  <a:pt x="782059" y="237490"/>
                </a:lnTo>
                <a:lnTo>
                  <a:pt x="776780" y="210820"/>
                </a:lnTo>
                <a:lnTo>
                  <a:pt x="762393" y="189230"/>
                </a:lnTo>
                <a:close/>
              </a:path>
              <a:path w="972184" h="971550">
                <a:moveTo>
                  <a:pt x="904736" y="304800"/>
                </a:moveTo>
                <a:lnTo>
                  <a:pt x="834341" y="304800"/>
                </a:lnTo>
                <a:lnTo>
                  <a:pt x="830048" y="308610"/>
                </a:lnTo>
                <a:lnTo>
                  <a:pt x="830048" y="318770"/>
                </a:lnTo>
                <a:lnTo>
                  <a:pt x="834341" y="323850"/>
                </a:lnTo>
                <a:lnTo>
                  <a:pt x="904736" y="323850"/>
                </a:lnTo>
                <a:lnTo>
                  <a:pt x="923388" y="327660"/>
                </a:lnTo>
                <a:lnTo>
                  <a:pt x="938633" y="337820"/>
                </a:lnTo>
                <a:lnTo>
                  <a:pt x="948919" y="353060"/>
                </a:lnTo>
                <a:lnTo>
                  <a:pt x="952693" y="372110"/>
                </a:lnTo>
                <a:lnTo>
                  <a:pt x="952693" y="947420"/>
                </a:lnTo>
                <a:lnTo>
                  <a:pt x="951740" y="952500"/>
                </a:lnTo>
                <a:lnTo>
                  <a:pt x="970822" y="952500"/>
                </a:lnTo>
                <a:lnTo>
                  <a:pt x="971802" y="947420"/>
                </a:lnTo>
                <a:lnTo>
                  <a:pt x="971802" y="372110"/>
                </a:lnTo>
                <a:lnTo>
                  <a:pt x="966523" y="345440"/>
                </a:lnTo>
                <a:lnTo>
                  <a:pt x="952134" y="323850"/>
                </a:lnTo>
                <a:lnTo>
                  <a:pt x="930813" y="309880"/>
                </a:lnTo>
                <a:lnTo>
                  <a:pt x="904736" y="304800"/>
                </a:lnTo>
                <a:close/>
              </a:path>
              <a:path w="972184" h="971550">
                <a:moveTo>
                  <a:pt x="207920" y="784860"/>
                </a:moveTo>
                <a:lnTo>
                  <a:pt x="188811" y="784860"/>
                </a:lnTo>
                <a:lnTo>
                  <a:pt x="188811" y="867410"/>
                </a:lnTo>
                <a:lnTo>
                  <a:pt x="207920" y="867410"/>
                </a:lnTo>
                <a:lnTo>
                  <a:pt x="207920" y="784860"/>
                </a:lnTo>
                <a:close/>
              </a:path>
              <a:path w="972184" h="971550">
                <a:moveTo>
                  <a:pt x="885579" y="784860"/>
                </a:moveTo>
                <a:lnTo>
                  <a:pt x="863324" y="784860"/>
                </a:lnTo>
                <a:lnTo>
                  <a:pt x="864738" y="786130"/>
                </a:lnTo>
                <a:lnTo>
                  <a:pt x="866455" y="788670"/>
                </a:lnTo>
                <a:lnTo>
                  <a:pt x="866099" y="861060"/>
                </a:lnTo>
                <a:lnTo>
                  <a:pt x="865146" y="867410"/>
                </a:lnTo>
                <a:lnTo>
                  <a:pt x="883961" y="867410"/>
                </a:lnTo>
                <a:lnTo>
                  <a:pt x="885208" y="861060"/>
                </a:lnTo>
                <a:lnTo>
                  <a:pt x="885579" y="784860"/>
                </a:lnTo>
                <a:close/>
              </a:path>
              <a:path w="972184" h="971550">
                <a:moveTo>
                  <a:pt x="433651" y="797560"/>
                </a:moveTo>
                <a:lnTo>
                  <a:pt x="423118" y="797560"/>
                </a:lnTo>
                <a:lnTo>
                  <a:pt x="418835" y="801370"/>
                </a:lnTo>
                <a:lnTo>
                  <a:pt x="418835" y="842010"/>
                </a:lnTo>
                <a:lnTo>
                  <a:pt x="423118" y="845820"/>
                </a:lnTo>
                <a:lnTo>
                  <a:pt x="433651" y="845820"/>
                </a:lnTo>
                <a:lnTo>
                  <a:pt x="437934" y="842010"/>
                </a:lnTo>
                <a:lnTo>
                  <a:pt x="437934" y="801370"/>
                </a:lnTo>
                <a:lnTo>
                  <a:pt x="433651" y="797560"/>
                </a:lnTo>
                <a:close/>
              </a:path>
              <a:path w="972184" h="971550">
                <a:moveTo>
                  <a:pt x="548674" y="797560"/>
                </a:moveTo>
                <a:lnTo>
                  <a:pt x="538151" y="797560"/>
                </a:lnTo>
                <a:lnTo>
                  <a:pt x="533858" y="801370"/>
                </a:lnTo>
                <a:lnTo>
                  <a:pt x="533858" y="842010"/>
                </a:lnTo>
                <a:lnTo>
                  <a:pt x="538151" y="845820"/>
                </a:lnTo>
                <a:lnTo>
                  <a:pt x="548674" y="845820"/>
                </a:lnTo>
                <a:lnTo>
                  <a:pt x="552967" y="842010"/>
                </a:lnTo>
                <a:lnTo>
                  <a:pt x="552967" y="801370"/>
                </a:lnTo>
                <a:lnTo>
                  <a:pt x="548674" y="797560"/>
                </a:lnTo>
                <a:close/>
              </a:path>
              <a:path w="972184" h="971550">
                <a:moveTo>
                  <a:pt x="639676" y="689610"/>
                </a:moveTo>
                <a:lnTo>
                  <a:pt x="333497" y="689610"/>
                </a:lnTo>
                <a:lnTo>
                  <a:pt x="333497" y="802640"/>
                </a:lnTo>
                <a:lnTo>
                  <a:pt x="337790" y="806450"/>
                </a:lnTo>
                <a:lnTo>
                  <a:pt x="348314" y="806450"/>
                </a:lnTo>
                <a:lnTo>
                  <a:pt x="352607" y="802640"/>
                </a:lnTo>
                <a:lnTo>
                  <a:pt x="352607" y="690880"/>
                </a:lnTo>
                <a:lnTo>
                  <a:pt x="639331" y="690880"/>
                </a:lnTo>
                <a:lnTo>
                  <a:pt x="639676" y="689610"/>
                </a:lnTo>
                <a:close/>
              </a:path>
              <a:path w="972184" h="971550">
                <a:moveTo>
                  <a:pt x="645990" y="613410"/>
                </a:moveTo>
                <a:lnTo>
                  <a:pt x="325801" y="613410"/>
                </a:lnTo>
                <a:lnTo>
                  <a:pt x="317612" y="614680"/>
                </a:lnTo>
                <a:lnTo>
                  <a:pt x="310918" y="619760"/>
                </a:lnTo>
                <a:lnTo>
                  <a:pt x="306401" y="626110"/>
                </a:lnTo>
                <a:lnTo>
                  <a:pt x="304744" y="635000"/>
                </a:lnTo>
                <a:lnTo>
                  <a:pt x="304713" y="674370"/>
                </a:lnTo>
                <a:lnTo>
                  <a:pt x="306880" y="679450"/>
                </a:lnTo>
                <a:lnTo>
                  <a:pt x="314932" y="688340"/>
                </a:lnTo>
                <a:lnTo>
                  <a:pt x="320461" y="690880"/>
                </a:lnTo>
                <a:lnTo>
                  <a:pt x="327466" y="690880"/>
                </a:lnTo>
                <a:lnTo>
                  <a:pt x="333497" y="689610"/>
                </a:lnTo>
                <a:lnTo>
                  <a:pt x="653990" y="689610"/>
                </a:lnTo>
                <a:lnTo>
                  <a:pt x="656974" y="688340"/>
                </a:lnTo>
                <a:lnTo>
                  <a:pt x="663885" y="680720"/>
                </a:lnTo>
                <a:lnTo>
                  <a:pt x="667100" y="675640"/>
                </a:lnTo>
                <a:lnTo>
                  <a:pt x="667058" y="670560"/>
                </a:lnTo>
                <a:lnTo>
                  <a:pt x="323854" y="670560"/>
                </a:lnTo>
                <a:lnTo>
                  <a:pt x="323854" y="632460"/>
                </a:lnTo>
                <a:lnTo>
                  <a:pt x="666574" y="632460"/>
                </a:lnTo>
                <a:lnTo>
                  <a:pt x="665390" y="626110"/>
                </a:lnTo>
                <a:lnTo>
                  <a:pt x="660873" y="619760"/>
                </a:lnTo>
                <a:lnTo>
                  <a:pt x="654179" y="614680"/>
                </a:lnTo>
                <a:lnTo>
                  <a:pt x="645990" y="613410"/>
                </a:lnTo>
                <a:close/>
              </a:path>
              <a:path w="972184" h="971550">
                <a:moveTo>
                  <a:pt x="653990" y="689610"/>
                </a:moveTo>
                <a:lnTo>
                  <a:pt x="639676" y="689610"/>
                </a:lnTo>
                <a:lnTo>
                  <a:pt x="644786" y="690880"/>
                </a:lnTo>
                <a:lnTo>
                  <a:pt x="651006" y="690880"/>
                </a:lnTo>
                <a:lnTo>
                  <a:pt x="653990" y="689610"/>
                </a:lnTo>
                <a:close/>
              </a:path>
              <a:path w="972184" h="971550">
                <a:moveTo>
                  <a:pt x="207920" y="598170"/>
                </a:moveTo>
                <a:lnTo>
                  <a:pt x="188811" y="598170"/>
                </a:lnTo>
                <a:lnTo>
                  <a:pt x="188811" y="679450"/>
                </a:lnTo>
                <a:lnTo>
                  <a:pt x="207920" y="679450"/>
                </a:lnTo>
                <a:lnTo>
                  <a:pt x="207920" y="598170"/>
                </a:lnTo>
                <a:close/>
              </a:path>
              <a:path w="972184" h="971550">
                <a:moveTo>
                  <a:pt x="885579" y="598170"/>
                </a:moveTo>
                <a:lnTo>
                  <a:pt x="863324" y="598170"/>
                </a:lnTo>
                <a:lnTo>
                  <a:pt x="864738" y="599440"/>
                </a:lnTo>
                <a:lnTo>
                  <a:pt x="866455" y="601980"/>
                </a:lnTo>
                <a:lnTo>
                  <a:pt x="866099" y="674370"/>
                </a:lnTo>
                <a:lnTo>
                  <a:pt x="865146" y="679450"/>
                </a:lnTo>
                <a:lnTo>
                  <a:pt x="884210" y="679450"/>
                </a:lnTo>
                <a:lnTo>
                  <a:pt x="885208" y="674370"/>
                </a:lnTo>
                <a:lnTo>
                  <a:pt x="885579" y="598170"/>
                </a:lnTo>
                <a:close/>
              </a:path>
              <a:path w="972184" h="971550">
                <a:moveTo>
                  <a:pt x="666574" y="632460"/>
                </a:moveTo>
                <a:lnTo>
                  <a:pt x="647959" y="632460"/>
                </a:lnTo>
                <a:lnTo>
                  <a:pt x="647959" y="670560"/>
                </a:lnTo>
                <a:lnTo>
                  <a:pt x="667058" y="670560"/>
                </a:lnTo>
                <a:lnTo>
                  <a:pt x="667047" y="635000"/>
                </a:lnTo>
                <a:lnTo>
                  <a:pt x="666574" y="632460"/>
                </a:lnTo>
                <a:close/>
              </a:path>
              <a:path w="972184" h="971550">
                <a:moveTo>
                  <a:pt x="427421" y="425450"/>
                </a:moveTo>
                <a:lnTo>
                  <a:pt x="300346" y="425450"/>
                </a:lnTo>
                <a:lnTo>
                  <a:pt x="290706" y="427990"/>
                </a:lnTo>
                <a:lnTo>
                  <a:pt x="282805" y="433070"/>
                </a:lnTo>
                <a:lnTo>
                  <a:pt x="277452" y="440690"/>
                </a:lnTo>
                <a:lnTo>
                  <a:pt x="275457" y="450850"/>
                </a:lnTo>
                <a:lnTo>
                  <a:pt x="275199" y="509270"/>
                </a:lnTo>
                <a:lnTo>
                  <a:pt x="275080" y="528320"/>
                </a:lnTo>
                <a:lnTo>
                  <a:pt x="277656" y="534670"/>
                </a:lnTo>
                <a:lnTo>
                  <a:pt x="287164" y="543560"/>
                </a:lnTo>
                <a:lnTo>
                  <a:pt x="293352" y="546100"/>
                </a:lnTo>
                <a:lnTo>
                  <a:pt x="427421" y="546100"/>
                </a:lnTo>
                <a:lnTo>
                  <a:pt x="437097" y="544830"/>
                </a:lnTo>
                <a:lnTo>
                  <a:pt x="445010" y="539750"/>
                </a:lnTo>
                <a:lnTo>
                  <a:pt x="450350" y="530860"/>
                </a:lnTo>
                <a:lnTo>
                  <a:pt x="451190" y="527050"/>
                </a:lnTo>
                <a:lnTo>
                  <a:pt x="297153" y="527050"/>
                </a:lnTo>
                <a:lnTo>
                  <a:pt x="295708" y="525780"/>
                </a:lnTo>
                <a:lnTo>
                  <a:pt x="294231" y="523240"/>
                </a:lnTo>
                <a:lnTo>
                  <a:pt x="294566" y="450850"/>
                </a:lnTo>
                <a:lnTo>
                  <a:pt x="295519" y="444500"/>
                </a:lnTo>
                <a:lnTo>
                  <a:pt x="451085" y="444500"/>
                </a:lnTo>
                <a:lnTo>
                  <a:pt x="450350" y="440690"/>
                </a:lnTo>
                <a:lnTo>
                  <a:pt x="445010" y="433070"/>
                </a:lnTo>
                <a:lnTo>
                  <a:pt x="437097" y="427990"/>
                </a:lnTo>
                <a:lnTo>
                  <a:pt x="427421" y="425450"/>
                </a:lnTo>
                <a:close/>
              </a:path>
              <a:path w="972184" h="971550">
                <a:moveTo>
                  <a:pt x="677968" y="425450"/>
                </a:moveTo>
                <a:lnTo>
                  <a:pt x="544370" y="425450"/>
                </a:lnTo>
                <a:lnTo>
                  <a:pt x="534695" y="427990"/>
                </a:lnTo>
                <a:lnTo>
                  <a:pt x="526782" y="433070"/>
                </a:lnTo>
                <a:lnTo>
                  <a:pt x="521441" y="440690"/>
                </a:lnTo>
                <a:lnTo>
                  <a:pt x="519481" y="450850"/>
                </a:lnTo>
                <a:lnTo>
                  <a:pt x="519481" y="521970"/>
                </a:lnTo>
                <a:lnTo>
                  <a:pt x="521441" y="530860"/>
                </a:lnTo>
                <a:lnTo>
                  <a:pt x="526782" y="539750"/>
                </a:lnTo>
                <a:lnTo>
                  <a:pt x="534695" y="544830"/>
                </a:lnTo>
                <a:lnTo>
                  <a:pt x="544370" y="546100"/>
                </a:lnTo>
                <a:lnTo>
                  <a:pt x="670974" y="546100"/>
                </a:lnTo>
                <a:lnTo>
                  <a:pt x="680623" y="544830"/>
                </a:lnTo>
                <a:lnTo>
                  <a:pt x="688523" y="539750"/>
                </a:lnTo>
                <a:lnTo>
                  <a:pt x="693871" y="530860"/>
                </a:lnTo>
                <a:lnTo>
                  <a:pt x="694725" y="527050"/>
                </a:lnTo>
                <a:lnTo>
                  <a:pt x="538590" y="527050"/>
                </a:lnTo>
                <a:lnTo>
                  <a:pt x="538590" y="450850"/>
                </a:lnTo>
                <a:lnTo>
                  <a:pt x="539543" y="444500"/>
                </a:lnTo>
                <a:lnTo>
                  <a:pt x="696240" y="444500"/>
                </a:lnTo>
                <a:lnTo>
                  <a:pt x="693664" y="438150"/>
                </a:lnTo>
                <a:lnTo>
                  <a:pt x="684157" y="427990"/>
                </a:lnTo>
                <a:lnTo>
                  <a:pt x="677968" y="425450"/>
                </a:lnTo>
                <a:close/>
              </a:path>
              <a:path w="972184" h="971550">
                <a:moveTo>
                  <a:pt x="451085" y="444500"/>
                </a:moveTo>
                <a:lnTo>
                  <a:pt x="427421" y="444500"/>
                </a:lnTo>
                <a:lnTo>
                  <a:pt x="433211" y="445770"/>
                </a:lnTo>
                <a:lnTo>
                  <a:pt x="433211" y="521970"/>
                </a:lnTo>
                <a:lnTo>
                  <a:pt x="432248" y="527050"/>
                </a:lnTo>
                <a:lnTo>
                  <a:pt x="451190" y="527050"/>
                </a:lnTo>
                <a:lnTo>
                  <a:pt x="452310" y="521970"/>
                </a:lnTo>
                <a:lnTo>
                  <a:pt x="452310" y="450850"/>
                </a:lnTo>
                <a:lnTo>
                  <a:pt x="451085" y="444500"/>
                </a:lnTo>
                <a:close/>
              </a:path>
              <a:path w="972184" h="971550">
                <a:moveTo>
                  <a:pt x="696240" y="444500"/>
                </a:moveTo>
                <a:lnTo>
                  <a:pt x="671309" y="444500"/>
                </a:lnTo>
                <a:lnTo>
                  <a:pt x="673979" y="445770"/>
                </a:lnTo>
                <a:lnTo>
                  <a:pt x="675393" y="447040"/>
                </a:lnTo>
                <a:lnTo>
                  <a:pt x="677110" y="448310"/>
                </a:lnTo>
                <a:lnTo>
                  <a:pt x="676754" y="521970"/>
                </a:lnTo>
                <a:lnTo>
                  <a:pt x="675801" y="527050"/>
                </a:lnTo>
                <a:lnTo>
                  <a:pt x="694725" y="527050"/>
                </a:lnTo>
                <a:lnTo>
                  <a:pt x="695863" y="521970"/>
                </a:lnTo>
                <a:lnTo>
                  <a:pt x="696240" y="444500"/>
                </a:lnTo>
                <a:close/>
              </a:path>
              <a:path w="972184" h="971550">
                <a:moveTo>
                  <a:pt x="207920" y="410210"/>
                </a:moveTo>
                <a:lnTo>
                  <a:pt x="188811" y="410210"/>
                </a:lnTo>
                <a:lnTo>
                  <a:pt x="188811" y="492760"/>
                </a:lnTo>
                <a:lnTo>
                  <a:pt x="207920" y="492760"/>
                </a:lnTo>
                <a:lnTo>
                  <a:pt x="207920" y="410210"/>
                </a:lnTo>
                <a:close/>
              </a:path>
              <a:path w="972184" h="971550">
                <a:moveTo>
                  <a:pt x="885579" y="410210"/>
                </a:moveTo>
                <a:lnTo>
                  <a:pt x="863324" y="410210"/>
                </a:lnTo>
                <a:lnTo>
                  <a:pt x="864738" y="411480"/>
                </a:lnTo>
                <a:lnTo>
                  <a:pt x="866455" y="414020"/>
                </a:lnTo>
                <a:lnTo>
                  <a:pt x="866099" y="486410"/>
                </a:lnTo>
                <a:lnTo>
                  <a:pt x="865146" y="492760"/>
                </a:lnTo>
                <a:lnTo>
                  <a:pt x="883961" y="492760"/>
                </a:lnTo>
                <a:lnTo>
                  <a:pt x="885208" y="486410"/>
                </a:lnTo>
                <a:lnTo>
                  <a:pt x="885579" y="410210"/>
                </a:lnTo>
                <a:close/>
              </a:path>
              <a:path w="972184" h="971550">
                <a:moveTo>
                  <a:pt x="327436" y="189230"/>
                </a:moveTo>
                <a:lnTo>
                  <a:pt x="306901" y="189230"/>
                </a:lnTo>
                <a:lnTo>
                  <a:pt x="307247" y="193040"/>
                </a:lnTo>
                <a:lnTo>
                  <a:pt x="316520" y="237490"/>
                </a:lnTo>
                <a:lnTo>
                  <a:pt x="336097" y="278130"/>
                </a:lnTo>
                <a:lnTo>
                  <a:pt x="364399" y="311150"/>
                </a:lnTo>
                <a:lnTo>
                  <a:pt x="399852" y="336550"/>
                </a:lnTo>
                <a:lnTo>
                  <a:pt x="440878" y="353060"/>
                </a:lnTo>
                <a:lnTo>
                  <a:pt x="485901" y="359410"/>
                </a:lnTo>
                <a:lnTo>
                  <a:pt x="530923" y="353060"/>
                </a:lnTo>
                <a:lnTo>
                  <a:pt x="565636" y="339090"/>
                </a:lnTo>
                <a:lnTo>
                  <a:pt x="485901" y="339090"/>
                </a:lnTo>
                <a:lnTo>
                  <a:pt x="435351" y="331470"/>
                </a:lnTo>
                <a:lnTo>
                  <a:pt x="391409" y="308610"/>
                </a:lnTo>
                <a:lnTo>
                  <a:pt x="356732" y="274320"/>
                </a:lnTo>
                <a:lnTo>
                  <a:pt x="333977" y="229870"/>
                </a:lnTo>
                <a:lnTo>
                  <a:pt x="327436" y="189230"/>
                </a:lnTo>
                <a:close/>
              </a:path>
              <a:path w="972184" h="971550">
                <a:moveTo>
                  <a:pt x="562480" y="19050"/>
                </a:moveTo>
                <a:lnTo>
                  <a:pt x="485901" y="19050"/>
                </a:lnTo>
                <a:lnTo>
                  <a:pt x="536450" y="27940"/>
                </a:lnTo>
                <a:lnTo>
                  <a:pt x="580389" y="50800"/>
                </a:lnTo>
                <a:lnTo>
                  <a:pt x="615063" y="85090"/>
                </a:lnTo>
                <a:lnTo>
                  <a:pt x="637816" y="129540"/>
                </a:lnTo>
                <a:lnTo>
                  <a:pt x="645990" y="179070"/>
                </a:lnTo>
                <a:lnTo>
                  <a:pt x="637816" y="229870"/>
                </a:lnTo>
                <a:lnTo>
                  <a:pt x="615063" y="274320"/>
                </a:lnTo>
                <a:lnTo>
                  <a:pt x="580389" y="308610"/>
                </a:lnTo>
                <a:lnTo>
                  <a:pt x="536450" y="331470"/>
                </a:lnTo>
                <a:lnTo>
                  <a:pt x="485901" y="339090"/>
                </a:lnTo>
                <a:lnTo>
                  <a:pt x="565636" y="339090"/>
                </a:lnTo>
                <a:lnTo>
                  <a:pt x="607399" y="311150"/>
                </a:lnTo>
                <a:lnTo>
                  <a:pt x="635701" y="278130"/>
                </a:lnTo>
                <a:lnTo>
                  <a:pt x="655278" y="237490"/>
                </a:lnTo>
                <a:lnTo>
                  <a:pt x="664555" y="193040"/>
                </a:lnTo>
                <a:lnTo>
                  <a:pt x="664901" y="189230"/>
                </a:lnTo>
                <a:lnTo>
                  <a:pt x="762393" y="189230"/>
                </a:lnTo>
                <a:lnTo>
                  <a:pt x="741075" y="175260"/>
                </a:lnTo>
                <a:lnTo>
                  <a:pt x="715004" y="170180"/>
                </a:lnTo>
                <a:lnTo>
                  <a:pt x="664901" y="170180"/>
                </a:lnTo>
                <a:lnTo>
                  <a:pt x="664555" y="165100"/>
                </a:lnTo>
                <a:lnTo>
                  <a:pt x="655278" y="120650"/>
                </a:lnTo>
                <a:lnTo>
                  <a:pt x="635701" y="81280"/>
                </a:lnTo>
                <a:lnTo>
                  <a:pt x="607399" y="48260"/>
                </a:lnTo>
                <a:lnTo>
                  <a:pt x="571948" y="22860"/>
                </a:lnTo>
                <a:lnTo>
                  <a:pt x="562480" y="19050"/>
                </a:lnTo>
                <a:close/>
              </a:path>
              <a:path w="972184" h="971550">
                <a:moveTo>
                  <a:pt x="503157" y="58420"/>
                </a:moveTo>
                <a:lnTo>
                  <a:pt x="468655" y="58420"/>
                </a:lnTo>
                <a:lnTo>
                  <a:pt x="460466" y="59690"/>
                </a:lnTo>
                <a:lnTo>
                  <a:pt x="453772" y="63500"/>
                </a:lnTo>
                <a:lnTo>
                  <a:pt x="449256" y="71120"/>
                </a:lnTo>
                <a:lnTo>
                  <a:pt x="447598" y="78740"/>
                </a:lnTo>
                <a:lnTo>
                  <a:pt x="447598" y="140970"/>
                </a:lnTo>
                <a:lnTo>
                  <a:pt x="385255" y="140970"/>
                </a:lnTo>
                <a:lnTo>
                  <a:pt x="377066" y="143510"/>
                </a:lnTo>
                <a:lnTo>
                  <a:pt x="370372" y="147320"/>
                </a:lnTo>
                <a:lnTo>
                  <a:pt x="365855" y="153670"/>
                </a:lnTo>
                <a:lnTo>
                  <a:pt x="364198" y="162560"/>
                </a:lnTo>
                <a:lnTo>
                  <a:pt x="364198" y="196850"/>
                </a:lnTo>
                <a:lnTo>
                  <a:pt x="365855" y="204470"/>
                </a:lnTo>
                <a:lnTo>
                  <a:pt x="370372" y="212090"/>
                </a:lnTo>
                <a:lnTo>
                  <a:pt x="377066" y="215900"/>
                </a:lnTo>
                <a:lnTo>
                  <a:pt x="385255" y="218440"/>
                </a:lnTo>
                <a:lnTo>
                  <a:pt x="447588" y="218440"/>
                </a:lnTo>
                <a:lnTo>
                  <a:pt x="447588" y="280670"/>
                </a:lnTo>
                <a:lnTo>
                  <a:pt x="449247" y="288290"/>
                </a:lnTo>
                <a:lnTo>
                  <a:pt x="453767" y="294640"/>
                </a:lnTo>
                <a:lnTo>
                  <a:pt x="460465" y="299720"/>
                </a:lnTo>
                <a:lnTo>
                  <a:pt x="468655" y="300990"/>
                </a:lnTo>
                <a:lnTo>
                  <a:pt x="503157" y="300990"/>
                </a:lnTo>
                <a:lnTo>
                  <a:pt x="511346" y="299720"/>
                </a:lnTo>
                <a:lnTo>
                  <a:pt x="518040" y="294640"/>
                </a:lnTo>
                <a:lnTo>
                  <a:pt x="522557" y="288290"/>
                </a:lnTo>
                <a:lnTo>
                  <a:pt x="523938" y="281940"/>
                </a:lnTo>
                <a:lnTo>
                  <a:pt x="466708" y="281940"/>
                </a:lnTo>
                <a:lnTo>
                  <a:pt x="466708" y="205740"/>
                </a:lnTo>
                <a:lnTo>
                  <a:pt x="459839" y="199390"/>
                </a:lnTo>
                <a:lnTo>
                  <a:pt x="383307" y="199390"/>
                </a:lnTo>
                <a:lnTo>
                  <a:pt x="383307" y="160020"/>
                </a:lnTo>
                <a:lnTo>
                  <a:pt x="459839" y="160020"/>
                </a:lnTo>
                <a:lnTo>
                  <a:pt x="466708" y="153670"/>
                </a:lnTo>
                <a:lnTo>
                  <a:pt x="466708" y="77470"/>
                </a:lnTo>
                <a:lnTo>
                  <a:pt x="523938" y="77470"/>
                </a:lnTo>
                <a:lnTo>
                  <a:pt x="522557" y="71120"/>
                </a:lnTo>
                <a:lnTo>
                  <a:pt x="518040" y="63500"/>
                </a:lnTo>
                <a:lnTo>
                  <a:pt x="511346" y="59690"/>
                </a:lnTo>
                <a:lnTo>
                  <a:pt x="503157" y="58420"/>
                </a:lnTo>
                <a:close/>
              </a:path>
              <a:path w="972184" h="971550">
                <a:moveTo>
                  <a:pt x="523938" y="77470"/>
                </a:moveTo>
                <a:lnTo>
                  <a:pt x="505105" y="77470"/>
                </a:lnTo>
                <a:lnTo>
                  <a:pt x="505105" y="153670"/>
                </a:lnTo>
                <a:lnTo>
                  <a:pt x="511973" y="160020"/>
                </a:lnTo>
                <a:lnTo>
                  <a:pt x="588495" y="160020"/>
                </a:lnTo>
                <a:lnTo>
                  <a:pt x="588495" y="199390"/>
                </a:lnTo>
                <a:lnTo>
                  <a:pt x="511973" y="199390"/>
                </a:lnTo>
                <a:lnTo>
                  <a:pt x="505105" y="205740"/>
                </a:lnTo>
                <a:lnTo>
                  <a:pt x="505105" y="281940"/>
                </a:lnTo>
                <a:lnTo>
                  <a:pt x="523938" y="281940"/>
                </a:lnTo>
                <a:lnTo>
                  <a:pt x="524214" y="280670"/>
                </a:lnTo>
                <a:lnTo>
                  <a:pt x="524214" y="218440"/>
                </a:lnTo>
                <a:lnTo>
                  <a:pt x="586547" y="218440"/>
                </a:lnTo>
                <a:lnTo>
                  <a:pt x="594734" y="215900"/>
                </a:lnTo>
                <a:lnTo>
                  <a:pt x="601425" y="212090"/>
                </a:lnTo>
                <a:lnTo>
                  <a:pt x="605938" y="204470"/>
                </a:lnTo>
                <a:lnTo>
                  <a:pt x="607594" y="196850"/>
                </a:lnTo>
                <a:lnTo>
                  <a:pt x="607594" y="162560"/>
                </a:lnTo>
                <a:lnTo>
                  <a:pt x="605938" y="153670"/>
                </a:lnTo>
                <a:lnTo>
                  <a:pt x="601425" y="147320"/>
                </a:lnTo>
                <a:lnTo>
                  <a:pt x="594734" y="143510"/>
                </a:lnTo>
                <a:lnTo>
                  <a:pt x="586547" y="140970"/>
                </a:lnTo>
                <a:lnTo>
                  <a:pt x="524214" y="140970"/>
                </a:lnTo>
                <a:lnTo>
                  <a:pt x="524214" y="78740"/>
                </a:lnTo>
                <a:lnTo>
                  <a:pt x="523938" y="77470"/>
                </a:lnTo>
                <a:close/>
              </a:path>
            </a:pathLst>
          </a:custGeom>
          <a:solidFill>
            <a:srgbClr val="AF0023"/>
          </a:solidFill>
        </p:spPr>
        <p:txBody>
          <a:bodyPr wrap="square" lIns="0" tIns="0" rIns="0" bIns="0" rtlCol="0"/>
          <a:lstStyle/>
          <a:p>
            <a:endParaRPr sz="1385"/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41F07587-3EF6-4B26-9124-3C682627E7D9}"/>
              </a:ext>
            </a:extLst>
          </p:cNvPr>
          <p:cNvSpPr txBox="1">
            <a:spLocks/>
          </p:cNvSpPr>
          <p:nvPr/>
        </p:nvSpPr>
        <p:spPr>
          <a:xfrm>
            <a:off x="952500" y="2902973"/>
            <a:ext cx="4088423" cy="595447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38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Обучение обязательно включает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38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клинический компонент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95F949E0-A4E2-4831-A785-F22957DD87C4}"/>
              </a:ext>
            </a:extLst>
          </p:cNvPr>
          <p:cNvSpPr txBox="1">
            <a:spLocks/>
          </p:cNvSpPr>
          <p:nvPr/>
        </p:nvSpPr>
        <p:spPr>
          <a:xfrm>
            <a:off x="6352894" y="2902973"/>
            <a:ext cx="4913622" cy="792560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38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Преподавание на клинических кафедрах </a:t>
            </a:r>
            <a:r>
              <a:rPr lang="ru-RU" sz="1538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ориентировано</a:t>
            </a:r>
            <a:r>
              <a:rPr lang="ru-RU" sz="1538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538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 конкретного пациента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2A4F796A-341B-46F3-A2AE-A01D9F0DC3D1}"/>
              </a:ext>
            </a:extLst>
          </p:cNvPr>
          <p:cNvSpPr txBox="1">
            <a:spLocks/>
          </p:cNvSpPr>
          <p:nvPr/>
        </p:nvSpPr>
        <p:spPr>
          <a:xfrm>
            <a:off x="952499" y="5134209"/>
            <a:ext cx="4088423" cy="595447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38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Обеспечивает привлекательность </a:t>
            </a:r>
            <a:r>
              <a:rPr lang="ru-RU" sz="1538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научно-обоснованной медицины 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D2920D9F-3375-44A5-9A29-F77AC04FF81F}"/>
              </a:ext>
            </a:extLst>
          </p:cNvPr>
          <p:cNvSpPr txBox="1">
            <a:spLocks/>
          </p:cNvSpPr>
          <p:nvPr/>
        </p:nvSpPr>
        <p:spPr>
          <a:xfrm>
            <a:off x="6331986" y="5134209"/>
            <a:ext cx="4913622" cy="792560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38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Вырабатывает умение решать проблемы </a:t>
            </a:r>
            <a:r>
              <a:rPr lang="ru-RU" sz="1538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конкретного пациента с использованием основных инструментов ДМ </a:t>
            </a:r>
          </a:p>
        </p:txBody>
      </p:sp>
      <p:pic>
        <p:nvPicPr>
          <p:cNvPr id="35" name="object 97">
            <a:extLst>
              <a:ext uri="{FF2B5EF4-FFF2-40B4-BE49-F238E27FC236}">
                <a16:creationId xmlns:a16="http://schemas.microsoft.com/office/drawing/2014/main" id="{16B71C5E-441C-469D-B457-59D708DF877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04747" y="1834795"/>
            <a:ext cx="983927" cy="9839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6CF745-E758-B0DF-AB8C-E1D5A24A79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67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КРАСГМУ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ИННОВАЦИОННЫЕ ПОДХОДЫ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73C9677F-7CF6-42F5-BAB2-9474D2295B10}"/>
              </a:ext>
            </a:extLst>
          </p:cNvPr>
          <p:cNvSpPr txBox="1">
            <a:spLocks/>
          </p:cNvSpPr>
          <p:nvPr/>
        </p:nvSpPr>
        <p:spPr>
          <a:xfrm>
            <a:off x="5200603" y="1713207"/>
            <a:ext cx="5555321" cy="755535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146" indent="0">
              <a:spcBef>
                <a:spcPts val="0"/>
              </a:spcBef>
              <a:buNone/>
            </a:pPr>
            <a:r>
              <a:rPr lang="ru-RU" sz="1846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 ОСНОВЕ ПРИНЦИПОВ</a:t>
            </a:r>
          </a:p>
          <a:p>
            <a:pPr marL="205146" indent="0">
              <a:spcBef>
                <a:spcPts val="0"/>
              </a:spcBef>
              <a:buNone/>
            </a:pPr>
            <a:r>
              <a:rPr lang="ru-RU" sz="1538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ДОКАЗАТЕЛЬНОЙ МЕДИЦИНЫ </a:t>
            </a:r>
            <a:r>
              <a:rPr lang="ru-RU" sz="153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реализуются инновационные подходы к обучению студентов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18B6C1F9-4DAE-499E-AC7E-940813B7FD7D}"/>
              </a:ext>
            </a:extLst>
          </p:cNvPr>
          <p:cNvSpPr txBox="1">
            <a:spLocks/>
          </p:cNvSpPr>
          <p:nvPr/>
        </p:nvSpPr>
        <p:spPr>
          <a:xfrm>
            <a:off x="5200603" y="3446097"/>
            <a:ext cx="6264518" cy="2334845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146" indent="0">
              <a:buNone/>
            </a:pPr>
            <a:r>
              <a:rPr lang="ru-RU" sz="1846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 ТАКИМ ПОДХОДАМ МОЖНО ОТНЕСТИ</a:t>
            </a:r>
            <a:endParaRPr lang="en-US" sz="1846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890104"/>
              </a:buClr>
            </a:pPr>
            <a:r>
              <a:rPr lang="ru-RU" sz="153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ПРОЕКТНОЕ обучение студентов</a:t>
            </a:r>
          </a:p>
          <a:p>
            <a:pPr>
              <a:buClr>
                <a:srgbClr val="890104"/>
              </a:buClr>
            </a:pPr>
            <a:r>
              <a:rPr lang="ru-RU" sz="1538" cap="all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Элитное</a:t>
            </a:r>
            <a:r>
              <a:rPr lang="ru-RU" sz="153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образование</a:t>
            </a:r>
            <a:endParaRPr lang="en-US" sz="1538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462"/>
              </a:spcBef>
              <a:buClr>
                <a:srgbClr val="890104"/>
              </a:buClr>
            </a:pPr>
            <a:r>
              <a:rPr lang="ru-RU" sz="153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ПАРАЛЛЕЛЬНОЕ дополнительное профессиональное образование (ДПО) студентов и ординаторов</a:t>
            </a:r>
            <a:endParaRPr lang="en-US" sz="1538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462"/>
              </a:spcBef>
              <a:buClr>
                <a:srgbClr val="890104"/>
              </a:buClr>
            </a:pPr>
            <a:r>
              <a:rPr lang="ru-RU" sz="153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РЕАЛИЗАЦИЯ полевых практик ординаторов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AD8CBD-328B-4D96-B384-4E9A0674C9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5" r="19345"/>
          <a:stretch/>
        </p:blipFill>
        <p:spPr>
          <a:xfrm>
            <a:off x="1" y="437032"/>
            <a:ext cx="4650722" cy="6420968"/>
          </a:xfrm>
          <a:prstGeom prst="rect">
            <a:avLst/>
          </a:prstGeom>
        </p:spPr>
      </p:pic>
      <p:sp>
        <p:nvSpPr>
          <p:cNvPr id="23" name="object 88">
            <a:extLst>
              <a:ext uri="{FF2B5EF4-FFF2-40B4-BE49-F238E27FC236}">
                <a16:creationId xmlns:a16="http://schemas.microsoft.com/office/drawing/2014/main" id="{97D29603-8B0E-40FD-B4CC-15D4C52BAD28}"/>
              </a:ext>
            </a:extLst>
          </p:cNvPr>
          <p:cNvSpPr/>
          <p:nvPr/>
        </p:nvSpPr>
        <p:spPr>
          <a:xfrm flipH="1" flipV="1">
            <a:off x="4650722" y="3118826"/>
            <a:ext cx="7541276" cy="327269"/>
          </a:xfrm>
          <a:custGeom>
            <a:avLst/>
            <a:gdLst/>
            <a:ahLst/>
            <a:cxnLst/>
            <a:rect l="l" t="t" r="r" b="b"/>
            <a:pathLst>
              <a:path w="7198994" h="425450">
                <a:moveTo>
                  <a:pt x="0" y="397631"/>
                </a:moveTo>
                <a:lnTo>
                  <a:pt x="6855299" y="424950"/>
                </a:lnTo>
                <a:lnTo>
                  <a:pt x="6858558" y="404509"/>
                </a:lnTo>
                <a:lnTo>
                  <a:pt x="6865142" y="373662"/>
                </a:lnTo>
                <a:lnTo>
                  <a:pt x="6876251" y="334510"/>
                </a:lnTo>
                <a:lnTo>
                  <a:pt x="6893089" y="289158"/>
                </a:lnTo>
                <a:lnTo>
                  <a:pt x="6916858" y="239709"/>
                </a:lnTo>
                <a:lnTo>
                  <a:pt x="6948761" y="188265"/>
                </a:lnTo>
                <a:lnTo>
                  <a:pt x="6989999" y="136931"/>
                </a:lnTo>
                <a:lnTo>
                  <a:pt x="7041775" y="87808"/>
                </a:lnTo>
                <a:lnTo>
                  <a:pt x="7081488" y="58214"/>
                </a:lnTo>
                <a:lnTo>
                  <a:pt x="7121280" y="34084"/>
                </a:lnTo>
                <a:lnTo>
                  <a:pt x="7160514" y="14864"/>
                </a:lnTo>
                <a:lnTo>
                  <a:pt x="7198555" y="0"/>
                </a:lnTo>
              </a:path>
            </a:pathLst>
          </a:custGeom>
          <a:ln w="52354">
            <a:solidFill>
              <a:srgbClr val="9D2235"/>
            </a:solidFill>
          </a:ln>
        </p:spPr>
        <p:txBody>
          <a:bodyPr wrap="square" lIns="0" tIns="0" rIns="0" bIns="0" rtlCol="0"/>
          <a:lstStyle/>
          <a:p>
            <a:endParaRPr sz="1385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F40BF5-9BCA-6E25-DE42-AAA4D4EB4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5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4276E3-63A1-4498-A3BF-BB27DA9436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5" r="19345"/>
          <a:stretch/>
        </p:blipFill>
        <p:spPr>
          <a:xfrm>
            <a:off x="1" y="437032"/>
            <a:ext cx="4650722" cy="642096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ПРОЕКТНОЕ ОБУЧЕНИЕ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object 88">
            <a:extLst>
              <a:ext uri="{FF2B5EF4-FFF2-40B4-BE49-F238E27FC236}">
                <a16:creationId xmlns:a16="http://schemas.microsoft.com/office/drawing/2014/main" id="{5BB27B9D-D4F9-446F-BA2C-61860BA09E03}"/>
              </a:ext>
            </a:extLst>
          </p:cNvPr>
          <p:cNvSpPr/>
          <p:nvPr/>
        </p:nvSpPr>
        <p:spPr>
          <a:xfrm flipH="1" flipV="1">
            <a:off x="4650722" y="3118826"/>
            <a:ext cx="7541276" cy="327269"/>
          </a:xfrm>
          <a:custGeom>
            <a:avLst/>
            <a:gdLst/>
            <a:ahLst/>
            <a:cxnLst/>
            <a:rect l="l" t="t" r="r" b="b"/>
            <a:pathLst>
              <a:path w="7198994" h="425450">
                <a:moveTo>
                  <a:pt x="0" y="397631"/>
                </a:moveTo>
                <a:lnTo>
                  <a:pt x="6855299" y="424950"/>
                </a:lnTo>
                <a:lnTo>
                  <a:pt x="6858558" y="404509"/>
                </a:lnTo>
                <a:lnTo>
                  <a:pt x="6865142" y="373662"/>
                </a:lnTo>
                <a:lnTo>
                  <a:pt x="6876251" y="334510"/>
                </a:lnTo>
                <a:lnTo>
                  <a:pt x="6893089" y="289158"/>
                </a:lnTo>
                <a:lnTo>
                  <a:pt x="6916858" y="239709"/>
                </a:lnTo>
                <a:lnTo>
                  <a:pt x="6948761" y="188265"/>
                </a:lnTo>
                <a:lnTo>
                  <a:pt x="6989999" y="136931"/>
                </a:lnTo>
                <a:lnTo>
                  <a:pt x="7041775" y="87808"/>
                </a:lnTo>
                <a:lnTo>
                  <a:pt x="7081488" y="58214"/>
                </a:lnTo>
                <a:lnTo>
                  <a:pt x="7121280" y="34084"/>
                </a:lnTo>
                <a:lnTo>
                  <a:pt x="7160514" y="14864"/>
                </a:lnTo>
                <a:lnTo>
                  <a:pt x="7198555" y="0"/>
                </a:lnTo>
              </a:path>
            </a:pathLst>
          </a:custGeom>
          <a:ln w="52354">
            <a:solidFill>
              <a:srgbClr val="9D2235"/>
            </a:solidFill>
          </a:ln>
        </p:spPr>
        <p:txBody>
          <a:bodyPr wrap="square" lIns="0" tIns="0" rIns="0" bIns="0" rtlCol="0"/>
          <a:lstStyle/>
          <a:p>
            <a:endParaRPr sz="1385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EE472944-A08C-4E2A-8A56-B786C896ACA3}"/>
              </a:ext>
            </a:extLst>
          </p:cNvPr>
          <p:cNvSpPr txBox="1">
            <a:spLocks/>
          </p:cNvSpPr>
          <p:nvPr/>
        </p:nvSpPr>
        <p:spPr>
          <a:xfrm>
            <a:off x="5127332" y="1559413"/>
            <a:ext cx="6411058" cy="1063123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14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46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СТУДЕНТАМИ ОСУЩЕСТВЛЯЕТСЯ</a:t>
            </a:r>
          </a:p>
          <a:p>
            <a:pPr marL="20514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3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углубленная подготовка по различным разделам медицины путем мотивированного решения определенной практически или теоретически значимой проблемы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BAF0D034-FDFD-4ECF-83B2-2D782B199DAB}"/>
              </a:ext>
            </a:extLst>
          </p:cNvPr>
          <p:cNvSpPr txBox="1">
            <a:spLocks/>
          </p:cNvSpPr>
          <p:nvPr/>
        </p:nvSpPr>
        <p:spPr>
          <a:xfrm>
            <a:off x="5127332" y="3446096"/>
            <a:ext cx="5978692" cy="1850048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0104"/>
              </a:buClr>
            </a:pPr>
            <a:r>
              <a:rPr lang="ru-RU" sz="1846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ОТЛИЧИТЕЛЬНОЙ ОСОБЕННОСТЬЮ </a:t>
            </a:r>
            <a:r>
              <a:rPr lang="ru-RU" sz="153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реализуемых проектов является </a:t>
            </a:r>
            <a:r>
              <a:rPr lang="ru-RU" sz="1538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межкафедральность</a:t>
            </a:r>
            <a:r>
              <a:rPr lang="ru-RU" sz="153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 </a:t>
            </a:r>
            <a:r>
              <a:rPr lang="ru-RU" sz="1538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междисциплинарность</a:t>
            </a:r>
            <a:endParaRPr lang="ru-RU" sz="1538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890104"/>
              </a:buClr>
              <a:buNone/>
            </a:pPr>
            <a:endParaRPr lang="ru-RU" sz="1538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890104"/>
              </a:buClr>
            </a:pPr>
            <a:r>
              <a:rPr lang="ru-RU" sz="1846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ТЕЧЕНИЕ 2021/2022 УЧЕБНОГО ГОДА </a:t>
            </a:r>
            <a:r>
              <a:rPr lang="ru-RU" sz="153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реализовано более </a:t>
            </a:r>
            <a:r>
              <a:rPr lang="ru-RU" sz="1538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</a:t>
            </a:r>
            <a:r>
              <a:rPr lang="ru-RU" sz="153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таких проектов</a:t>
            </a:r>
            <a:endParaRPr lang="ru-RU" sz="3077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2BC1EE-5363-7706-5053-2FA7806AD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63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РАСШИРЕНИЕ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ЦЕЛЕВОЙ АУДИТОРИИ</a:t>
            </a:r>
            <a:b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062C9F-1A28-4E34-9500-E127BD3D2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B64006-025B-4531-B9E9-BBBC448639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r="12157" b="1133"/>
          <a:stretch/>
        </p:blipFill>
        <p:spPr>
          <a:xfrm>
            <a:off x="6774380" y="1186904"/>
            <a:ext cx="5417620" cy="567109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8B418C-4A54-4566-9949-EFB5F851714E}"/>
              </a:ext>
            </a:extLst>
          </p:cNvPr>
          <p:cNvSpPr/>
          <p:nvPr/>
        </p:nvSpPr>
        <p:spPr>
          <a:xfrm>
            <a:off x="345171" y="1266091"/>
            <a:ext cx="6429209" cy="1266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600" dirty="0">
                <a:solidFill>
                  <a:schemeClr val="tx1"/>
                </a:solidFill>
              </a:rPr>
              <a:t>     </a:t>
            </a:r>
            <a:r>
              <a:rPr lang="ru-RU" sz="1600" b="1" dirty="0">
                <a:solidFill>
                  <a:srgbClr val="A21C28"/>
                </a:solidFill>
              </a:rPr>
              <a:t>5-7 КЛАССЫ </a:t>
            </a:r>
            <a:r>
              <a:rPr lang="ru-RU" sz="1600" dirty="0">
                <a:solidFill>
                  <a:schemeClr val="tx1"/>
                </a:solidFill>
              </a:rPr>
              <a:t>– последовательное формирование умений осознанного и ответственного профессионального самоопределения, обеспечивающих готовность обучающихся к успешному профессионально-образовательному выбору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A3760C-10BD-4915-B15E-5243A1C21CF8}"/>
              </a:ext>
            </a:extLst>
          </p:cNvPr>
          <p:cNvSpPr/>
          <p:nvPr/>
        </p:nvSpPr>
        <p:spPr>
          <a:xfrm>
            <a:off x="345171" y="3124012"/>
            <a:ext cx="6429209" cy="1516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600" b="1" dirty="0">
                <a:solidFill>
                  <a:srgbClr val="A21C28"/>
                </a:solidFill>
              </a:rPr>
              <a:t>     8-9 КЛАССЫ </a:t>
            </a:r>
            <a:r>
              <a:rPr lang="ru-RU" sz="1600" dirty="0">
                <a:solidFill>
                  <a:schemeClr val="tx1"/>
                </a:solidFill>
              </a:rPr>
              <a:t>– комплексное сопровождение профессионально-образовательного выбора, завершающееся определением профиля обучения в общеобразовательных организациях, либо выбором профессии или специальности и профессиональной образовательной организации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E1DF555-FF4A-4625-B06B-42247C26FD90}"/>
              </a:ext>
            </a:extLst>
          </p:cNvPr>
          <p:cNvSpPr/>
          <p:nvPr/>
        </p:nvSpPr>
        <p:spPr>
          <a:xfrm>
            <a:off x="345171" y="5232384"/>
            <a:ext cx="6429209" cy="1017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600" dirty="0">
                <a:solidFill>
                  <a:schemeClr val="tx1"/>
                </a:solidFill>
              </a:rPr>
              <a:t>     </a:t>
            </a:r>
            <a:r>
              <a:rPr lang="ru-RU" sz="1600" b="1" dirty="0">
                <a:solidFill>
                  <a:srgbClr val="A21C28"/>
                </a:solidFill>
              </a:rPr>
              <a:t>10-11 КЛАССЫ </a:t>
            </a:r>
            <a:r>
              <a:rPr lang="ru-RU" sz="1600" dirty="0">
                <a:solidFill>
                  <a:schemeClr val="tx1"/>
                </a:solidFill>
              </a:rPr>
              <a:t>– комплексное сопровождение профессионально-образовательного выбора, завершающееся определением специальности в профессиональной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2251213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ПРОЕКТНОЕ ОБУЧЕНИЕ 2022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7634CE4-2AAA-4709-A996-C17517669AD7}"/>
              </a:ext>
            </a:extLst>
          </p:cNvPr>
          <p:cNvSpPr/>
          <p:nvPr/>
        </p:nvSpPr>
        <p:spPr>
          <a:xfrm>
            <a:off x="249382" y="1266091"/>
            <a:ext cx="11663867" cy="559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spcCol="540000" rtlCol="0" anchor="t"/>
          <a:lstStyle/>
          <a:p>
            <a:pPr marL="351678" indent="-351678">
              <a:buClr>
                <a:srgbClr val="A21C28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«СТРОГО ЗАПРЕЩЕНО!»: допинг и антидопинговое обеспечение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Актуальные вопросы обращения лекарственных средств</a:t>
            </a:r>
          </a:p>
          <a:p>
            <a:pPr marL="351678" indent="-351678">
              <a:buClr>
                <a:srgbClr val="A21C28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Аналитическая гимнастика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Инфекция (особенности региона)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Кардиоанестезиология</a:t>
            </a:r>
            <a:endParaRPr lang="ru-RU" altLang="ru-RU" sz="15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Malgun Gothic Semilight" panose="020B0502040204020203" pitchFamily="34" charset="-128"/>
            </a:endParaRP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Клиническая микробиология и антимикробная терапия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КрасГМУ.Добро</a:t>
            </a: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 – марафон волонтеров-медиков в ПНИ</a:t>
            </a:r>
          </a:p>
          <a:p>
            <a:pPr marL="351678" indent="-351678">
              <a:buClr>
                <a:srgbClr val="A21C28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Лекарственная безопасность в гериатрической практике</a:t>
            </a:r>
          </a:p>
          <a:p>
            <a:pPr marL="351678" indent="-351678">
              <a:buClr>
                <a:srgbClr val="A21C28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Лучевая диагностика</a:t>
            </a:r>
          </a:p>
          <a:p>
            <a:pPr marL="351678" indent="-351678">
              <a:buClr>
                <a:srgbClr val="A21C28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Медицинская биохимия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Междисциплинарное исследование сердца</a:t>
            </a:r>
          </a:p>
          <a:p>
            <a:pPr marL="351678" indent="-351678">
              <a:buClr>
                <a:srgbClr val="A21C28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Междисциплинарные вопросы реабилитации пациентов после Covid-19</a:t>
            </a:r>
          </a:p>
          <a:p>
            <a:pPr marL="351678" indent="-351678">
              <a:buClr>
                <a:srgbClr val="A21C28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Междисциплинарный менеджмент больных псориазом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Особенности лечения гнойно-септических инфекций у детей.</a:t>
            </a:r>
          </a:p>
          <a:p>
            <a:pPr marL="351678" indent="-351678">
              <a:buClr>
                <a:srgbClr val="A21C28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Особенности формирования навыка «Удаление зубов и корней зубов у студентов – левшей»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Практическая деятельность участкового терапевта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Разработка лекарственных средств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Сибирский межрегиональный обучающий марафон сохранения здоровья «Поступай правильно!»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Современные аспекты диагностики и лечения внутренних болезни (особенности региона)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Углубленное изучение неврологии для лечебного факультета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Углубленное изучение неврологии для педиатрического факультета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Углубленное изучение терапии (группа 1)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Углубленное изучение терапии (группа 2)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Углублённое изучение хирургии (группа 1)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Углублённое изучение хирургии (группа 2) 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Углубленное изучение хирургии (группа 3) </a:t>
            </a:r>
          </a:p>
          <a:p>
            <a:pPr marL="351678" indent="-351678">
              <a:buClr>
                <a:srgbClr val="A21C28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Ультразвуковая диагностика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Фундаментальные основы клинической медицины</a:t>
            </a:r>
          </a:p>
          <a:p>
            <a:pPr marL="351678" indent="-351678">
              <a:buClr>
                <a:srgbClr val="A21C28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Хрупкое настоящее - как избежать перелома в будущем?</a:t>
            </a:r>
          </a:p>
          <a:p>
            <a:pPr marL="351678" indent="-351678">
              <a:buClr>
                <a:schemeClr val="tx1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Школа главного врача</a:t>
            </a:r>
          </a:p>
          <a:p>
            <a:pPr marL="351678" indent="-351678">
              <a:buClr>
                <a:srgbClr val="A21C28"/>
              </a:buClr>
              <a:buFont typeface="+mj-lt"/>
              <a:buAutoNum type="arabicPeriod"/>
            </a:pPr>
            <a:r>
              <a:rPr lang="ru-RU" altLang="ru-RU" sz="1500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Школа художественной реставрации зубов</a:t>
            </a:r>
          </a:p>
          <a:p>
            <a:pPr marL="351678" indent="-351678">
              <a:buClr>
                <a:srgbClr val="A21C28"/>
              </a:buClr>
              <a:buFont typeface="+mj-lt"/>
              <a:buAutoNum type="arabicPeriod"/>
            </a:pPr>
            <a:r>
              <a:rPr lang="en-US" altLang="ru-RU" sz="1500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IT</a:t>
            </a:r>
            <a:r>
              <a:rPr lang="ru-RU" altLang="ru-RU" sz="1500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-специалист в медицине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A791AF-963C-24C3-BF23-28645BF129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96D0ED-5928-CEED-89DF-6BE392EB2A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37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ЭЛЕМЕНТЫ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ЭЛИТНОГО ОБРАЗОВАНИЯ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F3EBAB43-A8A5-40E1-8013-2B6834697261}"/>
              </a:ext>
            </a:extLst>
          </p:cNvPr>
          <p:cNvSpPr txBox="1">
            <a:spLocks/>
          </p:cNvSpPr>
          <p:nvPr/>
        </p:nvSpPr>
        <p:spPr>
          <a:xfrm>
            <a:off x="6025351" y="1486077"/>
            <a:ext cx="5861165" cy="613705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РЕАЛИЗАЦИЯ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дополнительных образовательных программ</a:t>
            </a:r>
            <a:endParaRPr lang="ru-RU" sz="3200" dirty="0"/>
          </a:p>
        </p:txBody>
      </p:sp>
      <p:grpSp>
        <p:nvGrpSpPr>
          <p:cNvPr id="18" name="object 84">
            <a:extLst>
              <a:ext uri="{FF2B5EF4-FFF2-40B4-BE49-F238E27FC236}">
                <a16:creationId xmlns:a16="http://schemas.microsoft.com/office/drawing/2014/main" id="{4C1E50FB-307D-4CDE-A047-B942D241CA73}"/>
              </a:ext>
            </a:extLst>
          </p:cNvPr>
          <p:cNvGrpSpPr/>
          <p:nvPr/>
        </p:nvGrpSpPr>
        <p:grpSpPr>
          <a:xfrm>
            <a:off x="5040824" y="2565966"/>
            <a:ext cx="753614" cy="662841"/>
            <a:chOff x="9448319" y="6464651"/>
            <a:chExt cx="959485" cy="843915"/>
          </a:xfrm>
        </p:grpSpPr>
        <p:sp>
          <p:nvSpPr>
            <p:cNvPr id="19" name="object 85">
              <a:extLst>
                <a:ext uri="{FF2B5EF4-FFF2-40B4-BE49-F238E27FC236}">
                  <a16:creationId xmlns:a16="http://schemas.microsoft.com/office/drawing/2014/main" id="{257C3A3B-10AD-44A2-89A5-A1D5CE36318E}"/>
                </a:ext>
              </a:extLst>
            </p:cNvPr>
            <p:cNvSpPr/>
            <p:nvPr/>
          </p:nvSpPr>
          <p:spPr>
            <a:xfrm>
              <a:off x="9448317" y="6599015"/>
              <a:ext cx="959485" cy="709930"/>
            </a:xfrm>
            <a:custGeom>
              <a:avLst/>
              <a:gdLst/>
              <a:ahLst/>
              <a:cxnLst/>
              <a:rect l="l" t="t" r="r" b="b"/>
              <a:pathLst>
                <a:path w="959484" h="709929">
                  <a:moveTo>
                    <a:pt x="69608" y="270230"/>
                  </a:moveTo>
                  <a:lnTo>
                    <a:pt x="63982" y="264591"/>
                  </a:lnTo>
                  <a:lnTo>
                    <a:pt x="50114" y="264591"/>
                  </a:lnTo>
                  <a:lnTo>
                    <a:pt x="44475" y="270230"/>
                  </a:lnTo>
                  <a:lnTo>
                    <a:pt x="44475" y="439216"/>
                  </a:lnTo>
                  <a:lnTo>
                    <a:pt x="50114" y="444842"/>
                  </a:lnTo>
                  <a:lnTo>
                    <a:pt x="57035" y="444842"/>
                  </a:lnTo>
                  <a:lnTo>
                    <a:pt x="63982" y="444842"/>
                  </a:lnTo>
                  <a:lnTo>
                    <a:pt x="69608" y="439216"/>
                  </a:lnTo>
                  <a:lnTo>
                    <a:pt x="69608" y="270230"/>
                  </a:lnTo>
                  <a:close/>
                </a:path>
                <a:path w="959484" h="709929">
                  <a:moveTo>
                    <a:pt x="440397" y="463321"/>
                  </a:moveTo>
                  <a:lnTo>
                    <a:pt x="430060" y="412216"/>
                  </a:lnTo>
                  <a:lnTo>
                    <a:pt x="415277" y="390321"/>
                  </a:lnTo>
                  <a:lnTo>
                    <a:pt x="415277" y="463321"/>
                  </a:lnTo>
                  <a:lnTo>
                    <a:pt x="415277" y="517245"/>
                  </a:lnTo>
                  <a:lnTo>
                    <a:pt x="202692" y="517245"/>
                  </a:lnTo>
                  <a:lnTo>
                    <a:pt x="202692" y="463321"/>
                  </a:lnTo>
                  <a:lnTo>
                    <a:pt x="211061" y="421995"/>
                  </a:lnTo>
                  <a:lnTo>
                    <a:pt x="233857" y="388200"/>
                  </a:lnTo>
                  <a:lnTo>
                    <a:pt x="267652" y="365404"/>
                  </a:lnTo>
                  <a:lnTo>
                    <a:pt x="308978" y="357035"/>
                  </a:lnTo>
                  <a:lnTo>
                    <a:pt x="350316" y="365404"/>
                  </a:lnTo>
                  <a:lnTo>
                    <a:pt x="384098" y="388200"/>
                  </a:lnTo>
                  <a:lnTo>
                    <a:pt x="406908" y="421995"/>
                  </a:lnTo>
                  <a:lnTo>
                    <a:pt x="415277" y="463321"/>
                  </a:lnTo>
                  <a:lnTo>
                    <a:pt x="415277" y="390321"/>
                  </a:lnTo>
                  <a:lnTo>
                    <a:pt x="401866" y="370446"/>
                  </a:lnTo>
                  <a:lnTo>
                    <a:pt x="382003" y="357035"/>
                  </a:lnTo>
                  <a:lnTo>
                    <a:pt x="360083" y="342252"/>
                  </a:lnTo>
                  <a:lnTo>
                    <a:pt x="308978" y="331914"/>
                  </a:lnTo>
                  <a:lnTo>
                    <a:pt x="257873" y="342252"/>
                  </a:lnTo>
                  <a:lnTo>
                    <a:pt x="216090" y="370446"/>
                  </a:lnTo>
                  <a:lnTo>
                    <a:pt x="187909" y="412216"/>
                  </a:lnTo>
                  <a:lnTo>
                    <a:pt x="177558" y="463321"/>
                  </a:lnTo>
                  <a:lnTo>
                    <a:pt x="177558" y="536752"/>
                  </a:lnTo>
                  <a:lnTo>
                    <a:pt x="183184" y="542378"/>
                  </a:lnTo>
                  <a:lnTo>
                    <a:pt x="434771" y="542378"/>
                  </a:lnTo>
                  <a:lnTo>
                    <a:pt x="440397" y="536752"/>
                  </a:lnTo>
                  <a:lnTo>
                    <a:pt x="440397" y="517245"/>
                  </a:lnTo>
                  <a:lnTo>
                    <a:pt x="440397" y="463321"/>
                  </a:lnTo>
                  <a:close/>
                </a:path>
                <a:path w="959484" h="709929">
                  <a:moveTo>
                    <a:pt x="872502" y="108369"/>
                  </a:moveTo>
                  <a:lnTo>
                    <a:pt x="869607" y="93573"/>
                  </a:lnTo>
                  <a:lnTo>
                    <a:pt x="869467" y="92849"/>
                  </a:lnTo>
                  <a:lnTo>
                    <a:pt x="861187" y="80149"/>
                  </a:lnTo>
                  <a:lnTo>
                    <a:pt x="848931" y="71589"/>
                  </a:lnTo>
                  <a:lnTo>
                    <a:pt x="847369" y="71272"/>
                  </a:lnTo>
                  <a:lnTo>
                    <a:pt x="847369" y="100215"/>
                  </a:lnTo>
                  <a:lnTo>
                    <a:pt x="847369" y="609219"/>
                  </a:lnTo>
                  <a:lnTo>
                    <a:pt x="841349" y="615873"/>
                  </a:lnTo>
                  <a:lnTo>
                    <a:pt x="117830" y="615873"/>
                  </a:lnTo>
                  <a:lnTo>
                    <a:pt x="111798" y="609219"/>
                  </a:lnTo>
                  <a:lnTo>
                    <a:pt x="111798" y="100215"/>
                  </a:lnTo>
                  <a:lnTo>
                    <a:pt x="117830" y="93573"/>
                  </a:lnTo>
                  <a:lnTo>
                    <a:pt x="841349" y="93573"/>
                  </a:lnTo>
                  <a:lnTo>
                    <a:pt x="847369" y="100215"/>
                  </a:lnTo>
                  <a:lnTo>
                    <a:pt x="847369" y="71272"/>
                  </a:lnTo>
                  <a:lnTo>
                    <a:pt x="833945" y="68440"/>
                  </a:lnTo>
                  <a:lnTo>
                    <a:pt x="125247" y="68440"/>
                  </a:lnTo>
                  <a:lnTo>
                    <a:pt x="110248" y="71589"/>
                  </a:lnTo>
                  <a:lnTo>
                    <a:pt x="97980" y="80149"/>
                  </a:lnTo>
                  <a:lnTo>
                    <a:pt x="89712" y="92849"/>
                  </a:lnTo>
                  <a:lnTo>
                    <a:pt x="86677" y="108369"/>
                  </a:lnTo>
                  <a:lnTo>
                    <a:pt x="86677" y="601065"/>
                  </a:lnTo>
                  <a:lnTo>
                    <a:pt x="89712" y="616585"/>
                  </a:lnTo>
                  <a:lnTo>
                    <a:pt x="97980" y="629285"/>
                  </a:lnTo>
                  <a:lnTo>
                    <a:pt x="110248" y="637857"/>
                  </a:lnTo>
                  <a:lnTo>
                    <a:pt x="125247" y="641007"/>
                  </a:lnTo>
                  <a:lnTo>
                    <a:pt x="833945" y="641007"/>
                  </a:lnTo>
                  <a:lnTo>
                    <a:pt x="869467" y="616585"/>
                  </a:lnTo>
                  <a:lnTo>
                    <a:pt x="872502" y="601065"/>
                  </a:lnTo>
                  <a:lnTo>
                    <a:pt x="872502" y="108369"/>
                  </a:lnTo>
                  <a:close/>
                </a:path>
                <a:path w="959484" h="709929">
                  <a:moveTo>
                    <a:pt x="959180" y="67310"/>
                  </a:moveTo>
                  <a:lnTo>
                    <a:pt x="953884" y="41135"/>
                  </a:lnTo>
                  <a:lnTo>
                    <a:pt x="943089" y="25133"/>
                  </a:lnTo>
                  <a:lnTo>
                    <a:pt x="939444" y="19735"/>
                  </a:lnTo>
                  <a:lnTo>
                    <a:pt x="934046" y="16103"/>
                  </a:lnTo>
                  <a:lnTo>
                    <a:pt x="934046" y="67310"/>
                  </a:lnTo>
                  <a:lnTo>
                    <a:pt x="934046" y="642124"/>
                  </a:lnTo>
                  <a:lnTo>
                    <a:pt x="930732" y="658520"/>
                  </a:lnTo>
                  <a:lnTo>
                    <a:pt x="921689" y="671931"/>
                  </a:lnTo>
                  <a:lnTo>
                    <a:pt x="908278" y="680974"/>
                  </a:lnTo>
                  <a:lnTo>
                    <a:pt x="891870" y="684301"/>
                  </a:lnTo>
                  <a:lnTo>
                    <a:pt x="67310" y="684301"/>
                  </a:lnTo>
                  <a:lnTo>
                    <a:pt x="50901" y="680974"/>
                  </a:lnTo>
                  <a:lnTo>
                    <a:pt x="37490" y="671931"/>
                  </a:lnTo>
                  <a:lnTo>
                    <a:pt x="28448" y="658520"/>
                  </a:lnTo>
                  <a:lnTo>
                    <a:pt x="25120" y="642124"/>
                  </a:lnTo>
                  <a:lnTo>
                    <a:pt x="25120" y="67310"/>
                  </a:lnTo>
                  <a:lnTo>
                    <a:pt x="28448" y="50914"/>
                  </a:lnTo>
                  <a:lnTo>
                    <a:pt x="37490" y="37503"/>
                  </a:lnTo>
                  <a:lnTo>
                    <a:pt x="50901" y="28460"/>
                  </a:lnTo>
                  <a:lnTo>
                    <a:pt x="67310" y="25133"/>
                  </a:lnTo>
                  <a:lnTo>
                    <a:pt x="891870" y="25133"/>
                  </a:lnTo>
                  <a:lnTo>
                    <a:pt x="908278" y="28460"/>
                  </a:lnTo>
                  <a:lnTo>
                    <a:pt x="921689" y="37503"/>
                  </a:lnTo>
                  <a:lnTo>
                    <a:pt x="930732" y="50914"/>
                  </a:lnTo>
                  <a:lnTo>
                    <a:pt x="934046" y="67310"/>
                  </a:lnTo>
                  <a:lnTo>
                    <a:pt x="934046" y="16103"/>
                  </a:lnTo>
                  <a:lnTo>
                    <a:pt x="918044" y="5295"/>
                  </a:lnTo>
                  <a:lnTo>
                    <a:pt x="891870" y="0"/>
                  </a:lnTo>
                  <a:lnTo>
                    <a:pt x="67310" y="0"/>
                  </a:lnTo>
                  <a:lnTo>
                    <a:pt x="41135" y="5295"/>
                  </a:lnTo>
                  <a:lnTo>
                    <a:pt x="19735" y="19735"/>
                  </a:lnTo>
                  <a:lnTo>
                    <a:pt x="5295" y="41135"/>
                  </a:lnTo>
                  <a:lnTo>
                    <a:pt x="0" y="67310"/>
                  </a:lnTo>
                  <a:lnTo>
                    <a:pt x="0" y="642124"/>
                  </a:lnTo>
                  <a:lnTo>
                    <a:pt x="5295" y="668299"/>
                  </a:lnTo>
                  <a:lnTo>
                    <a:pt x="19735" y="689698"/>
                  </a:lnTo>
                  <a:lnTo>
                    <a:pt x="41135" y="704138"/>
                  </a:lnTo>
                  <a:lnTo>
                    <a:pt x="67310" y="709434"/>
                  </a:lnTo>
                  <a:lnTo>
                    <a:pt x="891870" y="709434"/>
                  </a:lnTo>
                  <a:lnTo>
                    <a:pt x="939444" y="689698"/>
                  </a:lnTo>
                  <a:lnTo>
                    <a:pt x="959180" y="642124"/>
                  </a:lnTo>
                  <a:lnTo>
                    <a:pt x="959180" y="67310"/>
                  </a:lnTo>
                  <a:close/>
                </a:path>
              </a:pathLst>
            </a:custGeom>
            <a:solidFill>
              <a:srgbClr val="AF0023"/>
            </a:solidFill>
          </p:spPr>
          <p:txBody>
            <a:bodyPr wrap="square" lIns="0" tIns="0" rIns="0" bIns="0" rtlCol="0"/>
            <a:lstStyle/>
            <a:p>
              <a:endParaRPr sz="1385"/>
            </a:p>
          </p:txBody>
        </p:sp>
        <p:pic>
          <p:nvPicPr>
            <p:cNvPr id="22" name="object 86">
              <a:extLst>
                <a:ext uri="{FF2B5EF4-FFF2-40B4-BE49-F238E27FC236}">
                  <a16:creationId xmlns:a16="http://schemas.microsoft.com/office/drawing/2014/main" id="{0C98339A-277B-4104-85E3-33C4CF9B8E8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8196" y="6775940"/>
              <a:ext cx="138215" cy="138226"/>
            </a:xfrm>
            <a:prstGeom prst="rect">
              <a:avLst/>
            </a:prstGeom>
          </p:spPr>
        </p:pic>
        <p:sp>
          <p:nvSpPr>
            <p:cNvPr id="23" name="object 87">
              <a:extLst>
                <a:ext uri="{FF2B5EF4-FFF2-40B4-BE49-F238E27FC236}">
                  <a16:creationId xmlns:a16="http://schemas.microsoft.com/office/drawing/2014/main" id="{5F3E53A7-98E3-4D1A-AF8B-C912ED22CC71}"/>
                </a:ext>
              </a:extLst>
            </p:cNvPr>
            <p:cNvSpPr/>
            <p:nvPr/>
          </p:nvSpPr>
          <p:spPr>
            <a:xfrm>
              <a:off x="9536861" y="6464661"/>
              <a:ext cx="773430" cy="676910"/>
            </a:xfrm>
            <a:custGeom>
              <a:avLst/>
              <a:gdLst/>
              <a:ahLst/>
              <a:cxnLst/>
              <a:rect l="l" t="t" r="r" b="b"/>
              <a:pathLst>
                <a:path w="773429" h="676909">
                  <a:moveTo>
                    <a:pt x="680135" y="5626"/>
                  </a:moveTo>
                  <a:lnTo>
                    <a:pt x="674509" y="0"/>
                  </a:lnTo>
                  <a:lnTo>
                    <a:pt x="98310" y="0"/>
                  </a:lnTo>
                  <a:lnTo>
                    <a:pt x="92684" y="5626"/>
                  </a:lnTo>
                  <a:lnTo>
                    <a:pt x="92684" y="19507"/>
                  </a:lnTo>
                  <a:lnTo>
                    <a:pt x="98310" y="25120"/>
                  </a:lnTo>
                  <a:lnTo>
                    <a:pt x="667562" y="25120"/>
                  </a:lnTo>
                  <a:lnTo>
                    <a:pt x="674509" y="25120"/>
                  </a:lnTo>
                  <a:lnTo>
                    <a:pt x="680135" y="19507"/>
                  </a:lnTo>
                  <a:lnTo>
                    <a:pt x="680135" y="5626"/>
                  </a:lnTo>
                  <a:close/>
                </a:path>
                <a:path w="773429" h="676909">
                  <a:moveTo>
                    <a:pt x="683793" y="657237"/>
                  </a:moveTo>
                  <a:lnTo>
                    <a:pt x="678167" y="651598"/>
                  </a:lnTo>
                  <a:lnTo>
                    <a:pt x="289547" y="651598"/>
                  </a:lnTo>
                  <a:lnTo>
                    <a:pt x="289547" y="597547"/>
                  </a:lnTo>
                  <a:lnTo>
                    <a:pt x="283921" y="591908"/>
                  </a:lnTo>
                  <a:lnTo>
                    <a:pt x="270052" y="591908"/>
                  </a:lnTo>
                  <a:lnTo>
                    <a:pt x="264414" y="597547"/>
                  </a:lnTo>
                  <a:lnTo>
                    <a:pt x="264414" y="651598"/>
                  </a:lnTo>
                  <a:lnTo>
                    <a:pt x="176453" y="651598"/>
                  </a:lnTo>
                  <a:lnTo>
                    <a:pt x="176453" y="597547"/>
                  </a:lnTo>
                  <a:lnTo>
                    <a:pt x="170827" y="591908"/>
                  </a:lnTo>
                  <a:lnTo>
                    <a:pt x="156946" y="591908"/>
                  </a:lnTo>
                  <a:lnTo>
                    <a:pt x="151333" y="597547"/>
                  </a:lnTo>
                  <a:lnTo>
                    <a:pt x="151333" y="651598"/>
                  </a:lnTo>
                  <a:lnTo>
                    <a:pt x="94640" y="651598"/>
                  </a:lnTo>
                  <a:lnTo>
                    <a:pt x="89001" y="657237"/>
                  </a:lnTo>
                  <a:lnTo>
                    <a:pt x="89001" y="671106"/>
                  </a:lnTo>
                  <a:lnTo>
                    <a:pt x="94640" y="676732"/>
                  </a:lnTo>
                  <a:lnTo>
                    <a:pt x="156946" y="676732"/>
                  </a:lnTo>
                  <a:lnTo>
                    <a:pt x="163893" y="676732"/>
                  </a:lnTo>
                  <a:lnTo>
                    <a:pt x="678167" y="676732"/>
                  </a:lnTo>
                  <a:lnTo>
                    <a:pt x="683793" y="671106"/>
                  </a:lnTo>
                  <a:lnTo>
                    <a:pt x="683793" y="657237"/>
                  </a:lnTo>
                  <a:close/>
                </a:path>
                <a:path w="773429" h="676909">
                  <a:moveTo>
                    <a:pt x="683793" y="536803"/>
                  </a:moveTo>
                  <a:lnTo>
                    <a:pt x="678167" y="531177"/>
                  </a:lnTo>
                  <a:lnTo>
                    <a:pt x="454863" y="531177"/>
                  </a:lnTo>
                  <a:lnTo>
                    <a:pt x="449237" y="536803"/>
                  </a:lnTo>
                  <a:lnTo>
                    <a:pt x="449237" y="550684"/>
                  </a:lnTo>
                  <a:lnTo>
                    <a:pt x="454863" y="556310"/>
                  </a:lnTo>
                  <a:lnTo>
                    <a:pt x="671233" y="556310"/>
                  </a:lnTo>
                  <a:lnTo>
                    <a:pt x="678167" y="556310"/>
                  </a:lnTo>
                  <a:lnTo>
                    <a:pt x="683793" y="550684"/>
                  </a:lnTo>
                  <a:lnTo>
                    <a:pt x="683793" y="536803"/>
                  </a:lnTo>
                  <a:close/>
                </a:path>
                <a:path w="773429" h="676909">
                  <a:moveTo>
                    <a:pt x="683793" y="456184"/>
                  </a:moveTo>
                  <a:lnTo>
                    <a:pt x="678167" y="450557"/>
                  </a:lnTo>
                  <a:lnTo>
                    <a:pt x="454863" y="450557"/>
                  </a:lnTo>
                  <a:lnTo>
                    <a:pt x="449237" y="456184"/>
                  </a:lnTo>
                  <a:lnTo>
                    <a:pt x="449237" y="470052"/>
                  </a:lnTo>
                  <a:lnTo>
                    <a:pt x="454863" y="475691"/>
                  </a:lnTo>
                  <a:lnTo>
                    <a:pt x="671233" y="475691"/>
                  </a:lnTo>
                  <a:lnTo>
                    <a:pt x="678167" y="475691"/>
                  </a:lnTo>
                  <a:lnTo>
                    <a:pt x="683793" y="470052"/>
                  </a:lnTo>
                  <a:lnTo>
                    <a:pt x="683793" y="456184"/>
                  </a:lnTo>
                  <a:close/>
                </a:path>
                <a:path w="773429" h="676909">
                  <a:moveTo>
                    <a:pt x="683793" y="375551"/>
                  </a:moveTo>
                  <a:lnTo>
                    <a:pt x="678167" y="369938"/>
                  </a:lnTo>
                  <a:lnTo>
                    <a:pt x="454863" y="369938"/>
                  </a:lnTo>
                  <a:lnTo>
                    <a:pt x="449237" y="375551"/>
                  </a:lnTo>
                  <a:lnTo>
                    <a:pt x="449237" y="389432"/>
                  </a:lnTo>
                  <a:lnTo>
                    <a:pt x="454863" y="395058"/>
                  </a:lnTo>
                  <a:lnTo>
                    <a:pt x="671233" y="395058"/>
                  </a:lnTo>
                  <a:lnTo>
                    <a:pt x="678167" y="395058"/>
                  </a:lnTo>
                  <a:lnTo>
                    <a:pt x="683793" y="389432"/>
                  </a:lnTo>
                  <a:lnTo>
                    <a:pt x="683793" y="375551"/>
                  </a:lnTo>
                  <a:close/>
                </a:path>
                <a:path w="773429" h="676909">
                  <a:moveTo>
                    <a:pt x="772807" y="75018"/>
                  </a:moveTo>
                  <a:lnTo>
                    <a:pt x="767181" y="69392"/>
                  </a:lnTo>
                  <a:lnTo>
                    <a:pt x="5626" y="69392"/>
                  </a:lnTo>
                  <a:lnTo>
                    <a:pt x="0" y="75018"/>
                  </a:lnTo>
                  <a:lnTo>
                    <a:pt x="0" y="88887"/>
                  </a:lnTo>
                  <a:lnTo>
                    <a:pt x="5626" y="94526"/>
                  </a:lnTo>
                  <a:lnTo>
                    <a:pt x="760247" y="94526"/>
                  </a:lnTo>
                  <a:lnTo>
                    <a:pt x="767181" y="94526"/>
                  </a:lnTo>
                  <a:lnTo>
                    <a:pt x="772807" y="88887"/>
                  </a:lnTo>
                  <a:lnTo>
                    <a:pt x="772807" y="75018"/>
                  </a:lnTo>
                  <a:close/>
                </a:path>
              </a:pathLst>
            </a:custGeom>
            <a:solidFill>
              <a:srgbClr val="AF0023"/>
            </a:solidFill>
          </p:spPr>
          <p:txBody>
            <a:bodyPr wrap="square" lIns="0" tIns="0" rIns="0" bIns="0" rtlCol="0"/>
            <a:lstStyle/>
            <a:p>
              <a:endParaRPr sz="1385"/>
            </a:p>
          </p:txBody>
        </p:sp>
      </p:grpSp>
      <p:sp>
        <p:nvSpPr>
          <p:cNvPr id="24" name="object 88">
            <a:extLst>
              <a:ext uri="{FF2B5EF4-FFF2-40B4-BE49-F238E27FC236}">
                <a16:creationId xmlns:a16="http://schemas.microsoft.com/office/drawing/2014/main" id="{76380671-43F1-4355-BE4F-63023F499D1F}"/>
              </a:ext>
            </a:extLst>
          </p:cNvPr>
          <p:cNvSpPr/>
          <p:nvPr/>
        </p:nvSpPr>
        <p:spPr>
          <a:xfrm>
            <a:off x="5007995" y="1461508"/>
            <a:ext cx="819272" cy="662842"/>
          </a:xfrm>
          <a:custGeom>
            <a:avLst/>
            <a:gdLst/>
            <a:ahLst/>
            <a:cxnLst/>
            <a:rect l="l" t="t" r="r" b="b"/>
            <a:pathLst>
              <a:path w="981075" h="793750">
                <a:moveTo>
                  <a:pt x="373100" y="263283"/>
                </a:moveTo>
                <a:lnTo>
                  <a:pt x="367474" y="257657"/>
                </a:lnTo>
                <a:lnTo>
                  <a:pt x="217258" y="257657"/>
                </a:lnTo>
                <a:lnTo>
                  <a:pt x="211632" y="263283"/>
                </a:lnTo>
                <a:lnTo>
                  <a:pt x="211632" y="277164"/>
                </a:lnTo>
                <a:lnTo>
                  <a:pt x="217258" y="282778"/>
                </a:lnTo>
                <a:lnTo>
                  <a:pt x="360540" y="282778"/>
                </a:lnTo>
                <a:lnTo>
                  <a:pt x="367474" y="282778"/>
                </a:lnTo>
                <a:lnTo>
                  <a:pt x="373100" y="277164"/>
                </a:lnTo>
                <a:lnTo>
                  <a:pt x="373100" y="263283"/>
                </a:lnTo>
                <a:close/>
              </a:path>
              <a:path w="981075" h="793750">
                <a:moveTo>
                  <a:pt x="373100" y="200304"/>
                </a:moveTo>
                <a:lnTo>
                  <a:pt x="367474" y="194678"/>
                </a:lnTo>
                <a:lnTo>
                  <a:pt x="217258" y="194678"/>
                </a:lnTo>
                <a:lnTo>
                  <a:pt x="211632" y="200304"/>
                </a:lnTo>
                <a:lnTo>
                  <a:pt x="211632" y="214185"/>
                </a:lnTo>
                <a:lnTo>
                  <a:pt x="217258" y="219811"/>
                </a:lnTo>
                <a:lnTo>
                  <a:pt x="360540" y="219811"/>
                </a:lnTo>
                <a:lnTo>
                  <a:pt x="367474" y="219811"/>
                </a:lnTo>
                <a:lnTo>
                  <a:pt x="373100" y="214185"/>
                </a:lnTo>
                <a:lnTo>
                  <a:pt x="373100" y="200304"/>
                </a:lnTo>
                <a:close/>
              </a:path>
              <a:path w="981075" h="793750">
                <a:moveTo>
                  <a:pt x="373100" y="137325"/>
                </a:moveTo>
                <a:lnTo>
                  <a:pt x="367474" y="131699"/>
                </a:lnTo>
                <a:lnTo>
                  <a:pt x="217258" y="131699"/>
                </a:lnTo>
                <a:lnTo>
                  <a:pt x="211632" y="137325"/>
                </a:lnTo>
                <a:lnTo>
                  <a:pt x="211632" y="151193"/>
                </a:lnTo>
                <a:lnTo>
                  <a:pt x="217258" y="156819"/>
                </a:lnTo>
                <a:lnTo>
                  <a:pt x="360540" y="156819"/>
                </a:lnTo>
                <a:lnTo>
                  <a:pt x="367474" y="156819"/>
                </a:lnTo>
                <a:lnTo>
                  <a:pt x="373100" y="151193"/>
                </a:lnTo>
                <a:lnTo>
                  <a:pt x="373100" y="137325"/>
                </a:lnTo>
                <a:close/>
              </a:path>
              <a:path w="981075" h="793750">
                <a:moveTo>
                  <a:pt x="373100" y="74333"/>
                </a:moveTo>
                <a:lnTo>
                  <a:pt x="367474" y="68694"/>
                </a:lnTo>
                <a:lnTo>
                  <a:pt x="217258" y="68694"/>
                </a:lnTo>
                <a:lnTo>
                  <a:pt x="211632" y="74333"/>
                </a:lnTo>
                <a:lnTo>
                  <a:pt x="211632" y="88201"/>
                </a:lnTo>
                <a:lnTo>
                  <a:pt x="217258" y="93827"/>
                </a:lnTo>
                <a:lnTo>
                  <a:pt x="360540" y="93827"/>
                </a:lnTo>
                <a:lnTo>
                  <a:pt x="367474" y="93827"/>
                </a:lnTo>
                <a:lnTo>
                  <a:pt x="373100" y="88201"/>
                </a:lnTo>
                <a:lnTo>
                  <a:pt x="373100" y="74333"/>
                </a:lnTo>
                <a:close/>
              </a:path>
              <a:path w="981075" h="793750">
                <a:moveTo>
                  <a:pt x="713397" y="407416"/>
                </a:moveTo>
                <a:lnTo>
                  <a:pt x="707771" y="401789"/>
                </a:lnTo>
                <a:lnTo>
                  <a:pt x="616623" y="401789"/>
                </a:lnTo>
                <a:lnTo>
                  <a:pt x="563676" y="409435"/>
                </a:lnTo>
                <a:lnTo>
                  <a:pt x="515086" y="431825"/>
                </a:lnTo>
                <a:lnTo>
                  <a:pt x="490308" y="447890"/>
                </a:lnTo>
                <a:lnTo>
                  <a:pt x="465531" y="431825"/>
                </a:lnTo>
                <a:lnTo>
                  <a:pt x="441960" y="418846"/>
                </a:lnTo>
                <a:lnTo>
                  <a:pt x="416941" y="409435"/>
                </a:lnTo>
                <a:lnTo>
                  <a:pt x="390842" y="403720"/>
                </a:lnTo>
                <a:lnTo>
                  <a:pt x="364007" y="401789"/>
                </a:lnTo>
                <a:lnTo>
                  <a:pt x="272859" y="401789"/>
                </a:lnTo>
                <a:lnTo>
                  <a:pt x="267233" y="407416"/>
                </a:lnTo>
                <a:lnTo>
                  <a:pt x="267233" y="421297"/>
                </a:lnTo>
                <a:lnTo>
                  <a:pt x="272859" y="426923"/>
                </a:lnTo>
                <a:lnTo>
                  <a:pt x="364007" y="426923"/>
                </a:lnTo>
                <a:lnTo>
                  <a:pt x="387235" y="428599"/>
                </a:lnTo>
                <a:lnTo>
                  <a:pt x="409816" y="433552"/>
                </a:lnTo>
                <a:lnTo>
                  <a:pt x="431469" y="441693"/>
                </a:lnTo>
                <a:lnTo>
                  <a:pt x="451866" y="452920"/>
                </a:lnTo>
                <a:lnTo>
                  <a:pt x="485559" y="474751"/>
                </a:lnTo>
                <a:lnTo>
                  <a:pt x="487934" y="475424"/>
                </a:lnTo>
                <a:lnTo>
                  <a:pt x="490308" y="475424"/>
                </a:lnTo>
                <a:lnTo>
                  <a:pt x="492696" y="475424"/>
                </a:lnTo>
                <a:lnTo>
                  <a:pt x="495071" y="474751"/>
                </a:lnTo>
                <a:lnTo>
                  <a:pt x="528764" y="452920"/>
                </a:lnTo>
                <a:lnTo>
                  <a:pt x="570814" y="433552"/>
                </a:lnTo>
                <a:lnTo>
                  <a:pt x="616623" y="426923"/>
                </a:lnTo>
                <a:lnTo>
                  <a:pt x="707771" y="426923"/>
                </a:lnTo>
                <a:lnTo>
                  <a:pt x="713397" y="421297"/>
                </a:lnTo>
                <a:lnTo>
                  <a:pt x="713397" y="407416"/>
                </a:lnTo>
                <a:close/>
              </a:path>
              <a:path w="981075" h="793750">
                <a:moveTo>
                  <a:pt x="768997" y="263283"/>
                </a:moveTo>
                <a:lnTo>
                  <a:pt x="763371" y="257657"/>
                </a:lnTo>
                <a:lnTo>
                  <a:pt x="613143" y="257657"/>
                </a:lnTo>
                <a:lnTo>
                  <a:pt x="607529" y="263283"/>
                </a:lnTo>
                <a:lnTo>
                  <a:pt x="607529" y="277164"/>
                </a:lnTo>
                <a:lnTo>
                  <a:pt x="613143" y="282778"/>
                </a:lnTo>
                <a:lnTo>
                  <a:pt x="756437" y="282778"/>
                </a:lnTo>
                <a:lnTo>
                  <a:pt x="763371" y="282778"/>
                </a:lnTo>
                <a:lnTo>
                  <a:pt x="768997" y="277164"/>
                </a:lnTo>
                <a:lnTo>
                  <a:pt x="768997" y="263283"/>
                </a:lnTo>
                <a:close/>
              </a:path>
              <a:path w="981075" h="793750">
                <a:moveTo>
                  <a:pt x="768997" y="200304"/>
                </a:moveTo>
                <a:lnTo>
                  <a:pt x="763371" y="194678"/>
                </a:lnTo>
                <a:lnTo>
                  <a:pt x="613143" y="194678"/>
                </a:lnTo>
                <a:lnTo>
                  <a:pt x="607529" y="200304"/>
                </a:lnTo>
                <a:lnTo>
                  <a:pt x="607529" y="214185"/>
                </a:lnTo>
                <a:lnTo>
                  <a:pt x="613143" y="219811"/>
                </a:lnTo>
                <a:lnTo>
                  <a:pt x="756437" y="219811"/>
                </a:lnTo>
                <a:lnTo>
                  <a:pt x="763371" y="219811"/>
                </a:lnTo>
                <a:lnTo>
                  <a:pt x="768997" y="214185"/>
                </a:lnTo>
                <a:lnTo>
                  <a:pt x="768997" y="200304"/>
                </a:lnTo>
                <a:close/>
              </a:path>
              <a:path w="981075" h="793750">
                <a:moveTo>
                  <a:pt x="768997" y="137325"/>
                </a:moveTo>
                <a:lnTo>
                  <a:pt x="763371" y="131699"/>
                </a:lnTo>
                <a:lnTo>
                  <a:pt x="613143" y="131699"/>
                </a:lnTo>
                <a:lnTo>
                  <a:pt x="607529" y="137325"/>
                </a:lnTo>
                <a:lnTo>
                  <a:pt x="607529" y="151193"/>
                </a:lnTo>
                <a:lnTo>
                  <a:pt x="613143" y="156819"/>
                </a:lnTo>
                <a:lnTo>
                  <a:pt x="756437" y="156819"/>
                </a:lnTo>
                <a:lnTo>
                  <a:pt x="763371" y="156819"/>
                </a:lnTo>
                <a:lnTo>
                  <a:pt x="768997" y="151193"/>
                </a:lnTo>
                <a:lnTo>
                  <a:pt x="768997" y="137325"/>
                </a:lnTo>
                <a:close/>
              </a:path>
              <a:path w="981075" h="793750">
                <a:moveTo>
                  <a:pt x="768997" y="74333"/>
                </a:moveTo>
                <a:lnTo>
                  <a:pt x="763371" y="68694"/>
                </a:lnTo>
                <a:lnTo>
                  <a:pt x="613143" y="68694"/>
                </a:lnTo>
                <a:lnTo>
                  <a:pt x="607529" y="74333"/>
                </a:lnTo>
                <a:lnTo>
                  <a:pt x="607529" y="88201"/>
                </a:lnTo>
                <a:lnTo>
                  <a:pt x="613143" y="93827"/>
                </a:lnTo>
                <a:lnTo>
                  <a:pt x="756437" y="93827"/>
                </a:lnTo>
                <a:lnTo>
                  <a:pt x="763371" y="93827"/>
                </a:lnTo>
                <a:lnTo>
                  <a:pt x="768997" y="88201"/>
                </a:lnTo>
                <a:lnTo>
                  <a:pt x="768997" y="74333"/>
                </a:lnTo>
                <a:close/>
              </a:path>
              <a:path w="981075" h="793750">
                <a:moveTo>
                  <a:pt x="849490" y="393077"/>
                </a:moveTo>
                <a:lnTo>
                  <a:pt x="843864" y="387464"/>
                </a:lnTo>
                <a:lnTo>
                  <a:pt x="829983" y="387464"/>
                </a:lnTo>
                <a:lnTo>
                  <a:pt x="824357" y="393077"/>
                </a:lnTo>
                <a:lnTo>
                  <a:pt x="824357" y="559523"/>
                </a:lnTo>
                <a:lnTo>
                  <a:pt x="156286" y="559523"/>
                </a:lnTo>
                <a:lnTo>
                  <a:pt x="156286" y="393077"/>
                </a:lnTo>
                <a:lnTo>
                  <a:pt x="150647" y="387464"/>
                </a:lnTo>
                <a:lnTo>
                  <a:pt x="136779" y="387464"/>
                </a:lnTo>
                <a:lnTo>
                  <a:pt x="131152" y="393077"/>
                </a:lnTo>
                <a:lnTo>
                  <a:pt x="131152" y="579018"/>
                </a:lnTo>
                <a:lnTo>
                  <a:pt x="136779" y="584631"/>
                </a:lnTo>
                <a:lnTo>
                  <a:pt x="836917" y="584631"/>
                </a:lnTo>
                <a:lnTo>
                  <a:pt x="843864" y="584631"/>
                </a:lnTo>
                <a:lnTo>
                  <a:pt x="849490" y="579018"/>
                </a:lnTo>
                <a:lnTo>
                  <a:pt x="849490" y="393077"/>
                </a:lnTo>
                <a:close/>
              </a:path>
              <a:path w="981075" h="793750">
                <a:moveTo>
                  <a:pt x="849490" y="5613"/>
                </a:moveTo>
                <a:lnTo>
                  <a:pt x="843851" y="0"/>
                </a:lnTo>
                <a:lnTo>
                  <a:pt x="824344" y="0"/>
                </a:lnTo>
                <a:lnTo>
                  <a:pt x="824344" y="25120"/>
                </a:lnTo>
                <a:lnTo>
                  <a:pt x="824344" y="338975"/>
                </a:lnTo>
                <a:lnTo>
                  <a:pt x="616623" y="338975"/>
                </a:lnTo>
                <a:lnTo>
                  <a:pt x="589788" y="340893"/>
                </a:lnTo>
                <a:lnTo>
                  <a:pt x="563676" y="346621"/>
                </a:lnTo>
                <a:lnTo>
                  <a:pt x="538657" y="356019"/>
                </a:lnTo>
                <a:lnTo>
                  <a:pt x="515086" y="368998"/>
                </a:lnTo>
                <a:lnTo>
                  <a:pt x="502881" y="376910"/>
                </a:lnTo>
                <a:lnTo>
                  <a:pt x="502881" y="214807"/>
                </a:lnTo>
                <a:lnTo>
                  <a:pt x="497255" y="209169"/>
                </a:lnTo>
                <a:lnTo>
                  <a:pt x="483374" y="209169"/>
                </a:lnTo>
                <a:lnTo>
                  <a:pt x="477748" y="214807"/>
                </a:lnTo>
                <a:lnTo>
                  <a:pt x="477748" y="376910"/>
                </a:lnTo>
                <a:lnTo>
                  <a:pt x="465531" y="368985"/>
                </a:lnTo>
                <a:lnTo>
                  <a:pt x="441960" y="356006"/>
                </a:lnTo>
                <a:lnTo>
                  <a:pt x="416941" y="346608"/>
                </a:lnTo>
                <a:lnTo>
                  <a:pt x="390842" y="340893"/>
                </a:lnTo>
                <a:lnTo>
                  <a:pt x="364007" y="338975"/>
                </a:lnTo>
                <a:lnTo>
                  <a:pt x="156273" y="338975"/>
                </a:lnTo>
                <a:lnTo>
                  <a:pt x="156273" y="25120"/>
                </a:lnTo>
                <a:lnTo>
                  <a:pt x="364007" y="25120"/>
                </a:lnTo>
                <a:lnTo>
                  <a:pt x="387235" y="26797"/>
                </a:lnTo>
                <a:lnTo>
                  <a:pt x="409816" y="31750"/>
                </a:lnTo>
                <a:lnTo>
                  <a:pt x="431457" y="39890"/>
                </a:lnTo>
                <a:lnTo>
                  <a:pt x="451853" y="51130"/>
                </a:lnTo>
                <a:lnTo>
                  <a:pt x="477748" y="67906"/>
                </a:lnTo>
                <a:lnTo>
                  <a:pt x="477748" y="159981"/>
                </a:lnTo>
                <a:lnTo>
                  <a:pt x="483374" y="165608"/>
                </a:lnTo>
                <a:lnTo>
                  <a:pt x="490308" y="165608"/>
                </a:lnTo>
                <a:lnTo>
                  <a:pt x="497255" y="165608"/>
                </a:lnTo>
                <a:lnTo>
                  <a:pt x="502881" y="159981"/>
                </a:lnTo>
                <a:lnTo>
                  <a:pt x="502881" y="67906"/>
                </a:lnTo>
                <a:lnTo>
                  <a:pt x="528764" y="51117"/>
                </a:lnTo>
                <a:lnTo>
                  <a:pt x="570801" y="31750"/>
                </a:lnTo>
                <a:lnTo>
                  <a:pt x="616623" y="25120"/>
                </a:lnTo>
                <a:lnTo>
                  <a:pt x="824344" y="25120"/>
                </a:lnTo>
                <a:lnTo>
                  <a:pt x="824344" y="0"/>
                </a:lnTo>
                <a:lnTo>
                  <a:pt x="616623" y="0"/>
                </a:lnTo>
                <a:lnTo>
                  <a:pt x="589775" y="1930"/>
                </a:lnTo>
                <a:lnTo>
                  <a:pt x="563676" y="7645"/>
                </a:lnTo>
                <a:lnTo>
                  <a:pt x="538657" y="17056"/>
                </a:lnTo>
                <a:lnTo>
                  <a:pt x="515086" y="30035"/>
                </a:lnTo>
                <a:lnTo>
                  <a:pt x="490308" y="46088"/>
                </a:lnTo>
                <a:lnTo>
                  <a:pt x="465531" y="30035"/>
                </a:lnTo>
                <a:lnTo>
                  <a:pt x="416953" y="7645"/>
                </a:lnTo>
                <a:lnTo>
                  <a:pt x="364007" y="0"/>
                </a:lnTo>
                <a:lnTo>
                  <a:pt x="136766" y="0"/>
                </a:lnTo>
                <a:lnTo>
                  <a:pt x="131140" y="5613"/>
                </a:lnTo>
                <a:lnTo>
                  <a:pt x="131140" y="358470"/>
                </a:lnTo>
                <a:lnTo>
                  <a:pt x="136766" y="364083"/>
                </a:lnTo>
                <a:lnTo>
                  <a:pt x="364007" y="364083"/>
                </a:lnTo>
                <a:lnTo>
                  <a:pt x="387235" y="365760"/>
                </a:lnTo>
                <a:lnTo>
                  <a:pt x="409816" y="370713"/>
                </a:lnTo>
                <a:lnTo>
                  <a:pt x="431457" y="378853"/>
                </a:lnTo>
                <a:lnTo>
                  <a:pt x="451853" y="390093"/>
                </a:lnTo>
                <a:lnTo>
                  <a:pt x="477748" y="406882"/>
                </a:lnTo>
                <a:lnTo>
                  <a:pt x="483374" y="412597"/>
                </a:lnTo>
                <a:lnTo>
                  <a:pt x="487934" y="412597"/>
                </a:lnTo>
                <a:lnTo>
                  <a:pt x="490308" y="412597"/>
                </a:lnTo>
                <a:lnTo>
                  <a:pt x="492696" y="412597"/>
                </a:lnTo>
                <a:lnTo>
                  <a:pt x="497255" y="412597"/>
                </a:lnTo>
                <a:lnTo>
                  <a:pt x="502881" y="406971"/>
                </a:lnTo>
                <a:lnTo>
                  <a:pt x="528764" y="390093"/>
                </a:lnTo>
                <a:lnTo>
                  <a:pt x="570814" y="370713"/>
                </a:lnTo>
                <a:lnTo>
                  <a:pt x="616623" y="364083"/>
                </a:lnTo>
                <a:lnTo>
                  <a:pt x="843851" y="364083"/>
                </a:lnTo>
                <a:lnTo>
                  <a:pt x="849490" y="358470"/>
                </a:lnTo>
                <a:lnTo>
                  <a:pt x="849490" y="25120"/>
                </a:lnTo>
                <a:lnTo>
                  <a:pt x="849490" y="5613"/>
                </a:lnTo>
                <a:close/>
              </a:path>
              <a:path w="981075" h="793750">
                <a:moveTo>
                  <a:pt x="980630" y="639495"/>
                </a:moveTo>
                <a:lnTo>
                  <a:pt x="975017" y="633869"/>
                </a:lnTo>
                <a:lnTo>
                  <a:pt x="954849" y="633869"/>
                </a:lnTo>
                <a:lnTo>
                  <a:pt x="954849" y="658990"/>
                </a:lnTo>
                <a:lnTo>
                  <a:pt x="942098" y="701992"/>
                </a:lnTo>
                <a:lnTo>
                  <a:pt x="915454" y="736727"/>
                </a:lnTo>
                <a:lnTo>
                  <a:pt x="878166" y="759955"/>
                </a:lnTo>
                <a:lnTo>
                  <a:pt x="833513" y="768426"/>
                </a:lnTo>
                <a:lnTo>
                  <a:pt x="147129" y="768426"/>
                </a:lnTo>
                <a:lnTo>
                  <a:pt x="102463" y="759955"/>
                </a:lnTo>
                <a:lnTo>
                  <a:pt x="65176" y="736727"/>
                </a:lnTo>
                <a:lnTo>
                  <a:pt x="38531" y="701992"/>
                </a:lnTo>
                <a:lnTo>
                  <a:pt x="25768" y="658990"/>
                </a:lnTo>
                <a:lnTo>
                  <a:pt x="51422" y="658990"/>
                </a:lnTo>
                <a:lnTo>
                  <a:pt x="304190" y="658990"/>
                </a:lnTo>
                <a:lnTo>
                  <a:pt x="304190" y="668934"/>
                </a:lnTo>
                <a:lnTo>
                  <a:pt x="308698" y="691235"/>
                </a:lnTo>
                <a:lnTo>
                  <a:pt x="320992" y="709472"/>
                </a:lnTo>
                <a:lnTo>
                  <a:pt x="339217" y="721766"/>
                </a:lnTo>
                <a:lnTo>
                  <a:pt x="361518" y="726274"/>
                </a:lnTo>
                <a:lnTo>
                  <a:pt x="619112" y="726274"/>
                </a:lnTo>
                <a:lnTo>
                  <a:pt x="659625" y="709472"/>
                </a:lnTo>
                <a:lnTo>
                  <a:pt x="676440" y="668934"/>
                </a:lnTo>
                <a:lnTo>
                  <a:pt x="676440" y="658990"/>
                </a:lnTo>
                <a:lnTo>
                  <a:pt x="922261" y="658990"/>
                </a:lnTo>
                <a:lnTo>
                  <a:pt x="929208" y="658990"/>
                </a:lnTo>
                <a:lnTo>
                  <a:pt x="954849" y="658990"/>
                </a:lnTo>
                <a:lnTo>
                  <a:pt x="954849" y="633869"/>
                </a:lnTo>
                <a:lnTo>
                  <a:pt x="934821" y="633869"/>
                </a:lnTo>
                <a:lnTo>
                  <a:pt x="934821" y="162661"/>
                </a:lnTo>
                <a:lnTo>
                  <a:pt x="930871" y="143103"/>
                </a:lnTo>
                <a:lnTo>
                  <a:pt x="920089" y="127127"/>
                </a:lnTo>
                <a:lnTo>
                  <a:pt x="904100" y="116344"/>
                </a:lnTo>
                <a:lnTo>
                  <a:pt x="884567" y="112395"/>
                </a:lnTo>
                <a:lnTo>
                  <a:pt x="877620" y="112395"/>
                </a:lnTo>
                <a:lnTo>
                  <a:pt x="871994" y="118008"/>
                </a:lnTo>
                <a:lnTo>
                  <a:pt x="871994" y="131889"/>
                </a:lnTo>
                <a:lnTo>
                  <a:pt x="877620" y="137515"/>
                </a:lnTo>
                <a:lnTo>
                  <a:pt x="884567" y="137515"/>
                </a:lnTo>
                <a:lnTo>
                  <a:pt x="894334" y="139496"/>
                </a:lnTo>
                <a:lnTo>
                  <a:pt x="902322" y="144894"/>
                </a:lnTo>
                <a:lnTo>
                  <a:pt x="907719" y="152882"/>
                </a:lnTo>
                <a:lnTo>
                  <a:pt x="909701" y="162661"/>
                </a:lnTo>
                <a:lnTo>
                  <a:pt x="909701" y="633869"/>
                </a:lnTo>
                <a:lnTo>
                  <a:pt x="670814" y="633869"/>
                </a:lnTo>
                <a:lnTo>
                  <a:pt x="651306" y="633869"/>
                </a:lnTo>
                <a:lnTo>
                  <a:pt x="651306" y="658990"/>
                </a:lnTo>
                <a:lnTo>
                  <a:pt x="651306" y="668934"/>
                </a:lnTo>
                <a:lnTo>
                  <a:pt x="648766" y="681456"/>
                </a:lnTo>
                <a:lnTo>
                  <a:pt x="641870" y="691692"/>
                </a:lnTo>
                <a:lnTo>
                  <a:pt x="631634" y="698601"/>
                </a:lnTo>
                <a:lnTo>
                  <a:pt x="619112" y="701141"/>
                </a:lnTo>
                <a:lnTo>
                  <a:pt x="361518" y="701141"/>
                </a:lnTo>
                <a:lnTo>
                  <a:pt x="348996" y="698601"/>
                </a:lnTo>
                <a:lnTo>
                  <a:pt x="338759" y="691692"/>
                </a:lnTo>
                <a:lnTo>
                  <a:pt x="331851" y="681456"/>
                </a:lnTo>
                <a:lnTo>
                  <a:pt x="329311" y="668934"/>
                </a:lnTo>
                <a:lnTo>
                  <a:pt x="329311" y="658990"/>
                </a:lnTo>
                <a:lnTo>
                  <a:pt x="651306" y="658990"/>
                </a:lnTo>
                <a:lnTo>
                  <a:pt x="651306" y="633869"/>
                </a:lnTo>
                <a:lnTo>
                  <a:pt x="309803" y="633869"/>
                </a:lnTo>
                <a:lnTo>
                  <a:pt x="70929" y="633869"/>
                </a:lnTo>
                <a:lnTo>
                  <a:pt x="70929" y="162661"/>
                </a:lnTo>
                <a:lnTo>
                  <a:pt x="72898" y="152882"/>
                </a:lnTo>
                <a:lnTo>
                  <a:pt x="78295" y="144894"/>
                </a:lnTo>
                <a:lnTo>
                  <a:pt x="86283" y="139496"/>
                </a:lnTo>
                <a:lnTo>
                  <a:pt x="96062" y="137515"/>
                </a:lnTo>
                <a:lnTo>
                  <a:pt x="102997" y="137515"/>
                </a:lnTo>
                <a:lnTo>
                  <a:pt x="108623" y="131889"/>
                </a:lnTo>
                <a:lnTo>
                  <a:pt x="108623" y="118008"/>
                </a:lnTo>
                <a:lnTo>
                  <a:pt x="102997" y="112395"/>
                </a:lnTo>
                <a:lnTo>
                  <a:pt x="96062" y="112395"/>
                </a:lnTo>
                <a:lnTo>
                  <a:pt x="76517" y="116344"/>
                </a:lnTo>
                <a:lnTo>
                  <a:pt x="60540" y="127127"/>
                </a:lnTo>
                <a:lnTo>
                  <a:pt x="49745" y="143103"/>
                </a:lnTo>
                <a:lnTo>
                  <a:pt x="45796" y="162661"/>
                </a:lnTo>
                <a:lnTo>
                  <a:pt x="45796" y="633869"/>
                </a:lnTo>
                <a:lnTo>
                  <a:pt x="5626" y="633869"/>
                </a:lnTo>
                <a:lnTo>
                  <a:pt x="0" y="639495"/>
                </a:lnTo>
                <a:lnTo>
                  <a:pt x="0" y="646442"/>
                </a:lnTo>
                <a:lnTo>
                  <a:pt x="7505" y="692886"/>
                </a:lnTo>
                <a:lnTo>
                  <a:pt x="28422" y="733272"/>
                </a:lnTo>
                <a:lnTo>
                  <a:pt x="60286" y="765136"/>
                </a:lnTo>
                <a:lnTo>
                  <a:pt x="100672" y="786053"/>
                </a:lnTo>
                <a:lnTo>
                  <a:pt x="147129" y="793559"/>
                </a:lnTo>
                <a:lnTo>
                  <a:pt x="833513" y="793559"/>
                </a:lnTo>
                <a:lnTo>
                  <a:pt x="879957" y="786053"/>
                </a:lnTo>
                <a:lnTo>
                  <a:pt x="913993" y="768426"/>
                </a:lnTo>
                <a:lnTo>
                  <a:pt x="952207" y="733272"/>
                </a:lnTo>
                <a:lnTo>
                  <a:pt x="973124" y="692886"/>
                </a:lnTo>
                <a:lnTo>
                  <a:pt x="978598" y="658990"/>
                </a:lnTo>
                <a:lnTo>
                  <a:pt x="980630" y="646442"/>
                </a:lnTo>
                <a:lnTo>
                  <a:pt x="980630" y="639495"/>
                </a:lnTo>
                <a:close/>
              </a:path>
            </a:pathLst>
          </a:custGeom>
          <a:solidFill>
            <a:srgbClr val="AF0023"/>
          </a:solidFill>
        </p:spPr>
        <p:txBody>
          <a:bodyPr wrap="square" lIns="0" tIns="0" rIns="0" bIns="0" rtlCol="0"/>
          <a:lstStyle/>
          <a:p>
            <a:endParaRPr sz="1385"/>
          </a:p>
        </p:txBody>
      </p:sp>
      <p:grpSp>
        <p:nvGrpSpPr>
          <p:cNvPr id="25" name="object 107">
            <a:extLst>
              <a:ext uri="{FF2B5EF4-FFF2-40B4-BE49-F238E27FC236}">
                <a16:creationId xmlns:a16="http://schemas.microsoft.com/office/drawing/2014/main" id="{3D45AAD3-E32E-4FEF-9995-2A04B3F4760E}"/>
              </a:ext>
            </a:extLst>
          </p:cNvPr>
          <p:cNvGrpSpPr/>
          <p:nvPr/>
        </p:nvGrpSpPr>
        <p:grpSpPr>
          <a:xfrm>
            <a:off x="4930762" y="3743690"/>
            <a:ext cx="973739" cy="747345"/>
            <a:chOff x="13114689" y="6354767"/>
            <a:chExt cx="1242695" cy="953769"/>
          </a:xfrm>
        </p:grpSpPr>
        <p:sp>
          <p:nvSpPr>
            <p:cNvPr id="26" name="object 108">
              <a:extLst>
                <a:ext uri="{FF2B5EF4-FFF2-40B4-BE49-F238E27FC236}">
                  <a16:creationId xmlns:a16="http://schemas.microsoft.com/office/drawing/2014/main" id="{069432F9-97E2-4DDB-A9A9-2F5E2ACCE20D}"/>
                </a:ext>
              </a:extLst>
            </p:cNvPr>
            <p:cNvSpPr/>
            <p:nvPr/>
          </p:nvSpPr>
          <p:spPr>
            <a:xfrm>
              <a:off x="13114680" y="6488347"/>
              <a:ext cx="1242695" cy="820419"/>
            </a:xfrm>
            <a:custGeom>
              <a:avLst/>
              <a:gdLst/>
              <a:ahLst/>
              <a:cxnLst/>
              <a:rect l="l" t="t" r="r" b="b"/>
              <a:pathLst>
                <a:path w="1242694" h="820420">
                  <a:moveTo>
                    <a:pt x="108534" y="613918"/>
                  </a:moveTo>
                  <a:lnTo>
                    <a:pt x="84175" y="613918"/>
                  </a:lnTo>
                  <a:lnTo>
                    <a:pt x="84175" y="657021"/>
                  </a:lnTo>
                  <a:lnTo>
                    <a:pt x="108534" y="657021"/>
                  </a:lnTo>
                  <a:lnTo>
                    <a:pt x="108534" y="613918"/>
                  </a:lnTo>
                  <a:close/>
                </a:path>
                <a:path w="1242694" h="820420">
                  <a:moveTo>
                    <a:pt x="108534" y="489572"/>
                  </a:moveTo>
                  <a:lnTo>
                    <a:pt x="84175" y="489572"/>
                  </a:lnTo>
                  <a:lnTo>
                    <a:pt x="84175" y="532676"/>
                  </a:lnTo>
                  <a:lnTo>
                    <a:pt x="108534" y="532676"/>
                  </a:lnTo>
                  <a:lnTo>
                    <a:pt x="108534" y="489572"/>
                  </a:lnTo>
                  <a:close/>
                </a:path>
                <a:path w="1242694" h="820420">
                  <a:moveTo>
                    <a:pt x="108534" y="365201"/>
                  </a:moveTo>
                  <a:lnTo>
                    <a:pt x="84175" y="365201"/>
                  </a:lnTo>
                  <a:lnTo>
                    <a:pt x="84175" y="408254"/>
                  </a:lnTo>
                  <a:lnTo>
                    <a:pt x="108534" y="408254"/>
                  </a:lnTo>
                  <a:lnTo>
                    <a:pt x="108534" y="365201"/>
                  </a:lnTo>
                  <a:close/>
                </a:path>
                <a:path w="1242694" h="820420">
                  <a:moveTo>
                    <a:pt x="198945" y="613930"/>
                  </a:moveTo>
                  <a:lnTo>
                    <a:pt x="174548" y="613930"/>
                  </a:lnTo>
                  <a:lnTo>
                    <a:pt x="174548" y="656996"/>
                  </a:lnTo>
                  <a:lnTo>
                    <a:pt x="198945" y="656996"/>
                  </a:lnTo>
                  <a:lnTo>
                    <a:pt x="198945" y="613930"/>
                  </a:lnTo>
                  <a:close/>
                </a:path>
                <a:path w="1242694" h="820420">
                  <a:moveTo>
                    <a:pt x="198945" y="489572"/>
                  </a:moveTo>
                  <a:lnTo>
                    <a:pt x="174548" y="489572"/>
                  </a:lnTo>
                  <a:lnTo>
                    <a:pt x="174548" y="532676"/>
                  </a:lnTo>
                  <a:lnTo>
                    <a:pt x="198945" y="532676"/>
                  </a:lnTo>
                  <a:lnTo>
                    <a:pt x="198945" y="489572"/>
                  </a:lnTo>
                  <a:close/>
                </a:path>
                <a:path w="1242694" h="820420">
                  <a:moveTo>
                    <a:pt x="198945" y="365201"/>
                  </a:moveTo>
                  <a:lnTo>
                    <a:pt x="174548" y="365201"/>
                  </a:lnTo>
                  <a:lnTo>
                    <a:pt x="174548" y="408254"/>
                  </a:lnTo>
                  <a:lnTo>
                    <a:pt x="198945" y="408254"/>
                  </a:lnTo>
                  <a:lnTo>
                    <a:pt x="198945" y="365201"/>
                  </a:lnTo>
                  <a:close/>
                </a:path>
                <a:path w="1242694" h="820420">
                  <a:moveTo>
                    <a:pt x="501891" y="365201"/>
                  </a:moveTo>
                  <a:lnTo>
                    <a:pt x="478091" y="365201"/>
                  </a:lnTo>
                  <a:lnTo>
                    <a:pt x="478091" y="577075"/>
                  </a:lnTo>
                  <a:lnTo>
                    <a:pt x="501891" y="570814"/>
                  </a:lnTo>
                  <a:lnTo>
                    <a:pt x="501891" y="365201"/>
                  </a:lnTo>
                  <a:close/>
                </a:path>
                <a:path w="1242694" h="820420">
                  <a:moveTo>
                    <a:pt x="502297" y="704862"/>
                  </a:moveTo>
                  <a:lnTo>
                    <a:pt x="477888" y="704862"/>
                  </a:lnTo>
                  <a:lnTo>
                    <a:pt x="477888" y="747941"/>
                  </a:lnTo>
                  <a:lnTo>
                    <a:pt x="502297" y="747941"/>
                  </a:lnTo>
                  <a:lnTo>
                    <a:pt x="502297" y="704862"/>
                  </a:lnTo>
                  <a:close/>
                </a:path>
                <a:path w="1242694" h="820420">
                  <a:moveTo>
                    <a:pt x="584860" y="365201"/>
                  </a:moveTo>
                  <a:lnTo>
                    <a:pt x="564476" y="365201"/>
                  </a:lnTo>
                  <a:lnTo>
                    <a:pt x="564083" y="554393"/>
                  </a:lnTo>
                  <a:lnTo>
                    <a:pt x="584860" y="549135"/>
                  </a:lnTo>
                  <a:lnTo>
                    <a:pt x="584860" y="365201"/>
                  </a:lnTo>
                  <a:close/>
                </a:path>
                <a:path w="1242694" h="820420">
                  <a:moveTo>
                    <a:pt x="676744" y="365201"/>
                  </a:moveTo>
                  <a:lnTo>
                    <a:pt x="652437" y="365201"/>
                  </a:lnTo>
                  <a:lnTo>
                    <a:pt x="652437" y="549021"/>
                  </a:lnTo>
                  <a:lnTo>
                    <a:pt x="676744" y="555091"/>
                  </a:lnTo>
                  <a:lnTo>
                    <a:pt x="676744" y="365201"/>
                  </a:lnTo>
                  <a:close/>
                </a:path>
                <a:path w="1242694" h="820420">
                  <a:moveTo>
                    <a:pt x="766749" y="797420"/>
                  </a:moveTo>
                  <a:lnTo>
                    <a:pt x="478091" y="797420"/>
                  </a:lnTo>
                  <a:lnTo>
                    <a:pt x="478091" y="820102"/>
                  </a:lnTo>
                  <a:lnTo>
                    <a:pt x="766749" y="820102"/>
                  </a:lnTo>
                  <a:lnTo>
                    <a:pt x="766749" y="797420"/>
                  </a:lnTo>
                  <a:close/>
                </a:path>
                <a:path w="1242694" h="820420">
                  <a:moveTo>
                    <a:pt x="766800" y="636955"/>
                  </a:moveTo>
                  <a:lnTo>
                    <a:pt x="618261" y="598347"/>
                  </a:lnTo>
                  <a:lnTo>
                    <a:pt x="478002" y="637019"/>
                  </a:lnTo>
                  <a:lnTo>
                    <a:pt x="477824" y="655523"/>
                  </a:lnTo>
                  <a:lnTo>
                    <a:pt x="617042" y="617791"/>
                  </a:lnTo>
                  <a:lnTo>
                    <a:pt x="766800" y="655764"/>
                  </a:lnTo>
                  <a:lnTo>
                    <a:pt x="766800" y="636955"/>
                  </a:lnTo>
                  <a:close/>
                </a:path>
                <a:path w="1242694" h="820420">
                  <a:moveTo>
                    <a:pt x="766940" y="704862"/>
                  </a:moveTo>
                  <a:lnTo>
                    <a:pt x="742480" y="704862"/>
                  </a:lnTo>
                  <a:lnTo>
                    <a:pt x="742480" y="747941"/>
                  </a:lnTo>
                  <a:lnTo>
                    <a:pt x="766940" y="747941"/>
                  </a:lnTo>
                  <a:lnTo>
                    <a:pt x="766940" y="704862"/>
                  </a:lnTo>
                  <a:close/>
                </a:path>
                <a:path w="1242694" h="820420">
                  <a:moveTo>
                    <a:pt x="766940" y="365975"/>
                  </a:moveTo>
                  <a:lnTo>
                    <a:pt x="742480" y="365975"/>
                  </a:lnTo>
                  <a:lnTo>
                    <a:pt x="742480" y="572452"/>
                  </a:lnTo>
                  <a:lnTo>
                    <a:pt x="766940" y="579069"/>
                  </a:lnTo>
                  <a:lnTo>
                    <a:pt x="766940" y="365975"/>
                  </a:lnTo>
                  <a:close/>
                </a:path>
                <a:path w="1242694" h="820420">
                  <a:moveTo>
                    <a:pt x="1066533" y="613930"/>
                  </a:moveTo>
                  <a:lnTo>
                    <a:pt x="1042162" y="613930"/>
                  </a:lnTo>
                  <a:lnTo>
                    <a:pt x="1042162" y="656996"/>
                  </a:lnTo>
                  <a:lnTo>
                    <a:pt x="1066533" y="656996"/>
                  </a:lnTo>
                  <a:lnTo>
                    <a:pt x="1066533" y="613930"/>
                  </a:lnTo>
                  <a:close/>
                </a:path>
                <a:path w="1242694" h="820420">
                  <a:moveTo>
                    <a:pt x="1066533" y="489572"/>
                  </a:moveTo>
                  <a:lnTo>
                    <a:pt x="1042162" y="489572"/>
                  </a:lnTo>
                  <a:lnTo>
                    <a:pt x="1042162" y="532663"/>
                  </a:lnTo>
                  <a:lnTo>
                    <a:pt x="1066533" y="532663"/>
                  </a:lnTo>
                  <a:lnTo>
                    <a:pt x="1066533" y="489572"/>
                  </a:lnTo>
                  <a:close/>
                </a:path>
                <a:path w="1242694" h="820420">
                  <a:moveTo>
                    <a:pt x="1066533" y="365201"/>
                  </a:moveTo>
                  <a:lnTo>
                    <a:pt x="1042162" y="365201"/>
                  </a:lnTo>
                  <a:lnTo>
                    <a:pt x="1042162" y="410248"/>
                  </a:lnTo>
                  <a:lnTo>
                    <a:pt x="1066533" y="410248"/>
                  </a:lnTo>
                  <a:lnTo>
                    <a:pt x="1066533" y="365201"/>
                  </a:lnTo>
                  <a:close/>
                </a:path>
                <a:path w="1242694" h="820420">
                  <a:moveTo>
                    <a:pt x="1160970" y="613918"/>
                  </a:moveTo>
                  <a:lnTo>
                    <a:pt x="1136611" y="613918"/>
                  </a:lnTo>
                  <a:lnTo>
                    <a:pt x="1136611" y="657009"/>
                  </a:lnTo>
                  <a:lnTo>
                    <a:pt x="1160970" y="657009"/>
                  </a:lnTo>
                  <a:lnTo>
                    <a:pt x="1160970" y="613918"/>
                  </a:lnTo>
                  <a:close/>
                </a:path>
                <a:path w="1242694" h="820420">
                  <a:moveTo>
                    <a:pt x="1160970" y="489572"/>
                  </a:moveTo>
                  <a:lnTo>
                    <a:pt x="1136611" y="489572"/>
                  </a:lnTo>
                  <a:lnTo>
                    <a:pt x="1136611" y="532663"/>
                  </a:lnTo>
                  <a:lnTo>
                    <a:pt x="1160970" y="532663"/>
                  </a:lnTo>
                  <a:lnTo>
                    <a:pt x="1160970" y="489572"/>
                  </a:lnTo>
                  <a:close/>
                </a:path>
                <a:path w="1242694" h="820420">
                  <a:moveTo>
                    <a:pt x="1160970" y="365201"/>
                  </a:moveTo>
                  <a:lnTo>
                    <a:pt x="1136611" y="365201"/>
                  </a:lnTo>
                  <a:lnTo>
                    <a:pt x="1136611" y="410248"/>
                  </a:lnTo>
                  <a:lnTo>
                    <a:pt x="1160970" y="410248"/>
                  </a:lnTo>
                  <a:lnTo>
                    <a:pt x="1160970" y="365201"/>
                  </a:lnTo>
                  <a:close/>
                </a:path>
                <a:path w="1242694" h="820420">
                  <a:moveTo>
                    <a:pt x="1242644" y="246227"/>
                  </a:moveTo>
                  <a:lnTo>
                    <a:pt x="1218438" y="246227"/>
                  </a:lnTo>
                  <a:lnTo>
                    <a:pt x="1218438" y="268871"/>
                  </a:lnTo>
                  <a:lnTo>
                    <a:pt x="1218438" y="797420"/>
                  </a:lnTo>
                  <a:lnTo>
                    <a:pt x="977392" y="797420"/>
                  </a:lnTo>
                  <a:lnTo>
                    <a:pt x="977392" y="310502"/>
                  </a:lnTo>
                  <a:lnTo>
                    <a:pt x="977392" y="287870"/>
                  </a:lnTo>
                  <a:lnTo>
                    <a:pt x="977392" y="268871"/>
                  </a:lnTo>
                  <a:lnTo>
                    <a:pt x="1218438" y="268871"/>
                  </a:lnTo>
                  <a:lnTo>
                    <a:pt x="1218438" y="246227"/>
                  </a:lnTo>
                  <a:lnTo>
                    <a:pt x="977392" y="246202"/>
                  </a:lnTo>
                  <a:lnTo>
                    <a:pt x="977392" y="203492"/>
                  </a:lnTo>
                  <a:lnTo>
                    <a:pt x="977392" y="180949"/>
                  </a:lnTo>
                  <a:lnTo>
                    <a:pt x="953084" y="180949"/>
                  </a:lnTo>
                  <a:lnTo>
                    <a:pt x="953084" y="203492"/>
                  </a:lnTo>
                  <a:lnTo>
                    <a:pt x="953084" y="287870"/>
                  </a:lnTo>
                  <a:lnTo>
                    <a:pt x="953084" y="310502"/>
                  </a:lnTo>
                  <a:lnTo>
                    <a:pt x="953084" y="797420"/>
                  </a:lnTo>
                  <a:lnTo>
                    <a:pt x="865403" y="797420"/>
                  </a:lnTo>
                  <a:lnTo>
                    <a:pt x="865403" y="310502"/>
                  </a:lnTo>
                  <a:lnTo>
                    <a:pt x="953084" y="310502"/>
                  </a:lnTo>
                  <a:lnTo>
                    <a:pt x="953084" y="287870"/>
                  </a:lnTo>
                  <a:lnTo>
                    <a:pt x="378510" y="287870"/>
                  </a:lnTo>
                  <a:lnTo>
                    <a:pt x="378510" y="310502"/>
                  </a:lnTo>
                  <a:lnTo>
                    <a:pt x="378510" y="797420"/>
                  </a:lnTo>
                  <a:lnTo>
                    <a:pt x="290969" y="797420"/>
                  </a:lnTo>
                  <a:lnTo>
                    <a:pt x="290969" y="310502"/>
                  </a:lnTo>
                  <a:lnTo>
                    <a:pt x="378510" y="310502"/>
                  </a:lnTo>
                  <a:lnTo>
                    <a:pt x="378510" y="287870"/>
                  </a:lnTo>
                  <a:lnTo>
                    <a:pt x="290969" y="287870"/>
                  </a:lnTo>
                  <a:lnTo>
                    <a:pt x="290969" y="268871"/>
                  </a:lnTo>
                  <a:lnTo>
                    <a:pt x="290969" y="203492"/>
                  </a:lnTo>
                  <a:lnTo>
                    <a:pt x="953084" y="203492"/>
                  </a:lnTo>
                  <a:lnTo>
                    <a:pt x="953084" y="180949"/>
                  </a:lnTo>
                  <a:lnTo>
                    <a:pt x="853821" y="180936"/>
                  </a:lnTo>
                  <a:lnTo>
                    <a:pt x="872680" y="180936"/>
                  </a:lnTo>
                  <a:lnTo>
                    <a:pt x="857326" y="131953"/>
                  </a:lnTo>
                  <a:lnTo>
                    <a:pt x="834428" y="94957"/>
                  </a:lnTo>
                  <a:lnTo>
                    <a:pt x="803452" y="62890"/>
                  </a:lnTo>
                  <a:lnTo>
                    <a:pt x="765568" y="36563"/>
                  </a:lnTo>
                  <a:lnTo>
                    <a:pt x="733450" y="22021"/>
                  </a:lnTo>
                  <a:lnTo>
                    <a:pt x="721906" y="16789"/>
                  </a:lnTo>
                  <a:lnTo>
                    <a:pt x="673620" y="4330"/>
                  </a:lnTo>
                  <a:lnTo>
                    <a:pt x="621842" y="0"/>
                  </a:lnTo>
                  <a:lnTo>
                    <a:pt x="618134" y="25"/>
                  </a:lnTo>
                  <a:lnTo>
                    <a:pt x="563562" y="4826"/>
                  </a:lnTo>
                  <a:lnTo>
                    <a:pt x="513194" y="17449"/>
                  </a:lnTo>
                  <a:lnTo>
                    <a:pt x="468071" y="37172"/>
                  </a:lnTo>
                  <a:lnTo>
                    <a:pt x="429247" y="63309"/>
                  </a:lnTo>
                  <a:lnTo>
                    <a:pt x="397789" y="95135"/>
                  </a:lnTo>
                  <a:lnTo>
                    <a:pt x="374713" y="131978"/>
                  </a:lnTo>
                  <a:lnTo>
                    <a:pt x="361099" y="173151"/>
                  </a:lnTo>
                  <a:lnTo>
                    <a:pt x="359575" y="180886"/>
                  </a:lnTo>
                  <a:lnTo>
                    <a:pt x="449935" y="180886"/>
                  </a:lnTo>
                  <a:lnTo>
                    <a:pt x="383400" y="180873"/>
                  </a:lnTo>
                  <a:lnTo>
                    <a:pt x="387400" y="168541"/>
                  </a:lnTo>
                  <a:lnTo>
                    <a:pt x="406577" y="126098"/>
                  </a:lnTo>
                  <a:lnTo>
                    <a:pt x="433844" y="90500"/>
                  </a:lnTo>
                  <a:lnTo>
                    <a:pt x="468744" y="62052"/>
                  </a:lnTo>
                  <a:lnTo>
                    <a:pt x="510908" y="40995"/>
                  </a:lnTo>
                  <a:lnTo>
                    <a:pt x="559930" y="27584"/>
                  </a:lnTo>
                  <a:lnTo>
                    <a:pt x="615365" y="22110"/>
                  </a:lnTo>
                  <a:lnTo>
                    <a:pt x="620407" y="22021"/>
                  </a:lnTo>
                  <a:lnTo>
                    <a:pt x="622909" y="22021"/>
                  </a:lnTo>
                  <a:lnTo>
                    <a:pt x="675538" y="26606"/>
                  </a:lnTo>
                  <a:lnTo>
                    <a:pt x="723176" y="39954"/>
                  </a:lnTo>
                  <a:lnTo>
                    <a:pt x="764908" y="61455"/>
                  </a:lnTo>
                  <a:lnTo>
                    <a:pt x="799795" y="90512"/>
                  </a:lnTo>
                  <a:lnTo>
                    <a:pt x="826909" y="126479"/>
                  </a:lnTo>
                  <a:lnTo>
                    <a:pt x="845337" y="168770"/>
                  </a:lnTo>
                  <a:lnTo>
                    <a:pt x="849083" y="180936"/>
                  </a:lnTo>
                  <a:lnTo>
                    <a:pt x="359575" y="180886"/>
                  </a:lnTo>
                  <a:lnTo>
                    <a:pt x="266750" y="180822"/>
                  </a:lnTo>
                  <a:lnTo>
                    <a:pt x="266750" y="246202"/>
                  </a:lnTo>
                  <a:lnTo>
                    <a:pt x="266750" y="268871"/>
                  </a:lnTo>
                  <a:lnTo>
                    <a:pt x="266750" y="797420"/>
                  </a:lnTo>
                  <a:lnTo>
                    <a:pt x="24206" y="797420"/>
                  </a:lnTo>
                  <a:lnTo>
                    <a:pt x="24206" y="268871"/>
                  </a:lnTo>
                  <a:lnTo>
                    <a:pt x="266750" y="268871"/>
                  </a:lnTo>
                  <a:lnTo>
                    <a:pt x="266750" y="246202"/>
                  </a:lnTo>
                  <a:lnTo>
                    <a:pt x="0" y="246227"/>
                  </a:lnTo>
                  <a:lnTo>
                    <a:pt x="0" y="820089"/>
                  </a:lnTo>
                  <a:lnTo>
                    <a:pt x="402831" y="820089"/>
                  </a:lnTo>
                  <a:lnTo>
                    <a:pt x="402831" y="797420"/>
                  </a:lnTo>
                  <a:lnTo>
                    <a:pt x="402831" y="310502"/>
                  </a:lnTo>
                  <a:lnTo>
                    <a:pt x="841082" y="310502"/>
                  </a:lnTo>
                  <a:lnTo>
                    <a:pt x="841082" y="820089"/>
                  </a:lnTo>
                  <a:lnTo>
                    <a:pt x="1242644" y="820089"/>
                  </a:lnTo>
                  <a:lnTo>
                    <a:pt x="1242644" y="797420"/>
                  </a:lnTo>
                  <a:lnTo>
                    <a:pt x="1242644" y="268871"/>
                  </a:lnTo>
                  <a:lnTo>
                    <a:pt x="1242644" y="246227"/>
                  </a:lnTo>
                  <a:close/>
                </a:path>
              </a:pathLst>
            </a:custGeom>
            <a:solidFill>
              <a:srgbClr val="AF0023"/>
            </a:solidFill>
          </p:spPr>
          <p:txBody>
            <a:bodyPr wrap="square" lIns="0" tIns="0" rIns="0" bIns="0" rtlCol="0"/>
            <a:lstStyle/>
            <a:p>
              <a:endParaRPr sz="1385"/>
            </a:p>
          </p:txBody>
        </p:sp>
        <p:pic>
          <p:nvPicPr>
            <p:cNvPr id="37" name="object 109">
              <a:extLst>
                <a:ext uri="{FF2B5EF4-FFF2-40B4-BE49-F238E27FC236}">
                  <a16:creationId xmlns:a16="http://schemas.microsoft.com/office/drawing/2014/main" id="{F38376CF-ABC4-48E9-B98C-851BBD0042E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79583" y="6354767"/>
              <a:ext cx="109452" cy="114543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A83FBDE4-7040-4872-8E92-D60037A38404}"/>
              </a:ext>
            </a:extLst>
          </p:cNvPr>
          <p:cNvGrpSpPr/>
          <p:nvPr/>
        </p:nvGrpSpPr>
        <p:grpSpPr>
          <a:xfrm>
            <a:off x="4894977" y="5231167"/>
            <a:ext cx="1045308" cy="662966"/>
            <a:chOff x="835930" y="3595844"/>
            <a:chExt cx="1358900" cy="861856"/>
          </a:xfrm>
        </p:grpSpPr>
        <p:sp>
          <p:nvSpPr>
            <p:cNvPr id="39" name="object 99">
              <a:extLst>
                <a:ext uri="{FF2B5EF4-FFF2-40B4-BE49-F238E27FC236}">
                  <a16:creationId xmlns:a16="http://schemas.microsoft.com/office/drawing/2014/main" id="{8F358205-64C4-433B-A710-F68870F949C1}"/>
                </a:ext>
              </a:extLst>
            </p:cNvPr>
            <p:cNvSpPr/>
            <p:nvPr/>
          </p:nvSpPr>
          <p:spPr>
            <a:xfrm>
              <a:off x="835930" y="3703955"/>
              <a:ext cx="342900" cy="753745"/>
            </a:xfrm>
            <a:custGeom>
              <a:avLst/>
              <a:gdLst/>
              <a:ahLst/>
              <a:cxnLst/>
              <a:rect l="l" t="t" r="r" b="b"/>
              <a:pathLst>
                <a:path w="342900" h="753745">
                  <a:moveTo>
                    <a:pt x="203595" y="0"/>
                  </a:moveTo>
                  <a:lnTo>
                    <a:pt x="174885" y="5812"/>
                  </a:lnTo>
                  <a:lnTo>
                    <a:pt x="151414" y="21655"/>
                  </a:lnTo>
                  <a:lnTo>
                    <a:pt x="135576" y="45132"/>
                  </a:lnTo>
                  <a:lnTo>
                    <a:pt x="129765" y="73851"/>
                  </a:lnTo>
                  <a:lnTo>
                    <a:pt x="129765" y="81337"/>
                  </a:lnTo>
                  <a:lnTo>
                    <a:pt x="130896" y="88751"/>
                  </a:lnTo>
                  <a:lnTo>
                    <a:pt x="135660" y="104070"/>
                  </a:lnTo>
                  <a:lnTo>
                    <a:pt x="128477" y="108708"/>
                  </a:lnTo>
                  <a:lnTo>
                    <a:pt x="81740" y="158931"/>
                  </a:lnTo>
                  <a:lnTo>
                    <a:pt x="64922" y="224874"/>
                  </a:lnTo>
                  <a:lnTo>
                    <a:pt x="64878" y="268494"/>
                  </a:lnTo>
                  <a:lnTo>
                    <a:pt x="68975" y="301859"/>
                  </a:lnTo>
                  <a:lnTo>
                    <a:pt x="80801" y="332872"/>
                  </a:lnTo>
                  <a:lnTo>
                    <a:pt x="99672" y="360229"/>
                  </a:lnTo>
                  <a:lnTo>
                    <a:pt x="124890" y="382627"/>
                  </a:lnTo>
                  <a:lnTo>
                    <a:pt x="129744" y="385977"/>
                  </a:lnTo>
                  <a:lnTo>
                    <a:pt x="129744" y="436384"/>
                  </a:lnTo>
                  <a:lnTo>
                    <a:pt x="40836" y="502026"/>
                  </a:lnTo>
                  <a:lnTo>
                    <a:pt x="23831" y="513709"/>
                  </a:lnTo>
                  <a:lnTo>
                    <a:pt x="10974" y="529229"/>
                  </a:lnTo>
                  <a:lnTo>
                    <a:pt x="2839" y="547664"/>
                  </a:lnTo>
                  <a:lnTo>
                    <a:pt x="0" y="568087"/>
                  </a:lnTo>
                  <a:lnTo>
                    <a:pt x="0" y="749191"/>
                  </a:lnTo>
                  <a:lnTo>
                    <a:pt x="4020" y="753212"/>
                  </a:lnTo>
                  <a:lnTo>
                    <a:pt x="13926" y="753212"/>
                  </a:lnTo>
                  <a:lnTo>
                    <a:pt x="17947" y="749191"/>
                  </a:lnTo>
                  <a:lnTo>
                    <a:pt x="17947" y="549648"/>
                  </a:lnTo>
                  <a:lnTo>
                    <a:pt x="43289" y="549648"/>
                  </a:lnTo>
                  <a:lnTo>
                    <a:pt x="36847" y="543208"/>
                  </a:lnTo>
                  <a:lnTo>
                    <a:pt x="27109" y="534758"/>
                  </a:lnTo>
                  <a:lnTo>
                    <a:pt x="40438" y="523010"/>
                  </a:lnTo>
                  <a:lnTo>
                    <a:pt x="44501" y="520266"/>
                  </a:lnTo>
                  <a:lnTo>
                    <a:pt x="121629" y="481692"/>
                  </a:lnTo>
                  <a:lnTo>
                    <a:pt x="124425" y="479953"/>
                  </a:lnTo>
                  <a:lnTo>
                    <a:pt x="134938" y="472017"/>
                  </a:lnTo>
                  <a:lnTo>
                    <a:pt x="160327" y="472017"/>
                  </a:lnTo>
                  <a:lnTo>
                    <a:pt x="144343" y="456017"/>
                  </a:lnTo>
                  <a:lnTo>
                    <a:pt x="147105" y="445305"/>
                  </a:lnTo>
                  <a:lnTo>
                    <a:pt x="147679" y="440887"/>
                  </a:lnTo>
                  <a:lnTo>
                    <a:pt x="147691" y="396364"/>
                  </a:lnTo>
                  <a:lnTo>
                    <a:pt x="277447" y="396364"/>
                  </a:lnTo>
                  <a:lnTo>
                    <a:pt x="277447" y="389265"/>
                  </a:lnTo>
                  <a:lnTo>
                    <a:pt x="203595" y="389265"/>
                  </a:lnTo>
                  <a:lnTo>
                    <a:pt x="156624" y="379759"/>
                  </a:lnTo>
                  <a:lnTo>
                    <a:pt x="118228" y="353851"/>
                  </a:lnTo>
                  <a:lnTo>
                    <a:pt x="92319" y="315455"/>
                  </a:lnTo>
                  <a:lnTo>
                    <a:pt x="82816" y="268494"/>
                  </a:lnTo>
                  <a:lnTo>
                    <a:pt x="82814" y="255322"/>
                  </a:lnTo>
                  <a:lnTo>
                    <a:pt x="91557" y="253322"/>
                  </a:lnTo>
                  <a:lnTo>
                    <a:pt x="103893" y="249828"/>
                  </a:lnTo>
                  <a:lnTo>
                    <a:pt x="118500" y="244026"/>
                  </a:lnTo>
                  <a:lnTo>
                    <a:pt x="129536" y="238118"/>
                  </a:lnTo>
                  <a:lnTo>
                    <a:pt x="82489" y="238118"/>
                  </a:lnTo>
                  <a:lnTo>
                    <a:pt x="82877" y="222150"/>
                  </a:lnTo>
                  <a:lnTo>
                    <a:pt x="93316" y="176380"/>
                  </a:lnTo>
                  <a:lnTo>
                    <a:pt x="119527" y="138961"/>
                  </a:lnTo>
                  <a:lnTo>
                    <a:pt x="157593" y="113711"/>
                  </a:lnTo>
                  <a:lnTo>
                    <a:pt x="203595" y="104447"/>
                  </a:lnTo>
                  <a:lnTo>
                    <a:pt x="272130" y="104447"/>
                  </a:lnTo>
                  <a:lnTo>
                    <a:pt x="271530" y="104059"/>
                  </a:lnTo>
                  <a:lnTo>
                    <a:pt x="273936" y="96332"/>
                  </a:lnTo>
                  <a:lnTo>
                    <a:pt x="256452" y="96332"/>
                  </a:lnTo>
                  <a:lnTo>
                    <a:pt x="256281" y="96279"/>
                  </a:lnTo>
                  <a:lnTo>
                    <a:pt x="150916" y="96279"/>
                  </a:lnTo>
                  <a:lnTo>
                    <a:pt x="148055" y="80531"/>
                  </a:lnTo>
                  <a:lnTo>
                    <a:pt x="147691" y="77243"/>
                  </a:lnTo>
                  <a:lnTo>
                    <a:pt x="147691" y="73851"/>
                  </a:lnTo>
                  <a:lnTo>
                    <a:pt x="152091" y="52109"/>
                  </a:lnTo>
                  <a:lnTo>
                    <a:pt x="164084" y="34334"/>
                  </a:lnTo>
                  <a:lnTo>
                    <a:pt x="181856" y="22338"/>
                  </a:lnTo>
                  <a:lnTo>
                    <a:pt x="203595" y="17936"/>
                  </a:lnTo>
                  <a:lnTo>
                    <a:pt x="250285" y="17936"/>
                  </a:lnTo>
                  <a:lnTo>
                    <a:pt x="232318" y="5812"/>
                  </a:lnTo>
                  <a:lnTo>
                    <a:pt x="203595" y="0"/>
                  </a:lnTo>
                  <a:close/>
                </a:path>
                <a:path w="342900" h="753745">
                  <a:moveTo>
                    <a:pt x="43289" y="549648"/>
                  </a:moveTo>
                  <a:lnTo>
                    <a:pt x="17947" y="549648"/>
                  </a:lnTo>
                  <a:lnTo>
                    <a:pt x="70133" y="601845"/>
                  </a:lnTo>
                  <a:lnTo>
                    <a:pt x="77149" y="610378"/>
                  </a:lnTo>
                  <a:lnTo>
                    <a:pt x="82284" y="619970"/>
                  </a:lnTo>
                  <a:lnTo>
                    <a:pt x="85437" y="630379"/>
                  </a:lnTo>
                  <a:lnTo>
                    <a:pt x="86510" y="641362"/>
                  </a:lnTo>
                  <a:lnTo>
                    <a:pt x="86510" y="749191"/>
                  </a:lnTo>
                  <a:lnTo>
                    <a:pt x="90531" y="753212"/>
                  </a:lnTo>
                  <a:lnTo>
                    <a:pt x="100415" y="753212"/>
                  </a:lnTo>
                  <a:lnTo>
                    <a:pt x="104436" y="749191"/>
                  </a:lnTo>
                  <a:lnTo>
                    <a:pt x="104436" y="641362"/>
                  </a:lnTo>
                  <a:lnTo>
                    <a:pt x="103020" y="626842"/>
                  </a:lnTo>
                  <a:lnTo>
                    <a:pt x="98859" y="613087"/>
                  </a:lnTo>
                  <a:lnTo>
                    <a:pt x="92081" y="600417"/>
                  </a:lnTo>
                  <a:lnTo>
                    <a:pt x="82814" y="589154"/>
                  </a:lnTo>
                  <a:lnTo>
                    <a:pt x="43289" y="549648"/>
                  </a:lnTo>
                  <a:close/>
                </a:path>
                <a:path w="342900" h="753745">
                  <a:moveTo>
                    <a:pt x="160327" y="472017"/>
                  </a:moveTo>
                  <a:lnTo>
                    <a:pt x="134938" y="472017"/>
                  </a:lnTo>
                  <a:lnTo>
                    <a:pt x="194643" y="531711"/>
                  </a:lnTo>
                  <a:lnTo>
                    <a:pt x="194643" y="749191"/>
                  </a:lnTo>
                  <a:lnTo>
                    <a:pt x="198664" y="753212"/>
                  </a:lnTo>
                  <a:lnTo>
                    <a:pt x="208548" y="753212"/>
                  </a:lnTo>
                  <a:lnTo>
                    <a:pt x="212569" y="749191"/>
                  </a:lnTo>
                  <a:lnTo>
                    <a:pt x="212569" y="531711"/>
                  </a:lnTo>
                  <a:lnTo>
                    <a:pt x="228990" y="515293"/>
                  </a:lnTo>
                  <a:lnTo>
                    <a:pt x="203595" y="515293"/>
                  </a:lnTo>
                  <a:lnTo>
                    <a:pt x="160327" y="472017"/>
                  </a:lnTo>
                  <a:close/>
                </a:path>
                <a:path w="342900" h="753745">
                  <a:moveTo>
                    <a:pt x="277447" y="396364"/>
                  </a:moveTo>
                  <a:lnTo>
                    <a:pt x="259510" y="396364"/>
                  </a:lnTo>
                  <a:lnTo>
                    <a:pt x="259510" y="440887"/>
                  </a:lnTo>
                  <a:lnTo>
                    <a:pt x="260096" y="445379"/>
                  </a:lnTo>
                  <a:lnTo>
                    <a:pt x="262892" y="456017"/>
                  </a:lnTo>
                  <a:lnTo>
                    <a:pt x="203595" y="515293"/>
                  </a:lnTo>
                  <a:lnTo>
                    <a:pt x="228990" y="515293"/>
                  </a:lnTo>
                  <a:lnTo>
                    <a:pt x="272274" y="472017"/>
                  </a:lnTo>
                  <a:lnTo>
                    <a:pt x="306341" y="472017"/>
                  </a:lnTo>
                  <a:lnTo>
                    <a:pt x="277447" y="436384"/>
                  </a:lnTo>
                  <a:lnTo>
                    <a:pt x="277447" y="396364"/>
                  </a:lnTo>
                  <a:close/>
                </a:path>
                <a:path w="342900" h="753745">
                  <a:moveTo>
                    <a:pt x="306341" y="472017"/>
                  </a:moveTo>
                  <a:lnTo>
                    <a:pt x="272274" y="472017"/>
                  </a:lnTo>
                  <a:lnTo>
                    <a:pt x="282787" y="479953"/>
                  </a:lnTo>
                  <a:lnTo>
                    <a:pt x="285582" y="481692"/>
                  </a:lnTo>
                  <a:lnTo>
                    <a:pt x="308933" y="493377"/>
                  </a:lnTo>
                  <a:lnTo>
                    <a:pt x="310262" y="493691"/>
                  </a:lnTo>
                  <a:lnTo>
                    <a:pt x="315100" y="493691"/>
                  </a:lnTo>
                  <a:lnTo>
                    <a:pt x="318178" y="491796"/>
                  </a:lnTo>
                  <a:lnTo>
                    <a:pt x="320775" y="486592"/>
                  </a:lnTo>
                  <a:lnTo>
                    <a:pt x="320953" y="484163"/>
                  </a:lnTo>
                  <a:lnTo>
                    <a:pt x="319435" y="479608"/>
                  </a:lnTo>
                  <a:lnTo>
                    <a:pt x="317843" y="477765"/>
                  </a:lnTo>
                  <a:lnTo>
                    <a:pt x="306341" y="472017"/>
                  </a:lnTo>
                  <a:close/>
                </a:path>
                <a:path w="342900" h="753745">
                  <a:moveTo>
                    <a:pt x="259510" y="396364"/>
                  </a:moveTo>
                  <a:lnTo>
                    <a:pt x="147691" y="396364"/>
                  </a:lnTo>
                  <a:lnTo>
                    <a:pt x="162319" y="400930"/>
                  </a:lnTo>
                  <a:lnTo>
                    <a:pt x="172414" y="403668"/>
                  </a:lnTo>
                  <a:lnTo>
                    <a:pt x="182682" y="405629"/>
                  </a:lnTo>
                  <a:lnTo>
                    <a:pt x="193088" y="406808"/>
                  </a:lnTo>
                  <a:lnTo>
                    <a:pt x="203595" y="407202"/>
                  </a:lnTo>
                  <a:lnTo>
                    <a:pt x="214106" y="406808"/>
                  </a:lnTo>
                  <a:lnTo>
                    <a:pt x="224518" y="405629"/>
                  </a:lnTo>
                  <a:lnTo>
                    <a:pt x="234790" y="403668"/>
                  </a:lnTo>
                  <a:lnTo>
                    <a:pt x="244882" y="400930"/>
                  </a:lnTo>
                  <a:lnTo>
                    <a:pt x="259510" y="396364"/>
                  </a:lnTo>
                  <a:close/>
                </a:path>
                <a:path w="342900" h="753745">
                  <a:moveTo>
                    <a:pt x="342324" y="260086"/>
                  </a:moveTo>
                  <a:lnTo>
                    <a:pt x="325037" y="260086"/>
                  </a:lnTo>
                  <a:lnTo>
                    <a:pt x="324189" y="275112"/>
                  </a:lnTo>
                  <a:lnTo>
                    <a:pt x="312898" y="319952"/>
                  </a:lnTo>
                  <a:lnTo>
                    <a:pt x="286639" y="356192"/>
                  </a:lnTo>
                  <a:lnTo>
                    <a:pt x="249006" y="380430"/>
                  </a:lnTo>
                  <a:lnTo>
                    <a:pt x="203595" y="389265"/>
                  </a:lnTo>
                  <a:lnTo>
                    <a:pt x="277447" y="389265"/>
                  </a:lnTo>
                  <a:lnTo>
                    <a:pt x="277462" y="385977"/>
                  </a:lnTo>
                  <a:lnTo>
                    <a:pt x="282306" y="382616"/>
                  </a:lnTo>
                  <a:lnTo>
                    <a:pt x="307539" y="360214"/>
                  </a:lnTo>
                  <a:lnTo>
                    <a:pt x="326407" y="332857"/>
                  </a:lnTo>
                  <a:lnTo>
                    <a:pt x="338231" y="301847"/>
                  </a:lnTo>
                  <a:lnTo>
                    <a:pt x="342324" y="268494"/>
                  </a:lnTo>
                  <a:lnTo>
                    <a:pt x="342324" y="260086"/>
                  </a:lnTo>
                  <a:close/>
                </a:path>
                <a:path w="342900" h="753745">
                  <a:moveTo>
                    <a:pt x="187129" y="216967"/>
                  </a:moveTo>
                  <a:lnTo>
                    <a:pt x="159701" y="216967"/>
                  </a:lnTo>
                  <a:lnTo>
                    <a:pt x="166811" y="223710"/>
                  </a:lnTo>
                  <a:lnTo>
                    <a:pt x="202014" y="249322"/>
                  </a:lnTo>
                  <a:lnTo>
                    <a:pt x="255282" y="266729"/>
                  </a:lnTo>
                  <a:lnTo>
                    <a:pt x="273939" y="267897"/>
                  </a:lnTo>
                  <a:lnTo>
                    <a:pt x="282922" y="267624"/>
                  </a:lnTo>
                  <a:lnTo>
                    <a:pt x="292006" y="266806"/>
                  </a:lnTo>
                  <a:lnTo>
                    <a:pt x="301162" y="265441"/>
                  </a:lnTo>
                  <a:lnTo>
                    <a:pt x="310357" y="263531"/>
                  </a:lnTo>
                  <a:lnTo>
                    <a:pt x="325037" y="260086"/>
                  </a:lnTo>
                  <a:lnTo>
                    <a:pt x="342324" y="260086"/>
                  </a:lnTo>
                  <a:lnTo>
                    <a:pt x="342324" y="249929"/>
                  </a:lnTo>
                  <a:lnTo>
                    <a:pt x="273834" y="249929"/>
                  </a:lnTo>
                  <a:lnTo>
                    <a:pt x="229583" y="242146"/>
                  </a:lnTo>
                  <a:lnTo>
                    <a:pt x="196518" y="224874"/>
                  </a:lnTo>
                  <a:lnTo>
                    <a:pt x="187129" y="216967"/>
                  </a:lnTo>
                  <a:close/>
                </a:path>
                <a:path w="342900" h="753745">
                  <a:moveTo>
                    <a:pt x="272130" y="104447"/>
                  </a:moveTo>
                  <a:lnTo>
                    <a:pt x="203595" y="104447"/>
                  </a:lnTo>
                  <a:lnTo>
                    <a:pt x="250568" y="113954"/>
                  </a:lnTo>
                  <a:lnTo>
                    <a:pt x="288968" y="139866"/>
                  </a:lnTo>
                  <a:lnTo>
                    <a:pt x="314880" y="178266"/>
                  </a:lnTo>
                  <a:lnTo>
                    <a:pt x="324314" y="224874"/>
                  </a:lnTo>
                  <a:lnTo>
                    <a:pt x="324388" y="240893"/>
                  </a:lnTo>
                  <a:lnTo>
                    <a:pt x="316419" y="243343"/>
                  </a:lnTo>
                  <a:lnTo>
                    <a:pt x="305700" y="246218"/>
                  </a:lnTo>
                  <a:lnTo>
                    <a:pt x="295005" y="248277"/>
                  </a:lnTo>
                  <a:lnTo>
                    <a:pt x="284371" y="249515"/>
                  </a:lnTo>
                  <a:lnTo>
                    <a:pt x="273834" y="249929"/>
                  </a:lnTo>
                  <a:lnTo>
                    <a:pt x="342324" y="249929"/>
                  </a:lnTo>
                  <a:lnTo>
                    <a:pt x="337986" y="190725"/>
                  </a:lnTo>
                  <a:lnTo>
                    <a:pt x="305456" y="131133"/>
                  </a:lnTo>
                  <a:lnTo>
                    <a:pt x="278714" y="108698"/>
                  </a:lnTo>
                  <a:lnTo>
                    <a:pt x="272130" y="104447"/>
                  </a:lnTo>
                  <a:close/>
                </a:path>
                <a:path w="342900" h="753745">
                  <a:moveTo>
                    <a:pt x="160330" y="194643"/>
                  </a:moveTo>
                  <a:lnTo>
                    <a:pt x="157928" y="194664"/>
                  </a:lnTo>
                  <a:lnTo>
                    <a:pt x="155660" y="195617"/>
                  </a:lnTo>
                  <a:lnTo>
                    <a:pt x="154005" y="197271"/>
                  </a:lnTo>
                  <a:lnTo>
                    <a:pt x="138163" y="211222"/>
                  </a:lnTo>
                  <a:lnTo>
                    <a:pt x="123061" y="221473"/>
                  </a:lnTo>
                  <a:lnTo>
                    <a:pt x="109345" y="228589"/>
                  </a:lnTo>
                  <a:lnTo>
                    <a:pt x="97661" y="233134"/>
                  </a:lnTo>
                  <a:lnTo>
                    <a:pt x="82489" y="238118"/>
                  </a:lnTo>
                  <a:lnTo>
                    <a:pt x="129536" y="238118"/>
                  </a:lnTo>
                  <a:lnTo>
                    <a:pt x="134758" y="235322"/>
                  </a:lnTo>
                  <a:lnTo>
                    <a:pt x="152047" y="223124"/>
                  </a:lnTo>
                  <a:lnTo>
                    <a:pt x="159701" y="216967"/>
                  </a:lnTo>
                  <a:lnTo>
                    <a:pt x="187129" y="216967"/>
                  </a:lnTo>
                  <a:lnTo>
                    <a:pt x="175534" y="207202"/>
                  </a:lnTo>
                  <a:lnTo>
                    <a:pt x="167523" y="198224"/>
                  </a:lnTo>
                  <a:lnTo>
                    <a:pt x="165963" y="196151"/>
                  </a:lnTo>
                  <a:lnTo>
                    <a:pt x="163576" y="194842"/>
                  </a:lnTo>
                  <a:lnTo>
                    <a:pt x="161094" y="194664"/>
                  </a:lnTo>
                  <a:lnTo>
                    <a:pt x="160330" y="194643"/>
                  </a:lnTo>
                  <a:close/>
                </a:path>
                <a:path w="342900" h="753745">
                  <a:moveTo>
                    <a:pt x="250285" y="17936"/>
                  </a:moveTo>
                  <a:lnTo>
                    <a:pt x="203595" y="17936"/>
                  </a:lnTo>
                  <a:lnTo>
                    <a:pt x="225337" y="22338"/>
                  </a:lnTo>
                  <a:lnTo>
                    <a:pt x="243113" y="34334"/>
                  </a:lnTo>
                  <a:lnTo>
                    <a:pt x="255108" y="52109"/>
                  </a:lnTo>
                  <a:lnTo>
                    <a:pt x="259510" y="73851"/>
                  </a:lnTo>
                  <a:lnTo>
                    <a:pt x="259508" y="77243"/>
                  </a:lnTo>
                  <a:lnTo>
                    <a:pt x="259203" y="80552"/>
                  </a:lnTo>
                  <a:lnTo>
                    <a:pt x="256452" y="96332"/>
                  </a:lnTo>
                  <a:lnTo>
                    <a:pt x="273936" y="96332"/>
                  </a:lnTo>
                  <a:lnTo>
                    <a:pt x="276295" y="88751"/>
                  </a:lnTo>
                  <a:lnTo>
                    <a:pt x="277440" y="81337"/>
                  </a:lnTo>
                  <a:lnTo>
                    <a:pt x="277447" y="73851"/>
                  </a:lnTo>
                  <a:lnTo>
                    <a:pt x="271635" y="45132"/>
                  </a:lnTo>
                  <a:lnTo>
                    <a:pt x="255795" y="21655"/>
                  </a:lnTo>
                  <a:lnTo>
                    <a:pt x="250285" y="17936"/>
                  </a:lnTo>
                  <a:close/>
                </a:path>
                <a:path w="342900" h="753745">
                  <a:moveTo>
                    <a:pt x="203595" y="86510"/>
                  </a:moveTo>
                  <a:lnTo>
                    <a:pt x="162952" y="92594"/>
                  </a:lnTo>
                  <a:lnTo>
                    <a:pt x="150916" y="96279"/>
                  </a:lnTo>
                  <a:lnTo>
                    <a:pt x="256281" y="96279"/>
                  </a:lnTo>
                  <a:lnTo>
                    <a:pt x="213902" y="86890"/>
                  </a:lnTo>
                  <a:lnTo>
                    <a:pt x="203595" y="86510"/>
                  </a:lnTo>
                  <a:close/>
                </a:path>
              </a:pathLst>
            </a:custGeom>
            <a:solidFill>
              <a:srgbClr val="AF0023"/>
            </a:solidFill>
          </p:spPr>
          <p:txBody>
            <a:bodyPr wrap="square" lIns="0" tIns="0" rIns="0" bIns="0" rtlCol="0"/>
            <a:lstStyle/>
            <a:p>
              <a:endParaRPr sz="1385"/>
            </a:p>
          </p:txBody>
        </p:sp>
        <p:sp>
          <p:nvSpPr>
            <p:cNvPr id="40" name="object 100">
              <a:extLst>
                <a:ext uri="{FF2B5EF4-FFF2-40B4-BE49-F238E27FC236}">
                  <a16:creationId xmlns:a16="http://schemas.microsoft.com/office/drawing/2014/main" id="{BC601829-DFAE-46B6-A4D2-DC195B94DA7E}"/>
                </a:ext>
              </a:extLst>
            </p:cNvPr>
            <p:cNvSpPr/>
            <p:nvPr/>
          </p:nvSpPr>
          <p:spPr>
            <a:xfrm>
              <a:off x="1225186" y="3595844"/>
              <a:ext cx="969644" cy="861694"/>
            </a:xfrm>
            <a:custGeom>
              <a:avLst/>
              <a:gdLst/>
              <a:ahLst/>
              <a:cxnLst/>
              <a:rect l="l" t="t" r="r" b="b"/>
              <a:pathLst>
                <a:path w="969645" h="861695">
                  <a:moveTo>
                    <a:pt x="580212" y="584187"/>
                  </a:moveTo>
                  <a:lnTo>
                    <a:pt x="576186" y="556806"/>
                  </a:lnTo>
                  <a:lnTo>
                    <a:pt x="574192" y="552513"/>
                  </a:lnTo>
                  <a:lnTo>
                    <a:pt x="564756" y="532168"/>
                  </a:lnTo>
                  <a:lnTo>
                    <a:pt x="546887" y="511733"/>
                  </a:lnTo>
                  <a:lnTo>
                    <a:pt x="523481" y="496938"/>
                  </a:lnTo>
                  <a:lnTo>
                    <a:pt x="437756" y="458825"/>
                  </a:lnTo>
                  <a:lnTo>
                    <a:pt x="405942" y="444677"/>
                  </a:lnTo>
                  <a:lnTo>
                    <a:pt x="397535" y="439369"/>
                  </a:lnTo>
                  <a:lnTo>
                    <a:pt x="391121" y="432041"/>
                  </a:lnTo>
                  <a:lnTo>
                    <a:pt x="387019" y="423189"/>
                  </a:lnTo>
                  <a:lnTo>
                    <a:pt x="385572" y="413359"/>
                  </a:lnTo>
                  <a:lnTo>
                    <a:pt x="385572" y="388188"/>
                  </a:lnTo>
                  <a:lnTo>
                    <a:pt x="385572" y="375653"/>
                  </a:lnTo>
                  <a:lnTo>
                    <a:pt x="415544" y="346608"/>
                  </a:lnTo>
                  <a:lnTo>
                    <a:pt x="446392" y="282790"/>
                  </a:lnTo>
                  <a:lnTo>
                    <a:pt x="450456" y="246849"/>
                  </a:lnTo>
                  <a:lnTo>
                    <a:pt x="450456" y="197586"/>
                  </a:lnTo>
                  <a:lnTo>
                    <a:pt x="450532" y="194703"/>
                  </a:lnTo>
                  <a:lnTo>
                    <a:pt x="472084" y="160337"/>
                  </a:lnTo>
                  <a:lnTo>
                    <a:pt x="463892" y="109715"/>
                  </a:lnTo>
                  <a:lnTo>
                    <a:pt x="454139" y="90881"/>
                  </a:lnTo>
                  <a:lnTo>
                    <a:pt x="454139" y="160337"/>
                  </a:lnTo>
                  <a:lnTo>
                    <a:pt x="454139" y="170776"/>
                  </a:lnTo>
                  <a:lnTo>
                    <a:pt x="409371" y="182397"/>
                  </a:lnTo>
                  <a:lnTo>
                    <a:pt x="376174" y="184162"/>
                  </a:lnTo>
                  <a:lnTo>
                    <a:pt x="322224" y="178790"/>
                  </a:lnTo>
                  <a:lnTo>
                    <a:pt x="280835" y="165519"/>
                  </a:lnTo>
                  <a:lnTo>
                    <a:pt x="250964" y="148628"/>
                  </a:lnTo>
                  <a:lnTo>
                    <a:pt x="231559" y="132372"/>
                  </a:lnTo>
                  <a:lnTo>
                    <a:pt x="229870" y="130683"/>
                  </a:lnTo>
                  <a:lnTo>
                    <a:pt x="227622" y="129743"/>
                  </a:lnTo>
                  <a:lnTo>
                    <a:pt x="222846" y="129743"/>
                  </a:lnTo>
                  <a:lnTo>
                    <a:pt x="220586" y="130683"/>
                  </a:lnTo>
                  <a:lnTo>
                    <a:pt x="217195" y="134048"/>
                  </a:lnTo>
                  <a:lnTo>
                    <a:pt x="216255" y="136309"/>
                  </a:lnTo>
                  <a:lnTo>
                    <a:pt x="216255" y="141122"/>
                  </a:lnTo>
                  <a:lnTo>
                    <a:pt x="256806" y="173685"/>
                  </a:lnTo>
                  <a:lnTo>
                    <a:pt x="298018" y="190969"/>
                  </a:lnTo>
                  <a:lnTo>
                    <a:pt x="339077" y="199478"/>
                  </a:lnTo>
                  <a:lnTo>
                    <a:pt x="376555" y="201752"/>
                  </a:lnTo>
                  <a:lnTo>
                    <a:pt x="387223" y="201587"/>
                  </a:lnTo>
                  <a:lnTo>
                    <a:pt x="398030" y="201079"/>
                  </a:lnTo>
                  <a:lnTo>
                    <a:pt x="408940" y="200253"/>
                  </a:lnTo>
                  <a:lnTo>
                    <a:pt x="419912" y="199085"/>
                  </a:lnTo>
                  <a:lnTo>
                    <a:pt x="432523" y="197586"/>
                  </a:lnTo>
                  <a:lnTo>
                    <a:pt x="432523" y="246849"/>
                  </a:lnTo>
                  <a:lnTo>
                    <a:pt x="425246" y="291807"/>
                  </a:lnTo>
                  <a:lnTo>
                    <a:pt x="405003" y="330898"/>
                  </a:lnTo>
                  <a:lnTo>
                    <a:pt x="379463" y="356438"/>
                  </a:lnTo>
                  <a:lnTo>
                    <a:pt x="379463" y="447535"/>
                  </a:lnTo>
                  <a:lnTo>
                    <a:pt x="290106" y="536905"/>
                  </a:lnTo>
                  <a:lnTo>
                    <a:pt x="212026" y="458825"/>
                  </a:lnTo>
                  <a:lnTo>
                    <a:pt x="200736" y="447535"/>
                  </a:lnTo>
                  <a:lnTo>
                    <a:pt x="212559" y="413359"/>
                  </a:lnTo>
                  <a:lnTo>
                    <a:pt x="212559" y="388175"/>
                  </a:lnTo>
                  <a:lnTo>
                    <a:pt x="228219" y="394754"/>
                  </a:lnTo>
                  <a:lnTo>
                    <a:pt x="243166" y="400177"/>
                  </a:lnTo>
                  <a:lnTo>
                    <a:pt x="258521" y="404063"/>
                  </a:lnTo>
                  <a:lnTo>
                    <a:pt x="274193" y="406400"/>
                  </a:lnTo>
                  <a:lnTo>
                    <a:pt x="290106" y="407187"/>
                  </a:lnTo>
                  <a:lnTo>
                    <a:pt x="306082" y="406400"/>
                  </a:lnTo>
                  <a:lnTo>
                    <a:pt x="321754" y="404063"/>
                  </a:lnTo>
                  <a:lnTo>
                    <a:pt x="337096" y="400177"/>
                  </a:lnTo>
                  <a:lnTo>
                    <a:pt x="352044" y="394741"/>
                  </a:lnTo>
                  <a:lnTo>
                    <a:pt x="365086" y="389255"/>
                  </a:lnTo>
                  <a:lnTo>
                    <a:pt x="367626" y="388188"/>
                  </a:lnTo>
                  <a:lnTo>
                    <a:pt x="367626" y="413359"/>
                  </a:lnTo>
                  <a:lnTo>
                    <a:pt x="368096" y="420319"/>
                  </a:lnTo>
                  <a:lnTo>
                    <a:pt x="369506" y="427151"/>
                  </a:lnTo>
                  <a:lnTo>
                    <a:pt x="371805" y="433743"/>
                  </a:lnTo>
                  <a:lnTo>
                    <a:pt x="374992" y="440016"/>
                  </a:lnTo>
                  <a:lnTo>
                    <a:pt x="379463" y="447535"/>
                  </a:lnTo>
                  <a:lnTo>
                    <a:pt x="379463" y="356438"/>
                  </a:lnTo>
                  <a:lnTo>
                    <a:pt x="374154" y="361734"/>
                  </a:lnTo>
                  <a:lnTo>
                    <a:pt x="335076" y="381977"/>
                  </a:lnTo>
                  <a:lnTo>
                    <a:pt x="290106" y="389255"/>
                  </a:lnTo>
                  <a:lnTo>
                    <a:pt x="283438" y="388175"/>
                  </a:lnTo>
                  <a:lnTo>
                    <a:pt x="245148" y="381977"/>
                  </a:lnTo>
                  <a:lnTo>
                    <a:pt x="206057" y="361734"/>
                  </a:lnTo>
                  <a:lnTo>
                    <a:pt x="175209" y="330885"/>
                  </a:lnTo>
                  <a:lnTo>
                    <a:pt x="154965" y="291807"/>
                  </a:lnTo>
                  <a:lnTo>
                    <a:pt x="147701" y="246849"/>
                  </a:lnTo>
                  <a:lnTo>
                    <a:pt x="147701" y="230098"/>
                  </a:lnTo>
                  <a:lnTo>
                    <a:pt x="154876" y="227241"/>
                  </a:lnTo>
                  <a:lnTo>
                    <a:pt x="163322" y="223367"/>
                  </a:lnTo>
                  <a:lnTo>
                    <a:pt x="171716" y="218440"/>
                  </a:lnTo>
                  <a:lnTo>
                    <a:pt x="178054" y="213893"/>
                  </a:lnTo>
                  <a:lnTo>
                    <a:pt x="179971" y="212521"/>
                  </a:lnTo>
                  <a:lnTo>
                    <a:pt x="188137" y="205549"/>
                  </a:lnTo>
                  <a:lnTo>
                    <a:pt x="189826" y="204000"/>
                  </a:lnTo>
                  <a:lnTo>
                    <a:pt x="190830" y="201777"/>
                  </a:lnTo>
                  <a:lnTo>
                    <a:pt x="191046" y="196989"/>
                  </a:lnTo>
                  <a:lnTo>
                    <a:pt x="190195" y="194703"/>
                  </a:lnTo>
                  <a:lnTo>
                    <a:pt x="186842" y="191084"/>
                  </a:lnTo>
                  <a:lnTo>
                    <a:pt x="184505" y="190055"/>
                  </a:lnTo>
                  <a:lnTo>
                    <a:pt x="179717" y="190055"/>
                  </a:lnTo>
                  <a:lnTo>
                    <a:pt x="177558" y="190893"/>
                  </a:lnTo>
                  <a:lnTo>
                    <a:pt x="175895" y="192430"/>
                  </a:lnTo>
                  <a:lnTo>
                    <a:pt x="167233" y="199682"/>
                  </a:lnTo>
                  <a:lnTo>
                    <a:pt x="130937" y="213893"/>
                  </a:lnTo>
                  <a:lnTo>
                    <a:pt x="126606" y="205232"/>
                  </a:lnTo>
                  <a:lnTo>
                    <a:pt x="126072" y="202869"/>
                  </a:lnTo>
                  <a:lnTo>
                    <a:pt x="126072" y="160337"/>
                  </a:lnTo>
                  <a:lnTo>
                    <a:pt x="133350" y="115379"/>
                  </a:lnTo>
                  <a:lnTo>
                    <a:pt x="153581" y="76288"/>
                  </a:lnTo>
                  <a:lnTo>
                    <a:pt x="184429" y="45440"/>
                  </a:lnTo>
                  <a:lnTo>
                    <a:pt x="223507" y="25209"/>
                  </a:lnTo>
                  <a:lnTo>
                    <a:pt x="268465" y="17932"/>
                  </a:lnTo>
                  <a:lnTo>
                    <a:pt x="311721" y="17932"/>
                  </a:lnTo>
                  <a:lnTo>
                    <a:pt x="356692" y="25209"/>
                  </a:lnTo>
                  <a:lnTo>
                    <a:pt x="395782" y="45440"/>
                  </a:lnTo>
                  <a:lnTo>
                    <a:pt x="426618" y="76288"/>
                  </a:lnTo>
                  <a:lnTo>
                    <a:pt x="446862" y="115379"/>
                  </a:lnTo>
                  <a:lnTo>
                    <a:pt x="454139" y="160337"/>
                  </a:lnTo>
                  <a:lnTo>
                    <a:pt x="454139" y="90881"/>
                  </a:lnTo>
                  <a:lnTo>
                    <a:pt x="441109" y="65709"/>
                  </a:lnTo>
                  <a:lnTo>
                    <a:pt x="406374" y="30975"/>
                  </a:lnTo>
                  <a:lnTo>
                    <a:pt x="381177" y="17932"/>
                  </a:lnTo>
                  <a:lnTo>
                    <a:pt x="362356" y="8178"/>
                  </a:lnTo>
                  <a:lnTo>
                    <a:pt x="311721" y="0"/>
                  </a:lnTo>
                  <a:lnTo>
                    <a:pt x="268490" y="0"/>
                  </a:lnTo>
                  <a:lnTo>
                    <a:pt x="217855" y="8178"/>
                  </a:lnTo>
                  <a:lnTo>
                    <a:pt x="173837" y="30975"/>
                  </a:lnTo>
                  <a:lnTo>
                    <a:pt x="139103" y="65709"/>
                  </a:lnTo>
                  <a:lnTo>
                    <a:pt x="116319" y="109715"/>
                  </a:lnTo>
                  <a:lnTo>
                    <a:pt x="108127" y="160337"/>
                  </a:lnTo>
                  <a:lnTo>
                    <a:pt x="108204" y="201079"/>
                  </a:lnTo>
                  <a:lnTo>
                    <a:pt x="129768" y="231140"/>
                  </a:lnTo>
                  <a:lnTo>
                    <a:pt x="129768" y="246849"/>
                  </a:lnTo>
                  <a:lnTo>
                    <a:pt x="145630" y="316420"/>
                  </a:lnTo>
                  <a:lnTo>
                    <a:pt x="190398" y="372262"/>
                  </a:lnTo>
                  <a:lnTo>
                    <a:pt x="194640" y="375653"/>
                  </a:lnTo>
                  <a:lnTo>
                    <a:pt x="194640" y="413359"/>
                  </a:lnTo>
                  <a:lnTo>
                    <a:pt x="56692" y="496951"/>
                  </a:lnTo>
                  <a:lnTo>
                    <a:pt x="33312" y="511733"/>
                  </a:lnTo>
                  <a:lnTo>
                    <a:pt x="15443" y="532168"/>
                  </a:lnTo>
                  <a:lnTo>
                    <a:pt x="4013" y="556806"/>
                  </a:lnTo>
                  <a:lnTo>
                    <a:pt x="0" y="584187"/>
                  </a:lnTo>
                  <a:lnTo>
                    <a:pt x="12" y="857313"/>
                  </a:lnTo>
                  <a:lnTo>
                    <a:pt x="4025" y="861314"/>
                  </a:lnTo>
                  <a:lnTo>
                    <a:pt x="13919" y="861314"/>
                  </a:lnTo>
                  <a:lnTo>
                    <a:pt x="17932" y="857313"/>
                  </a:lnTo>
                  <a:lnTo>
                    <a:pt x="17945" y="581418"/>
                  </a:lnTo>
                  <a:lnTo>
                    <a:pt x="18122" y="578700"/>
                  </a:lnTo>
                  <a:lnTo>
                    <a:pt x="18415" y="575983"/>
                  </a:lnTo>
                  <a:lnTo>
                    <a:pt x="20980" y="552653"/>
                  </a:lnTo>
                  <a:lnTo>
                    <a:pt x="91757" y="623443"/>
                  </a:lnTo>
                  <a:lnTo>
                    <a:pt x="98767" y="631977"/>
                  </a:lnTo>
                  <a:lnTo>
                    <a:pt x="103898" y="641565"/>
                  </a:lnTo>
                  <a:lnTo>
                    <a:pt x="107048" y="651979"/>
                  </a:lnTo>
                  <a:lnTo>
                    <a:pt x="108127" y="662978"/>
                  </a:lnTo>
                  <a:lnTo>
                    <a:pt x="108127" y="857313"/>
                  </a:lnTo>
                  <a:lnTo>
                    <a:pt x="112153" y="861314"/>
                  </a:lnTo>
                  <a:lnTo>
                    <a:pt x="122047" y="861314"/>
                  </a:lnTo>
                  <a:lnTo>
                    <a:pt x="126072" y="857313"/>
                  </a:lnTo>
                  <a:lnTo>
                    <a:pt x="126072" y="662978"/>
                  </a:lnTo>
                  <a:lnTo>
                    <a:pt x="124650" y="648449"/>
                  </a:lnTo>
                  <a:lnTo>
                    <a:pt x="120484" y="634695"/>
                  </a:lnTo>
                  <a:lnTo>
                    <a:pt x="113703" y="622033"/>
                  </a:lnTo>
                  <a:lnTo>
                    <a:pt x="104444" y="610755"/>
                  </a:lnTo>
                  <a:lnTo>
                    <a:pt x="46342" y="552653"/>
                  </a:lnTo>
                  <a:lnTo>
                    <a:pt x="32029" y="538340"/>
                  </a:lnTo>
                  <a:lnTo>
                    <a:pt x="63995" y="513346"/>
                  </a:lnTo>
                  <a:lnTo>
                    <a:pt x="186639" y="458825"/>
                  </a:lnTo>
                  <a:lnTo>
                    <a:pt x="281139" y="553313"/>
                  </a:lnTo>
                  <a:lnTo>
                    <a:pt x="281152" y="857313"/>
                  </a:lnTo>
                  <a:lnTo>
                    <a:pt x="285153" y="861314"/>
                  </a:lnTo>
                  <a:lnTo>
                    <a:pt x="295046" y="861314"/>
                  </a:lnTo>
                  <a:lnTo>
                    <a:pt x="299072" y="857313"/>
                  </a:lnTo>
                  <a:lnTo>
                    <a:pt x="299085" y="553313"/>
                  </a:lnTo>
                  <a:lnTo>
                    <a:pt x="315480" y="536905"/>
                  </a:lnTo>
                  <a:lnTo>
                    <a:pt x="393585" y="458825"/>
                  </a:lnTo>
                  <a:lnTo>
                    <a:pt x="516216" y="513346"/>
                  </a:lnTo>
                  <a:lnTo>
                    <a:pt x="522871" y="516699"/>
                  </a:lnTo>
                  <a:lnTo>
                    <a:pt x="529158" y="520674"/>
                  </a:lnTo>
                  <a:lnTo>
                    <a:pt x="535038" y="525233"/>
                  </a:lnTo>
                  <a:lnTo>
                    <a:pt x="540486" y="530390"/>
                  </a:lnTo>
                  <a:lnTo>
                    <a:pt x="548195" y="538353"/>
                  </a:lnTo>
                  <a:lnTo>
                    <a:pt x="475780" y="610755"/>
                  </a:lnTo>
                  <a:lnTo>
                    <a:pt x="466509" y="622033"/>
                  </a:lnTo>
                  <a:lnTo>
                    <a:pt x="459727" y="634695"/>
                  </a:lnTo>
                  <a:lnTo>
                    <a:pt x="455549" y="648449"/>
                  </a:lnTo>
                  <a:lnTo>
                    <a:pt x="454139" y="662978"/>
                  </a:lnTo>
                  <a:lnTo>
                    <a:pt x="454139" y="857313"/>
                  </a:lnTo>
                  <a:lnTo>
                    <a:pt x="458152" y="861314"/>
                  </a:lnTo>
                  <a:lnTo>
                    <a:pt x="468058" y="861314"/>
                  </a:lnTo>
                  <a:lnTo>
                    <a:pt x="472084" y="857313"/>
                  </a:lnTo>
                  <a:lnTo>
                    <a:pt x="472084" y="662978"/>
                  </a:lnTo>
                  <a:lnTo>
                    <a:pt x="473151" y="651979"/>
                  </a:lnTo>
                  <a:lnTo>
                    <a:pt x="476313" y="641565"/>
                  </a:lnTo>
                  <a:lnTo>
                    <a:pt x="481444" y="631977"/>
                  </a:lnTo>
                  <a:lnTo>
                    <a:pt x="488454" y="623443"/>
                  </a:lnTo>
                  <a:lnTo>
                    <a:pt x="559384" y="552513"/>
                  </a:lnTo>
                  <a:lnTo>
                    <a:pt x="562063" y="578764"/>
                  </a:lnTo>
                  <a:lnTo>
                    <a:pt x="562267" y="581418"/>
                  </a:lnTo>
                  <a:lnTo>
                    <a:pt x="562279" y="857313"/>
                  </a:lnTo>
                  <a:lnTo>
                    <a:pt x="566293" y="861314"/>
                  </a:lnTo>
                  <a:lnTo>
                    <a:pt x="576186" y="861314"/>
                  </a:lnTo>
                  <a:lnTo>
                    <a:pt x="580199" y="857313"/>
                  </a:lnTo>
                  <a:lnTo>
                    <a:pt x="580212" y="584187"/>
                  </a:lnTo>
                  <a:close/>
                </a:path>
                <a:path w="969645" h="861695">
                  <a:moveTo>
                    <a:pt x="969467" y="857313"/>
                  </a:moveTo>
                  <a:lnTo>
                    <a:pt x="969391" y="632396"/>
                  </a:lnTo>
                  <a:lnTo>
                    <a:pt x="966635" y="612521"/>
                  </a:lnTo>
                  <a:lnTo>
                    <a:pt x="960970" y="599706"/>
                  </a:lnTo>
                  <a:lnTo>
                    <a:pt x="958507" y="594093"/>
                  </a:lnTo>
                  <a:lnTo>
                    <a:pt x="945654" y="578573"/>
                  </a:lnTo>
                  <a:lnTo>
                    <a:pt x="928649" y="566902"/>
                  </a:lnTo>
                  <a:lnTo>
                    <a:pt x="825373" y="515251"/>
                  </a:lnTo>
                  <a:lnTo>
                    <a:pt x="815428" y="510273"/>
                  </a:lnTo>
                  <a:lnTo>
                    <a:pt x="807529" y="504863"/>
                  </a:lnTo>
                  <a:lnTo>
                    <a:pt x="801560" y="497662"/>
                  </a:lnTo>
                  <a:lnTo>
                    <a:pt x="797775" y="489115"/>
                  </a:lnTo>
                  <a:lnTo>
                    <a:pt x="796455" y="479628"/>
                  </a:lnTo>
                  <a:lnTo>
                    <a:pt x="796455" y="459117"/>
                  </a:lnTo>
                  <a:lnTo>
                    <a:pt x="796455" y="454139"/>
                  </a:lnTo>
                  <a:lnTo>
                    <a:pt x="796455" y="445884"/>
                  </a:lnTo>
                  <a:lnTo>
                    <a:pt x="800252" y="442531"/>
                  </a:lnTo>
                  <a:lnTo>
                    <a:pt x="817003" y="424141"/>
                  </a:lnTo>
                  <a:lnTo>
                    <a:pt x="829386" y="402907"/>
                  </a:lnTo>
                  <a:lnTo>
                    <a:pt x="837082" y="379590"/>
                  </a:lnTo>
                  <a:lnTo>
                    <a:pt x="839711" y="354965"/>
                  </a:lnTo>
                  <a:lnTo>
                    <a:pt x="839762" y="331393"/>
                  </a:lnTo>
                  <a:lnTo>
                    <a:pt x="841603" y="320687"/>
                  </a:lnTo>
                  <a:lnTo>
                    <a:pt x="857313" y="320687"/>
                  </a:lnTo>
                  <a:lnTo>
                    <a:pt x="861339" y="316661"/>
                  </a:lnTo>
                  <a:lnTo>
                    <a:pt x="861339" y="302831"/>
                  </a:lnTo>
                  <a:lnTo>
                    <a:pt x="861339" y="268465"/>
                  </a:lnTo>
                  <a:lnTo>
                    <a:pt x="852119" y="222948"/>
                  </a:lnTo>
                  <a:lnTo>
                    <a:pt x="843407" y="210045"/>
                  </a:lnTo>
                  <a:lnTo>
                    <a:pt x="843407" y="268465"/>
                  </a:lnTo>
                  <a:lnTo>
                    <a:pt x="843407" y="302831"/>
                  </a:lnTo>
                  <a:lnTo>
                    <a:pt x="831532" y="302196"/>
                  </a:lnTo>
                  <a:lnTo>
                    <a:pt x="821778" y="300875"/>
                  </a:lnTo>
                  <a:lnTo>
                    <a:pt x="821778" y="319671"/>
                  </a:lnTo>
                  <a:lnTo>
                    <a:pt x="821778" y="354965"/>
                  </a:lnTo>
                  <a:lnTo>
                    <a:pt x="813981" y="393534"/>
                  </a:lnTo>
                  <a:lnTo>
                    <a:pt x="792708" y="425056"/>
                  </a:lnTo>
                  <a:lnTo>
                    <a:pt x="781913" y="432346"/>
                  </a:lnTo>
                  <a:lnTo>
                    <a:pt x="781913" y="499262"/>
                  </a:lnTo>
                  <a:lnTo>
                    <a:pt x="722604" y="558546"/>
                  </a:lnTo>
                  <a:lnTo>
                    <a:pt x="679310" y="515251"/>
                  </a:lnTo>
                  <a:lnTo>
                    <a:pt x="663308" y="499262"/>
                  </a:lnTo>
                  <a:lnTo>
                    <a:pt x="666127" y="488543"/>
                  </a:lnTo>
                  <a:lnTo>
                    <a:pt x="666711" y="484047"/>
                  </a:lnTo>
                  <a:lnTo>
                    <a:pt x="666711" y="459117"/>
                  </a:lnTo>
                  <a:lnTo>
                    <a:pt x="681888" y="464769"/>
                  </a:lnTo>
                  <a:lnTo>
                    <a:pt x="691794" y="467956"/>
                  </a:lnTo>
                  <a:lnTo>
                    <a:pt x="701903" y="470230"/>
                  </a:lnTo>
                  <a:lnTo>
                    <a:pt x="712190" y="471601"/>
                  </a:lnTo>
                  <a:lnTo>
                    <a:pt x="722604" y="472059"/>
                  </a:lnTo>
                  <a:lnTo>
                    <a:pt x="733031" y="471601"/>
                  </a:lnTo>
                  <a:lnTo>
                    <a:pt x="743318" y="470230"/>
                  </a:lnTo>
                  <a:lnTo>
                    <a:pt x="753427" y="467956"/>
                  </a:lnTo>
                  <a:lnTo>
                    <a:pt x="763346" y="464769"/>
                  </a:lnTo>
                  <a:lnTo>
                    <a:pt x="778510" y="459117"/>
                  </a:lnTo>
                  <a:lnTo>
                    <a:pt x="778510" y="484047"/>
                  </a:lnTo>
                  <a:lnTo>
                    <a:pt x="779094" y="488543"/>
                  </a:lnTo>
                  <a:lnTo>
                    <a:pt x="781913" y="499262"/>
                  </a:lnTo>
                  <a:lnTo>
                    <a:pt x="781913" y="432346"/>
                  </a:lnTo>
                  <a:lnTo>
                    <a:pt x="761174" y="446328"/>
                  </a:lnTo>
                  <a:lnTo>
                    <a:pt x="722604" y="454139"/>
                  </a:lnTo>
                  <a:lnTo>
                    <a:pt x="684060" y="446328"/>
                  </a:lnTo>
                  <a:lnTo>
                    <a:pt x="652538" y="425056"/>
                  </a:lnTo>
                  <a:lnTo>
                    <a:pt x="631266" y="393534"/>
                  </a:lnTo>
                  <a:lnTo>
                    <a:pt x="623455" y="354965"/>
                  </a:lnTo>
                  <a:lnTo>
                    <a:pt x="623455" y="320167"/>
                  </a:lnTo>
                  <a:lnTo>
                    <a:pt x="623455" y="314718"/>
                  </a:lnTo>
                  <a:lnTo>
                    <a:pt x="630542" y="311899"/>
                  </a:lnTo>
                  <a:lnTo>
                    <a:pt x="642150" y="306666"/>
                  </a:lnTo>
                  <a:lnTo>
                    <a:pt x="648931" y="302895"/>
                  </a:lnTo>
                  <a:lnTo>
                    <a:pt x="653440" y="300393"/>
                  </a:lnTo>
                  <a:lnTo>
                    <a:pt x="664375" y="293103"/>
                  </a:lnTo>
                  <a:lnTo>
                    <a:pt x="674890" y="284810"/>
                  </a:lnTo>
                  <a:lnTo>
                    <a:pt x="680669" y="279895"/>
                  </a:lnTo>
                  <a:lnTo>
                    <a:pt x="687387" y="283400"/>
                  </a:lnTo>
                  <a:lnTo>
                    <a:pt x="734263" y="302666"/>
                  </a:lnTo>
                  <a:lnTo>
                    <a:pt x="811644" y="318643"/>
                  </a:lnTo>
                  <a:lnTo>
                    <a:pt x="821778" y="319671"/>
                  </a:lnTo>
                  <a:lnTo>
                    <a:pt x="821778" y="300875"/>
                  </a:lnTo>
                  <a:lnTo>
                    <a:pt x="770737" y="293916"/>
                  </a:lnTo>
                  <a:lnTo>
                    <a:pt x="724928" y="280339"/>
                  </a:lnTo>
                  <a:lnTo>
                    <a:pt x="723912" y="279895"/>
                  </a:lnTo>
                  <a:lnTo>
                    <a:pt x="695604" y="267398"/>
                  </a:lnTo>
                  <a:lnTo>
                    <a:pt x="684339" y="261010"/>
                  </a:lnTo>
                  <a:lnTo>
                    <a:pt x="682866" y="260032"/>
                  </a:lnTo>
                  <a:lnTo>
                    <a:pt x="681139" y="259499"/>
                  </a:lnTo>
                  <a:lnTo>
                    <a:pt x="676986" y="259499"/>
                  </a:lnTo>
                  <a:lnTo>
                    <a:pt x="674725" y="260438"/>
                  </a:lnTo>
                  <a:lnTo>
                    <a:pt x="673036" y="262128"/>
                  </a:lnTo>
                  <a:lnTo>
                    <a:pt x="657148" y="276110"/>
                  </a:lnTo>
                  <a:lnTo>
                    <a:pt x="642023" y="286372"/>
                  </a:lnTo>
                  <a:lnTo>
                    <a:pt x="628294" y="293497"/>
                  </a:lnTo>
                  <a:lnTo>
                    <a:pt x="616597" y="298043"/>
                  </a:lnTo>
                  <a:lnTo>
                    <a:pt x="601802" y="302895"/>
                  </a:lnTo>
                  <a:lnTo>
                    <a:pt x="601840" y="268465"/>
                  </a:lnTo>
                  <a:lnTo>
                    <a:pt x="609638" y="229908"/>
                  </a:lnTo>
                  <a:lnTo>
                    <a:pt x="630910" y="198386"/>
                  </a:lnTo>
                  <a:lnTo>
                    <a:pt x="662432" y="177114"/>
                  </a:lnTo>
                  <a:lnTo>
                    <a:pt x="701001" y="169303"/>
                  </a:lnTo>
                  <a:lnTo>
                    <a:pt x="744258" y="169303"/>
                  </a:lnTo>
                  <a:lnTo>
                    <a:pt x="782815" y="177114"/>
                  </a:lnTo>
                  <a:lnTo>
                    <a:pt x="814336" y="198386"/>
                  </a:lnTo>
                  <a:lnTo>
                    <a:pt x="835609" y="229908"/>
                  </a:lnTo>
                  <a:lnTo>
                    <a:pt x="843407" y="268465"/>
                  </a:lnTo>
                  <a:lnTo>
                    <a:pt x="843407" y="210045"/>
                  </a:lnTo>
                  <a:lnTo>
                    <a:pt x="826998" y="185712"/>
                  </a:lnTo>
                  <a:lnTo>
                    <a:pt x="802703" y="169303"/>
                  </a:lnTo>
                  <a:lnTo>
                    <a:pt x="789774" y="160591"/>
                  </a:lnTo>
                  <a:lnTo>
                    <a:pt x="744258" y="151371"/>
                  </a:lnTo>
                  <a:lnTo>
                    <a:pt x="701001" y="151371"/>
                  </a:lnTo>
                  <a:lnTo>
                    <a:pt x="655459" y="160591"/>
                  </a:lnTo>
                  <a:lnTo>
                    <a:pt x="618223" y="185712"/>
                  </a:lnTo>
                  <a:lnTo>
                    <a:pt x="593102" y="222948"/>
                  </a:lnTo>
                  <a:lnTo>
                    <a:pt x="583895" y="268465"/>
                  </a:lnTo>
                  <a:lnTo>
                    <a:pt x="583895" y="316826"/>
                  </a:lnTo>
                  <a:lnTo>
                    <a:pt x="588175" y="320662"/>
                  </a:lnTo>
                  <a:lnTo>
                    <a:pt x="593737" y="320675"/>
                  </a:lnTo>
                  <a:lnTo>
                    <a:pt x="605510" y="320167"/>
                  </a:lnTo>
                  <a:lnTo>
                    <a:pt x="605510" y="354965"/>
                  </a:lnTo>
                  <a:lnTo>
                    <a:pt x="615835" y="402907"/>
                  </a:lnTo>
                  <a:lnTo>
                    <a:pt x="644982" y="442531"/>
                  </a:lnTo>
                  <a:lnTo>
                    <a:pt x="648766" y="445884"/>
                  </a:lnTo>
                  <a:lnTo>
                    <a:pt x="648766" y="479628"/>
                  </a:lnTo>
                  <a:lnTo>
                    <a:pt x="627672" y="511365"/>
                  </a:lnTo>
                  <a:lnTo>
                    <a:pt x="626071" y="513207"/>
                  </a:lnTo>
                  <a:lnTo>
                    <a:pt x="624573" y="517740"/>
                  </a:lnTo>
                  <a:lnTo>
                    <a:pt x="624751" y="520179"/>
                  </a:lnTo>
                  <a:lnTo>
                    <a:pt x="627329" y="525386"/>
                  </a:lnTo>
                  <a:lnTo>
                    <a:pt x="630415" y="527291"/>
                  </a:lnTo>
                  <a:lnTo>
                    <a:pt x="635241" y="527291"/>
                  </a:lnTo>
                  <a:lnTo>
                    <a:pt x="636574" y="526961"/>
                  </a:lnTo>
                  <a:lnTo>
                    <a:pt x="640676" y="524916"/>
                  </a:lnTo>
                  <a:lnTo>
                    <a:pt x="643458" y="523189"/>
                  </a:lnTo>
                  <a:lnTo>
                    <a:pt x="653948" y="515251"/>
                  </a:lnTo>
                  <a:lnTo>
                    <a:pt x="713638" y="574941"/>
                  </a:lnTo>
                  <a:lnTo>
                    <a:pt x="713651" y="857313"/>
                  </a:lnTo>
                  <a:lnTo>
                    <a:pt x="717664" y="861339"/>
                  </a:lnTo>
                  <a:lnTo>
                    <a:pt x="727570" y="861326"/>
                  </a:lnTo>
                  <a:lnTo>
                    <a:pt x="731583" y="857313"/>
                  </a:lnTo>
                  <a:lnTo>
                    <a:pt x="731583" y="574941"/>
                  </a:lnTo>
                  <a:lnTo>
                    <a:pt x="747979" y="558546"/>
                  </a:lnTo>
                  <a:lnTo>
                    <a:pt x="791273" y="515251"/>
                  </a:lnTo>
                  <a:lnTo>
                    <a:pt x="801674" y="523087"/>
                  </a:lnTo>
                  <a:lnTo>
                    <a:pt x="804430" y="524840"/>
                  </a:lnTo>
                  <a:lnTo>
                    <a:pt x="930935" y="588098"/>
                  </a:lnTo>
                  <a:lnTo>
                    <a:pt x="886650" y="632396"/>
                  </a:lnTo>
                  <a:lnTo>
                    <a:pt x="877392" y="643661"/>
                  </a:lnTo>
                  <a:lnTo>
                    <a:pt x="870610" y="656323"/>
                  </a:lnTo>
                  <a:lnTo>
                    <a:pt x="866444" y="670077"/>
                  </a:lnTo>
                  <a:lnTo>
                    <a:pt x="865035" y="684606"/>
                  </a:lnTo>
                  <a:lnTo>
                    <a:pt x="865047" y="857313"/>
                  </a:lnTo>
                  <a:lnTo>
                    <a:pt x="869061" y="861326"/>
                  </a:lnTo>
                  <a:lnTo>
                    <a:pt x="878941" y="861326"/>
                  </a:lnTo>
                  <a:lnTo>
                    <a:pt x="882942" y="857313"/>
                  </a:lnTo>
                  <a:lnTo>
                    <a:pt x="882954" y="684606"/>
                  </a:lnTo>
                  <a:lnTo>
                    <a:pt x="884034" y="673608"/>
                  </a:lnTo>
                  <a:lnTo>
                    <a:pt x="887196" y="663194"/>
                  </a:lnTo>
                  <a:lnTo>
                    <a:pt x="892327" y="653592"/>
                  </a:lnTo>
                  <a:lnTo>
                    <a:pt x="899350" y="645071"/>
                  </a:lnTo>
                  <a:lnTo>
                    <a:pt x="944702" y="599706"/>
                  </a:lnTo>
                  <a:lnTo>
                    <a:pt x="950899" y="623354"/>
                  </a:lnTo>
                  <a:lnTo>
                    <a:pt x="951522" y="628142"/>
                  </a:lnTo>
                  <a:lnTo>
                    <a:pt x="951534" y="857313"/>
                  </a:lnTo>
                  <a:lnTo>
                    <a:pt x="955548" y="861326"/>
                  </a:lnTo>
                  <a:lnTo>
                    <a:pt x="965441" y="861326"/>
                  </a:lnTo>
                  <a:lnTo>
                    <a:pt x="969467" y="857313"/>
                  </a:lnTo>
                  <a:close/>
                </a:path>
              </a:pathLst>
            </a:custGeom>
            <a:solidFill>
              <a:srgbClr val="AF0023"/>
            </a:solidFill>
          </p:spPr>
          <p:txBody>
            <a:bodyPr wrap="square" lIns="0" tIns="0" rIns="0" bIns="0" rtlCol="0"/>
            <a:lstStyle/>
            <a:p>
              <a:endParaRPr sz="1385"/>
            </a:p>
          </p:txBody>
        </p:sp>
      </p:grpSp>
      <p:sp>
        <p:nvSpPr>
          <p:cNvPr id="41" name="Объект 2">
            <a:extLst>
              <a:ext uri="{FF2B5EF4-FFF2-40B4-BE49-F238E27FC236}">
                <a16:creationId xmlns:a16="http://schemas.microsoft.com/office/drawing/2014/main" id="{16AC8EB3-42E4-4437-9B6B-265510F37282}"/>
              </a:ext>
            </a:extLst>
          </p:cNvPr>
          <p:cNvSpPr txBox="1">
            <a:spLocks/>
          </p:cNvSpPr>
          <p:nvPr/>
        </p:nvSpPr>
        <p:spPr>
          <a:xfrm>
            <a:off x="6025351" y="2592276"/>
            <a:ext cx="5861164" cy="610223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ЯЗЫКОВАЯ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подготовка обучающихся</a:t>
            </a:r>
          </a:p>
        </p:txBody>
      </p:sp>
      <p:sp>
        <p:nvSpPr>
          <p:cNvPr id="42" name="Объект 2">
            <a:extLst>
              <a:ext uri="{FF2B5EF4-FFF2-40B4-BE49-F238E27FC236}">
                <a16:creationId xmlns:a16="http://schemas.microsoft.com/office/drawing/2014/main" id="{8359784A-F839-40C7-B99A-87AFD566FD1F}"/>
              </a:ext>
            </a:extLst>
          </p:cNvPr>
          <p:cNvSpPr txBox="1">
            <a:spLocks/>
          </p:cNvSpPr>
          <p:nvPr/>
        </p:nvSpPr>
        <p:spPr>
          <a:xfrm>
            <a:off x="6025351" y="3694993"/>
            <a:ext cx="5861164" cy="844741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ТРУДОУСТРОЙСТВО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период обучения в структурные подразделения университета</a:t>
            </a:r>
            <a:endParaRPr lang="ru-RU" sz="1800" dirty="0"/>
          </a:p>
        </p:txBody>
      </p:sp>
      <p:sp>
        <p:nvSpPr>
          <p:cNvPr id="43" name="Объект 2">
            <a:extLst>
              <a:ext uri="{FF2B5EF4-FFF2-40B4-BE49-F238E27FC236}">
                <a16:creationId xmlns:a16="http://schemas.microsoft.com/office/drawing/2014/main" id="{5A95DEF0-6CF3-4814-A1C9-0F1DF82B25F4}"/>
              </a:ext>
            </a:extLst>
          </p:cNvPr>
          <p:cNvSpPr txBox="1">
            <a:spLocks/>
          </p:cNvSpPr>
          <p:nvPr/>
        </p:nvSpPr>
        <p:spPr>
          <a:xfrm>
            <a:off x="6025351" y="5032227"/>
            <a:ext cx="5861164" cy="17682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ПОДГОТОВКА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наиболее профессионально-ориентированных обучающихся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endParaRPr lang="ru-RU" sz="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b="1" cap="all" dirty="0">
                <a:latin typeface="Verdana" panose="020B0604030504040204" pitchFamily="34" charset="0"/>
                <a:ea typeface="Verdana" panose="020B0604030504040204" pitchFamily="34" charset="0"/>
              </a:rPr>
              <a:t>формирование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резерва научно-педагогических кадров</a:t>
            </a:r>
            <a:endParaRPr lang="ru-RU" sz="1600" dirty="0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4FFD0B6-3AA0-4854-BD50-8C3400ED2E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5" r="19345"/>
          <a:stretch/>
        </p:blipFill>
        <p:spPr>
          <a:xfrm>
            <a:off x="1" y="437032"/>
            <a:ext cx="4650722" cy="64209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13022-5FC6-6098-20DB-83E3E2881E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91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ЭЛИТНОЕ ОБРАЗОВАНИЕ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886B8B84-CDEF-469F-91EC-59CB5226DDBE}"/>
              </a:ext>
            </a:extLst>
          </p:cNvPr>
          <p:cNvSpPr/>
          <p:nvPr/>
        </p:nvSpPr>
        <p:spPr>
          <a:xfrm>
            <a:off x="9814636" y="1506629"/>
            <a:ext cx="2160000" cy="1301498"/>
          </a:xfrm>
          <a:custGeom>
            <a:avLst/>
            <a:gdLst>
              <a:gd name="connsiteX0" fmla="*/ 0 w 2013749"/>
              <a:gd name="connsiteY0" fmla="*/ 152308 h 1523079"/>
              <a:gd name="connsiteX1" fmla="*/ 152308 w 2013749"/>
              <a:gd name="connsiteY1" fmla="*/ 0 h 1523079"/>
              <a:gd name="connsiteX2" fmla="*/ 1861441 w 2013749"/>
              <a:gd name="connsiteY2" fmla="*/ 0 h 1523079"/>
              <a:gd name="connsiteX3" fmla="*/ 2013749 w 2013749"/>
              <a:gd name="connsiteY3" fmla="*/ 152308 h 1523079"/>
              <a:gd name="connsiteX4" fmla="*/ 2013749 w 2013749"/>
              <a:gd name="connsiteY4" fmla="*/ 1370771 h 1523079"/>
              <a:gd name="connsiteX5" fmla="*/ 1861441 w 2013749"/>
              <a:gd name="connsiteY5" fmla="*/ 1523079 h 1523079"/>
              <a:gd name="connsiteX6" fmla="*/ 152308 w 2013749"/>
              <a:gd name="connsiteY6" fmla="*/ 1523079 h 1523079"/>
              <a:gd name="connsiteX7" fmla="*/ 0 w 2013749"/>
              <a:gd name="connsiteY7" fmla="*/ 1370771 h 1523079"/>
              <a:gd name="connsiteX8" fmla="*/ 0 w 2013749"/>
              <a:gd name="connsiteY8" fmla="*/ 152308 h 152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3749" h="1523079">
                <a:moveTo>
                  <a:pt x="0" y="152308"/>
                </a:moveTo>
                <a:cubicBezTo>
                  <a:pt x="0" y="68191"/>
                  <a:pt x="68191" y="0"/>
                  <a:pt x="152308" y="0"/>
                </a:cubicBezTo>
                <a:lnTo>
                  <a:pt x="1861441" y="0"/>
                </a:lnTo>
                <a:cubicBezTo>
                  <a:pt x="1945558" y="0"/>
                  <a:pt x="2013749" y="68191"/>
                  <a:pt x="2013749" y="152308"/>
                </a:cubicBezTo>
                <a:lnTo>
                  <a:pt x="2013749" y="1370771"/>
                </a:lnTo>
                <a:cubicBezTo>
                  <a:pt x="2013749" y="1454888"/>
                  <a:pt x="1945558" y="1523079"/>
                  <a:pt x="1861441" y="1523079"/>
                </a:cubicBezTo>
                <a:lnTo>
                  <a:pt x="152308" y="1523079"/>
                </a:lnTo>
                <a:cubicBezTo>
                  <a:pt x="68191" y="1523079"/>
                  <a:pt x="0" y="1454888"/>
                  <a:pt x="0" y="1370771"/>
                </a:cubicBezTo>
                <a:lnTo>
                  <a:pt x="0" y="152308"/>
                </a:lnTo>
                <a:close/>
              </a:path>
            </a:pathLst>
          </a:custGeom>
          <a:solidFill>
            <a:srgbClr val="A21C2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shade val="50000"/>
              <a:hueOff val="0"/>
              <a:satOff val="0"/>
              <a:lumOff val="1673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899" tIns="67469" rIns="78899" bIns="67469" numCol="1" spcCol="1270" anchor="ctr" anchorCtr="0">
            <a:noAutofit/>
          </a:bodyPr>
          <a:lstStyle/>
          <a:p>
            <a:pPr marL="0" lvl="0" indent="0" algn="ctr" defTabSz="800100">
              <a:spcBef>
                <a:spcPct val="0"/>
              </a:spcBef>
              <a:buNone/>
            </a:pPr>
            <a:r>
              <a:rPr lang="ru-RU" sz="1200" b="1" kern="1200" cap="al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Пациентцентриро</a:t>
            </a:r>
            <a:endParaRPr lang="ru-RU" sz="1200" b="1" kern="1200" cap="al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algn="ctr" defTabSz="800100">
              <a:spcBef>
                <a:spcPct val="0"/>
              </a:spcBef>
              <a:buNone/>
            </a:pPr>
            <a:r>
              <a:rPr lang="ru-RU" sz="1200" b="1" kern="12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ванная коммуникация в профессиональной деятельности врача</a:t>
            </a:r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6EBEAA96-C3DC-45DC-B9F1-D45BD38351EA}"/>
              </a:ext>
            </a:extLst>
          </p:cNvPr>
          <p:cNvGrpSpPr/>
          <p:nvPr/>
        </p:nvGrpSpPr>
        <p:grpSpPr>
          <a:xfrm>
            <a:off x="331546" y="1506629"/>
            <a:ext cx="2045818" cy="4336409"/>
            <a:chOff x="302738" y="1417479"/>
            <a:chExt cx="2045818" cy="4336409"/>
          </a:xfrm>
        </p:grpSpPr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2B82C30E-A34B-4C8A-B63F-653B1A67BE94}"/>
                </a:ext>
              </a:extLst>
            </p:cNvPr>
            <p:cNvSpPr/>
            <p:nvPr/>
          </p:nvSpPr>
          <p:spPr>
            <a:xfrm>
              <a:off x="302738" y="1417479"/>
              <a:ext cx="2045818" cy="1257422"/>
            </a:xfrm>
            <a:custGeom>
              <a:avLst/>
              <a:gdLst>
                <a:gd name="connsiteX0" fmla="*/ 0 w 2013749"/>
                <a:gd name="connsiteY0" fmla="*/ 152308 h 1523079"/>
                <a:gd name="connsiteX1" fmla="*/ 152308 w 2013749"/>
                <a:gd name="connsiteY1" fmla="*/ 0 h 1523079"/>
                <a:gd name="connsiteX2" fmla="*/ 1861441 w 2013749"/>
                <a:gd name="connsiteY2" fmla="*/ 0 h 1523079"/>
                <a:gd name="connsiteX3" fmla="*/ 2013749 w 2013749"/>
                <a:gd name="connsiteY3" fmla="*/ 152308 h 1523079"/>
                <a:gd name="connsiteX4" fmla="*/ 2013749 w 2013749"/>
                <a:gd name="connsiteY4" fmla="*/ 1370771 h 1523079"/>
                <a:gd name="connsiteX5" fmla="*/ 1861441 w 2013749"/>
                <a:gd name="connsiteY5" fmla="*/ 1523079 h 1523079"/>
                <a:gd name="connsiteX6" fmla="*/ 152308 w 2013749"/>
                <a:gd name="connsiteY6" fmla="*/ 1523079 h 1523079"/>
                <a:gd name="connsiteX7" fmla="*/ 0 w 2013749"/>
                <a:gd name="connsiteY7" fmla="*/ 1370771 h 1523079"/>
                <a:gd name="connsiteX8" fmla="*/ 0 w 2013749"/>
                <a:gd name="connsiteY8" fmla="*/ 152308 h 1523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3749" h="1523079">
                  <a:moveTo>
                    <a:pt x="0" y="152308"/>
                  </a:moveTo>
                  <a:cubicBezTo>
                    <a:pt x="0" y="68191"/>
                    <a:pt x="68191" y="0"/>
                    <a:pt x="152308" y="0"/>
                  </a:cubicBezTo>
                  <a:lnTo>
                    <a:pt x="1861441" y="0"/>
                  </a:lnTo>
                  <a:cubicBezTo>
                    <a:pt x="1945558" y="0"/>
                    <a:pt x="2013749" y="68191"/>
                    <a:pt x="2013749" y="152308"/>
                  </a:cubicBezTo>
                  <a:lnTo>
                    <a:pt x="2013749" y="1370771"/>
                  </a:lnTo>
                  <a:cubicBezTo>
                    <a:pt x="2013749" y="1454888"/>
                    <a:pt x="1945558" y="1523079"/>
                    <a:pt x="1861441" y="1523079"/>
                  </a:cubicBezTo>
                  <a:lnTo>
                    <a:pt x="152308" y="1523079"/>
                  </a:lnTo>
                  <a:cubicBezTo>
                    <a:pt x="68191" y="1523079"/>
                    <a:pt x="0" y="1454888"/>
                    <a:pt x="0" y="1370771"/>
                  </a:cubicBezTo>
                  <a:lnTo>
                    <a:pt x="0" y="152308"/>
                  </a:lnTo>
                  <a:close/>
                </a:path>
              </a:pathLst>
            </a:custGeom>
            <a:solidFill>
              <a:srgbClr val="A21C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899" tIns="67469" rIns="78899" bIns="67469" numCol="1" spcCol="1270" anchor="ctr" anchorCtr="0">
              <a:noAutofit/>
            </a:bodyPr>
            <a:lstStyle/>
            <a:p>
              <a:pPr marL="0" lvl="0" indent="0" algn="ctr" defTabSz="800100">
                <a:spcBef>
                  <a:spcPct val="0"/>
                </a:spcBef>
                <a:buNone/>
              </a:pPr>
              <a:r>
                <a:rPr lang="ru-RU" sz="1200" b="1" kern="1200" cap="al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СОВРЕМЕННЫЕ ИНФОРМАЦИОННЫЕ И МАТЕМАТИЧЕСКИЕ ТЕХНОЛОГИИ               в медицине и здравоохранении</a:t>
              </a:r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FADCE1C3-4C9B-480D-9451-0745BE18514D}"/>
                </a:ext>
              </a:extLst>
            </p:cNvPr>
            <p:cNvSpPr/>
            <p:nvPr/>
          </p:nvSpPr>
          <p:spPr>
            <a:xfrm>
              <a:off x="698735" y="2868546"/>
              <a:ext cx="1649821" cy="864000"/>
            </a:xfrm>
            <a:custGeom>
              <a:avLst/>
              <a:gdLst>
                <a:gd name="connsiteX0" fmla="*/ 0 w 1610999"/>
                <a:gd name="connsiteY0" fmla="*/ 110769 h 1107693"/>
                <a:gd name="connsiteX1" fmla="*/ 110769 w 1610999"/>
                <a:gd name="connsiteY1" fmla="*/ 0 h 1107693"/>
                <a:gd name="connsiteX2" fmla="*/ 1500230 w 1610999"/>
                <a:gd name="connsiteY2" fmla="*/ 0 h 1107693"/>
                <a:gd name="connsiteX3" fmla="*/ 1610999 w 1610999"/>
                <a:gd name="connsiteY3" fmla="*/ 110769 h 1107693"/>
                <a:gd name="connsiteX4" fmla="*/ 1610999 w 1610999"/>
                <a:gd name="connsiteY4" fmla="*/ 996924 h 1107693"/>
                <a:gd name="connsiteX5" fmla="*/ 1500230 w 1610999"/>
                <a:gd name="connsiteY5" fmla="*/ 1107693 h 1107693"/>
                <a:gd name="connsiteX6" fmla="*/ 110769 w 1610999"/>
                <a:gd name="connsiteY6" fmla="*/ 1107693 h 1107693"/>
                <a:gd name="connsiteX7" fmla="*/ 0 w 1610999"/>
                <a:gd name="connsiteY7" fmla="*/ 996924 h 1107693"/>
                <a:gd name="connsiteX8" fmla="*/ 0 w 1610999"/>
                <a:gd name="connsiteY8" fmla="*/ 110769 h 110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0999" h="1107693">
                  <a:moveTo>
                    <a:pt x="0" y="110769"/>
                  </a:moveTo>
                  <a:cubicBezTo>
                    <a:pt x="0" y="49593"/>
                    <a:pt x="49593" y="0"/>
                    <a:pt x="110769" y="0"/>
                  </a:cubicBezTo>
                  <a:lnTo>
                    <a:pt x="1500230" y="0"/>
                  </a:lnTo>
                  <a:cubicBezTo>
                    <a:pt x="1561406" y="0"/>
                    <a:pt x="1610999" y="49593"/>
                    <a:pt x="1610999" y="110769"/>
                  </a:cubicBezTo>
                  <a:lnTo>
                    <a:pt x="1610999" y="996924"/>
                  </a:lnTo>
                  <a:cubicBezTo>
                    <a:pt x="1610999" y="1058100"/>
                    <a:pt x="1561406" y="1107693"/>
                    <a:pt x="1500230" y="1107693"/>
                  </a:cubicBezTo>
                  <a:lnTo>
                    <a:pt x="110769" y="1107693"/>
                  </a:lnTo>
                  <a:cubicBezTo>
                    <a:pt x="49593" y="1107693"/>
                    <a:pt x="0" y="1058100"/>
                    <a:pt x="0" y="996924"/>
                  </a:cubicBezTo>
                  <a:lnTo>
                    <a:pt x="0" y="110769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923" tIns="52763" rIns="62923" bIns="52763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Компьютерные технологии для специалиста</a:t>
              </a:r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DA1AEF25-AB40-42C5-BE5E-02B993112386}"/>
                </a:ext>
              </a:extLst>
            </p:cNvPr>
            <p:cNvSpPr/>
            <p:nvPr/>
          </p:nvSpPr>
          <p:spPr>
            <a:xfrm>
              <a:off x="678745" y="3877876"/>
              <a:ext cx="1649820" cy="864000"/>
            </a:xfrm>
            <a:custGeom>
              <a:avLst/>
              <a:gdLst>
                <a:gd name="connsiteX0" fmla="*/ 0 w 1610999"/>
                <a:gd name="connsiteY0" fmla="*/ 110769 h 1107693"/>
                <a:gd name="connsiteX1" fmla="*/ 110769 w 1610999"/>
                <a:gd name="connsiteY1" fmla="*/ 0 h 1107693"/>
                <a:gd name="connsiteX2" fmla="*/ 1500230 w 1610999"/>
                <a:gd name="connsiteY2" fmla="*/ 0 h 1107693"/>
                <a:gd name="connsiteX3" fmla="*/ 1610999 w 1610999"/>
                <a:gd name="connsiteY3" fmla="*/ 110769 h 1107693"/>
                <a:gd name="connsiteX4" fmla="*/ 1610999 w 1610999"/>
                <a:gd name="connsiteY4" fmla="*/ 996924 h 1107693"/>
                <a:gd name="connsiteX5" fmla="*/ 1500230 w 1610999"/>
                <a:gd name="connsiteY5" fmla="*/ 1107693 h 1107693"/>
                <a:gd name="connsiteX6" fmla="*/ 110769 w 1610999"/>
                <a:gd name="connsiteY6" fmla="*/ 1107693 h 1107693"/>
                <a:gd name="connsiteX7" fmla="*/ 0 w 1610999"/>
                <a:gd name="connsiteY7" fmla="*/ 996924 h 1107693"/>
                <a:gd name="connsiteX8" fmla="*/ 0 w 1610999"/>
                <a:gd name="connsiteY8" fmla="*/ 110769 h 110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0999" h="1107693">
                  <a:moveTo>
                    <a:pt x="0" y="110769"/>
                  </a:moveTo>
                  <a:cubicBezTo>
                    <a:pt x="0" y="49593"/>
                    <a:pt x="49593" y="0"/>
                    <a:pt x="110769" y="0"/>
                  </a:cubicBezTo>
                  <a:lnTo>
                    <a:pt x="1500230" y="0"/>
                  </a:lnTo>
                  <a:cubicBezTo>
                    <a:pt x="1561406" y="0"/>
                    <a:pt x="1610999" y="49593"/>
                    <a:pt x="1610999" y="110769"/>
                  </a:cubicBezTo>
                  <a:lnTo>
                    <a:pt x="1610999" y="996924"/>
                  </a:lnTo>
                  <a:cubicBezTo>
                    <a:pt x="1610999" y="1058100"/>
                    <a:pt x="1561406" y="1107693"/>
                    <a:pt x="1500230" y="1107693"/>
                  </a:cubicBezTo>
                  <a:lnTo>
                    <a:pt x="110769" y="1107693"/>
                  </a:lnTo>
                  <a:cubicBezTo>
                    <a:pt x="49593" y="1107693"/>
                    <a:pt x="0" y="1058100"/>
                    <a:pt x="0" y="996924"/>
                  </a:cubicBezTo>
                  <a:lnTo>
                    <a:pt x="0" y="110769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  <a:hueOff val="0"/>
                <a:satOff val="0"/>
                <a:lumOff val="836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923" tIns="52763" rIns="62923" bIns="52763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Медицинские информационные системы</a:t>
              </a:r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BE68917F-3944-4C30-8740-19AA224349C4}"/>
                </a:ext>
              </a:extLst>
            </p:cNvPr>
            <p:cNvSpPr/>
            <p:nvPr/>
          </p:nvSpPr>
          <p:spPr>
            <a:xfrm>
              <a:off x="678745" y="4889888"/>
              <a:ext cx="1649820" cy="864000"/>
            </a:xfrm>
            <a:custGeom>
              <a:avLst/>
              <a:gdLst>
                <a:gd name="connsiteX0" fmla="*/ 0 w 1610999"/>
                <a:gd name="connsiteY0" fmla="*/ 110769 h 1107693"/>
                <a:gd name="connsiteX1" fmla="*/ 110769 w 1610999"/>
                <a:gd name="connsiteY1" fmla="*/ 0 h 1107693"/>
                <a:gd name="connsiteX2" fmla="*/ 1500230 w 1610999"/>
                <a:gd name="connsiteY2" fmla="*/ 0 h 1107693"/>
                <a:gd name="connsiteX3" fmla="*/ 1610999 w 1610999"/>
                <a:gd name="connsiteY3" fmla="*/ 110769 h 1107693"/>
                <a:gd name="connsiteX4" fmla="*/ 1610999 w 1610999"/>
                <a:gd name="connsiteY4" fmla="*/ 996924 h 1107693"/>
                <a:gd name="connsiteX5" fmla="*/ 1500230 w 1610999"/>
                <a:gd name="connsiteY5" fmla="*/ 1107693 h 1107693"/>
                <a:gd name="connsiteX6" fmla="*/ 110769 w 1610999"/>
                <a:gd name="connsiteY6" fmla="*/ 1107693 h 1107693"/>
                <a:gd name="connsiteX7" fmla="*/ 0 w 1610999"/>
                <a:gd name="connsiteY7" fmla="*/ 996924 h 1107693"/>
                <a:gd name="connsiteX8" fmla="*/ 0 w 1610999"/>
                <a:gd name="connsiteY8" fmla="*/ 110769 h 110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0999" h="1107693">
                  <a:moveTo>
                    <a:pt x="0" y="110769"/>
                  </a:moveTo>
                  <a:cubicBezTo>
                    <a:pt x="0" y="49593"/>
                    <a:pt x="49593" y="0"/>
                    <a:pt x="110769" y="0"/>
                  </a:cubicBezTo>
                  <a:lnTo>
                    <a:pt x="1500230" y="0"/>
                  </a:lnTo>
                  <a:cubicBezTo>
                    <a:pt x="1561406" y="0"/>
                    <a:pt x="1610999" y="49593"/>
                    <a:pt x="1610999" y="110769"/>
                  </a:cubicBezTo>
                  <a:lnTo>
                    <a:pt x="1610999" y="996924"/>
                  </a:lnTo>
                  <a:cubicBezTo>
                    <a:pt x="1610999" y="1058100"/>
                    <a:pt x="1561406" y="1107693"/>
                    <a:pt x="1500230" y="1107693"/>
                  </a:cubicBezTo>
                  <a:lnTo>
                    <a:pt x="110769" y="1107693"/>
                  </a:lnTo>
                  <a:cubicBezTo>
                    <a:pt x="49593" y="1107693"/>
                    <a:pt x="0" y="1058100"/>
                    <a:pt x="0" y="996924"/>
                  </a:cubicBezTo>
                  <a:lnTo>
                    <a:pt x="0" y="110769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  <a:hueOff val="0"/>
                <a:satOff val="0"/>
                <a:lumOff val="1673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923" tIns="52763" rIns="62923" bIns="52763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Научные исследования в медицине</a:t>
              </a:r>
            </a:p>
          </p:txBody>
        </p:sp>
        <p:cxnSp>
          <p:nvCxnSpPr>
            <p:cNvPr id="47" name="Соединитель: уступ 46">
              <a:extLst>
                <a:ext uri="{FF2B5EF4-FFF2-40B4-BE49-F238E27FC236}">
                  <a16:creationId xmlns:a16="http://schemas.microsoft.com/office/drawing/2014/main" id="{F0B8E5A5-F079-438C-A046-BFF717198158}"/>
                </a:ext>
              </a:extLst>
            </p:cNvPr>
            <p:cNvCxnSpPr>
              <a:cxnSpLocks/>
            </p:cNvCxnSpPr>
            <p:nvPr/>
          </p:nvCxnSpPr>
          <p:spPr>
            <a:xfrm>
              <a:off x="343746" y="2549159"/>
              <a:ext cx="324000" cy="2520000"/>
            </a:xfrm>
            <a:prstGeom prst="bentConnector3">
              <a:avLst>
                <a:gd name="adj1" fmla="val -7469"/>
              </a:avLst>
            </a:prstGeom>
            <a:ln>
              <a:solidFill>
                <a:srgbClr val="A21C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Соединитель: уступ 54">
              <a:extLst>
                <a:ext uri="{FF2B5EF4-FFF2-40B4-BE49-F238E27FC236}">
                  <a16:creationId xmlns:a16="http://schemas.microsoft.com/office/drawing/2014/main" id="{D36B1F24-25AF-4662-9BF5-C6DDFC2F3A5A}"/>
                </a:ext>
              </a:extLst>
            </p:cNvPr>
            <p:cNvCxnSpPr>
              <a:cxnSpLocks/>
              <a:stCxn id="6" idx="7"/>
              <a:endCxn id="10" idx="0"/>
            </p:cNvCxnSpPr>
            <p:nvPr/>
          </p:nvCxnSpPr>
          <p:spPr>
            <a:xfrm>
              <a:off x="302738" y="2549159"/>
              <a:ext cx="376007" cy="1415117"/>
            </a:xfrm>
            <a:prstGeom prst="bentConnector3">
              <a:avLst>
                <a:gd name="adj1" fmla="val 3868"/>
              </a:avLst>
            </a:prstGeom>
            <a:ln>
              <a:solidFill>
                <a:srgbClr val="A21C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Соединитель: уступ 58">
              <a:extLst>
                <a:ext uri="{FF2B5EF4-FFF2-40B4-BE49-F238E27FC236}">
                  <a16:creationId xmlns:a16="http://schemas.microsoft.com/office/drawing/2014/main" id="{52034891-CA95-462E-B565-4E85D34B833A}"/>
                </a:ext>
              </a:extLst>
            </p:cNvPr>
            <p:cNvCxnSpPr>
              <a:cxnSpLocks/>
            </p:cNvCxnSpPr>
            <p:nvPr/>
          </p:nvCxnSpPr>
          <p:spPr>
            <a:xfrm>
              <a:off x="315801" y="2549158"/>
              <a:ext cx="395997" cy="432000"/>
            </a:xfrm>
            <a:prstGeom prst="bentConnector3">
              <a:avLst>
                <a:gd name="adj1" fmla="val 374"/>
              </a:avLst>
            </a:prstGeom>
            <a:ln>
              <a:solidFill>
                <a:srgbClr val="A21C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5F5869DE-B00D-4F0F-AEF4-B51D8463F3EF}"/>
              </a:ext>
            </a:extLst>
          </p:cNvPr>
          <p:cNvGrpSpPr/>
          <p:nvPr/>
        </p:nvGrpSpPr>
        <p:grpSpPr>
          <a:xfrm>
            <a:off x="2702319" y="1506629"/>
            <a:ext cx="2045818" cy="3737332"/>
            <a:chOff x="2680429" y="1417479"/>
            <a:chExt cx="2045818" cy="3737332"/>
          </a:xfrm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4FC3D263-5DB1-4913-B2B9-C2A8F44438E2}"/>
                </a:ext>
              </a:extLst>
            </p:cNvPr>
            <p:cNvSpPr/>
            <p:nvPr/>
          </p:nvSpPr>
          <p:spPr>
            <a:xfrm>
              <a:off x="2680429" y="1417479"/>
              <a:ext cx="2045818" cy="1257422"/>
            </a:xfrm>
            <a:custGeom>
              <a:avLst/>
              <a:gdLst>
                <a:gd name="connsiteX0" fmla="*/ 0 w 2013749"/>
                <a:gd name="connsiteY0" fmla="*/ 152308 h 1523079"/>
                <a:gd name="connsiteX1" fmla="*/ 152308 w 2013749"/>
                <a:gd name="connsiteY1" fmla="*/ 0 h 1523079"/>
                <a:gd name="connsiteX2" fmla="*/ 1861441 w 2013749"/>
                <a:gd name="connsiteY2" fmla="*/ 0 h 1523079"/>
                <a:gd name="connsiteX3" fmla="*/ 2013749 w 2013749"/>
                <a:gd name="connsiteY3" fmla="*/ 152308 h 1523079"/>
                <a:gd name="connsiteX4" fmla="*/ 2013749 w 2013749"/>
                <a:gd name="connsiteY4" fmla="*/ 1370771 h 1523079"/>
                <a:gd name="connsiteX5" fmla="*/ 1861441 w 2013749"/>
                <a:gd name="connsiteY5" fmla="*/ 1523079 h 1523079"/>
                <a:gd name="connsiteX6" fmla="*/ 152308 w 2013749"/>
                <a:gd name="connsiteY6" fmla="*/ 1523079 h 1523079"/>
                <a:gd name="connsiteX7" fmla="*/ 0 w 2013749"/>
                <a:gd name="connsiteY7" fmla="*/ 1370771 h 1523079"/>
                <a:gd name="connsiteX8" fmla="*/ 0 w 2013749"/>
                <a:gd name="connsiteY8" fmla="*/ 152308 h 1523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3749" h="1523079">
                  <a:moveTo>
                    <a:pt x="0" y="152308"/>
                  </a:moveTo>
                  <a:cubicBezTo>
                    <a:pt x="0" y="68191"/>
                    <a:pt x="68191" y="0"/>
                    <a:pt x="152308" y="0"/>
                  </a:cubicBezTo>
                  <a:lnTo>
                    <a:pt x="1861441" y="0"/>
                  </a:lnTo>
                  <a:cubicBezTo>
                    <a:pt x="1945558" y="0"/>
                    <a:pt x="2013749" y="68191"/>
                    <a:pt x="2013749" y="152308"/>
                  </a:cubicBezTo>
                  <a:lnTo>
                    <a:pt x="2013749" y="1370771"/>
                  </a:lnTo>
                  <a:cubicBezTo>
                    <a:pt x="2013749" y="1454888"/>
                    <a:pt x="1945558" y="1523079"/>
                    <a:pt x="1861441" y="1523079"/>
                  </a:cubicBezTo>
                  <a:lnTo>
                    <a:pt x="152308" y="1523079"/>
                  </a:lnTo>
                  <a:cubicBezTo>
                    <a:pt x="68191" y="1523079"/>
                    <a:pt x="0" y="1454888"/>
                    <a:pt x="0" y="1370771"/>
                  </a:cubicBezTo>
                  <a:lnTo>
                    <a:pt x="0" y="152308"/>
                  </a:lnTo>
                  <a:close/>
                </a:path>
              </a:pathLst>
            </a:custGeom>
            <a:solidFill>
              <a:srgbClr val="A21C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50000"/>
                <a:hueOff val="0"/>
                <a:satOff val="0"/>
                <a:lumOff val="1673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899" tIns="67469" rIns="78899" bIns="67469" numCol="1" spcCol="1270" anchor="ctr" anchorCtr="0">
              <a:noAutofit/>
            </a:bodyPr>
            <a:lstStyle/>
            <a:p>
              <a:pPr marL="0" lvl="0" indent="0" algn="ctr" defTabSz="800100">
                <a:spcBef>
                  <a:spcPct val="0"/>
                </a:spcBef>
                <a:buNone/>
              </a:pPr>
              <a:r>
                <a:rPr lang="ru-RU" sz="1200" b="1" kern="1200" cap="al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ЭТИКО-ПРАВОВАЯ ПОДГОТОВКА     врачей-клиницистов</a:t>
              </a:r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6E09CB9-A476-4C05-9DDC-30611A6CC560}"/>
                </a:ext>
              </a:extLst>
            </p:cNvPr>
            <p:cNvSpPr/>
            <p:nvPr/>
          </p:nvSpPr>
          <p:spPr>
            <a:xfrm>
              <a:off x="3076425" y="2868546"/>
              <a:ext cx="1649821" cy="1026000"/>
            </a:xfrm>
            <a:custGeom>
              <a:avLst/>
              <a:gdLst>
                <a:gd name="connsiteX0" fmla="*/ 0 w 1610999"/>
                <a:gd name="connsiteY0" fmla="*/ 110769 h 1107693"/>
                <a:gd name="connsiteX1" fmla="*/ 110769 w 1610999"/>
                <a:gd name="connsiteY1" fmla="*/ 0 h 1107693"/>
                <a:gd name="connsiteX2" fmla="*/ 1500230 w 1610999"/>
                <a:gd name="connsiteY2" fmla="*/ 0 h 1107693"/>
                <a:gd name="connsiteX3" fmla="*/ 1610999 w 1610999"/>
                <a:gd name="connsiteY3" fmla="*/ 110769 h 1107693"/>
                <a:gd name="connsiteX4" fmla="*/ 1610999 w 1610999"/>
                <a:gd name="connsiteY4" fmla="*/ 996924 h 1107693"/>
                <a:gd name="connsiteX5" fmla="*/ 1500230 w 1610999"/>
                <a:gd name="connsiteY5" fmla="*/ 1107693 h 1107693"/>
                <a:gd name="connsiteX6" fmla="*/ 110769 w 1610999"/>
                <a:gd name="connsiteY6" fmla="*/ 1107693 h 1107693"/>
                <a:gd name="connsiteX7" fmla="*/ 0 w 1610999"/>
                <a:gd name="connsiteY7" fmla="*/ 996924 h 1107693"/>
                <a:gd name="connsiteX8" fmla="*/ 0 w 1610999"/>
                <a:gd name="connsiteY8" fmla="*/ 110769 h 110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0999" h="1107693">
                  <a:moveTo>
                    <a:pt x="0" y="110769"/>
                  </a:moveTo>
                  <a:cubicBezTo>
                    <a:pt x="0" y="49593"/>
                    <a:pt x="49593" y="0"/>
                    <a:pt x="110769" y="0"/>
                  </a:cubicBezTo>
                  <a:lnTo>
                    <a:pt x="1500230" y="0"/>
                  </a:lnTo>
                  <a:cubicBezTo>
                    <a:pt x="1561406" y="0"/>
                    <a:pt x="1610999" y="49593"/>
                    <a:pt x="1610999" y="110769"/>
                  </a:cubicBezTo>
                  <a:lnTo>
                    <a:pt x="1610999" y="996924"/>
                  </a:lnTo>
                  <a:cubicBezTo>
                    <a:pt x="1610999" y="1058100"/>
                    <a:pt x="1561406" y="1107693"/>
                    <a:pt x="1500230" y="1107693"/>
                  </a:cubicBezTo>
                  <a:lnTo>
                    <a:pt x="110769" y="1107693"/>
                  </a:lnTo>
                  <a:cubicBezTo>
                    <a:pt x="49593" y="1107693"/>
                    <a:pt x="0" y="1058100"/>
                    <a:pt x="0" y="996924"/>
                  </a:cubicBezTo>
                  <a:lnTo>
                    <a:pt x="0" y="110769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  <a:hueOff val="0"/>
                <a:satOff val="0"/>
                <a:lumOff val="2510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923" tIns="52763" rIns="62923" bIns="52763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Стратегия и тактика управления медицинской организацией</a:t>
              </a:r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58924FED-D835-4B7D-8B1C-03F9A9AD9C89}"/>
                </a:ext>
              </a:extLst>
            </p:cNvPr>
            <p:cNvSpPr/>
            <p:nvPr/>
          </p:nvSpPr>
          <p:spPr>
            <a:xfrm>
              <a:off x="3091668" y="4128811"/>
              <a:ext cx="1634290" cy="1026000"/>
            </a:xfrm>
            <a:custGeom>
              <a:avLst/>
              <a:gdLst>
                <a:gd name="connsiteX0" fmla="*/ 0 w 1610999"/>
                <a:gd name="connsiteY0" fmla="*/ 100687 h 1006874"/>
                <a:gd name="connsiteX1" fmla="*/ 100687 w 1610999"/>
                <a:gd name="connsiteY1" fmla="*/ 0 h 1006874"/>
                <a:gd name="connsiteX2" fmla="*/ 1510312 w 1610999"/>
                <a:gd name="connsiteY2" fmla="*/ 0 h 1006874"/>
                <a:gd name="connsiteX3" fmla="*/ 1610999 w 1610999"/>
                <a:gd name="connsiteY3" fmla="*/ 100687 h 1006874"/>
                <a:gd name="connsiteX4" fmla="*/ 1610999 w 1610999"/>
                <a:gd name="connsiteY4" fmla="*/ 906187 h 1006874"/>
                <a:gd name="connsiteX5" fmla="*/ 1510312 w 1610999"/>
                <a:gd name="connsiteY5" fmla="*/ 1006874 h 1006874"/>
                <a:gd name="connsiteX6" fmla="*/ 100687 w 1610999"/>
                <a:gd name="connsiteY6" fmla="*/ 1006874 h 1006874"/>
                <a:gd name="connsiteX7" fmla="*/ 0 w 1610999"/>
                <a:gd name="connsiteY7" fmla="*/ 906187 h 1006874"/>
                <a:gd name="connsiteX8" fmla="*/ 0 w 1610999"/>
                <a:gd name="connsiteY8" fmla="*/ 100687 h 100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0999" h="1006874">
                  <a:moveTo>
                    <a:pt x="0" y="100687"/>
                  </a:moveTo>
                  <a:cubicBezTo>
                    <a:pt x="0" y="45079"/>
                    <a:pt x="45079" y="0"/>
                    <a:pt x="100687" y="0"/>
                  </a:cubicBezTo>
                  <a:lnTo>
                    <a:pt x="1510312" y="0"/>
                  </a:lnTo>
                  <a:cubicBezTo>
                    <a:pt x="1565920" y="0"/>
                    <a:pt x="1610999" y="45079"/>
                    <a:pt x="1610999" y="100687"/>
                  </a:cubicBezTo>
                  <a:lnTo>
                    <a:pt x="1610999" y="906187"/>
                  </a:lnTo>
                  <a:cubicBezTo>
                    <a:pt x="1610999" y="961795"/>
                    <a:pt x="1565920" y="1006874"/>
                    <a:pt x="1510312" y="1006874"/>
                  </a:cubicBezTo>
                  <a:lnTo>
                    <a:pt x="100687" y="1006874"/>
                  </a:lnTo>
                  <a:cubicBezTo>
                    <a:pt x="45079" y="1006874"/>
                    <a:pt x="0" y="961795"/>
                    <a:pt x="0" y="906187"/>
                  </a:cubicBezTo>
                  <a:lnTo>
                    <a:pt x="0" y="100687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  <a:hueOff val="0"/>
                <a:satOff val="0"/>
                <a:lumOff val="3347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970" tIns="49810" rIns="59970" bIns="4981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Нормативное и правовое регулирование деятельности врача</a:t>
              </a:r>
            </a:p>
          </p:txBody>
        </p:sp>
        <p:cxnSp>
          <p:nvCxnSpPr>
            <p:cNvPr id="63" name="Соединитель: уступ 62">
              <a:extLst>
                <a:ext uri="{FF2B5EF4-FFF2-40B4-BE49-F238E27FC236}">
                  <a16:creationId xmlns:a16="http://schemas.microsoft.com/office/drawing/2014/main" id="{B81514F1-2BB5-4007-83FC-2D2C2C0AE119}"/>
                </a:ext>
              </a:extLst>
            </p:cNvPr>
            <p:cNvCxnSpPr>
              <a:cxnSpLocks/>
            </p:cNvCxnSpPr>
            <p:nvPr/>
          </p:nvCxnSpPr>
          <p:spPr>
            <a:xfrm>
              <a:off x="2695959" y="2549159"/>
              <a:ext cx="395998" cy="1728000"/>
            </a:xfrm>
            <a:prstGeom prst="bentConnector3">
              <a:avLst>
                <a:gd name="adj1" fmla="val 2428"/>
              </a:avLst>
            </a:prstGeom>
            <a:ln>
              <a:solidFill>
                <a:srgbClr val="A21C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Соединитель: уступ 63">
              <a:extLst>
                <a:ext uri="{FF2B5EF4-FFF2-40B4-BE49-F238E27FC236}">
                  <a16:creationId xmlns:a16="http://schemas.microsoft.com/office/drawing/2014/main" id="{E0A17016-D7E7-4B63-8A74-5BEDC0152523}"/>
                </a:ext>
              </a:extLst>
            </p:cNvPr>
            <p:cNvCxnSpPr>
              <a:cxnSpLocks/>
            </p:cNvCxnSpPr>
            <p:nvPr/>
          </p:nvCxnSpPr>
          <p:spPr>
            <a:xfrm>
              <a:off x="2695959" y="2536096"/>
              <a:ext cx="395997" cy="461035"/>
            </a:xfrm>
            <a:prstGeom prst="bentConnector3">
              <a:avLst>
                <a:gd name="adj1" fmla="val 2427"/>
              </a:avLst>
            </a:prstGeom>
            <a:ln>
              <a:solidFill>
                <a:srgbClr val="A21C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32D9B07D-B29C-4E39-AA44-18080CC47A7E}"/>
              </a:ext>
            </a:extLst>
          </p:cNvPr>
          <p:cNvSpPr/>
          <p:nvPr/>
        </p:nvSpPr>
        <p:spPr>
          <a:xfrm>
            <a:off x="5073092" y="1506629"/>
            <a:ext cx="2045818" cy="1257422"/>
          </a:xfrm>
          <a:custGeom>
            <a:avLst/>
            <a:gdLst>
              <a:gd name="connsiteX0" fmla="*/ 0 w 2013749"/>
              <a:gd name="connsiteY0" fmla="*/ 152308 h 1523079"/>
              <a:gd name="connsiteX1" fmla="*/ 152308 w 2013749"/>
              <a:gd name="connsiteY1" fmla="*/ 0 h 1523079"/>
              <a:gd name="connsiteX2" fmla="*/ 1861441 w 2013749"/>
              <a:gd name="connsiteY2" fmla="*/ 0 h 1523079"/>
              <a:gd name="connsiteX3" fmla="*/ 2013749 w 2013749"/>
              <a:gd name="connsiteY3" fmla="*/ 152308 h 1523079"/>
              <a:gd name="connsiteX4" fmla="*/ 2013749 w 2013749"/>
              <a:gd name="connsiteY4" fmla="*/ 1370771 h 1523079"/>
              <a:gd name="connsiteX5" fmla="*/ 1861441 w 2013749"/>
              <a:gd name="connsiteY5" fmla="*/ 1523079 h 1523079"/>
              <a:gd name="connsiteX6" fmla="*/ 152308 w 2013749"/>
              <a:gd name="connsiteY6" fmla="*/ 1523079 h 1523079"/>
              <a:gd name="connsiteX7" fmla="*/ 0 w 2013749"/>
              <a:gd name="connsiteY7" fmla="*/ 1370771 h 1523079"/>
              <a:gd name="connsiteX8" fmla="*/ 0 w 2013749"/>
              <a:gd name="connsiteY8" fmla="*/ 152308 h 152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3749" h="1523079">
                <a:moveTo>
                  <a:pt x="0" y="152308"/>
                </a:moveTo>
                <a:cubicBezTo>
                  <a:pt x="0" y="68191"/>
                  <a:pt x="68191" y="0"/>
                  <a:pt x="152308" y="0"/>
                </a:cubicBezTo>
                <a:lnTo>
                  <a:pt x="1861441" y="0"/>
                </a:lnTo>
                <a:cubicBezTo>
                  <a:pt x="1945558" y="0"/>
                  <a:pt x="2013749" y="68191"/>
                  <a:pt x="2013749" y="152308"/>
                </a:cubicBezTo>
                <a:lnTo>
                  <a:pt x="2013749" y="1370771"/>
                </a:lnTo>
                <a:cubicBezTo>
                  <a:pt x="2013749" y="1454888"/>
                  <a:pt x="1945558" y="1523079"/>
                  <a:pt x="1861441" y="1523079"/>
                </a:cubicBezTo>
                <a:lnTo>
                  <a:pt x="152308" y="1523079"/>
                </a:lnTo>
                <a:cubicBezTo>
                  <a:pt x="68191" y="1523079"/>
                  <a:pt x="0" y="1454888"/>
                  <a:pt x="0" y="1370771"/>
                </a:cubicBezTo>
                <a:lnTo>
                  <a:pt x="0" y="152308"/>
                </a:lnTo>
                <a:close/>
              </a:path>
            </a:pathLst>
          </a:custGeom>
          <a:solidFill>
            <a:srgbClr val="A21C2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shade val="50000"/>
              <a:hueOff val="0"/>
              <a:satOff val="0"/>
              <a:lumOff val="334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899" tIns="67469" rIns="78899" bIns="67469" numCol="1" spcCol="1270" anchor="ctr" anchorCtr="0">
            <a:noAutofit/>
          </a:bodyPr>
          <a:lstStyle/>
          <a:p>
            <a:pPr marL="0" lvl="0" indent="0" algn="ctr" defTabSz="800100">
              <a:spcBef>
                <a:spcPct val="0"/>
              </a:spcBef>
              <a:buNone/>
            </a:pPr>
            <a:r>
              <a:rPr lang="ru-RU" sz="1200" b="1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УВЛЕКАТЕЛЬНАЯ ФАРМАЦИЯ</a:t>
            </a:r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6F5AD637-EE69-4CD0-ABE9-FED45132A1BC}"/>
              </a:ext>
            </a:extLst>
          </p:cNvPr>
          <p:cNvGrpSpPr/>
          <p:nvPr/>
        </p:nvGrpSpPr>
        <p:grpSpPr>
          <a:xfrm>
            <a:off x="7443865" y="1506629"/>
            <a:ext cx="2045818" cy="3735921"/>
            <a:chOff x="7698224" y="1417479"/>
            <a:chExt cx="2045818" cy="3735921"/>
          </a:xfrm>
        </p:grpSpPr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2904CAD2-C6F8-4E1F-BE5F-A75986018DE7}"/>
                </a:ext>
              </a:extLst>
            </p:cNvPr>
            <p:cNvSpPr/>
            <p:nvPr/>
          </p:nvSpPr>
          <p:spPr>
            <a:xfrm>
              <a:off x="7698224" y="1417479"/>
              <a:ext cx="2045818" cy="1257422"/>
            </a:xfrm>
            <a:custGeom>
              <a:avLst/>
              <a:gdLst>
                <a:gd name="connsiteX0" fmla="*/ 0 w 2013749"/>
                <a:gd name="connsiteY0" fmla="*/ 152308 h 1523079"/>
                <a:gd name="connsiteX1" fmla="*/ 152308 w 2013749"/>
                <a:gd name="connsiteY1" fmla="*/ 0 h 1523079"/>
                <a:gd name="connsiteX2" fmla="*/ 1861441 w 2013749"/>
                <a:gd name="connsiteY2" fmla="*/ 0 h 1523079"/>
                <a:gd name="connsiteX3" fmla="*/ 2013749 w 2013749"/>
                <a:gd name="connsiteY3" fmla="*/ 152308 h 1523079"/>
                <a:gd name="connsiteX4" fmla="*/ 2013749 w 2013749"/>
                <a:gd name="connsiteY4" fmla="*/ 1370771 h 1523079"/>
                <a:gd name="connsiteX5" fmla="*/ 1861441 w 2013749"/>
                <a:gd name="connsiteY5" fmla="*/ 1523079 h 1523079"/>
                <a:gd name="connsiteX6" fmla="*/ 152308 w 2013749"/>
                <a:gd name="connsiteY6" fmla="*/ 1523079 h 1523079"/>
                <a:gd name="connsiteX7" fmla="*/ 0 w 2013749"/>
                <a:gd name="connsiteY7" fmla="*/ 1370771 h 1523079"/>
                <a:gd name="connsiteX8" fmla="*/ 0 w 2013749"/>
                <a:gd name="connsiteY8" fmla="*/ 152308 h 1523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3749" h="1523079">
                  <a:moveTo>
                    <a:pt x="0" y="152308"/>
                  </a:moveTo>
                  <a:cubicBezTo>
                    <a:pt x="0" y="68191"/>
                    <a:pt x="68191" y="0"/>
                    <a:pt x="152308" y="0"/>
                  </a:cubicBezTo>
                  <a:lnTo>
                    <a:pt x="1861441" y="0"/>
                  </a:lnTo>
                  <a:cubicBezTo>
                    <a:pt x="1945558" y="0"/>
                    <a:pt x="2013749" y="68191"/>
                    <a:pt x="2013749" y="152308"/>
                  </a:cubicBezTo>
                  <a:lnTo>
                    <a:pt x="2013749" y="1370771"/>
                  </a:lnTo>
                  <a:cubicBezTo>
                    <a:pt x="2013749" y="1454888"/>
                    <a:pt x="1945558" y="1523079"/>
                    <a:pt x="1861441" y="1523079"/>
                  </a:cubicBezTo>
                  <a:lnTo>
                    <a:pt x="152308" y="1523079"/>
                  </a:lnTo>
                  <a:cubicBezTo>
                    <a:pt x="68191" y="1523079"/>
                    <a:pt x="0" y="1454888"/>
                    <a:pt x="0" y="1370771"/>
                  </a:cubicBezTo>
                  <a:lnTo>
                    <a:pt x="0" y="152308"/>
                  </a:lnTo>
                  <a:close/>
                </a:path>
              </a:pathLst>
            </a:custGeom>
            <a:solidFill>
              <a:srgbClr val="A21C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50000"/>
                <a:hueOff val="0"/>
                <a:satOff val="0"/>
                <a:lumOff val="334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899" tIns="67469" rIns="78899" bIns="67469" numCol="1" spcCol="1270" anchor="ctr" anchorCtr="0">
              <a:noAutofit/>
            </a:bodyPr>
            <a:lstStyle/>
            <a:p>
              <a:pPr marL="0" lvl="0" indent="0" algn="ctr" defTabSz="800100">
                <a:spcBef>
                  <a:spcPct val="0"/>
                </a:spcBef>
                <a:buNone/>
              </a:pPr>
              <a:r>
                <a:rPr lang="ru-RU" sz="1200" b="1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СУДЕБНАЯ МЕДИЦИНА 21 ВЕКА</a:t>
              </a:r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08793B31-45CA-4D65-A300-3F557D00154C}"/>
                </a:ext>
              </a:extLst>
            </p:cNvPr>
            <p:cNvSpPr/>
            <p:nvPr/>
          </p:nvSpPr>
          <p:spPr>
            <a:xfrm>
              <a:off x="8094222" y="2868546"/>
              <a:ext cx="1649820" cy="1024589"/>
            </a:xfrm>
            <a:custGeom>
              <a:avLst/>
              <a:gdLst>
                <a:gd name="connsiteX0" fmla="*/ 0 w 1610999"/>
                <a:gd name="connsiteY0" fmla="*/ 110769 h 1107693"/>
                <a:gd name="connsiteX1" fmla="*/ 110769 w 1610999"/>
                <a:gd name="connsiteY1" fmla="*/ 0 h 1107693"/>
                <a:gd name="connsiteX2" fmla="*/ 1500230 w 1610999"/>
                <a:gd name="connsiteY2" fmla="*/ 0 h 1107693"/>
                <a:gd name="connsiteX3" fmla="*/ 1610999 w 1610999"/>
                <a:gd name="connsiteY3" fmla="*/ 110769 h 1107693"/>
                <a:gd name="connsiteX4" fmla="*/ 1610999 w 1610999"/>
                <a:gd name="connsiteY4" fmla="*/ 996924 h 1107693"/>
                <a:gd name="connsiteX5" fmla="*/ 1500230 w 1610999"/>
                <a:gd name="connsiteY5" fmla="*/ 1107693 h 1107693"/>
                <a:gd name="connsiteX6" fmla="*/ 110769 w 1610999"/>
                <a:gd name="connsiteY6" fmla="*/ 1107693 h 1107693"/>
                <a:gd name="connsiteX7" fmla="*/ 0 w 1610999"/>
                <a:gd name="connsiteY7" fmla="*/ 996924 h 1107693"/>
                <a:gd name="connsiteX8" fmla="*/ 0 w 1610999"/>
                <a:gd name="connsiteY8" fmla="*/ 110769 h 110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0999" h="1107693">
                  <a:moveTo>
                    <a:pt x="0" y="110769"/>
                  </a:moveTo>
                  <a:cubicBezTo>
                    <a:pt x="0" y="49593"/>
                    <a:pt x="49593" y="0"/>
                    <a:pt x="110769" y="0"/>
                  </a:cubicBezTo>
                  <a:lnTo>
                    <a:pt x="1500230" y="0"/>
                  </a:lnTo>
                  <a:cubicBezTo>
                    <a:pt x="1561406" y="0"/>
                    <a:pt x="1610999" y="49593"/>
                    <a:pt x="1610999" y="110769"/>
                  </a:cubicBezTo>
                  <a:lnTo>
                    <a:pt x="1610999" y="996924"/>
                  </a:lnTo>
                  <a:cubicBezTo>
                    <a:pt x="1610999" y="1058100"/>
                    <a:pt x="1561406" y="1107693"/>
                    <a:pt x="1500230" y="1107693"/>
                  </a:cubicBezTo>
                  <a:lnTo>
                    <a:pt x="110769" y="1107693"/>
                  </a:lnTo>
                  <a:cubicBezTo>
                    <a:pt x="49593" y="1107693"/>
                    <a:pt x="0" y="1058100"/>
                    <a:pt x="0" y="996924"/>
                  </a:cubicBezTo>
                  <a:lnTo>
                    <a:pt x="0" y="110769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  <a:hueOff val="0"/>
                <a:satOff val="0"/>
                <a:lumOff val="1673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923" tIns="52763" rIns="62923" bIns="52763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Судебная медицина 21 века</a:t>
              </a:r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E21CEB06-2751-44C6-B66A-BFEB19E36EFD}"/>
                </a:ext>
              </a:extLst>
            </p:cNvPr>
            <p:cNvSpPr/>
            <p:nvPr/>
          </p:nvSpPr>
          <p:spPr>
            <a:xfrm>
              <a:off x="8094222" y="4128811"/>
              <a:ext cx="1649820" cy="1024589"/>
            </a:xfrm>
            <a:custGeom>
              <a:avLst/>
              <a:gdLst>
                <a:gd name="connsiteX0" fmla="*/ 0 w 1610999"/>
                <a:gd name="connsiteY0" fmla="*/ 100687 h 1006874"/>
                <a:gd name="connsiteX1" fmla="*/ 100687 w 1610999"/>
                <a:gd name="connsiteY1" fmla="*/ 0 h 1006874"/>
                <a:gd name="connsiteX2" fmla="*/ 1510312 w 1610999"/>
                <a:gd name="connsiteY2" fmla="*/ 0 h 1006874"/>
                <a:gd name="connsiteX3" fmla="*/ 1610999 w 1610999"/>
                <a:gd name="connsiteY3" fmla="*/ 100687 h 1006874"/>
                <a:gd name="connsiteX4" fmla="*/ 1610999 w 1610999"/>
                <a:gd name="connsiteY4" fmla="*/ 906187 h 1006874"/>
                <a:gd name="connsiteX5" fmla="*/ 1510312 w 1610999"/>
                <a:gd name="connsiteY5" fmla="*/ 1006874 h 1006874"/>
                <a:gd name="connsiteX6" fmla="*/ 100687 w 1610999"/>
                <a:gd name="connsiteY6" fmla="*/ 1006874 h 1006874"/>
                <a:gd name="connsiteX7" fmla="*/ 0 w 1610999"/>
                <a:gd name="connsiteY7" fmla="*/ 906187 h 1006874"/>
                <a:gd name="connsiteX8" fmla="*/ 0 w 1610999"/>
                <a:gd name="connsiteY8" fmla="*/ 100687 h 100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0999" h="1006874">
                  <a:moveTo>
                    <a:pt x="0" y="100687"/>
                  </a:moveTo>
                  <a:cubicBezTo>
                    <a:pt x="0" y="45079"/>
                    <a:pt x="45079" y="0"/>
                    <a:pt x="100687" y="0"/>
                  </a:cubicBezTo>
                  <a:lnTo>
                    <a:pt x="1510312" y="0"/>
                  </a:lnTo>
                  <a:cubicBezTo>
                    <a:pt x="1565920" y="0"/>
                    <a:pt x="1610999" y="45079"/>
                    <a:pt x="1610999" y="100687"/>
                  </a:cubicBezTo>
                  <a:lnTo>
                    <a:pt x="1610999" y="906187"/>
                  </a:lnTo>
                  <a:cubicBezTo>
                    <a:pt x="1610999" y="961795"/>
                    <a:pt x="1565920" y="1006874"/>
                    <a:pt x="1510312" y="1006874"/>
                  </a:cubicBezTo>
                  <a:lnTo>
                    <a:pt x="100687" y="1006874"/>
                  </a:lnTo>
                  <a:cubicBezTo>
                    <a:pt x="45079" y="1006874"/>
                    <a:pt x="0" y="961795"/>
                    <a:pt x="0" y="906187"/>
                  </a:cubicBezTo>
                  <a:lnTo>
                    <a:pt x="0" y="100687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  <a:hueOff val="0"/>
                <a:satOff val="0"/>
                <a:lumOff val="836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970" tIns="49810" rIns="59970" bIns="4981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Аналитическая и судебно-медицинская токсикология</a:t>
              </a:r>
            </a:p>
          </p:txBody>
        </p:sp>
        <p:cxnSp>
          <p:nvCxnSpPr>
            <p:cNvPr id="68" name="Соединитель: уступ 67">
              <a:extLst>
                <a:ext uri="{FF2B5EF4-FFF2-40B4-BE49-F238E27FC236}">
                  <a16:creationId xmlns:a16="http://schemas.microsoft.com/office/drawing/2014/main" id="{52CADF08-CB09-4915-AB95-E5FB3A07A847}"/>
                </a:ext>
              </a:extLst>
            </p:cNvPr>
            <p:cNvCxnSpPr>
              <a:cxnSpLocks/>
            </p:cNvCxnSpPr>
            <p:nvPr/>
          </p:nvCxnSpPr>
          <p:spPr>
            <a:xfrm>
              <a:off x="7698224" y="2569771"/>
              <a:ext cx="395998" cy="1692000"/>
            </a:xfrm>
            <a:prstGeom prst="bentConnector3">
              <a:avLst>
                <a:gd name="adj1" fmla="val 2428"/>
              </a:avLst>
            </a:prstGeom>
            <a:ln>
              <a:solidFill>
                <a:srgbClr val="A21C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Соединитель: уступ 68">
              <a:extLst>
                <a:ext uri="{FF2B5EF4-FFF2-40B4-BE49-F238E27FC236}">
                  <a16:creationId xmlns:a16="http://schemas.microsoft.com/office/drawing/2014/main" id="{8E89617F-9E3F-4D2D-8659-D36DD99A101F}"/>
                </a:ext>
              </a:extLst>
            </p:cNvPr>
            <p:cNvCxnSpPr>
              <a:cxnSpLocks/>
            </p:cNvCxnSpPr>
            <p:nvPr/>
          </p:nvCxnSpPr>
          <p:spPr>
            <a:xfrm>
              <a:off x="7698224" y="2569771"/>
              <a:ext cx="395997" cy="461035"/>
            </a:xfrm>
            <a:prstGeom prst="bentConnector3">
              <a:avLst>
                <a:gd name="adj1" fmla="val 2427"/>
              </a:avLst>
            </a:prstGeom>
            <a:ln>
              <a:solidFill>
                <a:srgbClr val="A21C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28B62B73-9A25-EE40-83D4-00EEE9CB5D4C}"/>
              </a:ext>
            </a:extLst>
          </p:cNvPr>
          <p:cNvCxnSpPr>
            <a:cxnSpLocks/>
          </p:cNvCxnSpPr>
          <p:nvPr/>
        </p:nvCxnSpPr>
        <p:spPr>
          <a:xfrm>
            <a:off x="372060" y="2652079"/>
            <a:ext cx="395998" cy="3456000"/>
          </a:xfrm>
          <a:prstGeom prst="bentConnector3">
            <a:avLst>
              <a:gd name="adj1" fmla="val -7469"/>
            </a:avLst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38980195-466C-54F2-84B8-B6CEDB738834}"/>
              </a:ext>
            </a:extLst>
          </p:cNvPr>
          <p:cNvSpPr/>
          <p:nvPr/>
        </p:nvSpPr>
        <p:spPr>
          <a:xfrm>
            <a:off x="704767" y="5990811"/>
            <a:ext cx="1649820" cy="864000"/>
          </a:xfrm>
          <a:custGeom>
            <a:avLst/>
            <a:gdLst>
              <a:gd name="connsiteX0" fmla="*/ 0 w 1610999"/>
              <a:gd name="connsiteY0" fmla="*/ 110769 h 1107693"/>
              <a:gd name="connsiteX1" fmla="*/ 110769 w 1610999"/>
              <a:gd name="connsiteY1" fmla="*/ 0 h 1107693"/>
              <a:gd name="connsiteX2" fmla="*/ 1500230 w 1610999"/>
              <a:gd name="connsiteY2" fmla="*/ 0 h 1107693"/>
              <a:gd name="connsiteX3" fmla="*/ 1610999 w 1610999"/>
              <a:gd name="connsiteY3" fmla="*/ 110769 h 1107693"/>
              <a:gd name="connsiteX4" fmla="*/ 1610999 w 1610999"/>
              <a:gd name="connsiteY4" fmla="*/ 996924 h 1107693"/>
              <a:gd name="connsiteX5" fmla="*/ 1500230 w 1610999"/>
              <a:gd name="connsiteY5" fmla="*/ 1107693 h 1107693"/>
              <a:gd name="connsiteX6" fmla="*/ 110769 w 1610999"/>
              <a:gd name="connsiteY6" fmla="*/ 1107693 h 1107693"/>
              <a:gd name="connsiteX7" fmla="*/ 0 w 1610999"/>
              <a:gd name="connsiteY7" fmla="*/ 996924 h 1107693"/>
              <a:gd name="connsiteX8" fmla="*/ 0 w 1610999"/>
              <a:gd name="connsiteY8" fmla="*/ 110769 h 11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0999" h="1107693">
                <a:moveTo>
                  <a:pt x="0" y="110769"/>
                </a:moveTo>
                <a:cubicBezTo>
                  <a:pt x="0" y="49593"/>
                  <a:pt x="49593" y="0"/>
                  <a:pt x="110769" y="0"/>
                </a:cubicBezTo>
                <a:lnTo>
                  <a:pt x="1500230" y="0"/>
                </a:lnTo>
                <a:cubicBezTo>
                  <a:pt x="1561406" y="0"/>
                  <a:pt x="1610999" y="49593"/>
                  <a:pt x="1610999" y="110769"/>
                </a:cubicBezTo>
                <a:lnTo>
                  <a:pt x="1610999" y="996924"/>
                </a:lnTo>
                <a:cubicBezTo>
                  <a:pt x="1610999" y="1058100"/>
                  <a:pt x="1561406" y="1107693"/>
                  <a:pt x="1500230" y="1107693"/>
                </a:cubicBezTo>
                <a:lnTo>
                  <a:pt x="110769" y="1107693"/>
                </a:lnTo>
                <a:cubicBezTo>
                  <a:pt x="49593" y="1107693"/>
                  <a:pt x="0" y="1058100"/>
                  <a:pt x="0" y="996924"/>
                </a:cubicBezTo>
                <a:lnTo>
                  <a:pt x="0" y="110769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  <a:hueOff val="0"/>
              <a:satOff val="0"/>
              <a:lumOff val="1673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923" tIns="52763" rIns="62923" bIns="52763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kern="1200" dirty="0">
                <a:latin typeface="Verdana" panose="020B0604030504040204" pitchFamily="34" charset="0"/>
                <a:ea typeface="Verdana" panose="020B0604030504040204" pitchFamily="34" charset="0"/>
              </a:rPr>
              <a:t>Основы разработки программного обеспечения</a:t>
            </a:r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6F2D4269-9B63-1BE1-4570-3DA99A68F32E}"/>
              </a:ext>
            </a:extLst>
          </p:cNvPr>
          <p:cNvSpPr/>
          <p:nvPr/>
        </p:nvSpPr>
        <p:spPr>
          <a:xfrm>
            <a:off x="5463805" y="2957696"/>
            <a:ext cx="1649821" cy="828000"/>
          </a:xfrm>
          <a:custGeom>
            <a:avLst/>
            <a:gdLst>
              <a:gd name="connsiteX0" fmla="*/ 0 w 1610999"/>
              <a:gd name="connsiteY0" fmla="*/ 110769 h 1107693"/>
              <a:gd name="connsiteX1" fmla="*/ 110769 w 1610999"/>
              <a:gd name="connsiteY1" fmla="*/ 0 h 1107693"/>
              <a:gd name="connsiteX2" fmla="*/ 1500230 w 1610999"/>
              <a:gd name="connsiteY2" fmla="*/ 0 h 1107693"/>
              <a:gd name="connsiteX3" fmla="*/ 1610999 w 1610999"/>
              <a:gd name="connsiteY3" fmla="*/ 110769 h 1107693"/>
              <a:gd name="connsiteX4" fmla="*/ 1610999 w 1610999"/>
              <a:gd name="connsiteY4" fmla="*/ 996924 h 1107693"/>
              <a:gd name="connsiteX5" fmla="*/ 1500230 w 1610999"/>
              <a:gd name="connsiteY5" fmla="*/ 1107693 h 1107693"/>
              <a:gd name="connsiteX6" fmla="*/ 110769 w 1610999"/>
              <a:gd name="connsiteY6" fmla="*/ 1107693 h 1107693"/>
              <a:gd name="connsiteX7" fmla="*/ 0 w 1610999"/>
              <a:gd name="connsiteY7" fmla="*/ 996924 h 1107693"/>
              <a:gd name="connsiteX8" fmla="*/ 0 w 1610999"/>
              <a:gd name="connsiteY8" fmla="*/ 110769 h 11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0999" h="1107693">
                <a:moveTo>
                  <a:pt x="0" y="110769"/>
                </a:moveTo>
                <a:cubicBezTo>
                  <a:pt x="0" y="49593"/>
                  <a:pt x="49593" y="0"/>
                  <a:pt x="110769" y="0"/>
                </a:cubicBezTo>
                <a:lnTo>
                  <a:pt x="1500230" y="0"/>
                </a:lnTo>
                <a:cubicBezTo>
                  <a:pt x="1561406" y="0"/>
                  <a:pt x="1610999" y="49593"/>
                  <a:pt x="1610999" y="110769"/>
                </a:cubicBezTo>
                <a:lnTo>
                  <a:pt x="1610999" y="996924"/>
                </a:lnTo>
                <a:cubicBezTo>
                  <a:pt x="1610999" y="1058100"/>
                  <a:pt x="1561406" y="1107693"/>
                  <a:pt x="1500230" y="1107693"/>
                </a:cubicBezTo>
                <a:lnTo>
                  <a:pt x="110769" y="1107693"/>
                </a:lnTo>
                <a:cubicBezTo>
                  <a:pt x="49593" y="1107693"/>
                  <a:pt x="0" y="1058100"/>
                  <a:pt x="0" y="996924"/>
                </a:cubicBezTo>
                <a:lnTo>
                  <a:pt x="0" y="110769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923" tIns="52763" rIns="62923" bIns="52763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kern="1200" dirty="0">
                <a:latin typeface="Verdana" panose="020B0604030504040204" pitchFamily="34" charset="0"/>
                <a:ea typeface="Verdana" panose="020B0604030504040204" pitchFamily="34" charset="0"/>
              </a:rPr>
              <a:t>Гомеопатические лекарственные средства</a:t>
            </a:r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4D01E91A-F578-BA9D-D632-AD5426D00B15}"/>
              </a:ext>
            </a:extLst>
          </p:cNvPr>
          <p:cNvSpPr/>
          <p:nvPr/>
        </p:nvSpPr>
        <p:spPr>
          <a:xfrm>
            <a:off x="5443815" y="3967026"/>
            <a:ext cx="1649820" cy="828000"/>
          </a:xfrm>
          <a:custGeom>
            <a:avLst/>
            <a:gdLst>
              <a:gd name="connsiteX0" fmla="*/ 0 w 1610999"/>
              <a:gd name="connsiteY0" fmla="*/ 110769 h 1107693"/>
              <a:gd name="connsiteX1" fmla="*/ 110769 w 1610999"/>
              <a:gd name="connsiteY1" fmla="*/ 0 h 1107693"/>
              <a:gd name="connsiteX2" fmla="*/ 1500230 w 1610999"/>
              <a:gd name="connsiteY2" fmla="*/ 0 h 1107693"/>
              <a:gd name="connsiteX3" fmla="*/ 1610999 w 1610999"/>
              <a:gd name="connsiteY3" fmla="*/ 110769 h 1107693"/>
              <a:gd name="connsiteX4" fmla="*/ 1610999 w 1610999"/>
              <a:gd name="connsiteY4" fmla="*/ 996924 h 1107693"/>
              <a:gd name="connsiteX5" fmla="*/ 1500230 w 1610999"/>
              <a:gd name="connsiteY5" fmla="*/ 1107693 h 1107693"/>
              <a:gd name="connsiteX6" fmla="*/ 110769 w 1610999"/>
              <a:gd name="connsiteY6" fmla="*/ 1107693 h 1107693"/>
              <a:gd name="connsiteX7" fmla="*/ 0 w 1610999"/>
              <a:gd name="connsiteY7" fmla="*/ 996924 h 1107693"/>
              <a:gd name="connsiteX8" fmla="*/ 0 w 1610999"/>
              <a:gd name="connsiteY8" fmla="*/ 110769 h 11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0999" h="1107693">
                <a:moveTo>
                  <a:pt x="0" y="110769"/>
                </a:moveTo>
                <a:cubicBezTo>
                  <a:pt x="0" y="49593"/>
                  <a:pt x="49593" y="0"/>
                  <a:pt x="110769" y="0"/>
                </a:cubicBezTo>
                <a:lnTo>
                  <a:pt x="1500230" y="0"/>
                </a:lnTo>
                <a:cubicBezTo>
                  <a:pt x="1561406" y="0"/>
                  <a:pt x="1610999" y="49593"/>
                  <a:pt x="1610999" y="110769"/>
                </a:cubicBezTo>
                <a:lnTo>
                  <a:pt x="1610999" y="996924"/>
                </a:lnTo>
                <a:cubicBezTo>
                  <a:pt x="1610999" y="1058100"/>
                  <a:pt x="1561406" y="1107693"/>
                  <a:pt x="1500230" y="1107693"/>
                </a:cubicBezTo>
                <a:lnTo>
                  <a:pt x="110769" y="1107693"/>
                </a:lnTo>
                <a:cubicBezTo>
                  <a:pt x="49593" y="1107693"/>
                  <a:pt x="0" y="1058100"/>
                  <a:pt x="0" y="996924"/>
                </a:cubicBezTo>
                <a:lnTo>
                  <a:pt x="0" y="110769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  <a:hueOff val="0"/>
              <a:satOff val="0"/>
              <a:lumOff val="836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923" tIns="52763" rIns="62923" bIns="52763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kern="1200" dirty="0">
                <a:latin typeface="Verdana" panose="020B0604030504040204" pitchFamily="34" charset="0"/>
                <a:ea typeface="Verdana" panose="020B0604030504040204" pitchFamily="34" charset="0"/>
              </a:rPr>
              <a:t>Лекарственная безопасность</a:t>
            </a: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6B165262-8841-8E8A-614F-F8D1AF41B903}"/>
              </a:ext>
            </a:extLst>
          </p:cNvPr>
          <p:cNvSpPr/>
          <p:nvPr/>
        </p:nvSpPr>
        <p:spPr>
          <a:xfrm>
            <a:off x="5443815" y="4979038"/>
            <a:ext cx="1649820" cy="828000"/>
          </a:xfrm>
          <a:custGeom>
            <a:avLst/>
            <a:gdLst>
              <a:gd name="connsiteX0" fmla="*/ 0 w 1610999"/>
              <a:gd name="connsiteY0" fmla="*/ 110769 h 1107693"/>
              <a:gd name="connsiteX1" fmla="*/ 110769 w 1610999"/>
              <a:gd name="connsiteY1" fmla="*/ 0 h 1107693"/>
              <a:gd name="connsiteX2" fmla="*/ 1500230 w 1610999"/>
              <a:gd name="connsiteY2" fmla="*/ 0 h 1107693"/>
              <a:gd name="connsiteX3" fmla="*/ 1610999 w 1610999"/>
              <a:gd name="connsiteY3" fmla="*/ 110769 h 1107693"/>
              <a:gd name="connsiteX4" fmla="*/ 1610999 w 1610999"/>
              <a:gd name="connsiteY4" fmla="*/ 996924 h 1107693"/>
              <a:gd name="connsiteX5" fmla="*/ 1500230 w 1610999"/>
              <a:gd name="connsiteY5" fmla="*/ 1107693 h 1107693"/>
              <a:gd name="connsiteX6" fmla="*/ 110769 w 1610999"/>
              <a:gd name="connsiteY6" fmla="*/ 1107693 h 1107693"/>
              <a:gd name="connsiteX7" fmla="*/ 0 w 1610999"/>
              <a:gd name="connsiteY7" fmla="*/ 996924 h 1107693"/>
              <a:gd name="connsiteX8" fmla="*/ 0 w 1610999"/>
              <a:gd name="connsiteY8" fmla="*/ 110769 h 11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0999" h="1107693">
                <a:moveTo>
                  <a:pt x="0" y="110769"/>
                </a:moveTo>
                <a:cubicBezTo>
                  <a:pt x="0" y="49593"/>
                  <a:pt x="49593" y="0"/>
                  <a:pt x="110769" y="0"/>
                </a:cubicBezTo>
                <a:lnTo>
                  <a:pt x="1500230" y="0"/>
                </a:lnTo>
                <a:cubicBezTo>
                  <a:pt x="1561406" y="0"/>
                  <a:pt x="1610999" y="49593"/>
                  <a:pt x="1610999" y="110769"/>
                </a:cubicBezTo>
                <a:lnTo>
                  <a:pt x="1610999" y="996924"/>
                </a:lnTo>
                <a:cubicBezTo>
                  <a:pt x="1610999" y="1058100"/>
                  <a:pt x="1561406" y="1107693"/>
                  <a:pt x="1500230" y="1107693"/>
                </a:cubicBezTo>
                <a:lnTo>
                  <a:pt x="110769" y="1107693"/>
                </a:lnTo>
                <a:cubicBezTo>
                  <a:pt x="49593" y="1107693"/>
                  <a:pt x="0" y="1058100"/>
                  <a:pt x="0" y="996924"/>
                </a:cubicBezTo>
                <a:lnTo>
                  <a:pt x="0" y="110769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  <a:hueOff val="0"/>
              <a:satOff val="0"/>
              <a:lumOff val="1673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923" tIns="52763" rIns="62923" bIns="52763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kern="1200" dirty="0">
                <a:latin typeface="Verdana" panose="020B0604030504040204" pitchFamily="34" charset="0"/>
                <a:ea typeface="Verdana" panose="020B0604030504040204" pitchFamily="34" charset="0"/>
              </a:rPr>
              <a:t>Лекарственные формы как средства доставки лекарственных средств</a:t>
            </a:r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CD212435-9714-360F-33EF-4D409DC9EFFD}"/>
              </a:ext>
            </a:extLst>
          </p:cNvPr>
          <p:cNvSpPr/>
          <p:nvPr/>
        </p:nvSpPr>
        <p:spPr>
          <a:xfrm>
            <a:off x="5443815" y="5998001"/>
            <a:ext cx="1649820" cy="828000"/>
          </a:xfrm>
          <a:custGeom>
            <a:avLst/>
            <a:gdLst>
              <a:gd name="connsiteX0" fmla="*/ 0 w 1610999"/>
              <a:gd name="connsiteY0" fmla="*/ 110769 h 1107693"/>
              <a:gd name="connsiteX1" fmla="*/ 110769 w 1610999"/>
              <a:gd name="connsiteY1" fmla="*/ 0 h 1107693"/>
              <a:gd name="connsiteX2" fmla="*/ 1500230 w 1610999"/>
              <a:gd name="connsiteY2" fmla="*/ 0 h 1107693"/>
              <a:gd name="connsiteX3" fmla="*/ 1610999 w 1610999"/>
              <a:gd name="connsiteY3" fmla="*/ 110769 h 1107693"/>
              <a:gd name="connsiteX4" fmla="*/ 1610999 w 1610999"/>
              <a:gd name="connsiteY4" fmla="*/ 996924 h 1107693"/>
              <a:gd name="connsiteX5" fmla="*/ 1500230 w 1610999"/>
              <a:gd name="connsiteY5" fmla="*/ 1107693 h 1107693"/>
              <a:gd name="connsiteX6" fmla="*/ 110769 w 1610999"/>
              <a:gd name="connsiteY6" fmla="*/ 1107693 h 1107693"/>
              <a:gd name="connsiteX7" fmla="*/ 0 w 1610999"/>
              <a:gd name="connsiteY7" fmla="*/ 996924 h 1107693"/>
              <a:gd name="connsiteX8" fmla="*/ 0 w 1610999"/>
              <a:gd name="connsiteY8" fmla="*/ 110769 h 11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0999" h="1107693">
                <a:moveTo>
                  <a:pt x="0" y="110769"/>
                </a:moveTo>
                <a:cubicBezTo>
                  <a:pt x="0" y="49593"/>
                  <a:pt x="49593" y="0"/>
                  <a:pt x="110769" y="0"/>
                </a:cubicBezTo>
                <a:lnTo>
                  <a:pt x="1500230" y="0"/>
                </a:lnTo>
                <a:cubicBezTo>
                  <a:pt x="1561406" y="0"/>
                  <a:pt x="1610999" y="49593"/>
                  <a:pt x="1610999" y="110769"/>
                </a:cubicBezTo>
                <a:lnTo>
                  <a:pt x="1610999" y="996924"/>
                </a:lnTo>
                <a:cubicBezTo>
                  <a:pt x="1610999" y="1058100"/>
                  <a:pt x="1561406" y="1107693"/>
                  <a:pt x="1500230" y="1107693"/>
                </a:cubicBezTo>
                <a:lnTo>
                  <a:pt x="110769" y="1107693"/>
                </a:lnTo>
                <a:cubicBezTo>
                  <a:pt x="49593" y="1107693"/>
                  <a:pt x="0" y="1058100"/>
                  <a:pt x="0" y="996924"/>
                </a:cubicBezTo>
                <a:lnTo>
                  <a:pt x="0" y="110769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  <a:hueOff val="0"/>
              <a:satOff val="0"/>
              <a:lumOff val="1673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923" tIns="52763" rIns="62923" bIns="52763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kern="1200" dirty="0">
                <a:latin typeface="Verdana" panose="020B0604030504040204" pitchFamily="34" charset="0"/>
                <a:ea typeface="Verdana" panose="020B0604030504040204" pitchFamily="34" charset="0"/>
              </a:rPr>
              <a:t>Основы фитотерапии</a:t>
            </a:r>
          </a:p>
        </p:txBody>
      </p:sp>
      <p:cxnSp>
        <p:nvCxnSpPr>
          <p:cNvPr id="37" name="Соединитель: уступ 36">
            <a:extLst>
              <a:ext uri="{FF2B5EF4-FFF2-40B4-BE49-F238E27FC236}">
                <a16:creationId xmlns:a16="http://schemas.microsoft.com/office/drawing/2014/main" id="{5D2F9330-2673-3181-4F90-44D665E54991}"/>
              </a:ext>
            </a:extLst>
          </p:cNvPr>
          <p:cNvCxnSpPr>
            <a:cxnSpLocks/>
          </p:cNvCxnSpPr>
          <p:nvPr/>
        </p:nvCxnSpPr>
        <p:spPr>
          <a:xfrm>
            <a:off x="5070435" y="2638308"/>
            <a:ext cx="395997" cy="432000"/>
          </a:xfrm>
          <a:prstGeom prst="bentConnector3">
            <a:avLst>
              <a:gd name="adj1" fmla="val 374"/>
            </a:avLst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: уступ 37">
            <a:extLst>
              <a:ext uri="{FF2B5EF4-FFF2-40B4-BE49-F238E27FC236}">
                <a16:creationId xmlns:a16="http://schemas.microsoft.com/office/drawing/2014/main" id="{6CDE8710-A306-3848-C3D6-4AE4ACF11FBF}"/>
              </a:ext>
            </a:extLst>
          </p:cNvPr>
          <p:cNvCxnSpPr>
            <a:cxnSpLocks/>
          </p:cNvCxnSpPr>
          <p:nvPr/>
        </p:nvCxnSpPr>
        <p:spPr>
          <a:xfrm>
            <a:off x="5063697" y="2714457"/>
            <a:ext cx="376007" cy="1411517"/>
          </a:xfrm>
          <a:prstGeom prst="bentConnector3">
            <a:avLst>
              <a:gd name="adj1" fmla="val 3868"/>
            </a:avLst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id="{45403FAA-7165-B41E-97D3-C91C8E4C99CF}"/>
              </a:ext>
            </a:extLst>
          </p:cNvPr>
          <p:cNvCxnSpPr>
            <a:cxnSpLocks/>
          </p:cNvCxnSpPr>
          <p:nvPr/>
        </p:nvCxnSpPr>
        <p:spPr>
          <a:xfrm>
            <a:off x="5107599" y="2649379"/>
            <a:ext cx="360000" cy="3456000"/>
          </a:xfrm>
          <a:prstGeom prst="bentConnector3">
            <a:avLst>
              <a:gd name="adj1" fmla="val -7469"/>
            </a:avLst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: уступ 39">
            <a:extLst>
              <a:ext uri="{FF2B5EF4-FFF2-40B4-BE49-F238E27FC236}">
                <a16:creationId xmlns:a16="http://schemas.microsoft.com/office/drawing/2014/main" id="{4E2F794E-7B8D-70DD-6D0D-BC471740DCD5}"/>
              </a:ext>
            </a:extLst>
          </p:cNvPr>
          <p:cNvCxnSpPr>
            <a:cxnSpLocks/>
          </p:cNvCxnSpPr>
          <p:nvPr/>
        </p:nvCxnSpPr>
        <p:spPr>
          <a:xfrm>
            <a:off x="5095497" y="2635730"/>
            <a:ext cx="324000" cy="2520000"/>
          </a:xfrm>
          <a:prstGeom prst="bentConnector3">
            <a:avLst>
              <a:gd name="adj1" fmla="val -7469"/>
            </a:avLst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411FB1AA-C0E8-B09B-9F11-5F742513E470}"/>
              </a:ext>
            </a:extLst>
          </p:cNvPr>
          <p:cNvSpPr/>
          <p:nvPr/>
        </p:nvSpPr>
        <p:spPr>
          <a:xfrm>
            <a:off x="10190110" y="2957696"/>
            <a:ext cx="1649821" cy="828000"/>
          </a:xfrm>
          <a:custGeom>
            <a:avLst/>
            <a:gdLst>
              <a:gd name="connsiteX0" fmla="*/ 0 w 1610999"/>
              <a:gd name="connsiteY0" fmla="*/ 110769 h 1107693"/>
              <a:gd name="connsiteX1" fmla="*/ 110769 w 1610999"/>
              <a:gd name="connsiteY1" fmla="*/ 0 h 1107693"/>
              <a:gd name="connsiteX2" fmla="*/ 1500230 w 1610999"/>
              <a:gd name="connsiteY2" fmla="*/ 0 h 1107693"/>
              <a:gd name="connsiteX3" fmla="*/ 1610999 w 1610999"/>
              <a:gd name="connsiteY3" fmla="*/ 110769 h 1107693"/>
              <a:gd name="connsiteX4" fmla="*/ 1610999 w 1610999"/>
              <a:gd name="connsiteY4" fmla="*/ 996924 h 1107693"/>
              <a:gd name="connsiteX5" fmla="*/ 1500230 w 1610999"/>
              <a:gd name="connsiteY5" fmla="*/ 1107693 h 1107693"/>
              <a:gd name="connsiteX6" fmla="*/ 110769 w 1610999"/>
              <a:gd name="connsiteY6" fmla="*/ 1107693 h 1107693"/>
              <a:gd name="connsiteX7" fmla="*/ 0 w 1610999"/>
              <a:gd name="connsiteY7" fmla="*/ 996924 h 1107693"/>
              <a:gd name="connsiteX8" fmla="*/ 0 w 1610999"/>
              <a:gd name="connsiteY8" fmla="*/ 110769 h 11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0999" h="1107693">
                <a:moveTo>
                  <a:pt x="0" y="110769"/>
                </a:moveTo>
                <a:cubicBezTo>
                  <a:pt x="0" y="49593"/>
                  <a:pt x="49593" y="0"/>
                  <a:pt x="110769" y="0"/>
                </a:cubicBezTo>
                <a:lnTo>
                  <a:pt x="1500230" y="0"/>
                </a:lnTo>
                <a:cubicBezTo>
                  <a:pt x="1561406" y="0"/>
                  <a:pt x="1610999" y="49593"/>
                  <a:pt x="1610999" y="110769"/>
                </a:cubicBezTo>
                <a:lnTo>
                  <a:pt x="1610999" y="996924"/>
                </a:lnTo>
                <a:cubicBezTo>
                  <a:pt x="1610999" y="1058100"/>
                  <a:pt x="1561406" y="1107693"/>
                  <a:pt x="1500230" y="1107693"/>
                </a:cubicBezTo>
                <a:lnTo>
                  <a:pt x="110769" y="1107693"/>
                </a:lnTo>
                <a:cubicBezTo>
                  <a:pt x="49593" y="1107693"/>
                  <a:pt x="0" y="1058100"/>
                  <a:pt x="0" y="996924"/>
                </a:cubicBezTo>
                <a:lnTo>
                  <a:pt x="0" y="110769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923" tIns="52763" rIns="62923" bIns="52763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kern="1200" dirty="0">
                <a:latin typeface="Verdana" panose="020B0604030504040204" pitchFamily="34" charset="0"/>
                <a:ea typeface="Verdana" panose="020B0604030504040204" pitchFamily="34" charset="0"/>
              </a:rPr>
              <a:t>Имидж и самопрезентация в профессиональной деятельности врача</a:t>
            </a:r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id="{B2F8C288-458E-786C-1354-822700FEDF4F}"/>
              </a:ext>
            </a:extLst>
          </p:cNvPr>
          <p:cNvSpPr/>
          <p:nvPr/>
        </p:nvSpPr>
        <p:spPr>
          <a:xfrm>
            <a:off x="10170120" y="3967026"/>
            <a:ext cx="1649820" cy="828000"/>
          </a:xfrm>
          <a:custGeom>
            <a:avLst/>
            <a:gdLst>
              <a:gd name="connsiteX0" fmla="*/ 0 w 1610999"/>
              <a:gd name="connsiteY0" fmla="*/ 110769 h 1107693"/>
              <a:gd name="connsiteX1" fmla="*/ 110769 w 1610999"/>
              <a:gd name="connsiteY1" fmla="*/ 0 h 1107693"/>
              <a:gd name="connsiteX2" fmla="*/ 1500230 w 1610999"/>
              <a:gd name="connsiteY2" fmla="*/ 0 h 1107693"/>
              <a:gd name="connsiteX3" fmla="*/ 1610999 w 1610999"/>
              <a:gd name="connsiteY3" fmla="*/ 110769 h 1107693"/>
              <a:gd name="connsiteX4" fmla="*/ 1610999 w 1610999"/>
              <a:gd name="connsiteY4" fmla="*/ 996924 h 1107693"/>
              <a:gd name="connsiteX5" fmla="*/ 1500230 w 1610999"/>
              <a:gd name="connsiteY5" fmla="*/ 1107693 h 1107693"/>
              <a:gd name="connsiteX6" fmla="*/ 110769 w 1610999"/>
              <a:gd name="connsiteY6" fmla="*/ 1107693 h 1107693"/>
              <a:gd name="connsiteX7" fmla="*/ 0 w 1610999"/>
              <a:gd name="connsiteY7" fmla="*/ 996924 h 1107693"/>
              <a:gd name="connsiteX8" fmla="*/ 0 w 1610999"/>
              <a:gd name="connsiteY8" fmla="*/ 110769 h 11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0999" h="1107693">
                <a:moveTo>
                  <a:pt x="0" y="110769"/>
                </a:moveTo>
                <a:cubicBezTo>
                  <a:pt x="0" y="49593"/>
                  <a:pt x="49593" y="0"/>
                  <a:pt x="110769" y="0"/>
                </a:cubicBezTo>
                <a:lnTo>
                  <a:pt x="1500230" y="0"/>
                </a:lnTo>
                <a:cubicBezTo>
                  <a:pt x="1561406" y="0"/>
                  <a:pt x="1610999" y="49593"/>
                  <a:pt x="1610999" y="110769"/>
                </a:cubicBezTo>
                <a:lnTo>
                  <a:pt x="1610999" y="996924"/>
                </a:lnTo>
                <a:cubicBezTo>
                  <a:pt x="1610999" y="1058100"/>
                  <a:pt x="1561406" y="1107693"/>
                  <a:pt x="1500230" y="1107693"/>
                </a:cubicBezTo>
                <a:lnTo>
                  <a:pt x="110769" y="1107693"/>
                </a:lnTo>
                <a:cubicBezTo>
                  <a:pt x="49593" y="1107693"/>
                  <a:pt x="0" y="1058100"/>
                  <a:pt x="0" y="996924"/>
                </a:cubicBezTo>
                <a:lnTo>
                  <a:pt x="0" y="110769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  <a:hueOff val="0"/>
              <a:satOff val="0"/>
              <a:lumOff val="836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923" tIns="52763" rIns="62923" bIns="52763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kern="1200" dirty="0">
                <a:latin typeface="Verdana" panose="020B0604030504040204" pitchFamily="34" charset="0"/>
                <a:ea typeface="Verdana" panose="020B0604030504040204" pitchFamily="34" charset="0"/>
              </a:rPr>
              <a:t>Психологические особенности общения врача с пациентами и коллегами</a:t>
            </a:r>
          </a:p>
        </p:txBody>
      </p:sp>
      <p:sp>
        <p:nvSpPr>
          <p:cNvPr id="46" name="Полилиния: фигура 45">
            <a:extLst>
              <a:ext uri="{FF2B5EF4-FFF2-40B4-BE49-F238E27FC236}">
                <a16:creationId xmlns:a16="http://schemas.microsoft.com/office/drawing/2014/main" id="{BECE7A7C-7FB5-AF98-D59F-98D8E6FB1E28}"/>
              </a:ext>
            </a:extLst>
          </p:cNvPr>
          <p:cNvSpPr/>
          <p:nvPr/>
        </p:nvSpPr>
        <p:spPr>
          <a:xfrm>
            <a:off x="10170120" y="4979038"/>
            <a:ext cx="1649820" cy="828000"/>
          </a:xfrm>
          <a:custGeom>
            <a:avLst/>
            <a:gdLst>
              <a:gd name="connsiteX0" fmla="*/ 0 w 1610999"/>
              <a:gd name="connsiteY0" fmla="*/ 110769 h 1107693"/>
              <a:gd name="connsiteX1" fmla="*/ 110769 w 1610999"/>
              <a:gd name="connsiteY1" fmla="*/ 0 h 1107693"/>
              <a:gd name="connsiteX2" fmla="*/ 1500230 w 1610999"/>
              <a:gd name="connsiteY2" fmla="*/ 0 h 1107693"/>
              <a:gd name="connsiteX3" fmla="*/ 1610999 w 1610999"/>
              <a:gd name="connsiteY3" fmla="*/ 110769 h 1107693"/>
              <a:gd name="connsiteX4" fmla="*/ 1610999 w 1610999"/>
              <a:gd name="connsiteY4" fmla="*/ 996924 h 1107693"/>
              <a:gd name="connsiteX5" fmla="*/ 1500230 w 1610999"/>
              <a:gd name="connsiteY5" fmla="*/ 1107693 h 1107693"/>
              <a:gd name="connsiteX6" fmla="*/ 110769 w 1610999"/>
              <a:gd name="connsiteY6" fmla="*/ 1107693 h 1107693"/>
              <a:gd name="connsiteX7" fmla="*/ 0 w 1610999"/>
              <a:gd name="connsiteY7" fmla="*/ 996924 h 1107693"/>
              <a:gd name="connsiteX8" fmla="*/ 0 w 1610999"/>
              <a:gd name="connsiteY8" fmla="*/ 110769 h 11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0999" h="1107693">
                <a:moveTo>
                  <a:pt x="0" y="110769"/>
                </a:moveTo>
                <a:cubicBezTo>
                  <a:pt x="0" y="49593"/>
                  <a:pt x="49593" y="0"/>
                  <a:pt x="110769" y="0"/>
                </a:cubicBezTo>
                <a:lnTo>
                  <a:pt x="1500230" y="0"/>
                </a:lnTo>
                <a:cubicBezTo>
                  <a:pt x="1561406" y="0"/>
                  <a:pt x="1610999" y="49593"/>
                  <a:pt x="1610999" y="110769"/>
                </a:cubicBezTo>
                <a:lnTo>
                  <a:pt x="1610999" y="996924"/>
                </a:lnTo>
                <a:cubicBezTo>
                  <a:pt x="1610999" y="1058100"/>
                  <a:pt x="1561406" y="1107693"/>
                  <a:pt x="1500230" y="1107693"/>
                </a:cubicBezTo>
                <a:lnTo>
                  <a:pt x="110769" y="1107693"/>
                </a:lnTo>
                <a:cubicBezTo>
                  <a:pt x="49593" y="1107693"/>
                  <a:pt x="0" y="1058100"/>
                  <a:pt x="0" y="996924"/>
                </a:cubicBezTo>
                <a:lnTo>
                  <a:pt x="0" y="110769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  <a:hueOff val="0"/>
              <a:satOff val="0"/>
              <a:lumOff val="1673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923" tIns="52763" rIns="62923" bIns="52763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kern="1200" dirty="0">
                <a:latin typeface="Verdana" panose="020B0604030504040204" pitchFamily="34" charset="0"/>
                <a:ea typeface="Verdana" panose="020B0604030504040204" pitchFamily="34" charset="0"/>
              </a:rPr>
              <a:t>Экстремальная коммуникация в профессиональной деятельности врача</a:t>
            </a:r>
          </a:p>
        </p:txBody>
      </p:sp>
      <p:cxnSp>
        <p:nvCxnSpPr>
          <p:cNvPr id="49" name="Соединитель: уступ 48">
            <a:extLst>
              <a:ext uri="{FF2B5EF4-FFF2-40B4-BE49-F238E27FC236}">
                <a16:creationId xmlns:a16="http://schemas.microsoft.com/office/drawing/2014/main" id="{0FCFE695-7392-0946-1080-EA82848865CE}"/>
              </a:ext>
            </a:extLst>
          </p:cNvPr>
          <p:cNvCxnSpPr>
            <a:cxnSpLocks/>
          </p:cNvCxnSpPr>
          <p:nvPr/>
        </p:nvCxnSpPr>
        <p:spPr>
          <a:xfrm>
            <a:off x="9820334" y="2687956"/>
            <a:ext cx="360000" cy="432000"/>
          </a:xfrm>
          <a:prstGeom prst="bentConnector3">
            <a:avLst>
              <a:gd name="adj1" fmla="val 374"/>
            </a:avLst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: уступ 49">
            <a:extLst>
              <a:ext uri="{FF2B5EF4-FFF2-40B4-BE49-F238E27FC236}">
                <a16:creationId xmlns:a16="http://schemas.microsoft.com/office/drawing/2014/main" id="{A9127377-8DC3-1059-20B8-96B28F11133B}"/>
              </a:ext>
            </a:extLst>
          </p:cNvPr>
          <p:cNvCxnSpPr>
            <a:cxnSpLocks/>
          </p:cNvCxnSpPr>
          <p:nvPr/>
        </p:nvCxnSpPr>
        <p:spPr>
          <a:xfrm>
            <a:off x="9809215" y="2634757"/>
            <a:ext cx="376007" cy="1415117"/>
          </a:xfrm>
          <a:prstGeom prst="bentConnector3">
            <a:avLst>
              <a:gd name="adj1" fmla="val 3868"/>
            </a:avLst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: уступ 50">
            <a:extLst>
              <a:ext uri="{FF2B5EF4-FFF2-40B4-BE49-F238E27FC236}">
                <a16:creationId xmlns:a16="http://schemas.microsoft.com/office/drawing/2014/main" id="{818F7867-D0E3-DA4F-1CFA-8F9704A4EC2F}"/>
              </a:ext>
            </a:extLst>
          </p:cNvPr>
          <p:cNvCxnSpPr>
            <a:cxnSpLocks/>
          </p:cNvCxnSpPr>
          <p:nvPr/>
        </p:nvCxnSpPr>
        <p:spPr>
          <a:xfrm>
            <a:off x="9845715" y="2635730"/>
            <a:ext cx="324000" cy="2520000"/>
          </a:xfrm>
          <a:prstGeom prst="bentConnector3">
            <a:avLst>
              <a:gd name="adj1" fmla="val -7469"/>
            </a:avLst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E1C77F-DCE5-8F28-652C-E5F1EF036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5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ject 2">
            <a:extLst>
              <a:ext uri="{FF2B5EF4-FFF2-40B4-BE49-F238E27FC236}">
                <a16:creationId xmlns:a16="http://schemas.microsoft.com/office/drawing/2014/main" id="{1534E0D5-B3B6-4694-854D-F1154F45CC5D}"/>
              </a:ext>
            </a:extLst>
          </p:cNvPr>
          <p:cNvPicPr/>
          <p:nvPr/>
        </p:nvPicPr>
        <p:blipFill rotWithShape="1">
          <a:blip r:embed="rId3" cstate="print"/>
          <a:srcRect l="-1" r="28704"/>
          <a:stretch/>
        </p:blipFill>
        <p:spPr>
          <a:xfrm>
            <a:off x="7218310" y="2176016"/>
            <a:ext cx="4973690" cy="468198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СОЗДАНИЕ КАДРОВОГО ПАСПОРТА 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СИСТЕМЫ ЗДРАВООХРАНЕНИЯ РЕГИОНА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1D33CB-9FF7-4497-82DE-FC1999BF970D}"/>
              </a:ext>
            </a:extLst>
          </p:cNvPr>
          <p:cNvSpPr/>
          <p:nvPr/>
        </p:nvSpPr>
        <p:spPr>
          <a:xfrm>
            <a:off x="1782048" y="1631917"/>
            <a:ext cx="9345772" cy="1169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ВЗАИМОДЕЙСТВИЕ С ИСПОЛНИТЕЛЬНОЙ РЕГИОНАЛЬНОЙ ВЛАСТЬЮ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для формирования законодательных основ создания комплексной программы подготовки медицинских кадров, путем </a:t>
            </a:r>
            <a:r>
              <a:rPr lang="ru-RU" dirty="0">
                <a:solidFill>
                  <a:srgbClr val="A21C28"/>
                </a:solidFill>
              </a:rPr>
              <a:t>целевого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rgbClr val="A21C28"/>
                </a:solidFill>
              </a:rPr>
              <a:t>финансирования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1C66AC-9579-4250-B08E-95B33B34BBCF}"/>
              </a:ext>
            </a:extLst>
          </p:cNvPr>
          <p:cNvSpPr/>
          <p:nvPr/>
        </p:nvSpPr>
        <p:spPr>
          <a:xfrm>
            <a:off x="1782852" y="3179996"/>
            <a:ext cx="10178489" cy="1169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ПРИ ВЗАИМОДЕЙСТВИИ* РАЗРАБОТАН И ПРИНЯТ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Закон Красноярского края от 02.04.2020 № 9-3836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«Об обеспечении системы здравоохранения края квалифицированными кадрами»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85743E9-838E-4456-82C1-2BA34B204E94}"/>
              </a:ext>
            </a:extLst>
          </p:cNvPr>
          <p:cNvSpPr/>
          <p:nvPr/>
        </p:nvSpPr>
        <p:spPr>
          <a:xfrm>
            <a:off x="1782854" y="4967963"/>
            <a:ext cx="8885146" cy="83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ПРОВЕДЕНА КАМПАНИЯ ПО ПРЕДОСТАВЛЕНИЮ В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Министерство здравоохранения Красноярского края документов для отбора и заключения договоров об обучении с применением образовательного сертификата</a:t>
            </a:r>
          </a:p>
        </p:txBody>
      </p:sp>
      <p:grpSp>
        <p:nvGrpSpPr>
          <p:cNvPr id="9" name="object 114">
            <a:extLst>
              <a:ext uri="{FF2B5EF4-FFF2-40B4-BE49-F238E27FC236}">
                <a16:creationId xmlns:a16="http://schemas.microsoft.com/office/drawing/2014/main" id="{B53445C0-4D41-46EF-A979-83A4B9568B41}"/>
              </a:ext>
            </a:extLst>
          </p:cNvPr>
          <p:cNvGrpSpPr/>
          <p:nvPr/>
        </p:nvGrpSpPr>
        <p:grpSpPr>
          <a:xfrm>
            <a:off x="918022" y="4898426"/>
            <a:ext cx="865505" cy="865505"/>
            <a:chOff x="1150991" y="8520086"/>
            <a:chExt cx="865505" cy="865505"/>
          </a:xfrm>
        </p:grpSpPr>
        <p:sp>
          <p:nvSpPr>
            <p:cNvPr id="10" name="object 115">
              <a:extLst>
                <a:ext uri="{FF2B5EF4-FFF2-40B4-BE49-F238E27FC236}">
                  <a16:creationId xmlns:a16="http://schemas.microsoft.com/office/drawing/2014/main" id="{C46CD03C-08BD-427B-9630-6170B3593D15}"/>
                </a:ext>
              </a:extLst>
            </p:cNvPr>
            <p:cNvSpPr/>
            <p:nvPr/>
          </p:nvSpPr>
          <p:spPr>
            <a:xfrm>
              <a:off x="1150991" y="8520086"/>
              <a:ext cx="865505" cy="865505"/>
            </a:xfrm>
            <a:custGeom>
              <a:avLst/>
              <a:gdLst/>
              <a:ahLst/>
              <a:cxnLst/>
              <a:rect l="l" t="t" r="r" b="b"/>
              <a:pathLst>
                <a:path w="865505" h="865504">
                  <a:moveTo>
                    <a:pt x="432730" y="0"/>
                  </a:moveTo>
                  <a:lnTo>
                    <a:pt x="385580" y="2539"/>
                  </a:lnTo>
                  <a:lnTo>
                    <a:pt x="339900" y="9980"/>
                  </a:lnTo>
                  <a:lnTo>
                    <a:pt x="295955" y="22060"/>
                  </a:lnTo>
                  <a:lnTo>
                    <a:pt x="254008" y="38513"/>
                  </a:lnTo>
                  <a:lnTo>
                    <a:pt x="214324" y="59078"/>
                  </a:lnTo>
                  <a:lnTo>
                    <a:pt x="177166" y="83488"/>
                  </a:lnTo>
                  <a:lnTo>
                    <a:pt x="142799" y="111482"/>
                  </a:lnTo>
                  <a:lnTo>
                    <a:pt x="111486" y="142793"/>
                  </a:lnTo>
                  <a:lnTo>
                    <a:pt x="83492" y="177159"/>
                  </a:lnTo>
                  <a:lnTo>
                    <a:pt x="59081" y="214316"/>
                  </a:lnTo>
                  <a:lnTo>
                    <a:pt x="38515" y="253999"/>
                  </a:lnTo>
                  <a:lnTo>
                    <a:pt x="22061" y="295945"/>
                  </a:lnTo>
                  <a:lnTo>
                    <a:pt x="9980" y="339890"/>
                  </a:lnTo>
                  <a:lnTo>
                    <a:pt x="2539" y="385569"/>
                  </a:lnTo>
                  <a:lnTo>
                    <a:pt x="0" y="432719"/>
                  </a:lnTo>
                  <a:lnTo>
                    <a:pt x="2539" y="479870"/>
                  </a:lnTo>
                  <a:lnTo>
                    <a:pt x="9980" y="525549"/>
                  </a:lnTo>
                  <a:lnTo>
                    <a:pt x="22061" y="569494"/>
                  </a:lnTo>
                  <a:lnTo>
                    <a:pt x="38515" y="611441"/>
                  </a:lnTo>
                  <a:lnTo>
                    <a:pt x="59081" y="651125"/>
                  </a:lnTo>
                  <a:lnTo>
                    <a:pt x="83492" y="688283"/>
                  </a:lnTo>
                  <a:lnTo>
                    <a:pt x="111486" y="722650"/>
                  </a:lnTo>
                  <a:lnTo>
                    <a:pt x="142799" y="753963"/>
                  </a:lnTo>
                  <a:lnTo>
                    <a:pt x="177166" y="781957"/>
                  </a:lnTo>
                  <a:lnTo>
                    <a:pt x="214324" y="806369"/>
                  </a:lnTo>
                  <a:lnTo>
                    <a:pt x="254008" y="826934"/>
                  </a:lnTo>
                  <a:lnTo>
                    <a:pt x="295955" y="843388"/>
                  </a:lnTo>
                  <a:lnTo>
                    <a:pt x="339900" y="855469"/>
                  </a:lnTo>
                  <a:lnTo>
                    <a:pt x="385580" y="862910"/>
                  </a:lnTo>
                  <a:lnTo>
                    <a:pt x="432730" y="865450"/>
                  </a:lnTo>
                  <a:lnTo>
                    <a:pt x="479880" y="862910"/>
                  </a:lnTo>
                  <a:lnTo>
                    <a:pt x="525559" y="855469"/>
                  </a:lnTo>
                  <a:lnTo>
                    <a:pt x="569504" y="843388"/>
                  </a:lnTo>
                  <a:lnTo>
                    <a:pt x="611450" y="826934"/>
                  </a:lnTo>
                  <a:lnTo>
                    <a:pt x="651133" y="806369"/>
                  </a:lnTo>
                  <a:lnTo>
                    <a:pt x="688290" y="781957"/>
                  </a:lnTo>
                  <a:lnTo>
                    <a:pt x="722656" y="753963"/>
                  </a:lnTo>
                  <a:lnTo>
                    <a:pt x="753967" y="722650"/>
                  </a:lnTo>
                  <a:lnTo>
                    <a:pt x="781961" y="688283"/>
                  </a:lnTo>
                  <a:lnTo>
                    <a:pt x="806371" y="651125"/>
                  </a:lnTo>
                  <a:lnTo>
                    <a:pt x="826936" y="611441"/>
                  </a:lnTo>
                  <a:lnTo>
                    <a:pt x="843390" y="569494"/>
                  </a:lnTo>
                  <a:lnTo>
                    <a:pt x="855469" y="525549"/>
                  </a:lnTo>
                  <a:lnTo>
                    <a:pt x="862910" y="479870"/>
                  </a:lnTo>
                  <a:lnTo>
                    <a:pt x="865450" y="432719"/>
                  </a:lnTo>
                  <a:lnTo>
                    <a:pt x="862910" y="385569"/>
                  </a:lnTo>
                  <a:lnTo>
                    <a:pt x="855469" y="339890"/>
                  </a:lnTo>
                  <a:lnTo>
                    <a:pt x="843390" y="295945"/>
                  </a:lnTo>
                  <a:lnTo>
                    <a:pt x="826936" y="253999"/>
                  </a:lnTo>
                  <a:lnTo>
                    <a:pt x="806371" y="214316"/>
                  </a:lnTo>
                  <a:lnTo>
                    <a:pt x="781961" y="177159"/>
                  </a:lnTo>
                  <a:lnTo>
                    <a:pt x="753967" y="142793"/>
                  </a:lnTo>
                  <a:lnTo>
                    <a:pt x="722656" y="111482"/>
                  </a:lnTo>
                  <a:lnTo>
                    <a:pt x="688290" y="83488"/>
                  </a:lnTo>
                  <a:lnTo>
                    <a:pt x="651133" y="59078"/>
                  </a:lnTo>
                  <a:lnTo>
                    <a:pt x="611450" y="38513"/>
                  </a:lnTo>
                  <a:lnTo>
                    <a:pt x="569504" y="22060"/>
                  </a:lnTo>
                  <a:lnTo>
                    <a:pt x="525559" y="9980"/>
                  </a:lnTo>
                  <a:lnTo>
                    <a:pt x="479880" y="2539"/>
                  </a:lnTo>
                  <a:lnTo>
                    <a:pt x="432730" y="0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6">
              <a:extLst>
                <a:ext uri="{FF2B5EF4-FFF2-40B4-BE49-F238E27FC236}">
                  <a16:creationId xmlns:a16="http://schemas.microsoft.com/office/drawing/2014/main" id="{41B93A71-8943-48AD-A902-09E3BB281F75}"/>
                </a:ext>
              </a:extLst>
            </p:cNvPr>
            <p:cNvSpPr/>
            <p:nvPr/>
          </p:nvSpPr>
          <p:spPr>
            <a:xfrm>
              <a:off x="1309128" y="8743943"/>
              <a:ext cx="553085" cy="447675"/>
            </a:xfrm>
            <a:custGeom>
              <a:avLst/>
              <a:gdLst/>
              <a:ahLst/>
              <a:cxnLst/>
              <a:rect l="l" t="t" r="r" b="b"/>
              <a:pathLst>
                <a:path w="553085" h="447675">
                  <a:moveTo>
                    <a:pt x="210248" y="148374"/>
                  </a:moveTo>
                  <a:lnTo>
                    <a:pt x="207086" y="145199"/>
                  </a:lnTo>
                  <a:lnTo>
                    <a:pt x="122428" y="145199"/>
                  </a:lnTo>
                  <a:lnTo>
                    <a:pt x="119265" y="148374"/>
                  </a:lnTo>
                  <a:lnTo>
                    <a:pt x="119265" y="156184"/>
                  </a:lnTo>
                  <a:lnTo>
                    <a:pt x="122428" y="159359"/>
                  </a:lnTo>
                  <a:lnTo>
                    <a:pt x="203174" y="159359"/>
                  </a:lnTo>
                  <a:lnTo>
                    <a:pt x="207086" y="159359"/>
                  </a:lnTo>
                  <a:lnTo>
                    <a:pt x="210248" y="156184"/>
                  </a:lnTo>
                  <a:lnTo>
                    <a:pt x="210248" y="148374"/>
                  </a:lnTo>
                  <a:close/>
                </a:path>
                <a:path w="553085" h="447675">
                  <a:moveTo>
                    <a:pt x="210248" y="112864"/>
                  </a:moveTo>
                  <a:lnTo>
                    <a:pt x="207086" y="109689"/>
                  </a:lnTo>
                  <a:lnTo>
                    <a:pt x="122428" y="109689"/>
                  </a:lnTo>
                  <a:lnTo>
                    <a:pt x="119265" y="112864"/>
                  </a:lnTo>
                  <a:lnTo>
                    <a:pt x="119265" y="120688"/>
                  </a:lnTo>
                  <a:lnTo>
                    <a:pt x="122428" y="123863"/>
                  </a:lnTo>
                  <a:lnTo>
                    <a:pt x="203174" y="123863"/>
                  </a:lnTo>
                  <a:lnTo>
                    <a:pt x="207086" y="123863"/>
                  </a:lnTo>
                  <a:lnTo>
                    <a:pt x="210248" y="120688"/>
                  </a:lnTo>
                  <a:lnTo>
                    <a:pt x="210248" y="112864"/>
                  </a:lnTo>
                  <a:close/>
                </a:path>
                <a:path w="553085" h="447675">
                  <a:moveTo>
                    <a:pt x="210248" y="77381"/>
                  </a:moveTo>
                  <a:lnTo>
                    <a:pt x="207086" y="74206"/>
                  </a:lnTo>
                  <a:lnTo>
                    <a:pt x="122428" y="74206"/>
                  </a:lnTo>
                  <a:lnTo>
                    <a:pt x="119265" y="77381"/>
                  </a:lnTo>
                  <a:lnTo>
                    <a:pt x="119265" y="85191"/>
                  </a:lnTo>
                  <a:lnTo>
                    <a:pt x="122428" y="88366"/>
                  </a:lnTo>
                  <a:lnTo>
                    <a:pt x="203174" y="88366"/>
                  </a:lnTo>
                  <a:lnTo>
                    <a:pt x="207086" y="88366"/>
                  </a:lnTo>
                  <a:lnTo>
                    <a:pt x="210248" y="85191"/>
                  </a:lnTo>
                  <a:lnTo>
                    <a:pt x="210248" y="77381"/>
                  </a:lnTo>
                  <a:close/>
                </a:path>
                <a:path w="553085" h="447675">
                  <a:moveTo>
                    <a:pt x="210248" y="41884"/>
                  </a:moveTo>
                  <a:lnTo>
                    <a:pt x="207086" y="38709"/>
                  </a:lnTo>
                  <a:lnTo>
                    <a:pt x="122428" y="38709"/>
                  </a:lnTo>
                  <a:lnTo>
                    <a:pt x="119265" y="41884"/>
                  </a:lnTo>
                  <a:lnTo>
                    <a:pt x="119265" y="49695"/>
                  </a:lnTo>
                  <a:lnTo>
                    <a:pt x="122428" y="52870"/>
                  </a:lnTo>
                  <a:lnTo>
                    <a:pt x="203174" y="52870"/>
                  </a:lnTo>
                  <a:lnTo>
                    <a:pt x="207086" y="52870"/>
                  </a:lnTo>
                  <a:lnTo>
                    <a:pt x="210248" y="49695"/>
                  </a:lnTo>
                  <a:lnTo>
                    <a:pt x="210248" y="41884"/>
                  </a:lnTo>
                  <a:close/>
                </a:path>
                <a:path w="553085" h="447675">
                  <a:moveTo>
                    <a:pt x="402031" y="229590"/>
                  </a:moveTo>
                  <a:lnTo>
                    <a:pt x="398856" y="226415"/>
                  </a:lnTo>
                  <a:lnTo>
                    <a:pt x="347497" y="226415"/>
                  </a:lnTo>
                  <a:lnTo>
                    <a:pt x="303555" y="236029"/>
                  </a:lnTo>
                  <a:lnTo>
                    <a:pt x="276313" y="252399"/>
                  </a:lnTo>
                  <a:lnTo>
                    <a:pt x="262343" y="243344"/>
                  </a:lnTo>
                  <a:lnTo>
                    <a:pt x="249059" y="236029"/>
                  </a:lnTo>
                  <a:lnTo>
                    <a:pt x="234962" y="230733"/>
                  </a:lnTo>
                  <a:lnTo>
                    <a:pt x="220256" y="227507"/>
                  </a:lnTo>
                  <a:lnTo>
                    <a:pt x="205130" y="226415"/>
                  </a:lnTo>
                  <a:lnTo>
                    <a:pt x="153771" y="226415"/>
                  </a:lnTo>
                  <a:lnTo>
                    <a:pt x="150596" y="229590"/>
                  </a:lnTo>
                  <a:lnTo>
                    <a:pt x="150596" y="237413"/>
                  </a:lnTo>
                  <a:lnTo>
                    <a:pt x="153771" y="240588"/>
                  </a:lnTo>
                  <a:lnTo>
                    <a:pt x="205130" y="240588"/>
                  </a:lnTo>
                  <a:lnTo>
                    <a:pt x="218224" y="241528"/>
                  </a:lnTo>
                  <a:lnTo>
                    <a:pt x="230949" y="244309"/>
                  </a:lnTo>
                  <a:lnTo>
                    <a:pt x="243154" y="248894"/>
                  </a:lnTo>
                  <a:lnTo>
                    <a:pt x="254647" y="255219"/>
                  </a:lnTo>
                  <a:lnTo>
                    <a:pt x="273634" y="267538"/>
                  </a:lnTo>
                  <a:lnTo>
                    <a:pt x="274967" y="267919"/>
                  </a:lnTo>
                  <a:lnTo>
                    <a:pt x="276313" y="267919"/>
                  </a:lnTo>
                  <a:lnTo>
                    <a:pt x="277660" y="267919"/>
                  </a:lnTo>
                  <a:lnTo>
                    <a:pt x="278993" y="267538"/>
                  </a:lnTo>
                  <a:lnTo>
                    <a:pt x="321678" y="244309"/>
                  </a:lnTo>
                  <a:lnTo>
                    <a:pt x="347497" y="240588"/>
                  </a:lnTo>
                  <a:lnTo>
                    <a:pt x="398856" y="240588"/>
                  </a:lnTo>
                  <a:lnTo>
                    <a:pt x="402031" y="237413"/>
                  </a:lnTo>
                  <a:lnTo>
                    <a:pt x="402031" y="229590"/>
                  </a:lnTo>
                  <a:close/>
                </a:path>
                <a:path w="553085" h="447675">
                  <a:moveTo>
                    <a:pt x="433362" y="148374"/>
                  </a:moveTo>
                  <a:lnTo>
                    <a:pt x="430199" y="145199"/>
                  </a:lnTo>
                  <a:lnTo>
                    <a:pt x="345541" y="145199"/>
                  </a:lnTo>
                  <a:lnTo>
                    <a:pt x="342366" y="148374"/>
                  </a:lnTo>
                  <a:lnTo>
                    <a:pt x="342366" y="156184"/>
                  </a:lnTo>
                  <a:lnTo>
                    <a:pt x="345541" y="159359"/>
                  </a:lnTo>
                  <a:lnTo>
                    <a:pt x="426275" y="159359"/>
                  </a:lnTo>
                  <a:lnTo>
                    <a:pt x="430199" y="159359"/>
                  </a:lnTo>
                  <a:lnTo>
                    <a:pt x="433362" y="156184"/>
                  </a:lnTo>
                  <a:lnTo>
                    <a:pt x="433362" y="148374"/>
                  </a:lnTo>
                  <a:close/>
                </a:path>
                <a:path w="553085" h="447675">
                  <a:moveTo>
                    <a:pt x="433362" y="112864"/>
                  </a:moveTo>
                  <a:lnTo>
                    <a:pt x="430199" y="109689"/>
                  </a:lnTo>
                  <a:lnTo>
                    <a:pt x="345541" y="109689"/>
                  </a:lnTo>
                  <a:lnTo>
                    <a:pt x="342366" y="112864"/>
                  </a:lnTo>
                  <a:lnTo>
                    <a:pt x="342366" y="120688"/>
                  </a:lnTo>
                  <a:lnTo>
                    <a:pt x="345541" y="123863"/>
                  </a:lnTo>
                  <a:lnTo>
                    <a:pt x="426275" y="123863"/>
                  </a:lnTo>
                  <a:lnTo>
                    <a:pt x="430199" y="123863"/>
                  </a:lnTo>
                  <a:lnTo>
                    <a:pt x="433362" y="120688"/>
                  </a:lnTo>
                  <a:lnTo>
                    <a:pt x="433362" y="112864"/>
                  </a:lnTo>
                  <a:close/>
                </a:path>
                <a:path w="553085" h="447675">
                  <a:moveTo>
                    <a:pt x="433362" y="77381"/>
                  </a:moveTo>
                  <a:lnTo>
                    <a:pt x="430199" y="74206"/>
                  </a:lnTo>
                  <a:lnTo>
                    <a:pt x="345541" y="74206"/>
                  </a:lnTo>
                  <a:lnTo>
                    <a:pt x="342366" y="77381"/>
                  </a:lnTo>
                  <a:lnTo>
                    <a:pt x="342366" y="85191"/>
                  </a:lnTo>
                  <a:lnTo>
                    <a:pt x="345541" y="88366"/>
                  </a:lnTo>
                  <a:lnTo>
                    <a:pt x="426275" y="88366"/>
                  </a:lnTo>
                  <a:lnTo>
                    <a:pt x="430199" y="88366"/>
                  </a:lnTo>
                  <a:lnTo>
                    <a:pt x="433362" y="85191"/>
                  </a:lnTo>
                  <a:lnTo>
                    <a:pt x="433362" y="77381"/>
                  </a:lnTo>
                  <a:close/>
                </a:path>
                <a:path w="553085" h="447675">
                  <a:moveTo>
                    <a:pt x="433362" y="41884"/>
                  </a:moveTo>
                  <a:lnTo>
                    <a:pt x="430199" y="38709"/>
                  </a:lnTo>
                  <a:lnTo>
                    <a:pt x="345541" y="38709"/>
                  </a:lnTo>
                  <a:lnTo>
                    <a:pt x="342366" y="41884"/>
                  </a:lnTo>
                  <a:lnTo>
                    <a:pt x="342366" y="49695"/>
                  </a:lnTo>
                  <a:lnTo>
                    <a:pt x="345541" y="52870"/>
                  </a:lnTo>
                  <a:lnTo>
                    <a:pt x="426275" y="52870"/>
                  </a:lnTo>
                  <a:lnTo>
                    <a:pt x="430199" y="52870"/>
                  </a:lnTo>
                  <a:lnTo>
                    <a:pt x="433362" y="49695"/>
                  </a:lnTo>
                  <a:lnTo>
                    <a:pt x="433362" y="41884"/>
                  </a:lnTo>
                  <a:close/>
                </a:path>
                <a:path w="553085" h="447675">
                  <a:moveTo>
                    <a:pt x="478713" y="221500"/>
                  </a:moveTo>
                  <a:lnTo>
                    <a:pt x="475538" y="218351"/>
                  </a:lnTo>
                  <a:lnTo>
                    <a:pt x="467715" y="218351"/>
                  </a:lnTo>
                  <a:lnTo>
                    <a:pt x="464553" y="221500"/>
                  </a:lnTo>
                  <a:lnTo>
                    <a:pt x="464553" y="315290"/>
                  </a:lnTo>
                  <a:lnTo>
                    <a:pt x="88074" y="315290"/>
                  </a:lnTo>
                  <a:lnTo>
                    <a:pt x="88074" y="221500"/>
                  </a:lnTo>
                  <a:lnTo>
                    <a:pt x="84899" y="218351"/>
                  </a:lnTo>
                  <a:lnTo>
                    <a:pt x="77089" y="218351"/>
                  </a:lnTo>
                  <a:lnTo>
                    <a:pt x="73914" y="221500"/>
                  </a:lnTo>
                  <a:lnTo>
                    <a:pt x="73914" y="326288"/>
                  </a:lnTo>
                  <a:lnTo>
                    <a:pt x="77089" y="329463"/>
                  </a:lnTo>
                  <a:lnTo>
                    <a:pt x="471639" y="329463"/>
                  </a:lnTo>
                  <a:lnTo>
                    <a:pt x="475538" y="329463"/>
                  </a:lnTo>
                  <a:lnTo>
                    <a:pt x="478713" y="326288"/>
                  </a:lnTo>
                  <a:lnTo>
                    <a:pt x="478713" y="221500"/>
                  </a:lnTo>
                  <a:close/>
                </a:path>
                <a:path w="553085" h="447675">
                  <a:moveTo>
                    <a:pt x="478726" y="3175"/>
                  </a:moveTo>
                  <a:lnTo>
                    <a:pt x="475538" y="0"/>
                  </a:lnTo>
                  <a:lnTo>
                    <a:pt x="464566" y="0"/>
                  </a:lnTo>
                  <a:lnTo>
                    <a:pt x="464566" y="14160"/>
                  </a:lnTo>
                  <a:lnTo>
                    <a:pt x="464566" y="191020"/>
                  </a:lnTo>
                  <a:lnTo>
                    <a:pt x="347497" y="191020"/>
                  </a:lnTo>
                  <a:lnTo>
                    <a:pt x="332371" y="192100"/>
                  </a:lnTo>
                  <a:lnTo>
                    <a:pt x="317665" y="195326"/>
                  </a:lnTo>
                  <a:lnTo>
                    <a:pt x="303568" y="200621"/>
                  </a:lnTo>
                  <a:lnTo>
                    <a:pt x="290283" y="207949"/>
                  </a:lnTo>
                  <a:lnTo>
                    <a:pt x="283387" y="212420"/>
                  </a:lnTo>
                  <a:lnTo>
                    <a:pt x="283387" y="121043"/>
                  </a:lnTo>
                  <a:lnTo>
                    <a:pt x="280225" y="117881"/>
                  </a:lnTo>
                  <a:lnTo>
                    <a:pt x="272402" y="117881"/>
                  </a:lnTo>
                  <a:lnTo>
                    <a:pt x="269240" y="121043"/>
                  </a:lnTo>
                  <a:lnTo>
                    <a:pt x="269240" y="212394"/>
                  </a:lnTo>
                  <a:lnTo>
                    <a:pt x="262356" y="207937"/>
                  </a:lnTo>
                  <a:lnTo>
                    <a:pt x="249072" y="200621"/>
                  </a:lnTo>
                  <a:lnTo>
                    <a:pt x="234975" y="195326"/>
                  </a:lnTo>
                  <a:lnTo>
                    <a:pt x="220268" y="192100"/>
                  </a:lnTo>
                  <a:lnTo>
                    <a:pt x="205143" y="191020"/>
                  </a:lnTo>
                  <a:lnTo>
                    <a:pt x="88074" y="191020"/>
                  </a:lnTo>
                  <a:lnTo>
                    <a:pt x="88074" y="14160"/>
                  </a:lnTo>
                  <a:lnTo>
                    <a:pt x="205143" y="14160"/>
                  </a:lnTo>
                  <a:lnTo>
                    <a:pt x="218236" y="15100"/>
                  </a:lnTo>
                  <a:lnTo>
                    <a:pt x="230962" y="17894"/>
                  </a:lnTo>
                  <a:lnTo>
                    <a:pt x="243154" y="22479"/>
                  </a:lnTo>
                  <a:lnTo>
                    <a:pt x="254647" y="28816"/>
                  </a:lnTo>
                  <a:lnTo>
                    <a:pt x="269240" y="38290"/>
                  </a:lnTo>
                  <a:lnTo>
                    <a:pt x="269240" y="90144"/>
                  </a:lnTo>
                  <a:lnTo>
                    <a:pt x="272402" y="93306"/>
                  </a:lnTo>
                  <a:lnTo>
                    <a:pt x="276313" y="93306"/>
                  </a:lnTo>
                  <a:lnTo>
                    <a:pt x="280225" y="93306"/>
                  </a:lnTo>
                  <a:lnTo>
                    <a:pt x="283387" y="90144"/>
                  </a:lnTo>
                  <a:lnTo>
                    <a:pt x="283387" y="38290"/>
                  </a:lnTo>
                  <a:lnTo>
                    <a:pt x="297992" y="28816"/>
                  </a:lnTo>
                  <a:lnTo>
                    <a:pt x="334403" y="15100"/>
                  </a:lnTo>
                  <a:lnTo>
                    <a:pt x="347497" y="14160"/>
                  </a:lnTo>
                  <a:lnTo>
                    <a:pt x="464566" y="14160"/>
                  </a:lnTo>
                  <a:lnTo>
                    <a:pt x="464566" y="0"/>
                  </a:lnTo>
                  <a:lnTo>
                    <a:pt x="347497" y="0"/>
                  </a:lnTo>
                  <a:lnTo>
                    <a:pt x="332371" y="1092"/>
                  </a:lnTo>
                  <a:lnTo>
                    <a:pt x="317652" y="4318"/>
                  </a:lnTo>
                  <a:lnTo>
                    <a:pt x="303555" y="9613"/>
                  </a:lnTo>
                  <a:lnTo>
                    <a:pt x="290283" y="16929"/>
                  </a:lnTo>
                  <a:lnTo>
                    <a:pt x="276326" y="25971"/>
                  </a:lnTo>
                  <a:lnTo>
                    <a:pt x="262356" y="16929"/>
                  </a:lnTo>
                  <a:lnTo>
                    <a:pt x="220268" y="1092"/>
                  </a:lnTo>
                  <a:lnTo>
                    <a:pt x="205143" y="0"/>
                  </a:lnTo>
                  <a:lnTo>
                    <a:pt x="77089" y="0"/>
                  </a:lnTo>
                  <a:lnTo>
                    <a:pt x="73914" y="3175"/>
                  </a:lnTo>
                  <a:lnTo>
                    <a:pt x="73914" y="202006"/>
                  </a:lnTo>
                  <a:lnTo>
                    <a:pt x="77089" y="205181"/>
                  </a:lnTo>
                  <a:lnTo>
                    <a:pt x="205143" y="205181"/>
                  </a:lnTo>
                  <a:lnTo>
                    <a:pt x="218236" y="206121"/>
                  </a:lnTo>
                  <a:lnTo>
                    <a:pt x="230962" y="208915"/>
                  </a:lnTo>
                  <a:lnTo>
                    <a:pt x="243154" y="213499"/>
                  </a:lnTo>
                  <a:lnTo>
                    <a:pt x="254647" y="219837"/>
                  </a:lnTo>
                  <a:lnTo>
                    <a:pt x="269240" y="229285"/>
                  </a:lnTo>
                  <a:lnTo>
                    <a:pt x="272402" y="232498"/>
                  </a:lnTo>
                  <a:lnTo>
                    <a:pt x="274929" y="232498"/>
                  </a:lnTo>
                  <a:lnTo>
                    <a:pt x="277660" y="232511"/>
                  </a:lnTo>
                  <a:lnTo>
                    <a:pt x="280225" y="232498"/>
                  </a:lnTo>
                  <a:lnTo>
                    <a:pt x="283387" y="229323"/>
                  </a:lnTo>
                  <a:lnTo>
                    <a:pt x="297992" y="219837"/>
                  </a:lnTo>
                  <a:lnTo>
                    <a:pt x="334403" y="206121"/>
                  </a:lnTo>
                  <a:lnTo>
                    <a:pt x="347497" y="205181"/>
                  </a:lnTo>
                  <a:lnTo>
                    <a:pt x="475538" y="205181"/>
                  </a:lnTo>
                  <a:lnTo>
                    <a:pt x="478726" y="202006"/>
                  </a:lnTo>
                  <a:lnTo>
                    <a:pt x="478726" y="14160"/>
                  </a:lnTo>
                  <a:lnTo>
                    <a:pt x="478726" y="3175"/>
                  </a:lnTo>
                  <a:close/>
                </a:path>
                <a:path w="553085" h="447675">
                  <a:moveTo>
                    <a:pt x="552615" y="360375"/>
                  </a:moveTo>
                  <a:lnTo>
                    <a:pt x="549452" y="357200"/>
                  </a:lnTo>
                  <a:lnTo>
                    <a:pt x="538099" y="357200"/>
                  </a:lnTo>
                  <a:lnTo>
                    <a:pt x="538099" y="371360"/>
                  </a:lnTo>
                  <a:lnTo>
                    <a:pt x="530910" y="395592"/>
                  </a:lnTo>
                  <a:lnTo>
                    <a:pt x="515886" y="415175"/>
                  </a:lnTo>
                  <a:lnTo>
                    <a:pt x="494880" y="428256"/>
                  </a:lnTo>
                  <a:lnTo>
                    <a:pt x="469709" y="433031"/>
                  </a:lnTo>
                  <a:lnTo>
                    <a:pt x="82918" y="433031"/>
                  </a:lnTo>
                  <a:lnTo>
                    <a:pt x="57746" y="428256"/>
                  </a:lnTo>
                  <a:lnTo>
                    <a:pt x="36741" y="415175"/>
                  </a:lnTo>
                  <a:lnTo>
                    <a:pt x="21717" y="395592"/>
                  </a:lnTo>
                  <a:lnTo>
                    <a:pt x="14528" y="371360"/>
                  </a:lnTo>
                  <a:lnTo>
                    <a:pt x="28994" y="371360"/>
                  </a:lnTo>
                  <a:lnTo>
                    <a:pt x="171411" y="371360"/>
                  </a:lnTo>
                  <a:lnTo>
                    <a:pt x="171411" y="376974"/>
                  </a:lnTo>
                  <a:lnTo>
                    <a:pt x="173964" y="389534"/>
                  </a:lnTo>
                  <a:lnTo>
                    <a:pt x="180898" y="399796"/>
                  </a:lnTo>
                  <a:lnTo>
                    <a:pt x="191173" y="406730"/>
                  </a:lnTo>
                  <a:lnTo>
                    <a:pt x="203733" y="409270"/>
                  </a:lnTo>
                  <a:lnTo>
                    <a:pt x="348881" y="409270"/>
                  </a:lnTo>
                  <a:lnTo>
                    <a:pt x="361454" y="406730"/>
                  </a:lnTo>
                  <a:lnTo>
                    <a:pt x="371729" y="399796"/>
                  </a:lnTo>
                  <a:lnTo>
                    <a:pt x="374891" y="395109"/>
                  </a:lnTo>
                  <a:lnTo>
                    <a:pt x="378663" y="389534"/>
                  </a:lnTo>
                  <a:lnTo>
                    <a:pt x="381203" y="376974"/>
                  </a:lnTo>
                  <a:lnTo>
                    <a:pt x="381203" y="371360"/>
                  </a:lnTo>
                  <a:lnTo>
                    <a:pt x="519734" y="371360"/>
                  </a:lnTo>
                  <a:lnTo>
                    <a:pt x="523646" y="371360"/>
                  </a:lnTo>
                  <a:lnTo>
                    <a:pt x="538099" y="371360"/>
                  </a:lnTo>
                  <a:lnTo>
                    <a:pt x="538099" y="357200"/>
                  </a:lnTo>
                  <a:lnTo>
                    <a:pt x="526808" y="357200"/>
                  </a:lnTo>
                  <a:lnTo>
                    <a:pt x="526808" y="91655"/>
                  </a:lnTo>
                  <a:lnTo>
                    <a:pt x="524586" y="80645"/>
                  </a:lnTo>
                  <a:lnTo>
                    <a:pt x="518502" y="71640"/>
                  </a:lnTo>
                  <a:lnTo>
                    <a:pt x="509498" y="65557"/>
                  </a:lnTo>
                  <a:lnTo>
                    <a:pt x="498487" y="63334"/>
                  </a:lnTo>
                  <a:lnTo>
                    <a:pt x="494576" y="63334"/>
                  </a:lnTo>
                  <a:lnTo>
                    <a:pt x="491401" y="66509"/>
                  </a:lnTo>
                  <a:lnTo>
                    <a:pt x="491401" y="74333"/>
                  </a:lnTo>
                  <a:lnTo>
                    <a:pt x="494576" y="77495"/>
                  </a:lnTo>
                  <a:lnTo>
                    <a:pt x="506298" y="77495"/>
                  </a:lnTo>
                  <a:lnTo>
                    <a:pt x="512648" y="83845"/>
                  </a:lnTo>
                  <a:lnTo>
                    <a:pt x="512648" y="357200"/>
                  </a:lnTo>
                  <a:lnTo>
                    <a:pt x="378028" y="357200"/>
                  </a:lnTo>
                  <a:lnTo>
                    <a:pt x="367030" y="357200"/>
                  </a:lnTo>
                  <a:lnTo>
                    <a:pt x="367030" y="371360"/>
                  </a:lnTo>
                  <a:lnTo>
                    <a:pt x="367030" y="376974"/>
                  </a:lnTo>
                  <a:lnTo>
                    <a:pt x="365607" y="384022"/>
                  </a:lnTo>
                  <a:lnTo>
                    <a:pt x="361708" y="389788"/>
                  </a:lnTo>
                  <a:lnTo>
                    <a:pt x="355942" y="393687"/>
                  </a:lnTo>
                  <a:lnTo>
                    <a:pt x="348881" y="395109"/>
                  </a:lnTo>
                  <a:lnTo>
                    <a:pt x="203733" y="395109"/>
                  </a:lnTo>
                  <a:lnTo>
                    <a:pt x="196672" y="393687"/>
                  </a:lnTo>
                  <a:lnTo>
                    <a:pt x="190906" y="389788"/>
                  </a:lnTo>
                  <a:lnTo>
                    <a:pt x="187007" y="384022"/>
                  </a:lnTo>
                  <a:lnTo>
                    <a:pt x="185585" y="376974"/>
                  </a:lnTo>
                  <a:lnTo>
                    <a:pt x="185585" y="371360"/>
                  </a:lnTo>
                  <a:lnTo>
                    <a:pt x="367030" y="371360"/>
                  </a:lnTo>
                  <a:lnTo>
                    <a:pt x="367030" y="357200"/>
                  </a:lnTo>
                  <a:lnTo>
                    <a:pt x="174586" y="357200"/>
                  </a:lnTo>
                  <a:lnTo>
                    <a:pt x="39992" y="357200"/>
                  </a:lnTo>
                  <a:lnTo>
                    <a:pt x="39992" y="83845"/>
                  </a:lnTo>
                  <a:lnTo>
                    <a:pt x="46342" y="77495"/>
                  </a:lnTo>
                  <a:lnTo>
                    <a:pt x="58064" y="77495"/>
                  </a:lnTo>
                  <a:lnTo>
                    <a:pt x="61226" y="74333"/>
                  </a:lnTo>
                  <a:lnTo>
                    <a:pt x="61226" y="66509"/>
                  </a:lnTo>
                  <a:lnTo>
                    <a:pt x="58064" y="63334"/>
                  </a:lnTo>
                  <a:lnTo>
                    <a:pt x="54152" y="63334"/>
                  </a:lnTo>
                  <a:lnTo>
                    <a:pt x="43141" y="65557"/>
                  </a:lnTo>
                  <a:lnTo>
                    <a:pt x="34137" y="71640"/>
                  </a:lnTo>
                  <a:lnTo>
                    <a:pt x="28054" y="80645"/>
                  </a:lnTo>
                  <a:lnTo>
                    <a:pt x="25831" y="91655"/>
                  </a:lnTo>
                  <a:lnTo>
                    <a:pt x="25831" y="357200"/>
                  </a:lnTo>
                  <a:lnTo>
                    <a:pt x="3175" y="357200"/>
                  </a:lnTo>
                  <a:lnTo>
                    <a:pt x="0" y="360375"/>
                  </a:lnTo>
                  <a:lnTo>
                    <a:pt x="0" y="364274"/>
                  </a:lnTo>
                  <a:lnTo>
                    <a:pt x="6527" y="396519"/>
                  </a:lnTo>
                  <a:lnTo>
                    <a:pt x="24307" y="422871"/>
                  </a:lnTo>
                  <a:lnTo>
                    <a:pt x="50673" y="440664"/>
                  </a:lnTo>
                  <a:lnTo>
                    <a:pt x="82918" y="447179"/>
                  </a:lnTo>
                  <a:lnTo>
                    <a:pt x="469709" y="447179"/>
                  </a:lnTo>
                  <a:lnTo>
                    <a:pt x="501954" y="440664"/>
                  </a:lnTo>
                  <a:lnTo>
                    <a:pt x="513257" y="433031"/>
                  </a:lnTo>
                  <a:lnTo>
                    <a:pt x="528307" y="422871"/>
                  </a:lnTo>
                  <a:lnTo>
                    <a:pt x="546100" y="396519"/>
                  </a:lnTo>
                  <a:lnTo>
                    <a:pt x="551192" y="371360"/>
                  </a:lnTo>
                  <a:lnTo>
                    <a:pt x="552615" y="364274"/>
                  </a:lnTo>
                  <a:lnTo>
                    <a:pt x="552615" y="360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22">
            <a:extLst>
              <a:ext uri="{FF2B5EF4-FFF2-40B4-BE49-F238E27FC236}">
                <a16:creationId xmlns:a16="http://schemas.microsoft.com/office/drawing/2014/main" id="{EFC84920-0700-4863-8A74-3070E2C67205}"/>
              </a:ext>
            </a:extLst>
          </p:cNvPr>
          <p:cNvGrpSpPr/>
          <p:nvPr/>
        </p:nvGrpSpPr>
        <p:grpSpPr>
          <a:xfrm>
            <a:off x="909717" y="3332180"/>
            <a:ext cx="865505" cy="865505"/>
            <a:chOff x="6814598" y="8541656"/>
            <a:chExt cx="865505" cy="865505"/>
          </a:xfrm>
        </p:grpSpPr>
        <p:sp>
          <p:nvSpPr>
            <p:cNvPr id="14" name="object 123">
              <a:extLst>
                <a:ext uri="{FF2B5EF4-FFF2-40B4-BE49-F238E27FC236}">
                  <a16:creationId xmlns:a16="http://schemas.microsoft.com/office/drawing/2014/main" id="{6550DDA1-F38E-499E-98F9-1DE0DD4D2084}"/>
                </a:ext>
              </a:extLst>
            </p:cNvPr>
            <p:cNvSpPr/>
            <p:nvPr/>
          </p:nvSpPr>
          <p:spPr>
            <a:xfrm>
              <a:off x="6814598" y="8541656"/>
              <a:ext cx="865505" cy="865505"/>
            </a:xfrm>
            <a:custGeom>
              <a:avLst/>
              <a:gdLst/>
              <a:ahLst/>
              <a:cxnLst/>
              <a:rect l="l" t="t" r="r" b="b"/>
              <a:pathLst>
                <a:path w="865504" h="865504">
                  <a:moveTo>
                    <a:pt x="432719" y="0"/>
                  </a:moveTo>
                  <a:lnTo>
                    <a:pt x="385571" y="2539"/>
                  </a:lnTo>
                  <a:lnTo>
                    <a:pt x="339893" y="9980"/>
                  </a:lnTo>
                  <a:lnTo>
                    <a:pt x="295949" y="22060"/>
                  </a:lnTo>
                  <a:lnTo>
                    <a:pt x="254004" y="38513"/>
                  </a:lnTo>
                  <a:lnTo>
                    <a:pt x="214321" y="59078"/>
                  </a:lnTo>
                  <a:lnTo>
                    <a:pt x="177164" y="83488"/>
                  </a:lnTo>
                  <a:lnTo>
                    <a:pt x="142797" y="111482"/>
                  </a:lnTo>
                  <a:lnTo>
                    <a:pt x="111485" y="142793"/>
                  </a:lnTo>
                  <a:lnTo>
                    <a:pt x="83491" y="177159"/>
                  </a:lnTo>
                  <a:lnTo>
                    <a:pt x="59080" y="214316"/>
                  </a:lnTo>
                  <a:lnTo>
                    <a:pt x="38515" y="253999"/>
                  </a:lnTo>
                  <a:lnTo>
                    <a:pt x="22061" y="295945"/>
                  </a:lnTo>
                  <a:lnTo>
                    <a:pt x="9980" y="339890"/>
                  </a:lnTo>
                  <a:lnTo>
                    <a:pt x="2539" y="385569"/>
                  </a:lnTo>
                  <a:lnTo>
                    <a:pt x="0" y="432719"/>
                  </a:lnTo>
                  <a:lnTo>
                    <a:pt x="2539" y="479870"/>
                  </a:lnTo>
                  <a:lnTo>
                    <a:pt x="9980" y="525549"/>
                  </a:lnTo>
                  <a:lnTo>
                    <a:pt x="22061" y="569494"/>
                  </a:lnTo>
                  <a:lnTo>
                    <a:pt x="38515" y="611441"/>
                  </a:lnTo>
                  <a:lnTo>
                    <a:pt x="59080" y="651125"/>
                  </a:lnTo>
                  <a:lnTo>
                    <a:pt x="83491" y="688283"/>
                  </a:lnTo>
                  <a:lnTo>
                    <a:pt x="111485" y="722650"/>
                  </a:lnTo>
                  <a:lnTo>
                    <a:pt x="142797" y="753963"/>
                  </a:lnTo>
                  <a:lnTo>
                    <a:pt x="177164" y="781957"/>
                  </a:lnTo>
                  <a:lnTo>
                    <a:pt x="214321" y="806369"/>
                  </a:lnTo>
                  <a:lnTo>
                    <a:pt x="254004" y="826934"/>
                  </a:lnTo>
                  <a:lnTo>
                    <a:pt x="295949" y="843388"/>
                  </a:lnTo>
                  <a:lnTo>
                    <a:pt x="339893" y="855469"/>
                  </a:lnTo>
                  <a:lnTo>
                    <a:pt x="385571" y="862910"/>
                  </a:lnTo>
                  <a:lnTo>
                    <a:pt x="432719" y="865450"/>
                  </a:lnTo>
                  <a:lnTo>
                    <a:pt x="479871" y="862910"/>
                  </a:lnTo>
                  <a:lnTo>
                    <a:pt x="525552" y="855469"/>
                  </a:lnTo>
                  <a:lnTo>
                    <a:pt x="569498" y="843388"/>
                  </a:lnTo>
                  <a:lnTo>
                    <a:pt x="611446" y="826934"/>
                  </a:lnTo>
                  <a:lnTo>
                    <a:pt x="651130" y="806369"/>
                  </a:lnTo>
                  <a:lnTo>
                    <a:pt x="688287" y="781957"/>
                  </a:lnTo>
                  <a:lnTo>
                    <a:pt x="722654" y="753963"/>
                  </a:lnTo>
                  <a:lnTo>
                    <a:pt x="753966" y="722650"/>
                  </a:lnTo>
                  <a:lnTo>
                    <a:pt x="781960" y="688283"/>
                  </a:lnTo>
                  <a:lnTo>
                    <a:pt x="806371" y="651125"/>
                  </a:lnTo>
                  <a:lnTo>
                    <a:pt x="826935" y="611441"/>
                  </a:lnTo>
                  <a:lnTo>
                    <a:pt x="843389" y="569494"/>
                  </a:lnTo>
                  <a:lnTo>
                    <a:pt x="855469" y="525549"/>
                  </a:lnTo>
                  <a:lnTo>
                    <a:pt x="862910" y="479870"/>
                  </a:lnTo>
                  <a:lnTo>
                    <a:pt x="865450" y="432719"/>
                  </a:lnTo>
                  <a:lnTo>
                    <a:pt x="862910" y="385569"/>
                  </a:lnTo>
                  <a:lnTo>
                    <a:pt x="855469" y="339890"/>
                  </a:lnTo>
                  <a:lnTo>
                    <a:pt x="843389" y="295945"/>
                  </a:lnTo>
                  <a:lnTo>
                    <a:pt x="826935" y="253999"/>
                  </a:lnTo>
                  <a:lnTo>
                    <a:pt x="806371" y="214316"/>
                  </a:lnTo>
                  <a:lnTo>
                    <a:pt x="781960" y="177159"/>
                  </a:lnTo>
                  <a:lnTo>
                    <a:pt x="753966" y="142793"/>
                  </a:lnTo>
                  <a:lnTo>
                    <a:pt x="722654" y="111482"/>
                  </a:lnTo>
                  <a:lnTo>
                    <a:pt x="688287" y="83488"/>
                  </a:lnTo>
                  <a:lnTo>
                    <a:pt x="651130" y="59078"/>
                  </a:lnTo>
                  <a:lnTo>
                    <a:pt x="611446" y="38513"/>
                  </a:lnTo>
                  <a:lnTo>
                    <a:pt x="569498" y="22060"/>
                  </a:lnTo>
                  <a:lnTo>
                    <a:pt x="525552" y="9980"/>
                  </a:lnTo>
                  <a:lnTo>
                    <a:pt x="479871" y="2539"/>
                  </a:lnTo>
                  <a:lnTo>
                    <a:pt x="432719" y="0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4">
              <a:extLst>
                <a:ext uri="{FF2B5EF4-FFF2-40B4-BE49-F238E27FC236}">
                  <a16:creationId xmlns:a16="http://schemas.microsoft.com/office/drawing/2014/main" id="{63D90908-7585-4081-B89A-F6D4869F9744}"/>
                </a:ext>
              </a:extLst>
            </p:cNvPr>
            <p:cNvSpPr/>
            <p:nvPr/>
          </p:nvSpPr>
          <p:spPr>
            <a:xfrm>
              <a:off x="6943191" y="8750217"/>
              <a:ext cx="615950" cy="406400"/>
            </a:xfrm>
            <a:custGeom>
              <a:avLst/>
              <a:gdLst/>
              <a:ahLst/>
              <a:cxnLst/>
              <a:rect l="l" t="t" r="r" b="b"/>
              <a:pathLst>
                <a:path w="615950" h="406400">
                  <a:moveTo>
                    <a:pt x="53759" y="304076"/>
                  </a:moveTo>
                  <a:lnTo>
                    <a:pt x="41694" y="304076"/>
                  </a:lnTo>
                  <a:lnTo>
                    <a:pt x="41694" y="325424"/>
                  </a:lnTo>
                  <a:lnTo>
                    <a:pt x="53759" y="325424"/>
                  </a:lnTo>
                  <a:lnTo>
                    <a:pt x="53759" y="304076"/>
                  </a:lnTo>
                  <a:close/>
                </a:path>
                <a:path w="615950" h="406400">
                  <a:moveTo>
                    <a:pt x="53759" y="242493"/>
                  </a:moveTo>
                  <a:lnTo>
                    <a:pt x="41694" y="242493"/>
                  </a:lnTo>
                  <a:lnTo>
                    <a:pt x="41694" y="263842"/>
                  </a:lnTo>
                  <a:lnTo>
                    <a:pt x="53759" y="263842"/>
                  </a:lnTo>
                  <a:lnTo>
                    <a:pt x="53759" y="242493"/>
                  </a:lnTo>
                  <a:close/>
                </a:path>
                <a:path w="615950" h="406400">
                  <a:moveTo>
                    <a:pt x="53759" y="180873"/>
                  </a:moveTo>
                  <a:lnTo>
                    <a:pt x="41694" y="180873"/>
                  </a:lnTo>
                  <a:lnTo>
                    <a:pt x="41694" y="202209"/>
                  </a:lnTo>
                  <a:lnTo>
                    <a:pt x="53759" y="202209"/>
                  </a:lnTo>
                  <a:lnTo>
                    <a:pt x="53759" y="180873"/>
                  </a:lnTo>
                  <a:close/>
                </a:path>
                <a:path w="615950" h="406400">
                  <a:moveTo>
                    <a:pt x="98526" y="304088"/>
                  </a:moveTo>
                  <a:lnTo>
                    <a:pt x="86436" y="304088"/>
                  </a:lnTo>
                  <a:lnTo>
                    <a:pt x="86436" y="325412"/>
                  </a:lnTo>
                  <a:lnTo>
                    <a:pt x="98526" y="325412"/>
                  </a:lnTo>
                  <a:lnTo>
                    <a:pt x="98526" y="304088"/>
                  </a:lnTo>
                  <a:close/>
                </a:path>
                <a:path w="615950" h="406400">
                  <a:moveTo>
                    <a:pt x="98526" y="242493"/>
                  </a:moveTo>
                  <a:lnTo>
                    <a:pt x="86436" y="242493"/>
                  </a:lnTo>
                  <a:lnTo>
                    <a:pt x="86436" y="263842"/>
                  </a:lnTo>
                  <a:lnTo>
                    <a:pt x="98526" y="263842"/>
                  </a:lnTo>
                  <a:lnTo>
                    <a:pt x="98526" y="242493"/>
                  </a:lnTo>
                  <a:close/>
                </a:path>
                <a:path w="615950" h="406400">
                  <a:moveTo>
                    <a:pt x="98526" y="180873"/>
                  </a:moveTo>
                  <a:lnTo>
                    <a:pt x="86436" y="180873"/>
                  </a:lnTo>
                  <a:lnTo>
                    <a:pt x="86436" y="202209"/>
                  </a:lnTo>
                  <a:lnTo>
                    <a:pt x="98526" y="202209"/>
                  </a:lnTo>
                  <a:lnTo>
                    <a:pt x="98526" y="180873"/>
                  </a:lnTo>
                  <a:close/>
                </a:path>
                <a:path w="615950" h="406400">
                  <a:moveTo>
                    <a:pt x="248627" y="180873"/>
                  </a:moveTo>
                  <a:lnTo>
                    <a:pt x="236829" y="180873"/>
                  </a:lnTo>
                  <a:lnTo>
                    <a:pt x="236829" y="285826"/>
                  </a:lnTo>
                  <a:lnTo>
                    <a:pt x="248627" y="282727"/>
                  </a:lnTo>
                  <a:lnTo>
                    <a:pt x="248627" y="180873"/>
                  </a:lnTo>
                  <a:close/>
                </a:path>
                <a:path w="615950" h="406400">
                  <a:moveTo>
                    <a:pt x="248793" y="349135"/>
                  </a:moveTo>
                  <a:lnTo>
                    <a:pt x="236702" y="349135"/>
                  </a:lnTo>
                  <a:lnTo>
                    <a:pt x="236702" y="370459"/>
                  </a:lnTo>
                  <a:lnTo>
                    <a:pt x="248793" y="370459"/>
                  </a:lnTo>
                  <a:lnTo>
                    <a:pt x="248793" y="349135"/>
                  </a:lnTo>
                  <a:close/>
                </a:path>
                <a:path w="615950" h="406400">
                  <a:moveTo>
                    <a:pt x="289687" y="180873"/>
                  </a:moveTo>
                  <a:lnTo>
                    <a:pt x="279603" y="180873"/>
                  </a:lnTo>
                  <a:lnTo>
                    <a:pt x="279400" y="274586"/>
                  </a:lnTo>
                  <a:lnTo>
                    <a:pt x="289687" y="271983"/>
                  </a:lnTo>
                  <a:lnTo>
                    <a:pt x="289687" y="180873"/>
                  </a:lnTo>
                  <a:close/>
                </a:path>
                <a:path w="615950" h="406400">
                  <a:moveTo>
                    <a:pt x="335203" y="180886"/>
                  </a:moveTo>
                  <a:lnTo>
                    <a:pt x="323151" y="180886"/>
                  </a:lnTo>
                  <a:lnTo>
                    <a:pt x="323151" y="271932"/>
                  </a:lnTo>
                  <a:lnTo>
                    <a:pt x="335203" y="274955"/>
                  </a:lnTo>
                  <a:lnTo>
                    <a:pt x="335203" y="180886"/>
                  </a:lnTo>
                  <a:close/>
                </a:path>
                <a:path w="615950" h="406400">
                  <a:moveTo>
                    <a:pt x="379818" y="394982"/>
                  </a:moveTo>
                  <a:lnTo>
                    <a:pt x="236829" y="394982"/>
                  </a:lnTo>
                  <a:lnTo>
                    <a:pt x="236829" y="406196"/>
                  </a:lnTo>
                  <a:lnTo>
                    <a:pt x="379818" y="406196"/>
                  </a:lnTo>
                  <a:lnTo>
                    <a:pt x="379818" y="394982"/>
                  </a:lnTo>
                  <a:close/>
                </a:path>
                <a:path w="615950" h="406400">
                  <a:moveTo>
                    <a:pt x="379818" y="315493"/>
                  </a:moveTo>
                  <a:lnTo>
                    <a:pt x="306247" y="296367"/>
                  </a:lnTo>
                  <a:lnTo>
                    <a:pt x="236766" y="315518"/>
                  </a:lnTo>
                  <a:lnTo>
                    <a:pt x="236677" y="324688"/>
                  </a:lnTo>
                  <a:lnTo>
                    <a:pt x="305638" y="306006"/>
                  </a:lnTo>
                  <a:lnTo>
                    <a:pt x="379818" y="324815"/>
                  </a:lnTo>
                  <a:lnTo>
                    <a:pt x="379818" y="315493"/>
                  </a:lnTo>
                  <a:close/>
                </a:path>
                <a:path w="615950" h="406400">
                  <a:moveTo>
                    <a:pt x="379907" y="349135"/>
                  </a:moveTo>
                  <a:lnTo>
                    <a:pt x="367792" y="349135"/>
                  </a:lnTo>
                  <a:lnTo>
                    <a:pt x="367792" y="370459"/>
                  </a:lnTo>
                  <a:lnTo>
                    <a:pt x="379907" y="370459"/>
                  </a:lnTo>
                  <a:lnTo>
                    <a:pt x="379907" y="349135"/>
                  </a:lnTo>
                  <a:close/>
                </a:path>
                <a:path w="615950" h="406400">
                  <a:moveTo>
                    <a:pt x="379907" y="181267"/>
                  </a:moveTo>
                  <a:lnTo>
                    <a:pt x="367792" y="181267"/>
                  </a:lnTo>
                  <a:lnTo>
                    <a:pt x="367792" y="283540"/>
                  </a:lnTo>
                  <a:lnTo>
                    <a:pt x="379907" y="286816"/>
                  </a:lnTo>
                  <a:lnTo>
                    <a:pt x="379907" y="181267"/>
                  </a:lnTo>
                  <a:close/>
                </a:path>
                <a:path w="615950" h="406400">
                  <a:moveTo>
                    <a:pt x="528294" y="304088"/>
                  </a:moveTo>
                  <a:lnTo>
                    <a:pt x="516216" y="304088"/>
                  </a:lnTo>
                  <a:lnTo>
                    <a:pt x="516216" y="325412"/>
                  </a:lnTo>
                  <a:lnTo>
                    <a:pt x="528294" y="325412"/>
                  </a:lnTo>
                  <a:lnTo>
                    <a:pt x="528294" y="304088"/>
                  </a:lnTo>
                  <a:close/>
                </a:path>
                <a:path w="615950" h="406400">
                  <a:moveTo>
                    <a:pt x="528294" y="242493"/>
                  </a:moveTo>
                  <a:lnTo>
                    <a:pt x="516216" y="242493"/>
                  </a:lnTo>
                  <a:lnTo>
                    <a:pt x="516216" y="263829"/>
                  </a:lnTo>
                  <a:lnTo>
                    <a:pt x="528294" y="263829"/>
                  </a:lnTo>
                  <a:lnTo>
                    <a:pt x="528294" y="242493"/>
                  </a:lnTo>
                  <a:close/>
                </a:path>
                <a:path w="615950" h="406400">
                  <a:moveTo>
                    <a:pt x="528294" y="180873"/>
                  </a:moveTo>
                  <a:lnTo>
                    <a:pt x="516216" y="180873"/>
                  </a:lnTo>
                  <a:lnTo>
                    <a:pt x="516216" y="203187"/>
                  </a:lnTo>
                  <a:lnTo>
                    <a:pt x="528294" y="203187"/>
                  </a:lnTo>
                  <a:lnTo>
                    <a:pt x="528294" y="180873"/>
                  </a:lnTo>
                  <a:close/>
                </a:path>
                <a:path w="615950" h="406400">
                  <a:moveTo>
                    <a:pt x="575017" y="304088"/>
                  </a:moveTo>
                  <a:lnTo>
                    <a:pt x="562965" y="304088"/>
                  </a:lnTo>
                  <a:lnTo>
                    <a:pt x="562965" y="325424"/>
                  </a:lnTo>
                  <a:lnTo>
                    <a:pt x="575017" y="325424"/>
                  </a:lnTo>
                  <a:lnTo>
                    <a:pt x="575017" y="304088"/>
                  </a:lnTo>
                  <a:close/>
                </a:path>
                <a:path w="615950" h="406400">
                  <a:moveTo>
                    <a:pt x="575017" y="242493"/>
                  </a:moveTo>
                  <a:lnTo>
                    <a:pt x="562965" y="242493"/>
                  </a:lnTo>
                  <a:lnTo>
                    <a:pt x="562965" y="263829"/>
                  </a:lnTo>
                  <a:lnTo>
                    <a:pt x="575017" y="263829"/>
                  </a:lnTo>
                  <a:lnTo>
                    <a:pt x="575017" y="242493"/>
                  </a:lnTo>
                  <a:close/>
                </a:path>
                <a:path w="615950" h="406400">
                  <a:moveTo>
                    <a:pt x="575017" y="180873"/>
                  </a:moveTo>
                  <a:lnTo>
                    <a:pt x="562965" y="180873"/>
                  </a:lnTo>
                  <a:lnTo>
                    <a:pt x="562965" y="203187"/>
                  </a:lnTo>
                  <a:lnTo>
                    <a:pt x="575017" y="203187"/>
                  </a:lnTo>
                  <a:lnTo>
                    <a:pt x="575017" y="180873"/>
                  </a:lnTo>
                  <a:close/>
                </a:path>
                <a:path w="615950" h="406400">
                  <a:moveTo>
                    <a:pt x="615492" y="121958"/>
                  </a:moveTo>
                  <a:lnTo>
                    <a:pt x="603491" y="121958"/>
                  </a:lnTo>
                  <a:lnTo>
                    <a:pt x="603491" y="133159"/>
                  </a:lnTo>
                  <a:lnTo>
                    <a:pt x="603491" y="394982"/>
                  </a:lnTo>
                  <a:lnTo>
                    <a:pt x="484098" y="394982"/>
                  </a:lnTo>
                  <a:lnTo>
                    <a:pt x="484098" y="153784"/>
                  </a:lnTo>
                  <a:lnTo>
                    <a:pt x="484098" y="142570"/>
                  </a:lnTo>
                  <a:lnTo>
                    <a:pt x="484098" y="133159"/>
                  </a:lnTo>
                  <a:lnTo>
                    <a:pt x="603491" y="133159"/>
                  </a:lnTo>
                  <a:lnTo>
                    <a:pt x="603491" y="121958"/>
                  </a:lnTo>
                  <a:lnTo>
                    <a:pt x="484098" y="121945"/>
                  </a:lnTo>
                  <a:lnTo>
                    <a:pt x="484098" y="100787"/>
                  </a:lnTo>
                  <a:lnTo>
                    <a:pt x="484098" y="89623"/>
                  </a:lnTo>
                  <a:lnTo>
                    <a:pt x="472059" y="89623"/>
                  </a:lnTo>
                  <a:lnTo>
                    <a:pt x="472059" y="100787"/>
                  </a:lnTo>
                  <a:lnTo>
                    <a:pt x="472059" y="142570"/>
                  </a:lnTo>
                  <a:lnTo>
                    <a:pt x="472059" y="153784"/>
                  </a:lnTo>
                  <a:lnTo>
                    <a:pt x="472059" y="394982"/>
                  </a:lnTo>
                  <a:lnTo>
                    <a:pt x="428637" y="394982"/>
                  </a:lnTo>
                  <a:lnTo>
                    <a:pt x="428637" y="153784"/>
                  </a:lnTo>
                  <a:lnTo>
                    <a:pt x="472059" y="153784"/>
                  </a:lnTo>
                  <a:lnTo>
                    <a:pt x="472059" y="142570"/>
                  </a:lnTo>
                  <a:lnTo>
                    <a:pt x="187464" y="142570"/>
                  </a:lnTo>
                  <a:lnTo>
                    <a:pt x="187464" y="153784"/>
                  </a:lnTo>
                  <a:lnTo>
                    <a:pt x="187464" y="394982"/>
                  </a:lnTo>
                  <a:lnTo>
                    <a:pt x="144106" y="394982"/>
                  </a:lnTo>
                  <a:lnTo>
                    <a:pt x="144106" y="153784"/>
                  </a:lnTo>
                  <a:lnTo>
                    <a:pt x="187464" y="153784"/>
                  </a:lnTo>
                  <a:lnTo>
                    <a:pt x="187464" y="142570"/>
                  </a:lnTo>
                  <a:lnTo>
                    <a:pt x="144106" y="142570"/>
                  </a:lnTo>
                  <a:lnTo>
                    <a:pt x="144106" y="133159"/>
                  </a:lnTo>
                  <a:lnTo>
                    <a:pt x="144106" y="100787"/>
                  </a:lnTo>
                  <a:lnTo>
                    <a:pt x="472059" y="100787"/>
                  </a:lnTo>
                  <a:lnTo>
                    <a:pt x="472059" y="89623"/>
                  </a:lnTo>
                  <a:lnTo>
                    <a:pt x="432244" y="89611"/>
                  </a:lnTo>
                  <a:lnTo>
                    <a:pt x="431431" y="85725"/>
                  </a:lnTo>
                  <a:lnTo>
                    <a:pt x="416521" y="51396"/>
                  </a:lnTo>
                  <a:lnTo>
                    <a:pt x="388962" y="24244"/>
                  </a:lnTo>
                  <a:lnTo>
                    <a:pt x="361149" y="10909"/>
                  </a:lnTo>
                  <a:lnTo>
                    <a:pt x="351777" y="6400"/>
                  </a:lnTo>
                  <a:lnTo>
                    <a:pt x="308000" y="0"/>
                  </a:lnTo>
                  <a:lnTo>
                    <a:pt x="306146" y="0"/>
                  </a:lnTo>
                  <a:lnTo>
                    <a:pt x="260184" y="6731"/>
                  </a:lnTo>
                  <a:lnTo>
                    <a:pt x="221792" y="24511"/>
                  </a:lnTo>
                  <a:lnTo>
                    <a:pt x="193751" y="51460"/>
                  </a:lnTo>
                  <a:lnTo>
                    <a:pt x="178092" y="89598"/>
                  </a:lnTo>
                  <a:lnTo>
                    <a:pt x="247561" y="89598"/>
                  </a:lnTo>
                  <a:lnTo>
                    <a:pt x="189890" y="89585"/>
                  </a:lnTo>
                  <a:lnTo>
                    <a:pt x="191884" y="83477"/>
                  </a:lnTo>
                  <a:lnTo>
                    <a:pt x="232168" y="30734"/>
                  </a:lnTo>
                  <a:lnTo>
                    <a:pt x="304787" y="10947"/>
                  </a:lnTo>
                  <a:lnTo>
                    <a:pt x="306044" y="10909"/>
                  </a:lnTo>
                  <a:lnTo>
                    <a:pt x="308521" y="10909"/>
                  </a:lnTo>
                  <a:lnTo>
                    <a:pt x="346722" y="15951"/>
                  </a:lnTo>
                  <a:lnTo>
                    <a:pt x="403364" y="53314"/>
                  </a:lnTo>
                  <a:lnTo>
                    <a:pt x="420560" y="89623"/>
                  </a:lnTo>
                  <a:lnTo>
                    <a:pt x="178092" y="89598"/>
                  </a:lnTo>
                  <a:lnTo>
                    <a:pt x="132118" y="89560"/>
                  </a:lnTo>
                  <a:lnTo>
                    <a:pt x="132118" y="121945"/>
                  </a:lnTo>
                  <a:lnTo>
                    <a:pt x="132118" y="133159"/>
                  </a:lnTo>
                  <a:lnTo>
                    <a:pt x="132118" y="394982"/>
                  </a:lnTo>
                  <a:lnTo>
                    <a:pt x="11988" y="394982"/>
                  </a:lnTo>
                  <a:lnTo>
                    <a:pt x="11988" y="133159"/>
                  </a:lnTo>
                  <a:lnTo>
                    <a:pt x="132118" y="133159"/>
                  </a:lnTo>
                  <a:lnTo>
                    <a:pt x="132118" y="121945"/>
                  </a:lnTo>
                  <a:lnTo>
                    <a:pt x="0" y="121958"/>
                  </a:lnTo>
                  <a:lnTo>
                    <a:pt x="0" y="406196"/>
                  </a:lnTo>
                  <a:lnTo>
                    <a:pt x="199517" y="406196"/>
                  </a:lnTo>
                  <a:lnTo>
                    <a:pt x="199517" y="394982"/>
                  </a:lnTo>
                  <a:lnTo>
                    <a:pt x="199517" y="153784"/>
                  </a:lnTo>
                  <a:lnTo>
                    <a:pt x="416585" y="153784"/>
                  </a:lnTo>
                  <a:lnTo>
                    <a:pt x="416585" y="406196"/>
                  </a:lnTo>
                  <a:lnTo>
                    <a:pt x="615492" y="406196"/>
                  </a:lnTo>
                  <a:lnTo>
                    <a:pt x="615492" y="394982"/>
                  </a:lnTo>
                  <a:lnTo>
                    <a:pt x="615492" y="133159"/>
                  </a:lnTo>
                  <a:lnTo>
                    <a:pt x="615492" y="1219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25">
              <a:extLst>
                <a:ext uri="{FF2B5EF4-FFF2-40B4-BE49-F238E27FC236}">
                  <a16:creationId xmlns:a16="http://schemas.microsoft.com/office/drawing/2014/main" id="{8A67D8B1-CC2A-42F1-AD1F-D5D9F79B3D5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23005" y="8684049"/>
              <a:ext cx="54207" cy="56731"/>
            </a:xfrm>
            <a:prstGeom prst="rect">
              <a:avLst/>
            </a:prstGeom>
          </p:spPr>
        </p:pic>
      </p:grpSp>
      <p:grpSp>
        <p:nvGrpSpPr>
          <p:cNvPr id="22" name="object 119">
            <a:extLst>
              <a:ext uri="{FF2B5EF4-FFF2-40B4-BE49-F238E27FC236}">
                <a16:creationId xmlns:a16="http://schemas.microsoft.com/office/drawing/2014/main" id="{32712D07-C8EF-445E-A7CD-AC2E7DAC6E7E}"/>
              </a:ext>
            </a:extLst>
          </p:cNvPr>
          <p:cNvGrpSpPr/>
          <p:nvPr/>
        </p:nvGrpSpPr>
        <p:grpSpPr>
          <a:xfrm>
            <a:off x="915272" y="1784099"/>
            <a:ext cx="865505" cy="865505"/>
            <a:chOff x="6811416" y="6937066"/>
            <a:chExt cx="865505" cy="865505"/>
          </a:xfrm>
        </p:grpSpPr>
        <p:sp>
          <p:nvSpPr>
            <p:cNvPr id="23" name="object 120">
              <a:extLst>
                <a:ext uri="{FF2B5EF4-FFF2-40B4-BE49-F238E27FC236}">
                  <a16:creationId xmlns:a16="http://schemas.microsoft.com/office/drawing/2014/main" id="{9AE03DE1-286D-4EB6-ACAE-42A6472DB372}"/>
                </a:ext>
              </a:extLst>
            </p:cNvPr>
            <p:cNvSpPr/>
            <p:nvPr/>
          </p:nvSpPr>
          <p:spPr>
            <a:xfrm>
              <a:off x="6811416" y="6937066"/>
              <a:ext cx="865505" cy="865505"/>
            </a:xfrm>
            <a:custGeom>
              <a:avLst/>
              <a:gdLst/>
              <a:ahLst/>
              <a:cxnLst/>
              <a:rect l="l" t="t" r="r" b="b"/>
              <a:pathLst>
                <a:path w="865504" h="865504">
                  <a:moveTo>
                    <a:pt x="432719" y="0"/>
                  </a:moveTo>
                  <a:lnTo>
                    <a:pt x="385569" y="2539"/>
                  </a:lnTo>
                  <a:lnTo>
                    <a:pt x="339890" y="9980"/>
                  </a:lnTo>
                  <a:lnTo>
                    <a:pt x="295945" y="22061"/>
                  </a:lnTo>
                  <a:lnTo>
                    <a:pt x="253999" y="38515"/>
                  </a:lnTo>
                  <a:lnTo>
                    <a:pt x="214316" y="59081"/>
                  </a:lnTo>
                  <a:lnTo>
                    <a:pt x="177159" y="83492"/>
                  </a:lnTo>
                  <a:lnTo>
                    <a:pt x="142793" y="111486"/>
                  </a:lnTo>
                  <a:lnTo>
                    <a:pt x="111482" y="142799"/>
                  </a:lnTo>
                  <a:lnTo>
                    <a:pt x="83488" y="177166"/>
                  </a:lnTo>
                  <a:lnTo>
                    <a:pt x="59078" y="214324"/>
                  </a:lnTo>
                  <a:lnTo>
                    <a:pt x="38513" y="254008"/>
                  </a:lnTo>
                  <a:lnTo>
                    <a:pt x="22060" y="295955"/>
                  </a:lnTo>
                  <a:lnTo>
                    <a:pt x="9980" y="339900"/>
                  </a:lnTo>
                  <a:lnTo>
                    <a:pt x="2539" y="385580"/>
                  </a:lnTo>
                  <a:lnTo>
                    <a:pt x="0" y="432730"/>
                  </a:lnTo>
                  <a:lnTo>
                    <a:pt x="2539" y="479878"/>
                  </a:lnTo>
                  <a:lnTo>
                    <a:pt x="9980" y="525556"/>
                  </a:lnTo>
                  <a:lnTo>
                    <a:pt x="22060" y="569500"/>
                  </a:lnTo>
                  <a:lnTo>
                    <a:pt x="38513" y="611445"/>
                  </a:lnTo>
                  <a:lnTo>
                    <a:pt x="59078" y="651128"/>
                  </a:lnTo>
                  <a:lnTo>
                    <a:pt x="83488" y="688285"/>
                  </a:lnTo>
                  <a:lnTo>
                    <a:pt x="111482" y="722652"/>
                  </a:lnTo>
                  <a:lnTo>
                    <a:pt x="142793" y="753964"/>
                  </a:lnTo>
                  <a:lnTo>
                    <a:pt x="177159" y="781958"/>
                  </a:lnTo>
                  <a:lnTo>
                    <a:pt x="214316" y="806369"/>
                  </a:lnTo>
                  <a:lnTo>
                    <a:pt x="253999" y="826934"/>
                  </a:lnTo>
                  <a:lnTo>
                    <a:pt x="295945" y="843389"/>
                  </a:lnTo>
                  <a:lnTo>
                    <a:pt x="339890" y="855469"/>
                  </a:lnTo>
                  <a:lnTo>
                    <a:pt x="385569" y="862910"/>
                  </a:lnTo>
                  <a:lnTo>
                    <a:pt x="432719" y="865450"/>
                  </a:lnTo>
                  <a:lnTo>
                    <a:pt x="479869" y="862910"/>
                  </a:lnTo>
                  <a:lnTo>
                    <a:pt x="525549" y="855469"/>
                  </a:lnTo>
                  <a:lnTo>
                    <a:pt x="569493" y="843389"/>
                  </a:lnTo>
                  <a:lnTo>
                    <a:pt x="611439" y="826934"/>
                  </a:lnTo>
                  <a:lnTo>
                    <a:pt x="651123" y="806369"/>
                  </a:lnTo>
                  <a:lnTo>
                    <a:pt x="688279" y="781958"/>
                  </a:lnTo>
                  <a:lnTo>
                    <a:pt x="722645" y="753964"/>
                  </a:lnTo>
                  <a:lnTo>
                    <a:pt x="753957" y="722652"/>
                  </a:lnTo>
                  <a:lnTo>
                    <a:pt x="781950" y="688285"/>
                  </a:lnTo>
                  <a:lnTo>
                    <a:pt x="806361" y="651128"/>
                  </a:lnTo>
                  <a:lnTo>
                    <a:pt x="826925" y="611445"/>
                  </a:lnTo>
                  <a:lnTo>
                    <a:pt x="843379" y="569500"/>
                  </a:lnTo>
                  <a:lnTo>
                    <a:pt x="855459" y="525556"/>
                  </a:lnTo>
                  <a:lnTo>
                    <a:pt x="862900" y="479878"/>
                  </a:lnTo>
                  <a:lnTo>
                    <a:pt x="865439" y="432730"/>
                  </a:lnTo>
                  <a:lnTo>
                    <a:pt x="862900" y="385580"/>
                  </a:lnTo>
                  <a:lnTo>
                    <a:pt x="855459" y="339900"/>
                  </a:lnTo>
                  <a:lnTo>
                    <a:pt x="843379" y="295955"/>
                  </a:lnTo>
                  <a:lnTo>
                    <a:pt x="826925" y="254008"/>
                  </a:lnTo>
                  <a:lnTo>
                    <a:pt x="806361" y="214324"/>
                  </a:lnTo>
                  <a:lnTo>
                    <a:pt x="781950" y="177166"/>
                  </a:lnTo>
                  <a:lnTo>
                    <a:pt x="753957" y="142799"/>
                  </a:lnTo>
                  <a:lnTo>
                    <a:pt x="722645" y="111486"/>
                  </a:lnTo>
                  <a:lnTo>
                    <a:pt x="688279" y="83492"/>
                  </a:lnTo>
                  <a:lnTo>
                    <a:pt x="651123" y="59081"/>
                  </a:lnTo>
                  <a:lnTo>
                    <a:pt x="611439" y="38515"/>
                  </a:lnTo>
                  <a:lnTo>
                    <a:pt x="569493" y="22061"/>
                  </a:lnTo>
                  <a:lnTo>
                    <a:pt x="525549" y="9980"/>
                  </a:lnTo>
                  <a:lnTo>
                    <a:pt x="479869" y="2539"/>
                  </a:lnTo>
                  <a:lnTo>
                    <a:pt x="432719" y="0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121">
              <a:extLst>
                <a:ext uri="{FF2B5EF4-FFF2-40B4-BE49-F238E27FC236}">
                  <a16:creationId xmlns:a16="http://schemas.microsoft.com/office/drawing/2014/main" id="{8F0F2ADB-3865-44F3-96DC-B7A9B75B3BD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3414" y="7203393"/>
              <a:ext cx="101578" cy="132906"/>
            </a:xfrm>
            <a:prstGeom prst="rect">
              <a:avLst/>
            </a:prstGeom>
          </p:spPr>
        </p:pic>
        <p:sp>
          <p:nvSpPr>
            <p:cNvPr id="25" name="object 122">
              <a:extLst>
                <a:ext uri="{FF2B5EF4-FFF2-40B4-BE49-F238E27FC236}">
                  <a16:creationId xmlns:a16="http://schemas.microsoft.com/office/drawing/2014/main" id="{6F990E05-036B-4C35-9209-1E3F2318880C}"/>
                </a:ext>
              </a:extLst>
            </p:cNvPr>
            <p:cNvSpPr/>
            <p:nvPr/>
          </p:nvSpPr>
          <p:spPr>
            <a:xfrm>
              <a:off x="6960324" y="7118381"/>
              <a:ext cx="568960" cy="502920"/>
            </a:xfrm>
            <a:custGeom>
              <a:avLst/>
              <a:gdLst/>
              <a:ahLst/>
              <a:cxnLst/>
              <a:rect l="l" t="t" r="r" b="b"/>
              <a:pathLst>
                <a:path w="568959" h="502920">
                  <a:moveTo>
                    <a:pt x="442252" y="151765"/>
                  </a:moveTo>
                  <a:lnTo>
                    <a:pt x="434505" y="103860"/>
                  </a:lnTo>
                  <a:lnTo>
                    <a:pt x="427240" y="89839"/>
                  </a:lnTo>
                  <a:lnTo>
                    <a:pt x="427240" y="151777"/>
                  </a:lnTo>
                  <a:lnTo>
                    <a:pt x="420255" y="194957"/>
                  </a:lnTo>
                  <a:lnTo>
                    <a:pt x="400812" y="232486"/>
                  </a:lnTo>
                  <a:lnTo>
                    <a:pt x="371195" y="262102"/>
                  </a:lnTo>
                  <a:lnTo>
                    <a:pt x="333667" y="281533"/>
                  </a:lnTo>
                  <a:lnTo>
                    <a:pt x="290487" y="288518"/>
                  </a:lnTo>
                  <a:lnTo>
                    <a:pt x="247307" y="281533"/>
                  </a:lnTo>
                  <a:lnTo>
                    <a:pt x="209778" y="262102"/>
                  </a:lnTo>
                  <a:lnTo>
                    <a:pt x="180162" y="232486"/>
                  </a:lnTo>
                  <a:lnTo>
                    <a:pt x="160718" y="194945"/>
                  </a:lnTo>
                  <a:lnTo>
                    <a:pt x="153733" y="151765"/>
                  </a:lnTo>
                  <a:lnTo>
                    <a:pt x="160782" y="108597"/>
                  </a:lnTo>
                  <a:lnTo>
                    <a:pt x="180213" y="71120"/>
                  </a:lnTo>
                  <a:lnTo>
                    <a:pt x="209842" y="41503"/>
                  </a:lnTo>
                  <a:lnTo>
                    <a:pt x="247345" y="22047"/>
                  </a:lnTo>
                  <a:lnTo>
                    <a:pt x="290487" y="15024"/>
                  </a:lnTo>
                  <a:lnTo>
                    <a:pt x="333667" y="22009"/>
                  </a:lnTo>
                  <a:lnTo>
                    <a:pt x="371195" y="41440"/>
                  </a:lnTo>
                  <a:lnTo>
                    <a:pt x="400812" y="71069"/>
                  </a:lnTo>
                  <a:lnTo>
                    <a:pt x="420255" y="108635"/>
                  </a:lnTo>
                  <a:lnTo>
                    <a:pt x="427240" y="151777"/>
                  </a:lnTo>
                  <a:lnTo>
                    <a:pt x="427240" y="89839"/>
                  </a:lnTo>
                  <a:lnTo>
                    <a:pt x="380060" y="29324"/>
                  </a:lnTo>
                  <a:lnTo>
                    <a:pt x="338404" y="7759"/>
                  </a:lnTo>
                  <a:lnTo>
                    <a:pt x="290487" y="0"/>
                  </a:lnTo>
                  <a:lnTo>
                    <a:pt x="242608" y="7797"/>
                  </a:lnTo>
                  <a:lnTo>
                    <a:pt x="200990" y="29387"/>
                  </a:lnTo>
                  <a:lnTo>
                    <a:pt x="168109" y="62268"/>
                  </a:lnTo>
                  <a:lnTo>
                    <a:pt x="146519" y="103898"/>
                  </a:lnTo>
                  <a:lnTo>
                    <a:pt x="138734" y="151777"/>
                  </a:lnTo>
                  <a:lnTo>
                    <a:pt x="146481" y="199694"/>
                  </a:lnTo>
                  <a:lnTo>
                    <a:pt x="168046" y="241350"/>
                  </a:lnTo>
                  <a:lnTo>
                    <a:pt x="200914" y="274218"/>
                  </a:lnTo>
                  <a:lnTo>
                    <a:pt x="242570" y="295783"/>
                  </a:lnTo>
                  <a:lnTo>
                    <a:pt x="290487" y="303530"/>
                  </a:lnTo>
                  <a:lnTo>
                    <a:pt x="338404" y="295783"/>
                  </a:lnTo>
                  <a:lnTo>
                    <a:pt x="352437" y="288518"/>
                  </a:lnTo>
                  <a:lnTo>
                    <a:pt x="380060" y="274218"/>
                  </a:lnTo>
                  <a:lnTo>
                    <a:pt x="412927" y="241350"/>
                  </a:lnTo>
                  <a:lnTo>
                    <a:pt x="434505" y="199694"/>
                  </a:lnTo>
                  <a:lnTo>
                    <a:pt x="442252" y="151765"/>
                  </a:lnTo>
                  <a:close/>
                </a:path>
                <a:path w="568959" h="502920">
                  <a:moveTo>
                    <a:pt x="568566" y="359778"/>
                  </a:moveTo>
                  <a:lnTo>
                    <a:pt x="566597" y="356323"/>
                  </a:lnTo>
                  <a:lnTo>
                    <a:pt x="558482" y="345554"/>
                  </a:lnTo>
                  <a:lnTo>
                    <a:pt x="549706" y="338772"/>
                  </a:lnTo>
                  <a:lnTo>
                    <a:pt x="549706" y="357809"/>
                  </a:lnTo>
                  <a:lnTo>
                    <a:pt x="365658" y="476821"/>
                  </a:lnTo>
                  <a:lnTo>
                    <a:pt x="353339" y="481609"/>
                  </a:lnTo>
                  <a:lnTo>
                    <a:pt x="340690" y="485051"/>
                  </a:lnTo>
                  <a:lnTo>
                    <a:pt x="327723" y="487133"/>
                  </a:lnTo>
                  <a:lnTo>
                    <a:pt x="314528" y="487819"/>
                  </a:lnTo>
                  <a:lnTo>
                    <a:pt x="306184" y="487819"/>
                  </a:lnTo>
                  <a:lnTo>
                    <a:pt x="297802" y="486968"/>
                  </a:lnTo>
                  <a:lnTo>
                    <a:pt x="289420" y="485241"/>
                  </a:lnTo>
                  <a:lnTo>
                    <a:pt x="204266" y="461340"/>
                  </a:lnTo>
                  <a:lnTo>
                    <a:pt x="153365" y="447052"/>
                  </a:lnTo>
                  <a:lnTo>
                    <a:pt x="148247" y="446341"/>
                  </a:lnTo>
                  <a:lnTo>
                    <a:pt x="143103" y="446341"/>
                  </a:lnTo>
                  <a:lnTo>
                    <a:pt x="136220" y="446760"/>
                  </a:lnTo>
                  <a:lnTo>
                    <a:pt x="129463" y="448030"/>
                  </a:lnTo>
                  <a:lnTo>
                    <a:pt x="122897" y="450126"/>
                  </a:lnTo>
                  <a:lnTo>
                    <a:pt x="116636" y="453009"/>
                  </a:lnTo>
                  <a:lnTo>
                    <a:pt x="100558" y="461619"/>
                  </a:lnTo>
                  <a:lnTo>
                    <a:pt x="103759" y="345071"/>
                  </a:lnTo>
                  <a:lnTo>
                    <a:pt x="146824" y="326923"/>
                  </a:lnTo>
                  <a:lnTo>
                    <a:pt x="171945" y="323977"/>
                  </a:lnTo>
                  <a:lnTo>
                    <a:pt x="186397" y="324853"/>
                  </a:lnTo>
                  <a:lnTo>
                    <a:pt x="200634" y="327444"/>
                  </a:lnTo>
                  <a:lnTo>
                    <a:pt x="214452" y="331724"/>
                  </a:lnTo>
                  <a:lnTo>
                    <a:pt x="227672" y="337616"/>
                  </a:lnTo>
                  <a:lnTo>
                    <a:pt x="235534" y="341693"/>
                  </a:lnTo>
                  <a:lnTo>
                    <a:pt x="245745" y="346240"/>
                  </a:lnTo>
                  <a:lnTo>
                    <a:pt x="256413" y="349643"/>
                  </a:lnTo>
                  <a:lnTo>
                    <a:pt x="267385" y="351840"/>
                  </a:lnTo>
                  <a:lnTo>
                    <a:pt x="278523" y="352806"/>
                  </a:lnTo>
                  <a:lnTo>
                    <a:pt x="355790" y="354914"/>
                  </a:lnTo>
                  <a:lnTo>
                    <a:pt x="372376" y="358228"/>
                  </a:lnTo>
                  <a:lnTo>
                    <a:pt x="386524" y="366560"/>
                  </a:lnTo>
                  <a:lnTo>
                    <a:pt x="397205" y="379031"/>
                  </a:lnTo>
                  <a:lnTo>
                    <a:pt x="403352" y="394804"/>
                  </a:lnTo>
                  <a:lnTo>
                    <a:pt x="404164" y="398741"/>
                  </a:lnTo>
                  <a:lnTo>
                    <a:pt x="284835" y="395439"/>
                  </a:lnTo>
                  <a:lnTo>
                    <a:pt x="280758" y="395439"/>
                  </a:lnTo>
                  <a:lnTo>
                    <a:pt x="277469" y="398653"/>
                  </a:lnTo>
                  <a:lnTo>
                    <a:pt x="277241" y="406869"/>
                  </a:lnTo>
                  <a:lnTo>
                    <a:pt x="280504" y="410324"/>
                  </a:lnTo>
                  <a:lnTo>
                    <a:pt x="411873" y="413956"/>
                  </a:lnTo>
                  <a:lnTo>
                    <a:pt x="415963" y="413943"/>
                  </a:lnTo>
                  <a:lnTo>
                    <a:pt x="419252" y="410730"/>
                  </a:lnTo>
                  <a:lnTo>
                    <a:pt x="419481" y="402196"/>
                  </a:lnTo>
                  <a:lnTo>
                    <a:pt x="419239" y="398741"/>
                  </a:lnTo>
                  <a:lnTo>
                    <a:pt x="419163" y="397751"/>
                  </a:lnTo>
                  <a:lnTo>
                    <a:pt x="417944" y="391033"/>
                  </a:lnTo>
                  <a:lnTo>
                    <a:pt x="448157" y="376758"/>
                  </a:lnTo>
                  <a:lnTo>
                    <a:pt x="506171" y="349338"/>
                  </a:lnTo>
                  <a:lnTo>
                    <a:pt x="511175" y="346824"/>
                  </a:lnTo>
                  <a:lnTo>
                    <a:pt x="516775" y="345478"/>
                  </a:lnTo>
                  <a:lnTo>
                    <a:pt x="522351" y="345478"/>
                  </a:lnTo>
                  <a:lnTo>
                    <a:pt x="529043" y="346113"/>
                  </a:lnTo>
                  <a:lnTo>
                    <a:pt x="535432" y="347941"/>
                  </a:lnTo>
                  <a:lnTo>
                    <a:pt x="541362" y="350939"/>
                  </a:lnTo>
                  <a:lnTo>
                    <a:pt x="546696" y="355015"/>
                  </a:lnTo>
                  <a:lnTo>
                    <a:pt x="549706" y="357809"/>
                  </a:lnTo>
                  <a:lnTo>
                    <a:pt x="549706" y="338772"/>
                  </a:lnTo>
                  <a:lnTo>
                    <a:pt x="547966" y="337413"/>
                  </a:lnTo>
                  <a:lnTo>
                    <a:pt x="535711" y="332257"/>
                  </a:lnTo>
                  <a:lnTo>
                    <a:pt x="522325" y="330454"/>
                  </a:lnTo>
                  <a:lnTo>
                    <a:pt x="514362" y="330454"/>
                  </a:lnTo>
                  <a:lnTo>
                    <a:pt x="506704" y="332282"/>
                  </a:lnTo>
                  <a:lnTo>
                    <a:pt x="499452" y="335927"/>
                  </a:lnTo>
                  <a:lnTo>
                    <a:pt x="413016" y="376758"/>
                  </a:lnTo>
                  <a:lnTo>
                    <a:pt x="373100" y="342658"/>
                  </a:lnTo>
                  <a:lnTo>
                    <a:pt x="278930" y="337781"/>
                  </a:lnTo>
                  <a:lnTo>
                    <a:pt x="269481" y="336969"/>
                  </a:lnTo>
                  <a:lnTo>
                    <a:pt x="260159" y="335114"/>
                  </a:lnTo>
                  <a:lnTo>
                    <a:pt x="251104" y="332232"/>
                  </a:lnTo>
                  <a:lnTo>
                    <a:pt x="242430" y="328358"/>
                  </a:lnTo>
                  <a:lnTo>
                    <a:pt x="234556" y="324281"/>
                  </a:lnTo>
                  <a:lnTo>
                    <a:pt x="233883" y="323977"/>
                  </a:lnTo>
                  <a:lnTo>
                    <a:pt x="219710" y="317652"/>
                  </a:lnTo>
                  <a:lnTo>
                    <a:pt x="204177" y="312851"/>
                  </a:lnTo>
                  <a:lnTo>
                    <a:pt x="188188" y="309930"/>
                  </a:lnTo>
                  <a:lnTo>
                    <a:pt x="171945" y="308952"/>
                  </a:lnTo>
                  <a:lnTo>
                    <a:pt x="155638" y="309943"/>
                  </a:lnTo>
                  <a:lnTo>
                    <a:pt x="139573" y="312889"/>
                  </a:lnTo>
                  <a:lnTo>
                    <a:pt x="123977" y="317728"/>
                  </a:lnTo>
                  <a:lnTo>
                    <a:pt x="109067" y="324408"/>
                  </a:lnTo>
                  <a:lnTo>
                    <a:pt x="104267" y="326923"/>
                  </a:lnTo>
                  <a:lnTo>
                    <a:pt x="104749" y="308876"/>
                  </a:lnTo>
                  <a:lnTo>
                    <a:pt x="89687" y="295783"/>
                  </a:lnTo>
                  <a:lnTo>
                    <a:pt x="89687" y="310794"/>
                  </a:lnTo>
                  <a:lnTo>
                    <a:pt x="84988" y="481723"/>
                  </a:lnTo>
                  <a:lnTo>
                    <a:pt x="15252" y="479806"/>
                  </a:lnTo>
                  <a:lnTo>
                    <a:pt x="19964" y="308876"/>
                  </a:lnTo>
                  <a:lnTo>
                    <a:pt x="89687" y="310794"/>
                  </a:lnTo>
                  <a:lnTo>
                    <a:pt x="89687" y="295783"/>
                  </a:lnTo>
                  <a:lnTo>
                    <a:pt x="12649" y="293662"/>
                  </a:lnTo>
                  <a:lnTo>
                    <a:pt x="8572" y="293662"/>
                  </a:lnTo>
                  <a:lnTo>
                    <a:pt x="5283" y="296862"/>
                  </a:lnTo>
                  <a:lnTo>
                    <a:pt x="0" y="488886"/>
                  </a:lnTo>
                  <a:lnTo>
                    <a:pt x="711" y="490791"/>
                  </a:lnTo>
                  <a:lnTo>
                    <a:pt x="3517" y="493712"/>
                  </a:lnTo>
                  <a:lnTo>
                    <a:pt x="5346" y="494550"/>
                  </a:lnTo>
                  <a:lnTo>
                    <a:pt x="92265" y="496938"/>
                  </a:lnTo>
                  <a:lnTo>
                    <a:pt x="96380" y="496938"/>
                  </a:lnTo>
                  <a:lnTo>
                    <a:pt x="99669" y="493712"/>
                  </a:lnTo>
                  <a:lnTo>
                    <a:pt x="100012" y="481723"/>
                  </a:lnTo>
                  <a:lnTo>
                    <a:pt x="100088" y="478891"/>
                  </a:lnTo>
                  <a:lnTo>
                    <a:pt x="129667" y="463029"/>
                  </a:lnTo>
                  <a:lnTo>
                    <a:pt x="135280" y="461619"/>
                  </a:lnTo>
                  <a:lnTo>
                    <a:pt x="136359" y="461340"/>
                  </a:lnTo>
                  <a:lnTo>
                    <a:pt x="146888" y="461340"/>
                  </a:lnTo>
                  <a:lnTo>
                    <a:pt x="150634" y="461860"/>
                  </a:lnTo>
                  <a:lnTo>
                    <a:pt x="286194" y="499910"/>
                  </a:lnTo>
                  <a:lnTo>
                    <a:pt x="293154" y="501167"/>
                  </a:lnTo>
                  <a:lnTo>
                    <a:pt x="300189" y="502081"/>
                  </a:lnTo>
                  <a:lnTo>
                    <a:pt x="307263" y="502627"/>
                  </a:lnTo>
                  <a:lnTo>
                    <a:pt x="314350" y="502818"/>
                  </a:lnTo>
                  <a:lnTo>
                    <a:pt x="329552" y="502005"/>
                  </a:lnTo>
                  <a:lnTo>
                    <a:pt x="373570" y="489597"/>
                  </a:lnTo>
                  <a:lnTo>
                    <a:pt x="567486" y="364172"/>
                  </a:lnTo>
                  <a:lnTo>
                    <a:pt x="568566" y="3597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B3348F6F-1034-4323-AED8-2354785B7BC7}"/>
              </a:ext>
            </a:extLst>
          </p:cNvPr>
          <p:cNvSpPr txBox="1">
            <a:spLocks/>
          </p:cNvSpPr>
          <p:nvPr/>
        </p:nvSpPr>
        <p:spPr>
          <a:xfrm>
            <a:off x="249382" y="6314303"/>
            <a:ext cx="11711959" cy="543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КрасГМУ, Министерства здравоохранения Красноярского края и Законодательного собрания Красноярского края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C6EDF8-6E2D-FA5D-001B-84543BCB7E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11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591BEBF-171C-45EA-B2C1-32A2AB227918}"/>
              </a:ext>
            </a:extLst>
          </p:cNvPr>
          <p:cNvGrpSpPr/>
          <p:nvPr/>
        </p:nvGrpSpPr>
        <p:grpSpPr>
          <a:xfrm>
            <a:off x="378483" y="1408323"/>
            <a:ext cx="2596794" cy="4557346"/>
            <a:chOff x="3839679" y="2307380"/>
            <a:chExt cx="3829051" cy="5924550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73B37BD-256F-4429-B4DD-E636B38BFDF3}"/>
                </a:ext>
              </a:extLst>
            </p:cNvPr>
            <p:cNvSpPr/>
            <p:nvPr/>
          </p:nvSpPr>
          <p:spPr>
            <a:xfrm>
              <a:off x="3839679" y="2307380"/>
              <a:ext cx="3829051" cy="5924550"/>
            </a:xfrm>
            <a:prstGeom prst="roundRect">
              <a:avLst>
                <a:gd name="adj" fmla="val 10553"/>
              </a:avLst>
            </a:prstGeom>
            <a:solidFill>
              <a:srgbClr val="A21C28"/>
            </a:solidFill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184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endParaRPr lang="ru-RU" sz="1846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endParaRPr lang="ru-RU" sz="1846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 курс       2 чел.</a:t>
              </a:r>
            </a:p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 курс     49 чел.</a:t>
              </a:r>
            </a:p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 курс     45 чел.</a:t>
              </a:r>
            </a:p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4 курс     42 чел.</a:t>
              </a:r>
            </a:p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5 курс     34 чел.</a:t>
              </a:r>
            </a:p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6 курс     11 чел.</a:t>
              </a:r>
            </a:p>
            <a:p>
              <a:pPr algn="ctr"/>
              <a:endPara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Выпуск     4 чел.</a:t>
              </a:r>
            </a:p>
            <a:p>
              <a:pPr algn="ctr"/>
              <a:endPara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ВЫСЕГО:</a:t>
              </a:r>
            </a:p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187 чел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BDC3D0AC-BBBC-4B6E-BC0C-33175E35D0F5}"/>
                </a:ext>
              </a:extLst>
            </p:cNvPr>
            <p:cNvSpPr/>
            <p:nvPr/>
          </p:nvSpPr>
          <p:spPr>
            <a:xfrm>
              <a:off x="4117901" y="2478831"/>
              <a:ext cx="3272609" cy="51435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ЛЕЧЕБНОЕ ДЕЛО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39DF37A-3907-4EFD-AD13-73F3FA61BF96}"/>
              </a:ext>
            </a:extLst>
          </p:cNvPr>
          <p:cNvGrpSpPr/>
          <p:nvPr/>
        </p:nvGrpSpPr>
        <p:grpSpPr>
          <a:xfrm>
            <a:off x="3324563" y="1408323"/>
            <a:ext cx="2596794" cy="4557346"/>
            <a:chOff x="3839679" y="2307380"/>
            <a:chExt cx="3829051" cy="5924550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FD73706C-B419-41C7-80E9-DBA5B84189CE}"/>
                </a:ext>
              </a:extLst>
            </p:cNvPr>
            <p:cNvSpPr/>
            <p:nvPr/>
          </p:nvSpPr>
          <p:spPr>
            <a:xfrm>
              <a:off x="3839679" y="2307380"/>
              <a:ext cx="3829051" cy="5924550"/>
            </a:xfrm>
            <a:prstGeom prst="roundRect">
              <a:avLst>
                <a:gd name="adj" fmla="val 1055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1846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endParaRPr lang="ru-RU" sz="1846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endParaRPr lang="ru-RU" sz="1846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 курс       2 чел.</a:t>
              </a:r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 курс     10 чел.</a:t>
              </a:r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 курс     17 чел.</a:t>
              </a:r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4 курс     18 чел.</a:t>
              </a:r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5 курс     12 чел.</a:t>
              </a:r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6 курс       6 чел.</a:t>
              </a:r>
            </a:p>
            <a:p>
              <a:pPr algn="ctr"/>
              <a:endParaRPr 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Выпуск     3 чел.</a:t>
              </a:r>
            </a:p>
            <a:p>
              <a:pPr algn="ctr"/>
              <a:endParaRPr 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ru-RU" sz="20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ВЫСЕГО:</a:t>
              </a:r>
            </a:p>
            <a:p>
              <a:pPr algn="ctr"/>
              <a:r>
                <a:rPr lang="ru-RU" sz="20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68 чел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7ABE880D-3F6B-44AD-BBFB-6D67C3DA11EE}"/>
                </a:ext>
              </a:extLst>
            </p:cNvPr>
            <p:cNvSpPr/>
            <p:nvPr/>
          </p:nvSpPr>
          <p:spPr>
            <a:xfrm>
              <a:off x="4117901" y="2478831"/>
              <a:ext cx="3272609" cy="51435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ПЕДИАТРИЯ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47B077F-39EE-4F91-97A3-FEDB9C7D772C}"/>
              </a:ext>
            </a:extLst>
          </p:cNvPr>
          <p:cNvGrpSpPr/>
          <p:nvPr/>
        </p:nvGrpSpPr>
        <p:grpSpPr>
          <a:xfrm>
            <a:off x="9216723" y="1408323"/>
            <a:ext cx="2596794" cy="4557346"/>
            <a:chOff x="3839679" y="2307380"/>
            <a:chExt cx="3829051" cy="5924550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C05A0165-154E-4352-8D31-C1D8C3C9C137}"/>
                </a:ext>
              </a:extLst>
            </p:cNvPr>
            <p:cNvSpPr/>
            <p:nvPr/>
          </p:nvSpPr>
          <p:spPr>
            <a:xfrm>
              <a:off x="3839679" y="2307380"/>
              <a:ext cx="3829051" cy="5924550"/>
            </a:xfrm>
            <a:prstGeom prst="roundRect">
              <a:avLst>
                <a:gd name="adj" fmla="val 1055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1846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endParaRPr lang="ru-RU" sz="1846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endParaRPr lang="ru-RU" sz="1846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endParaRPr 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endParaRPr 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 курс      4 чел.</a:t>
              </a:r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4 курс      3 чел.</a:t>
              </a:r>
            </a:p>
            <a:p>
              <a:pPr algn="ctr"/>
              <a:endParaRPr 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6 курс      1 чел.</a:t>
              </a:r>
            </a:p>
            <a:p>
              <a:pPr algn="ctr"/>
              <a:endParaRPr 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Выпуск    1 чел.</a:t>
              </a:r>
            </a:p>
            <a:p>
              <a:pPr algn="ctr"/>
              <a:endParaRPr 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ru-RU" sz="20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ВЫСЕГО:</a:t>
              </a:r>
            </a:p>
            <a:p>
              <a:pPr algn="ctr"/>
              <a:r>
                <a:rPr lang="ru-RU" sz="20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9 чел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517D4649-F028-4A1A-836A-8E0539F81264}"/>
                </a:ext>
              </a:extLst>
            </p:cNvPr>
            <p:cNvSpPr/>
            <p:nvPr/>
          </p:nvSpPr>
          <p:spPr>
            <a:xfrm>
              <a:off x="4117901" y="2478831"/>
              <a:ext cx="3272609" cy="51435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МЕДИЦИНСКАЯ КИБЕРНЕТИКА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D12D84F-CD73-4D03-9F6E-7F457C3E42C0}"/>
              </a:ext>
            </a:extLst>
          </p:cNvPr>
          <p:cNvGrpSpPr/>
          <p:nvPr/>
        </p:nvGrpSpPr>
        <p:grpSpPr>
          <a:xfrm>
            <a:off x="6270643" y="1408323"/>
            <a:ext cx="2596794" cy="4557346"/>
            <a:chOff x="3839679" y="2307380"/>
            <a:chExt cx="3829051" cy="5924550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029F269A-B0C9-44C5-B286-CB77C8D0DBF4}"/>
                </a:ext>
              </a:extLst>
            </p:cNvPr>
            <p:cNvSpPr/>
            <p:nvPr/>
          </p:nvSpPr>
          <p:spPr>
            <a:xfrm>
              <a:off x="3839679" y="2307380"/>
              <a:ext cx="3829051" cy="5924550"/>
            </a:xfrm>
            <a:prstGeom prst="roundRect">
              <a:avLst>
                <a:gd name="adj" fmla="val 1055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1846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endParaRPr lang="ru-RU" sz="1846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endParaRPr lang="ru-RU" sz="1846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endParaRPr lang="ru-RU" sz="1846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 курс     33 чел.</a:t>
              </a:r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 курс       8 чел.</a:t>
              </a:r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4 курс       6 чел.</a:t>
              </a:r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5 курс       4 чел.</a:t>
              </a:r>
            </a:p>
            <a:p>
              <a:pPr algn="ctr"/>
              <a:endParaRPr 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endParaRPr 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Выпуск     2 чел.</a:t>
              </a:r>
            </a:p>
            <a:p>
              <a:pPr algn="ctr"/>
              <a:endParaRPr 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ru-RU" sz="20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ВЫСЕГО:</a:t>
              </a:r>
            </a:p>
            <a:p>
              <a:pPr algn="ctr"/>
              <a:r>
                <a:rPr lang="ru-RU" sz="20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53 чел</a:t>
              </a: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8B0D14C1-0735-4B14-BCB6-CD770F546F6D}"/>
                </a:ext>
              </a:extLst>
            </p:cNvPr>
            <p:cNvSpPr/>
            <p:nvPr/>
          </p:nvSpPr>
          <p:spPr>
            <a:xfrm>
              <a:off x="4117901" y="2478831"/>
              <a:ext cx="3272609" cy="51435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СТОМАТОЛОГИЯ</a:t>
              </a:r>
            </a:p>
          </p:txBody>
        </p:sp>
      </p:grp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C80D92AC-8767-4BBC-B389-E0FE745B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ОБРАЗОВАТЕЛЬНЫЙ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СЕРТИФИКАТ</a:t>
            </a:r>
            <a:b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1229E0-75AD-4C88-B273-9C9352F7D98E}"/>
              </a:ext>
            </a:extLst>
          </p:cNvPr>
          <p:cNvSpPr txBox="1"/>
          <p:nvPr/>
        </p:nvSpPr>
        <p:spPr>
          <a:xfrm>
            <a:off x="3448480" y="6191053"/>
            <a:ext cx="52950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>
                <a:solidFill>
                  <a:srgbClr val="A21C28"/>
                </a:solidFill>
              </a:rPr>
              <a:t>ВСЕГО 317 СТУДЕНТОВ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3108A3-C413-FC52-D276-0D717EDE2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44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03CFA7-D84D-4CD2-BE4A-BC8DB89CC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15" r="7903"/>
          <a:stretch/>
        </p:blipFill>
        <p:spPr>
          <a:xfrm>
            <a:off x="4689231" y="0"/>
            <a:ext cx="7502769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АККРЕДИТАЦИЯ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 СПЕЦИАЛИСТОВ</a:t>
            </a:r>
            <a:b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3C44733-F5FD-4720-969A-1BBF6E2839D7}"/>
              </a:ext>
            </a:extLst>
          </p:cNvPr>
          <p:cNvSpPr txBox="1">
            <a:spLocks/>
          </p:cNvSpPr>
          <p:nvPr/>
        </p:nvSpPr>
        <p:spPr>
          <a:xfrm>
            <a:off x="249382" y="1644247"/>
            <a:ext cx="6327400" cy="3428999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154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СТУДЕНТЫ ВЫПУСКНЫХ КУРСОВ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46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обязательном порядке регистрируются в  методическом центре аккредитации специалистов, где проходят обучение и самоконтроль по тестовым заданиям и ситуационным задачам</a:t>
            </a:r>
          </a:p>
          <a:p>
            <a:pPr marL="0" indent="139206">
              <a:lnSpc>
                <a:spcPct val="100000"/>
              </a:lnSpc>
              <a:spcBef>
                <a:spcPts val="0"/>
              </a:spcBef>
              <a:buNone/>
            </a:pPr>
            <a:endParaRPr lang="ru-RU" sz="1846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139206">
              <a:lnSpc>
                <a:spcPct val="100000"/>
              </a:lnSpc>
              <a:spcBef>
                <a:spcPts val="0"/>
              </a:spcBef>
              <a:buNone/>
            </a:pPr>
            <a:endParaRPr lang="ru-RU" sz="1846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154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ДЕКАНАТ ОТСЛЕЖИВАЕТ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46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 анализирует эффективность обучения, сам факт обучения и динамику процесса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D0A7CC-E971-4D73-88B0-ADC9F0C6CA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615" y="4249615"/>
            <a:ext cx="2608385" cy="26083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C701AE-F82E-4873-9881-6646F175D5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5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ПЕРВИЧНАЯ АККРЕДИТАЦИЯ СПЕЦИАЛИСТОВ</a:t>
            </a:r>
            <a:br>
              <a:rPr lang="ru-RU" sz="25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500" dirty="0">
                <a:latin typeface="Verdana" panose="020B0604030504040204" pitchFamily="34" charset="0"/>
                <a:ea typeface="Verdana" panose="020B0604030504040204" pitchFamily="34" charset="0"/>
              </a:rPr>
              <a:t>(СПЕЦИАЛИТЕТ) летняя сессия 2022 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6E90923-CFEF-4B7E-AA28-6472B54B8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523729"/>
              </p:ext>
            </p:extLst>
          </p:nvPr>
        </p:nvGraphicFramePr>
        <p:xfrm>
          <a:off x="337038" y="1405799"/>
          <a:ext cx="11517923" cy="524265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42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0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7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817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Кол-во 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допущенных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к аккредитации,  чел.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Признаны 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прошедшими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аккредитацию,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чел. (%)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Признаны 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не прошедшими 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аккредитацию,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чел.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822"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Лечебное дело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396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(99,0)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822"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Педиатрия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154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154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(100,0)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747425203"/>
                  </a:ext>
                </a:extLst>
              </a:tr>
              <a:tr h="626822"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Стоматология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60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(98,4)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822"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Фармация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40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(100,0)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581737008"/>
                  </a:ext>
                </a:extLst>
              </a:tr>
              <a:tr h="626822"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Медицинская кибернетика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(100,0)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671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666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(99,3)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949922236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6262C5-88BC-151B-5C57-57227A8E1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49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ПЕРВИЧНАЯ СПЕЦИАЛИЗИРОВАННАЯ АККРЕДИТАЦИЯ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500" dirty="0">
                <a:latin typeface="Verdana" panose="020B0604030504040204" pitchFamily="34" charset="0"/>
                <a:ea typeface="Verdana" panose="020B0604030504040204" pitchFamily="34" charset="0"/>
              </a:rPr>
              <a:t>(ОРДИНАТУРА, ДПО) осень 2021 – зима 2022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FCB8FC3-FF59-4927-BB17-1B3147DA7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632569"/>
              </p:ext>
            </p:extLst>
          </p:nvPr>
        </p:nvGraphicFramePr>
        <p:xfrm>
          <a:off x="337038" y="1569302"/>
          <a:ext cx="11517923" cy="488599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42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0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7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44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Кол-во 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заявившихся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в аккредитацию, чел.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Признаны 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прошедшими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аккредитацию,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чел. (%)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Признаны 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не прошедшими 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аккредитацию,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чел. (%)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168"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Сентябрь 2021</a:t>
                      </a: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Ноябрь 2021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 </a:t>
                      </a:r>
                      <a:r>
                        <a:rPr kumimoji="0" lang="ru-RU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(98,3)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</a:t>
                      </a:r>
                      <a:r>
                        <a:rPr kumimoji="0" lang="ru-RU" sz="1800" b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(1,7)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A21C28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КрасГМУ</a:t>
                      </a: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7168"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Декабрь 2021</a:t>
                      </a: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Февраль 2022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296 </a:t>
                      </a:r>
                      <a:r>
                        <a:rPr kumimoji="0" lang="ru-RU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(96,4)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 </a:t>
                      </a:r>
                      <a:r>
                        <a:rPr kumimoji="0" lang="ru-RU" sz="1800" b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(3,6)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A21C28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из других ОО</a:t>
                      </a: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71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ИТОГО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A21C28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A21C28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356 </a:t>
                      </a:r>
                      <a:r>
                        <a:rPr kumimoji="0" lang="ru-RU" sz="1800" b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(96,7)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A21C28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 </a:t>
                      </a:r>
                      <a:r>
                        <a:rPr kumimoji="0" lang="ru-RU" sz="1800" b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(3,3) 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A21C28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29464F-EABA-A45A-07D0-D752E86F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61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1854CC-BDB2-4456-A3AB-594459B882FB}"/>
              </a:ext>
            </a:extLst>
          </p:cNvPr>
          <p:cNvSpPr txBox="1">
            <a:spLocks/>
          </p:cNvSpPr>
          <p:nvPr/>
        </p:nvSpPr>
        <p:spPr>
          <a:xfrm>
            <a:off x="249382" y="2"/>
            <a:ext cx="10667504" cy="126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ПЕРВИЧНАЯ СПЕЦИАЛИЗИРОВАННАЯ АККРЕДИТАЦИЯ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500" dirty="0">
                <a:latin typeface="Verdana" panose="020B0604030504040204" pitchFamily="34" charset="0"/>
                <a:ea typeface="Verdana" panose="020B0604030504040204" pitchFamily="34" charset="0"/>
              </a:rPr>
              <a:t>(ОРДИНАТУРА, ДПО) летняя сессия 2022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565592A1-CB6D-497D-B681-815C3B83F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488596"/>
              </p:ext>
            </p:extLst>
          </p:nvPr>
        </p:nvGraphicFramePr>
        <p:xfrm>
          <a:off x="337038" y="1599579"/>
          <a:ext cx="11517923" cy="488463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42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0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7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305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Кол-во 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допущенных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к аккредитации,  чел.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Признаны 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прошедшими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аккредитацию,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чел. (%)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Признаны 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не прошедшими 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аккредитацию,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чел. (%)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863"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Ординатура (КрасГМУ)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260</a:t>
                      </a:r>
                    </a:p>
                  </a:txBody>
                  <a:tcPr marL="49965" marR="49965" marT="0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353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(98,3)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4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(1,5)</a:t>
                      </a: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863"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Ординатура        (из других ОО)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99</a:t>
                      </a:r>
                    </a:p>
                  </a:txBody>
                  <a:tcPr marL="49965" marR="49965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64955" marR="6495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(2,0)</a:t>
                      </a: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747425203"/>
                  </a:ext>
                </a:extLst>
              </a:tr>
              <a:tr h="597341"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ПП                 (</a:t>
                      </a:r>
                      <a:r>
                        <a:rPr kumimoji="0" lang="ru-RU" altLang="ru-RU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КрасГМУ</a:t>
                      </a:r>
                      <a:r>
                        <a:rPr kumimoji="0" lang="ru-RU" alt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)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77</a:t>
                      </a:r>
                    </a:p>
                  </a:txBody>
                  <a:tcPr marL="49965" marR="49965" marT="0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151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(77,9)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</a:t>
                      </a:r>
                      <a:r>
                        <a:rPr kumimoji="0" lang="ru-RU" sz="1800" b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(3,8)</a:t>
                      </a: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7341"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ПП                  (из других ОО)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113</a:t>
                      </a:r>
                    </a:p>
                  </a:txBody>
                  <a:tcPr marL="49965" marR="49965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64955" marR="6495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36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(31,9)</a:t>
                      </a: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581737008"/>
                  </a:ext>
                </a:extLst>
              </a:tr>
              <a:tr h="11563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ИТОГО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A21C28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549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504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(91,8)</a:t>
                      </a:r>
                    </a:p>
                  </a:txBody>
                  <a:tcPr marL="49965" marR="4996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45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(8,2)</a:t>
                      </a:r>
                    </a:p>
                  </a:txBody>
                  <a:tcPr marL="49965" marR="4996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296330-CAD1-DBAE-06EB-6D0353AD7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38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ИТОГИ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ПЕРВИЧНОЙ АККРЕДИТАЦИИ </a:t>
            </a:r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</a:t>
            </a:r>
            <a:b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СПЕЦИАЛИЗИРОВАННОЙ АККРЕДИТАЦИИ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2C2BA43A-1637-48C9-A01F-9251F9E534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756641"/>
              </p:ext>
            </p:extLst>
          </p:nvPr>
        </p:nvGraphicFramePr>
        <p:xfrm>
          <a:off x="604349" y="1859078"/>
          <a:ext cx="10983302" cy="3677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6778">
                  <a:extLst>
                    <a:ext uri="{9D8B030D-6E8A-4147-A177-3AD203B41FA5}">
                      <a16:colId xmlns:a16="http://schemas.microsoft.com/office/drawing/2014/main" val="3254702275"/>
                    </a:ext>
                  </a:extLst>
                </a:gridCol>
                <a:gridCol w="2685508">
                  <a:extLst>
                    <a:ext uri="{9D8B030D-6E8A-4147-A177-3AD203B41FA5}">
                      <a16:colId xmlns:a16="http://schemas.microsoft.com/office/drawing/2014/main" val="1674993187"/>
                    </a:ext>
                  </a:extLst>
                </a:gridCol>
                <a:gridCol w="2685508">
                  <a:extLst>
                    <a:ext uri="{9D8B030D-6E8A-4147-A177-3AD203B41FA5}">
                      <a16:colId xmlns:a16="http://schemas.microsoft.com/office/drawing/2014/main" val="1027873964"/>
                    </a:ext>
                  </a:extLst>
                </a:gridCol>
                <a:gridCol w="2685508">
                  <a:extLst>
                    <a:ext uri="{9D8B030D-6E8A-4147-A177-3AD203B41FA5}">
                      <a16:colId xmlns:a16="http://schemas.microsoft.com/office/drawing/2014/main" val="1301862522"/>
                    </a:ext>
                  </a:extLst>
                </a:gridCol>
              </a:tblGrid>
              <a:tr h="1004612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Программы высшего медицинского и фармацевтического образования</a:t>
                      </a:r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Программы ДПО</a:t>
                      </a:r>
                      <a:endParaRPr lang="ru-RU" sz="2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6844584"/>
                  </a:ext>
                </a:extLst>
              </a:tr>
              <a:tr h="914400">
                <a:tc rowSpan="2">
                  <a:txBody>
                    <a:bodyPr/>
                    <a:lstStyle/>
                    <a:p>
                      <a:endParaRPr lang="ru-RU" sz="2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Первичная аккредитация</a:t>
                      </a:r>
                      <a:endParaRPr lang="ru-RU" sz="18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188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Первичная специализированная аккредитация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866111"/>
                  </a:ext>
                </a:extLst>
              </a:tr>
              <a:tr h="351692">
                <a:tc vMerge="1">
                  <a:txBody>
                    <a:bodyPr/>
                    <a:lstStyle/>
                    <a:p>
                      <a:endParaRPr lang="ru-RU" sz="2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СПЕЦИАЛИТЕТ</a:t>
                      </a:r>
                      <a:endParaRPr lang="ru-RU" sz="18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ОРДИНАТУРА</a:t>
                      </a:r>
                      <a:endParaRPr lang="ru-RU" sz="18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ПП</a:t>
                      </a:r>
                      <a:endParaRPr lang="ru-RU" sz="18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71358007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marL="0" marR="0" lvl="0" indent="0" algn="l" defTabSz="1188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Специальности</a:t>
                      </a:r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</a:t>
                      </a:r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42</a:t>
                      </a:r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34</a:t>
                      </a:r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3330284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ru-RU" sz="1800" dirty="0"/>
                        <a:t>Допущено (чел.)</a:t>
                      </a:r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3877</a:t>
                      </a:r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1048</a:t>
                      </a:r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1027</a:t>
                      </a:r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8457243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ru-RU" sz="1800" dirty="0"/>
                        <a:t>Аккредитовано (чел.)</a:t>
                      </a:r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3860</a:t>
                      </a:r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1026</a:t>
                      </a:r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946</a:t>
                      </a:r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4465992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marL="0" marR="0" lvl="0" indent="0" algn="l" defTabSz="1188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Аккредитовано (%)</a:t>
                      </a:r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A21C28"/>
                          </a:solidFill>
                        </a:rPr>
                        <a:t>99,6</a:t>
                      </a:r>
                      <a:endParaRPr lang="ru-RU" sz="1800" b="1" dirty="0">
                        <a:solidFill>
                          <a:srgbClr val="A21C2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A21C28"/>
                          </a:solidFill>
                        </a:rPr>
                        <a:t>97,9</a:t>
                      </a:r>
                      <a:endParaRPr lang="ru-RU" sz="1800" b="1" dirty="0">
                        <a:solidFill>
                          <a:srgbClr val="A21C2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A21C28"/>
                          </a:solidFill>
                        </a:rPr>
                        <a:t>92,1</a:t>
                      </a:r>
                      <a:endParaRPr lang="ru-RU" sz="1800" b="1" dirty="0">
                        <a:solidFill>
                          <a:srgbClr val="A21C2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4550285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488414-4ED7-D1F6-F978-D64B57469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33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484B77-994C-435C-9A90-9FA6BAD32C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ПРОФОРИЕНТАЦИОННЫЕ МЕРОПРИЯТИЯ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ДЛЯ РАЗНЫХ ГРУПП</a:t>
            </a:r>
          </a:p>
        </p:txBody>
      </p:sp>
      <p:graphicFrame>
        <p:nvGraphicFramePr>
          <p:cNvPr id="9" name="Таблица 2">
            <a:extLst>
              <a:ext uri="{FF2B5EF4-FFF2-40B4-BE49-F238E27FC236}">
                <a16:creationId xmlns:a16="http://schemas.microsoft.com/office/drawing/2014/main" id="{B6D84166-40A4-43CE-B7C7-2A571C96D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627204"/>
              </p:ext>
            </p:extLst>
          </p:nvPr>
        </p:nvGraphicFramePr>
        <p:xfrm>
          <a:off x="413097" y="2413740"/>
          <a:ext cx="11365806" cy="2023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8602">
                  <a:extLst>
                    <a:ext uri="{9D8B030D-6E8A-4147-A177-3AD203B41FA5}">
                      <a16:colId xmlns:a16="http://schemas.microsoft.com/office/drawing/2014/main" val="3519334861"/>
                    </a:ext>
                  </a:extLst>
                </a:gridCol>
                <a:gridCol w="3788602">
                  <a:extLst>
                    <a:ext uri="{9D8B030D-6E8A-4147-A177-3AD203B41FA5}">
                      <a16:colId xmlns:a16="http://schemas.microsoft.com/office/drawing/2014/main" val="2756604491"/>
                    </a:ext>
                  </a:extLst>
                </a:gridCol>
                <a:gridCol w="3788602">
                  <a:extLst>
                    <a:ext uri="{9D8B030D-6E8A-4147-A177-3AD203B41FA5}">
                      <a16:colId xmlns:a16="http://schemas.microsoft.com/office/drawing/2014/main" val="2286294872"/>
                    </a:ext>
                  </a:extLst>
                </a:gridCol>
              </a:tblGrid>
              <a:tr h="58726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A21C28"/>
                          </a:solidFill>
                        </a:rPr>
                        <a:t>5-7 КЛАССЫ</a:t>
                      </a:r>
                      <a:endParaRPr lang="ru-RU" sz="2400" b="1" dirty="0">
                        <a:solidFill>
                          <a:srgbClr val="A21C2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A21C28"/>
                          </a:solidFill>
                        </a:rPr>
                        <a:t>8-9 </a:t>
                      </a:r>
                      <a:r>
                        <a:rPr kumimoji="0" lang="ru-RU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uLnTx/>
                          <a:uFillTx/>
                        </a:rPr>
                        <a:t>КЛАССЫ</a:t>
                      </a:r>
                      <a:endParaRPr lang="ru-RU" sz="2400" b="1" dirty="0">
                        <a:solidFill>
                          <a:srgbClr val="A21C2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A21C28"/>
                          </a:solidFill>
                        </a:rPr>
                        <a:t>10-11 </a:t>
                      </a:r>
                      <a:r>
                        <a:rPr kumimoji="0" lang="ru-RU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21C28"/>
                          </a:solidFill>
                          <a:effectLst/>
                          <a:uLnTx/>
                          <a:uFillTx/>
                        </a:rPr>
                        <a:t>КЛАССЫ</a:t>
                      </a:r>
                      <a:endParaRPr lang="ru-RU" sz="2400" b="1" dirty="0">
                        <a:solidFill>
                          <a:srgbClr val="A21C2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4014568"/>
                  </a:ext>
                </a:extLst>
              </a:tr>
              <a:tr h="143584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Преобладание </a:t>
                      </a:r>
                    </a:p>
                    <a:p>
                      <a:pPr algn="ctr"/>
                      <a:r>
                        <a:rPr lang="ru-RU" sz="1800" dirty="0"/>
                        <a:t>игровых</a:t>
                      </a:r>
                      <a:r>
                        <a:rPr lang="ru-RU" sz="1800" baseline="0" dirty="0"/>
                        <a:t> и/или </a:t>
                      </a:r>
                      <a:r>
                        <a:rPr lang="ru-RU" sz="1800" dirty="0"/>
                        <a:t>наглядных форм </a:t>
                      </a:r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/>
                        <a:t>Знакомство с медицинским профилем</a:t>
                      </a:r>
                      <a:endPara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Знакомство с медицинский профилем и </a:t>
                      </a:r>
                      <a:r>
                        <a:rPr lang="ru-RU" sz="1800" dirty="0"/>
                        <a:t>узкая специализация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412746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EE448D-57CA-AF3C-E22B-C3ACFC9AF1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46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A3EF159-44D4-499B-A92F-F1F36A5089A3}"/>
              </a:ext>
            </a:extLst>
          </p:cNvPr>
          <p:cNvSpPr txBox="1">
            <a:spLocks/>
          </p:cNvSpPr>
          <p:nvPr/>
        </p:nvSpPr>
        <p:spPr>
          <a:xfrm>
            <a:off x="249382" y="2"/>
            <a:ext cx="10667504" cy="126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ПЕРВИЧНАЯ СПЕЦИАЛИЗИРОВАННАЯ АККРЕДИТАЦИЯ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500" dirty="0">
                <a:latin typeface="Verdana" panose="020B0604030504040204" pitchFamily="34" charset="0"/>
                <a:ea typeface="Verdana" panose="020B0604030504040204" pitchFamily="34" charset="0"/>
              </a:rPr>
              <a:t>2021-2022 учебный год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317B3E6-3B35-4BDB-A402-5A8575311B59}"/>
              </a:ext>
            </a:extLst>
          </p:cNvPr>
          <p:cNvGrpSpPr/>
          <p:nvPr/>
        </p:nvGrpSpPr>
        <p:grpSpPr>
          <a:xfrm>
            <a:off x="0" y="2305302"/>
            <a:ext cx="2432538" cy="571452"/>
            <a:chOff x="-3618102" y="37117"/>
            <a:chExt cx="8534882" cy="1524000"/>
          </a:xfrm>
          <a:solidFill>
            <a:srgbClr val="A21C28"/>
          </a:solidFill>
        </p:grpSpPr>
        <p:sp>
          <p:nvSpPr>
            <p:cNvPr id="8" name="Блок-схема: задержка 7">
              <a:extLst>
                <a:ext uri="{FF2B5EF4-FFF2-40B4-BE49-F238E27FC236}">
                  <a16:creationId xmlns:a16="http://schemas.microsoft.com/office/drawing/2014/main" id="{2FA85916-52BB-4A36-A098-330BD527AC25}"/>
                </a:ext>
              </a:extLst>
            </p:cNvPr>
            <p:cNvSpPr/>
            <p:nvPr/>
          </p:nvSpPr>
          <p:spPr>
            <a:xfrm>
              <a:off x="3449968" y="37117"/>
              <a:ext cx="1466812" cy="1524000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85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887529C-850A-489A-AD3C-1466A1F3AE8C}"/>
                </a:ext>
              </a:extLst>
            </p:cNvPr>
            <p:cNvSpPr/>
            <p:nvPr/>
          </p:nvSpPr>
          <p:spPr>
            <a:xfrm>
              <a:off x="-3618102" y="37117"/>
              <a:ext cx="7506221" cy="152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85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D4E21A9-AF3D-4892-95AB-F62DB5862C91}"/>
              </a:ext>
            </a:extLst>
          </p:cNvPr>
          <p:cNvGrpSpPr/>
          <p:nvPr/>
        </p:nvGrpSpPr>
        <p:grpSpPr>
          <a:xfrm>
            <a:off x="0" y="4664572"/>
            <a:ext cx="3048000" cy="571452"/>
            <a:chOff x="-5777530" y="37117"/>
            <a:chExt cx="10694310" cy="1524000"/>
          </a:xfrm>
          <a:solidFill>
            <a:srgbClr val="A21C28"/>
          </a:solidFill>
        </p:grpSpPr>
        <p:sp>
          <p:nvSpPr>
            <p:cNvPr id="11" name="Блок-схема: задержка 10">
              <a:extLst>
                <a:ext uri="{FF2B5EF4-FFF2-40B4-BE49-F238E27FC236}">
                  <a16:creationId xmlns:a16="http://schemas.microsoft.com/office/drawing/2014/main" id="{4237F6E3-6327-4C97-9AC9-4C2455E6BB0E}"/>
                </a:ext>
              </a:extLst>
            </p:cNvPr>
            <p:cNvSpPr/>
            <p:nvPr/>
          </p:nvSpPr>
          <p:spPr>
            <a:xfrm>
              <a:off x="3449968" y="37117"/>
              <a:ext cx="1466812" cy="1524000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85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7090A5E-E1F7-4911-A2CD-E2F4138A761F}"/>
                </a:ext>
              </a:extLst>
            </p:cNvPr>
            <p:cNvSpPr/>
            <p:nvPr/>
          </p:nvSpPr>
          <p:spPr>
            <a:xfrm>
              <a:off x="-5777530" y="37117"/>
              <a:ext cx="9665649" cy="152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85"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07D998-DB8D-44FE-AD06-A22DCB1567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6" r="18217"/>
          <a:stretch/>
        </p:blipFill>
        <p:spPr>
          <a:xfrm>
            <a:off x="8003931" y="435787"/>
            <a:ext cx="4188069" cy="6422213"/>
          </a:xfrm>
          <a:prstGeom prst="rect">
            <a:avLst/>
          </a:prstGeom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324E916B-3693-4FCB-94C7-267BFC39C91E}"/>
              </a:ext>
            </a:extLst>
          </p:cNvPr>
          <p:cNvSpPr txBox="1">
            <a:spLocks/>
          </p:cNvSpPr>
          <p:nvPr/>
        </p:nvSpPr>
        <p:spPr>
          <a:xfrm>
            <a:off x="296008" y="2180745"/>
            <a:ext cx="7707923" cy="185103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4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СПЕЦИАЛИТЕТ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  ИЗ </a:t>
            </a:r>
            <a:r>
              <a:rPr lang="ru-RU" sz="1846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671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ЗАЯВИВШИХСЯ</a:t>
            </a:r>
          </a:p>
          <a:p>
            <a:pPr marL="0" indent="0" algn="just" fontAlgn="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признаны прошедшими аккредитацию </a:t>
            </a:r>
            <a:r>
              <a:rPr lang="ru-RU" sz="1846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666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человек (</a:t>
            </a:r>
            <a:r>
              <a:rPr lang="ru-RU" sz="1846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99,3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%)</a:t>
            </a:r>
          </a:p>
          <a:p>
            <a:pPr marL="0" indent="0" algn="just" fontAlgn="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46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не прошли 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аккредитацию </a:t>
            </a:r>
            <a:r>
              <a:rPr lang="ru-RU" sz="1846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5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человек (</a:t>
            </a:r>
            <a:r>
              <a:rPr lang="ru-RU" sz="1846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0,7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%)</a:t>
            </a:r>
          </a:p>
          <a:p>
            <a:pPr marL="0" indent="0" algn="just" fontAlgn="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385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</a:t>
            </a:r>
            <a:r>
              <a:rPr lang="ru-RU" sz="13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не прошел, </a:t>
            </a:r>
            <a:r>
              <a:rPr lang="ru-RU" sz="1385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4</a:t>
            </a:r>
            <a:r>
              <a:rPr lang="ru-RU" sz="13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не явились по неуважительной причине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DE5446D5-2013-4433-9A40-98653F363B7D}"/>
              </a:ext>
            </a:extLst>
          </p:cNvPr>
          <p:cNvSpPr txBox="1">
            <a:spLocks/>
          </p:cNvSpPr>
          <p:nvPr/>
        </p:nvSpPr>
        <p:spPr>
          <a:xfrm>
            <a:off x="296008" y="4640621"/>
            <a:ext cx="7707923" cy="1352802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4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ОРДИНАТУРА</a:t>
            </a:r>
            <a:r>
              <a:rPr lang="ru-RU" sz="184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ru-RU" sz="184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ДПО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  ИЗ </a:t>
            </a:r>
            <a:r>
              <a:rPr lang="ru-RU" sz="1846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917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ЗАЯВИВШИХСЯ</a:t>
            </a:r>
          </a:p>
          <a:p>
            <a:pPr marL="0" indent="0" algn="just" fontAlgn="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признаны прошедшими аккредитацию </a:t>
            </a:r>
            <a:r>
              <a:rPr lang="ru-RU" sz="1846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860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человек (</a:t>
            </a:r>
            <a:r>
              <a:rPr lang="ru-RU" sz="1846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93,8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%)</a:t>
            </a:r>
          </a:p>
          <a:p>
            <a:pPr marL="0" indent="0" algn="just" fontAlgn="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46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не прошли 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аккредитацию </a:t>
            </a:r>
            <a:r>
              <a:rPr lang="ru-RU" sz="1846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57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человек (</a:t>
            </a:r>
            <a:r>
              <a:rPr lang="ru-RU" sz="1846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6,2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%)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65E38C-3ED9-C7BA-0AEF-04B0537659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72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EBA9D5D-C5E0-4BE5-873C-66784EFA17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ИНСТИТУТ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ПОСЛЕДИПЛОМНОГО ОБРАЗОВАНИЯ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863AB6C-409E-4926-A7C0-112C153ABE94}"/>
              </a:ext>
            </a:extLst>
          </p:cNvPr>
          <p:cNvGrpSpPr/>
          <p:nvPr/>
        </p:nvGrpSpPr>
        <p:grpSpPr>
          <a:xfrm>
            <a:off x="667107" y="2929140"/>
            <a:ext cx="2953465" cy="1163077"/>
            <a:chOff x="717607" y="2955411"/>
            <a:chExt cx="2953465" cy="1163077"/>
          </a:xfrm>
        </p:grpSpPr>
        <p:pic>
          <p:nvPicPr>
            <p:cNvPr id="5" name="Рисунок 4" descr="Школьница со сплошной заливкой">
              <a:extLst>
                <a:ext uri="{FF2B5EF4-FFF2-40B4-BE49-F238E27FC236}">
                  <a16:creationId xmlns:a16="http://schemas.microsoft.com/office/drawing/2014/main" id="{00DD9507-E45D-4F99-B583-4D16F6746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7607" y="2955411"/>
              <a:ext cx="1163077" cy="1163077"/>
            </a:xfrm>
            <a:prstGeom prst="rect">
              <a:avLst/>
            </a:prstGeom>
          </p:spPr>
        </p:pic>
        <p:pic>
          <p:nvPicPr>
            <p:cNvPr id="6" name="Рисунок 5" descr="Школьник контур">
              <a:extLst>
                <a:ext uri="{FF2B5EF4-FFF2-40B4-BE49-F238E27FC236}">
                  <a16:creationId xmlns:a16="http://schemas.microsoft.com/office/drawing/2014/main" id="{DF15296D-2B20-4AF3-A300-1A333B790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14403" y="2955411"/>
              <a:ext cx="1163077" cy="1163077"/>
            </a:xfrm>
            <a:prstGeom prst="rect">
              <a:avLst/>
            </a:prstGeom>
          </p:spPr>
        </p:pic>
        <p:pic>
          <p:nvPicPr>
            <p:cNvPr id="7" name="Рисунок 6" descr="Школьник со сплошной заливкой">
              <a:extLst>
                <a:ext uri="{FF2B5EF4-FFF2-40B4-BE49-F238E27FC236}">
                  <a16:creationId xmlns:a16="http://schemas.microsoft.com/office/drawing/2014/main" id="{D2F10250-66AE-45D5-9A64-EDB594186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11199" y="2955411"/>
              <a:ext cx="1163077" cy="1163077"/>
            </a:xfrm>
            <a:prstGeom prst="rect">
              <a:avLst/>
            </a:prstGeom>
          </p:spPr>
        </p:pic>
        <p:pic>
          <p:nvPicPr>
            <p:cNvPr id="8" name="Рисунок 7" descr="Школьница контур">
              <a:extLst>
                <a:ext uri="{FF2B5EF4-FFF2-40B4-BE49-F238E27FC236}">
                  <a16:creationId xmlns:a16="http://schemas.microsoft.com/office/drawing/2014/main" id="{0947DF89-7EF4-4262-AC1B-B3B8A17E4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507995" y="2955411"/>
              <a:ext cx="1163077" cy="1163077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5BB8BC0-F897-4B14-AA6C-CB9CC11CDD63}"/>
              </a:ext>
            </a:extLst>
          </p:cNvPr>
          <p:cNvGrpSpPr/>
          <p:nvPr/>
        </p:nvGrpSpPr>
        <p:grpSpPr>
          <a:xfrm>
            <a:off x="4839790" y="2841970"/>
            <a:ext cx="2512417" cy="1163077"/>
            <a:chOff x="4759554" y="2913220"/>
            <a:chExt cx="2512417" cy="1163077"/>
          </a:xfrm>
        </p:grpSpPr>
        <p:pic>
          <p:nvPicPr>
            <p:cNvPr id="9" name="Рисунок 8" descr="Школьный класс контур">
              <a:extLst>
                <a:ext uri="{FF2B5EF4-FFF2-40B4-BE49-F238E27FC236}">
                  <a16:creationId xmlns:a16="http://schemas.microsoft.com/office/drawing/2014/main" id="{062B9AF3-A484-43C7-B47F-5FFCC838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108894" y="2913220"/>
              <a:ext cx="1163077" cy="1163077"/>
            </a:xfrm>
            <a:prstGeom prst="rect">
              <a:avLst/>
            </a:prstGeom>
          </p:spPr>
        </p:pic>
        <p:pic>
          <p:nvPicPr>
            <p:cNvPr id="10" name="Рисунок 9" descr="Школьный класс со сплошной заливкой">
              <a:extLst>
                <a:ext uri="{FF2B5EF4-FFF2-40B4-BE49-F238E27FC236}">
                  <a16:creationId xmlns:a16="http://schemas.microsoft.com/office/drawing/2014/main" id="{7AEA9035-A693-497D-B2FC-9D55F5D68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759554" y="2913220"/>
              <a:ext cx="1163077" cy="1163077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B49220E-3486-4715-8303-B65CC8B6FBAA}"/>
              </a:ext>
            </a:extLst>
          </p:cNvPr>
          <p:cNvGrpSpPr/>
          <p:nvPr/>
        </p:nvGrpSpPr>
        <p:grpSpPr>
          <a:xfrm>
            <a:off x="8826438" y="2871388"/>
            <a:ext cx="2876230" cy="1163077"/>
            <a:chOff x="8910112" y="2955411"/>
            <a:chExt cx="2876230" cy="1163077"/>
          </a:xfrm>
        </p:grpSpPr>
        <p:pic>
          <p:nvPicPr>
            <p:cNvPr id="12" name="Рисунок 11" descr="Квадратная академическая шапочка со сплошной заливкой">
              <a:extLst>
                <a:ext uri="{FF2B5EF4-FFF2-40B4-BE49-F238E27FC236}">
                  <a16:creationId xmlns:a16="http://schemas.microsoft.com/office/drawing/2014/main" id="{421A8F95-C5A0-44A4-A13B-AE146447A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766688" y="2955411"/>
              <a:ext cx="1163077" cy="1163077"/>
            </a:xfrm>
            <a:prstGeom prst="rect">
              <a:avLst/>
            </a:prstGeom>
          </p:spPr>
        </p:pic>
        <p:pic>
          <p:nvPicPr>
            <p:cNvPr id="13" name="Рисунок 12" descr="Доктор женский со сплошной заливкой">
              <a:extLst>
                <a:ext uri="{FF2B5EF4-FFF2-40B4-BE49-F238E27FC236}">
                  <a16:creationId xmlns:a16="http://schemas.microsoft.com/office/drawing/2014/main" id="{6244D61F-A29A-4B99-89E5-B664D2B7E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623265" y="2955411"/>
              <a:ext cx="1163077" cy="1163077"/>
            </a:xfrm>
            <a:prstGeom prst="rect">
              <a:avLst/>
            </a:prstGeom>
          </p:spPr>
        </p:pic>
        <p:pic>
          <p:nvPicPr>
            <p:cNvPr id="14" name="Рисунок 13" descr="Доктор мужской со сплошной заливкой">
              <a:extLst>
                <a:ext uri="{FF2B5EF4-FFF2-40B4-BE49-F238E27FC236}">
                  <a16:creationId xmlns:a16="http://schemas.microsoft.com/office/drawing/2014/main" id="{942FF0BF-EC7C-4303-8515-6B616FCC3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910112" y="2955411"/>
              <a:ext cx="1163077" cy="116307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07304C2-4D45-4710-8F3D-8DB71B42B2ED}"/>
              </a:ext>
            </a:extLst>
          </p:cNvPr>
          <p:cNvSpPr txBox="1"/>
          <p:nvPr/>
        </p:nvSpPr>
        <p:spPr>
          <a:xfrm>
            <a:off x="436236" y="2152200"/>
            <a:ext cx="3441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A21C28"/>
                </a:solidFill>
                <a:latin typeface="Verdana" panose="020B0604030504040204" pitchFamily="34" charset="0"/>
                <a:cs typeface="Arial" pitchFamily="34" charset="0"/>
              </a:rPr>
              <a:t>47 СПЕЦИАЛЬНОСТЕЙ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A21C28"/>
                </a:solidFill>
                <a:latin typeface="Verdana" panose="020B0604030504040204" pitchFamily="34" charset="0"/>
                <a:cs typeface="Arial" pitchFamily="34" charset="0"/>
              </a:rPr>
              <a:t>ОРДИНАТУРЫ</a:t>
            </a:r>
            <a:endParaRPr lang="ru-RU" sz="2000" dirty="0">
              <a:solidFill>
                <a:srgbClr val="A21C28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B1927B-E6A6-49A8-9E75-5F8DC24CD387}"/>
              </a:ext>
            </a:extLst>
          </p:cNvPr>
          <p:cNvSpPr txBox="1"/>
          <p:nvPr/>
        </p:nvSpPr>
        <p:spPr>
          <a:xfrm>
            <a:off x="4488027" y="2152200"/>
            <a:ext cx="3215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576 ПРОГРАММ ДПО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E609D7-7925-4A1B-8537-0A682E019FE0}"/>
              </a:ext>
            </a:extLst>
          </p:cNvPr>
          <p:cNvSpPr txBox="1"/>
          <p:nvPr/>
        </p:nvSpPr>
        <p:spPr>
          <a:xfrm>
            <a:off x="8716523" y="2152200"/>
            <a:ext cx="3096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7841 СЛУШАТЕЛЬ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2D23EF-C3C6-41A3-8C4A-53980151B367}"/>
              </a:ext>
            </a:extLst>
          </p:cNvPr>
          <p:cNvSpPr txBox="1"/>
          <p:nvPr/>
        </p:nvSpPr>
        <p:spPr>
          <a:xfrm>
            <a:off x="756280" y="4087344"/>
            <a:ext cx="2775119" cy="423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54" dirty="0">
                <a:latin typeface="Verdana" panose="020B0604030504040204" pitchFamily="34" charset="0"/>
                <a:ea typeface="Verdana" panose="020B0604030504040204" pitchFamily="34" charset="0"/>
              </a:rPr>
              <a:t>516 обучающихся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B9EBA5-E835-4E6F-876E-3613824EEB4C}"/>
              </a:ext>
            </a:extLst>
          </p:cNvPr>
          <p:cNvSpPr txBox="1"/>
          <p:nvPr/>
        </p:nvSpPr>
        <p:spPr>
          <a:xfrm>
            <a:off x="4758935" y="4087344"/>
            <a:ext cx="2674130" cy="755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154" dirty="0">
                <a:latin typeface="Verdana" panose="020B0604030504040204" pitchFamily="34" charset="0"/>
                <a:ea typeface="Verdana" panose="020B0604030504040204" pitchFamily="34" charset="0"/>
              </a:rPr>
              <a:t>530 программ ПК</a:t>
            </a:r>
          </a:p>
          <a:p>
            <a:pPr algn="ctr"/>
            <a:r>
              <a:rPr lang="ru-RU" sz="2154" dirty="0">
                <a:latin typeface="Verdana" panose="020B0604030504040204" pitchFamily="34" charset="0"/>
                <a:ea typeface="Verdana" panose="020B0604030504040204" pitchFamily="34" charset="0"/>
              </a:rPr>
              <a:t>46 программ ПП</a:t>
            </a:r>
            <a:endParaRPr lang="ru-RU" sz="1385" dirty="0">
              <a:latin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AE08A-8AE9-4220-82B4-7280B0ACB54C}"/>
              </a:ext>
            </a:extLst>
          </p:cNvPr>
          <p:cNvSpPr txBox="1"/>
          <p:nvPr/>
        </p:nvSpPr>
        <p:spPr>
          <a:xfrm>
            <a:off x="8458747" y="4092217"/>
            <a:ext cx="3611610" cy="755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54" dirty="0">
                <a:latin typeface="Verdana" panose="020B0604030504040204" pitchFamily="34" charset="0"/>
                <a:ea typeface="Verdana" panose="020B0604030504040204" pitchFamily="34" charset="0"/>
              </a:rPr>
              <a:t>  449 по программа ПП 7392 по программа ПК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CD995E8-DEBE-0FC4-99DB-2F2B37AB3EF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05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1B5346-4CED-4F85-8C53-9EB41B3028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3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ПОРТАЛ НЕПРЕРЫВНОГО МЕДИЦИНСКОГО И  ФАРМАЦЕВТИЧЕСКОГО ОБРАЗОВАНИЯ МЗ РФ</a:t>
            </a: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03E62015-6AC2-42F4-88DE-4AE48D16EF39}"/>
              </a:ext>
            </a:extLst>
          </p:cNvPr>
          <p:cNvGraphicFramePr>
            <a:graphicFrameLocks noGrp="1"/>
          </p:cNvGraphicFramePr>
          <p:nvPr/>
        </p:nvGraphicFramePr>
        <p:xfrm>
          <a:off x="343153" y="1713744"/>
          <a:ext cx="11505695" cy="9712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1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1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0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19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9028">
                <a:tc rowSpan="2">
                  <a:txBody>
                    <a:bodyPr/>
                    <a:lstStyle/>
                    <a:p>
                      <a:pPr marR="8128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ru-RU" sz="1200" b="1" spc="-5" dirty="0"/>
                        <a:t>КОЛ-ВО</a:t>
                      </a:r>
                      <a:endParaRPr lang="ru-RU" sz="1200" dirty="0"/>
                    </a:p>
                    <a:p>
                      <a:pPr marR="82550" algn="ctr">
                        <a:lnSpc>
                          <a:spcPct val="100000"/>
                        </a:lnSpc>
                      </a:pPr>
                      <a:r>
                        <a:rPr lang="ru-RU" sz="1200" b="1" spc="-5" dirty="0"/>
                        <a:t>СПЕЦИАЛЬНОСТЕЙ</a:t>
                      </a:r>
                      <a:endParaRPr lang="ru-RU" sz="1200" dirty="0">
                        <a:latin typeface="Verdana"/>
                        <a:cs typeface="Verdana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482600" marR="56578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ru-RU" sz="1200" b="1" spc="-5" dirty="0"/>
                        <a:t>КОЛИЧЕСТВО </a:t>
                      </a:r>
                      <a:r>
                        <a:rPr lang="ru-RU" sz="1200" b="1" dirty="0"/>
                        <a:t> </a:t>
                      </a:r>
                      <a:r>
                        <a:rPr lang="ru-RU" sz="1200" b="1" spc="-5" dirty="0"/>
                        <a:t>Р</a:t>
                      </a:r>
                      <a:r>
                        <a:rPr lang="ru-RU" sz="1200" b="1" spc="5" dirty="0"/>
                        <a:t>Е</a:t>
                      </a:r>
                      <a:r>
                        <a:rPr lang="ru-RU" sz="1200" b="1" dirty="0"/>
                        <a:t>А</a:t>
                      </a:r>
                      <a:r>
                        <a:rPr lang="ru-RU" sz="1200" b="1" spc="-10" dirty="0"/>
                        <a:t>Л</a:t>
                      </a:r>
                      <a:r>
                        <a:rPr lang="ru-RU" sz="1200" b="1" spc="-5" dirty="0"/>
                        <a:t>ИЗУ</a:t>
                      </a:r>
                      <a:r>
                        <a:rPr lang="ru-RU" sz="1200" b="1" spc="5" dirty="0"/>
                        <a:t>Е</a:t>
                      </a:r>
                      <a:r>
                        <a:rPr lang="ru-RU" sz="1200" b="1" dirty="0"/>
                        <a:t>МЫХ  </a:t>
                      </a:r>
                      <a:r>
                        <a:rPr lang="ru-RU" sz="1200" b="1" spc="-5" dirty="0"/>
                        <a:t>ПРОГРАММ</a:t>
                      </a:r>
                      <a:endParaRPr lang="ru-RU" sz="1200" dirty="0">
                        <a:latin typeface="Verdana"/>
                        <a:cs typeface="Verdana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ru-RU" sz="1200" b="1" spc="-5" dirty="0"/>
                        <a:t>ФОРМА</a:t>
                      </a:r>
                      <a:r>
                        <a:rPr lang="ru-RU" sz="1200" b="1" spc="-55" dirty="0"/>
                        <a:t> </a:t>
                      </a:r>
                      <a:r>
                        <a:rPr lang="ru-RU" sz="1200" b="1" spc="-5" dirty="0"/>
                        <a:t>РЕАЛИЗАЦИИ</a:t>
                      </a:r>
                      <a:endParaRPr lang="ru-RU" sz="1200" dirty="0">
                        <a:latin typeface="Verdana"/>
                        <a:cs typeface="Verdana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023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0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6649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ru-RU" sz="1200" b="0" spc="-5" dirty="0"/>
                        <a:t>ДО</a:t>
                      </a:r>
                      <a:endParaRPr lang="ru-RU" sz="1200" b="0" dirty="0">
                        <a:latin typeface="Verdana"/>
                        <a:cs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715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ru-RU" sz="1200" b="0" spc="-5" dirty="0"/>
                        <a:t>ОЧНАЯ</a:t>
                      </a:r>
                      <a:endParaRPr lang="ru-RU" sz="1200" b="0" dirty="0">
                        <a:latin typeface="Verdana"/>
                        <a:cs typeface="Verdan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218">
                <a:tc>
                  <a:txBody>
                    <a:bodyPr/>
                    <a:lstStyle/>
                    <a:p>
                      <a:pPr marR="8064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00" b="1" spc="-5" dirty="0">
                          <a:effectLst/>
                        </a:rPr>
                        <a:t>59</a:t>
                      </a:r>
                      <a:endParaRPr sz="1200" b="1" dirty="0">
                        <a:effectLst/>
                        <a:latin typeface="Verdana"/>
                        <a:cs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8191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ru-RU" sz="1200" b="1" spc="-5" dirty="0">
                          <a:effectLst/>
                        </a:rPr>
                        <a:t>548</a:t>
                      </a:r>
                      <a:endParaRPr sz="1200" b="1" dirty="0">
                        <a:effectLst/>
                        <a:latin typeface="Verdana"/>
                        <a:cs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114236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ru-RU" sz="1200" b="1" spc="-5" dirty="0">
                          <a:effectLst/>
                        </a:rPr>
                        <a:t>326</a:t>
                      </a:r>
                      <a:endParaRPr sz="1200" b="1" dirty="0">
                        <a:effectLst/>
                        <a:latin typeface="Verdana"/>
                        <a:cs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779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ru-RU" sz="1200" b="1" spc="-5" dirty="0">
                          <a:effectLst/>
                        </a:rPr>
                        <a:t>222</a:t>
                      </a:r>
                      <a:endParaRPr sz="1200" b="1" dirty="0">
                        <a:effectLst/>
                        <a:latin typeface="Verdana"/>
                        <a:cs typeface="Verdan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Таблица 6">
            <a:extLst>
              <a:ext uri="{FF2B5EF4-FFF2-40B4-BE49-F238E27FC236}">
                <a16:creationId xmlns:a16="http://schemas.microsoft.com/office/drawing/2014/main" id="{C318B60E-26D9-49C7-9E60-F77DDD0AC5EE}"/>
              </a:ext>
            </a:extLst>
          </p:cNvPr>
          <p:cNvGraphicFramePr>
            <a:graphicFrameLocks noGrp="1"/>
          </p:cNvGraphicFramePr>
          <p:nvPr/>
        </p:nvGraphicFramePr>
        <p:xfrm>
          <a:off x="343152" y="3124202"/>
          <a:ext cx="11561638" cy="24510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149">
                  <a:extLst>
                    <a:ext uri="{9D8B030D-6E8A-4147-A177-3AD203B41FA5}">
                      <a16:colId xmlns:a16="http://schemas.microsoft.com/office/drawing/2014/main" val="1050643553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235520089"/>
                    </a:ext>
                  </a:extLst>
                </a:gridCol>
                <a:gridCol w="1670050">
                  <a:extLst>
                    <a:ext uri="{9D8B030D-6E8A-4147-A177-3AD203B41FA5}">
                      <a16:colId xmlns:a16="http://schemas.microsoft.com/office/drawing/2014/main" val="2926102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4101204044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1590826914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674887080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2253815502"/>
                    </a:ext>
                  </a:extLst>
                </a:gridCol>
                <a:gridCol w="1046289">
                  <a:extLst>
                    <a:ext uri="{9D8B030D-6E8A-4147-A177-3AD203B41FA5}">
                      <a16:colId xmlns:a16="http://schemas.microsoft.com/office/drawing/2014/main" val="2060350437"/>
                    </a:ext>
                  </a:extLst>
                </a:gridCol>
              </a:tblGrid>
              <a:tr h="78663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ГОД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ВСЕГО ПРОГРАММ</a:t>
                      </a:r>
                    </a:p>
                    <a:p>
                      <a:pPr algn="ctr"/>
                      <a:r>
                        <a:rPr lang="ru-RU" sz="1200" b="1" dirty="0"/>
                        <a:t>НАРАСТАЮЩИМ ИТОГОМ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УТВЕРЖДЕНО РЕЦЕНЗЕНТАМИ ПОРТАЛА НМО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НА ДОРАБОТКЕ</a:t>
                      </a:r>
                    </a:p>
                    <a:p>
                      <a:pPr algn="ctr"/>
                      <a:r>
                        <a:rPr lang="ru-RU" sz="1200" b="1" dirty="0"/>
                        <a:t>(НА КАФЕДРАХ)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НАХОДЯТСЯ</a:t>
                      </a:r>
                    </a:p>
                    <a:p>
                      <a:pPr algn="ctr"/>
                      <a:r>
                        <a:rPr lang="ru-RU" sz="1200" b="1" dirty="0"/>
                        <a:t>НА ЭТАПЕ  РАЗРАБОТКИ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АКТУАЛИЗАЦИЯ ПРОГРАММЫ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ПОДАНО НА</a:t>
                      </a:r>
                    </a:p>
                    <a:p>
                      <a:pPr algn="ctr"/>
                      <a:r>
                        <a:rPr lang="ru-RU" sz="1200" b="1" dirty="0"/>
                        <a:t>ЭКСПЕРТИЗУ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В АРХИВЕ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3237433"/>
                  </a:ext>
                </a:extLst>
              </a:tr>
              <a:tr h="41611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385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360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5012599"/>
                  </a:ext>
                </a:extLst>
              </a:tr>
              <a:tr h="41611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418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347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5120179"/>
                  </a:ext>
                </a:extLst>
              </a:tr>
              <a:tr h="41611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517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381</a:t>
                      </a:r>
                    </a:p>
                  </a:txBody>
                  <a:tcPr marL="0" marR="0" marT="0" marB="0" anchor="ctr">
                    <a:solidFill>
                      <a:srgbClr val="A21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51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6833635"/>
                  </a:ext>
                </a:extLst>
              </a:tr>
              <a:tr h="41611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A21C28"/>
                          </a:solidFill>
                        </a:rPr>
                        <a:t>2022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548*</a:t>
                      </a:r>
                    </a:p>
                  </a:txBody>
                  <a:tcPr marL="0" marR="0" marT="0" marB="0" anchor="ctr">
                    <a:solidFill>
                      <a:srgbClr val="A21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548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11848666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A20792E-6B9C-40D0-AF7A-40841A602792}"/>
              </a:ext>
            </a:extLst>
          </p:cNvPr>
          <p:cNvSpPr txBox="1">
            <a:spLocks/>
          </p:cNvSpPr>
          <p:nvPr/>
        </p:nvSpPr>
        <p:spPr>
          <a:xfrm>
            <a:off x="249383" y="6314304"/>
            <a:ext cx="11711959" cy="543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Реальный объём прироста в 2022 –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165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ДПП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48E3F2-3C91-5408-1E3E-0ACE504448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4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9FD1C7-989B-4C20-965E-9C00269395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3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КУРСОВ НМО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ОБРАЗОВАТЕЛЬНЫХ ОРГАНИЗАЦИЙ СФО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B674492-352C-442E-92AD-BFC64B055726}"/>
              </a:ext>
            </a:extLst>
          </p:cNvPr>
          <p:cNvGraphicFramePr>
            <a:graphicFrameLocks/>
          </p:cNvGraphicFramePr>
          <p:nvPr/>
        </p:nvGraphicFramePr>
        <p:xfrm>
          <a:off x="337929" y="1266090"/>
          <a:ext cx="11502888" cy="5591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77CA8A-2E73-B95F-3178-8620D1BF0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9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A1728E-9F88-4A6D-B7F5-B09983C90C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3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ЗАОЧНЫХ КУРСОВ НМО*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ОБРАЗОВАТЕЛЬНЫХ ОРГАНИЗАЦИЙ СФО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B7C5FDE-18CC-4BD3-83B9-8309EB41B8C8}"/>
              </a:ext>
            </a:extLst>
          </p:cNvPr>
          <p:cNvGraphicFramePr>
            <a:graphicFrameLocks/>
          </p:cNvGraphicFramePr>
          <p:nvPr/>
        </p:nvGraphicFramePr>
        <p:xfrm>
          <a:off x="337930" y="1266091"/>
          <a:ext cx="11522767" cy="5460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342E75E-8638-4B98-92C1-958C0C513C40}"/>
              </a:ext>
            </a:extLst>
          </p:cNvPr>
          <p:cNvSpPr txBox="1">
            <a:spLocks/>
          </p:cNvSpPr>
          <p:nvPr/>
        </p:nvSpPr>
        <p:spPr>
          <a:xfrm>
            <a:off x="249383" y="6314304"/>
            <a:ext cx="11711959" cy="543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36 часовые курсы с применением дистанционных технологий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12DBE8-814E-74D9-CB3A-F259B28703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09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ИННОВАЦИИ</a:t>
            </a:r>
            <a:br>
              <a:rPr lang="en-US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ТЕХНОЛОГИЧЕСКИЕ (ПРОДУКТОВЫЕ)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300EF01-D65B-422B-A969-ED29362C993F}"/>
              </a:ext>
            </a:extLst>
          </p:cNvPr>
          <p:cNvSpPr txBox="1">
            <a:spLocks/>
          </p:cNvSpPr>
          <p:nvPr/>
        </p:nvSpPr>
        <p:spPr>
          <a:xfrm>
            <a:off x="1063772" y="1562352"/>
            <a:ext cx="10064456" cy="48372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2154" b="1" dirty="0">
                <a:latin typeface="Verdana" panose="020B0604030504040204" pitchFamily="34" charset="0"/>
                <a:ea typeface="Verdana" panose="020B0604030504040204" pitchFamily="34" charset="0"/>
              </a:rPr>
              <a:t>1. </a:t>
            </a:r>
            <a:r>
              <a:rPr lang="ru-RU" sz="2154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КАСКАДНЫЙ ФОРМАТ ДО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</a:rPr>
              <a:t>с последовательным способом освоения – 100% включение в материал и автоматизация контроля освоения (особенно при массовом спросе)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endParaRPr lang="ru-RU" sz="1846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endParaRPr lang="ru-RU" sz="1846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2154" b="1" dirty="0">
                <a:latin typeface="Verdana" panose="020B0604030504040204" pitchFamily="34" charset="0"/>
                <a:ea typeface="Verdana" panose="020B0604030504040204" pitchFamily="34" charset="0"/>
              </a:rPr>
              <a:t>2. </a:t>
            </a:r>
            <a:r>
              <a:rPr lang="ru-RU" sz="2154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ПРОФЕССИОНАЛЬНЫЕ ДИКТАНТЫ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</a:rPr>
              <a:t>Дополнительные профессиональные программы повышения квалификации (краткосрочные) – </a:t>
            </a:r>
            <a:r>
              <a:rPr lang="ru-RU" sz="1846" b="1" dirty="0" err="1">
                <a:latin typeface="Verdana" panose="020B0604030504040204" pitchFamily="34" charset="0"/>
                <a:ea typeface="Verdana" panose="020B0604030504040204" pitchFamily="34" charset="0"/>
              </a:rPr>
              <a:t>интеркафедрального</a:t>
            </a:r>
            <a:r>
              <a:rPr lang="ru-RU" sz="1846" b="1" dirty="0">
                <a:latin typeface="Verdana" panose="020B0604030504040204" pitchFamily="34" charset="0"/>
                <a:ea typeface="Verdana" panose="020B0604030504040204" pitchFamily="34" charset="0"/>
              </a:rPr>
              <a:t> происхождения 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</a:rPr>
              <a:t>с </a:t>
            </a:r>
            <a:r>
              <a:rPr lang="ru-RU" sz="1846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рецензированием главными внештатными специалистами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endParaRPr lang="ru-RU" sz="1846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B03547-9789-2156-2A2E-1BBA03AEC4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3A5533-1806-5334-0084-D364A4D5D3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79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3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ПРОГРАММА НОВОГО ПОКОЛЕНИЯ* 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ТЕРАПЕВТИЧЕСКИЙ ДИКТАНТ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5532B1B-9473-4FE4-80BA-2BBAFDEA77DA}"/>
              </a:ext>
            </a:extLst>
          </p:cNvPr>
          <p:cNvSpPr txBox="1">
            <a:spLocks/>
          </p:cNvSpPr>
          <p:nvPr/>
        </p:nvSpPr>
        <p:spPr>
          <a:xfrm>
            <a:off x="249383" y="6314304"/>
            <a:ext cx="11711959" cy="543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На основании приказ Минздрава №1083н</a:t>
            </a:r>
          </a:p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** Кардиология, Пульмонология, Ревматология, Нефрология, Гастроэнтерология, Гематология, Эндокринология</a:t>
            </a:r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6951" y="1266092"/>
            <a:ext cx="7905749" cy="2162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400" b="1" dirty="0">
                <a:solidFill>
                  <a:srgbClr val="A21C28"/>
                </a:solidFill>
              </a:rPr>
              <a:t>1 РАЗДЕЛ</a:t>
            </a:r>
          </a:p>
          <a:p>
            <a:pPr lvl="0" algn="just"/>
            <a:r>
              <a:rPr lang="ru-RU" dirty="0">
                <a:solidFill>
                  <a:schemeClr val="tx1"/>
                </a:solidFill>
              </a:rPr>
              <a:t>Диагностика и дифференциальная диагностика по основным терапевтическим направлениям</a:t>
            </a:r>
            <a:r>
              <a:rPr lang="ru-RU" b="1" dirty="0">
                <a:solidFill>
                  <a:schemeClr val="tx1"/>
                </a:solidFill>
              </a:rPr>
              <a:t>**</a:t>
            </a:r>
          </a:p>
          <a:p>
            <a:pPr lvl="0" algn="just"/>
            <a:endParaRPr lang="ru-RU" sz="1600" dirty="0">
              <a:solidFill>
                <a:schemeClr val="tx1"/>
              </a:solidFill>
            </a:endParaRPr>
          </a:p>
          <a:p>
            <a:pPr lvl="0" algn="just"/>
            <a:r>
              <a:rPr lang="ru-RU" sz="2400" b="1" dirty="0">
                <a:solidFill>
                  <a:srgbClr val="A21C28"/>
                </a:solidFill>
              </a:rPr>
              <a:t>2 РАЗДЕЛ</a:t>
            </a:r>
          </a:p>
          <a:p>
            <a:pPr lvl="0" algn="just"/>
            <a:r>
              <a:rPr lang="ru-RU" dirty="0">
                <a:solidFill>
                  <a:schemeClr val="tx1"/>
                </a:solidFill>
              </a:rPr>
              <a:t>Основан на действующих клинических рекомендациях и посвящен основным вопросам лечения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01607" y="5018272"/>
            <a:ext cx="4759734" cy="609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chemeClr val="tx1"/>
                </a:solidFill>
              </a:rPr>
              <a:t>Для прохождения итогового теста</a:t>
            </a:r>
          </a:p>
          <a:p>
            <a:pPr lvl="0"/>
            <a:r>
              <a:rPr lang="ru-RU" dirty="0">
                <a:solidFill>
                  <a:schemeClr val="tx1"/>
                </a:solidFill>
              </a:rPr>
              <a:t>дается </a:t>
            </a:r>
            <a:r>
              <a:rPr lang="ru-RU" b="1" dirty="0">
                <a:solidFill>
                  <a:srgbClr val="A21C28"/>
                </a:solidFill>
              </a:rPr>
              <a:t>2</a:t>
            </a:r>
            <a:r>
              <a:rPr lang="ru-RU" dirty="0">
                <a:solidFill>
                  <a:schemeClr val="tx1"/>
                </a:solidFill>
              </a:rPr>
              <a:t> попытки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74824" y="3754681"/>
            <a:ext cx="4381500" cy="733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>
                <a:solidFill>
                  <a:schemeClr val="tx1"/>
                </a:solidFill>
              </a:rPr>
              <a:t>Каскадный формат </a:t>
            </a:r>
          </a:p>
          <a:p>
            <a:pPr lvl="0" algn="just"/>
            <a:r>
              <a:rPr lang="ru-RU" b="1" dirty="0">
                <a:solidFill>
                  <a:schemeClr val="tx1"/>
                </a:solidFill>
              </a:rPr>
              <a:t>освоения материала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74825" y="5171980"/>
            <a:ext cx="4450611" cy="661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chemeClr val="tx1"/>
                </a:solidFill>
              </a:rPr>
              <a:t>Тесты выполняют как проверяющую,</a:t>
            </a:r>
          </a:p>
          <a:p>
            <a:pPr lvl="0" algn="just"/>
            <a:r>
              <a:rPr lang="ru-RU" dirty="0">
                <a:solidFill>
                  <a:schemeClr val="tx1"/>
                </a:solidFill>
              </a:rPr>
              <a:t>так и обучающую функцию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216255" y="3853983"/>
            <a:ext cx="4381500" cy="685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>
                <a:solidFill>
                  <a:schemeClr val="tx1"/>
                </a:solidFill>
              </a:rPr>
              <a:t>Для прохождения тестов</a:t>
            </a:r>
          </a:p>
          <a:p>
            <a:pPr lvl="0"/>
            <a:r>
              <a:rPr lang="ru-RU" dirty="0">
                <a:solidFill>
                  <a:schemeClr val="tx1"/>
                </a:solidFill>
              </a:rPr>
              <a:t>после каждой темы дается </a:t>
            </a:r>
            <a:r>
              <a:rPr lang="ru-RU" b="1" dirty="0">
                <a:solidFill>
                  <a:srgbClr val="A21C28"/>
                </a:solidFill>
              </a:rPr>
              <a:t>5</a:t>
            </a:r>
            <a:r>
              <a:rPr lang="ru-RU" dirty="0">
                <a:solidFill>
                  <a:srgbClr val="A21C28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попыток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5BF6E6-5081-4235-9302-5D8F2A116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60181" r="73200" b="14706"/>
          <a:stretch/>
        </p:blipFill>
        <p:spPr>
          <a:xfrm>
            <a:off x="470084" y="4244004"/>
            <a:ext cx="1305677" cy="12602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8D8C20-CE0C-4305-917A-2E6325D9D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0" t="7013" r="27800" b="67874"/>
          <a:stretch/>
        </p:blipFill>
        <p:spPr>
          <a:xfrm>
            <a:off x="6043057" y="4247381"/>
            <a:ext cx="1180786" cy="1260262"/>
          </a:xfrm>
          <a:prstGeom prst="rect">
            <a:avLst/>
          </a:prstGeom>
        </p:spPr>
      </p:pic>
      <p:sp>
        <p:nvSpPr>
          <p:cNvPr id="7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2F10C3F5-5361-4CB9-81D8-2FB5D4749335}"/>
              </a:ext>
            </a:extLst>
          </p:cNvPr>
          <p:cNvSpPr/>
          <p:nvPr/>
        </p:nvSpPr>
        <p:spPr>
          <a:xfrm rot="5400000">
            <a:off x="4716376" y="-3478332"/>
            <a:ext cx="2162909" cy="11599852"/>
          </a:xfrm>
          <a:prstGeom prst="round2Same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ПЛАНИРУЕТСЯ РАЗРАБОТКА ПРОГРАММНОВОГО ПОКОЛЕНИЯ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ПО СПЕЦИАЛЬНОСТЯМ: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«АКУШЕРСТВО И ГИНЕКОЛОГИЯ»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«ХИРУРГИЯ»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400094-4974-C71F-2C1A-2DD7B17252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0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3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ТЕРАПЕВТИЧЕСКИЙ ДИКТАНТ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07A0E27B-D646-4D8B-A0A7-1A6F43BA2A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9183623"/>
              </p:ext>
            </p:extLst>
          </p:nvPr>
        </p:nvGraphicFramePr>
        <p:xfrm>
          <a:off x="12789" y="1266091"/>
          <a:ext cx="11874412" cy="5591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BC40E3-E72F-E7AE-44B5-23E80AB7C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65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ИННОВАЦИИ</a:t>
            </a:r>
            <a:br>
              <a:rPr lang="en-US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ТЕХНОЛОГИЧЕСКИЕ (ПРОДУКТОВЫЕ)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300EF01-D65B-422B-A969-ED29362C993F}"/>
              </a:ext>
            </a:extLst>
          </p:cNvPr>
          <p:cNvSpPr txBox="1">
            <a:spLocks/>
          </p:cNvSpPr>
          <p:nvPr/>
        </p:nvSpPr>
        <p:spPr>
          <a:xfrm>
            <a:off x="1063772" y="1562352"/>
            <a:ext cx="10064456" cy="48372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2154" b="1" dirty="0">
                <a:latin typeface="Verdana" panose="020B0604030504040204" pitchFamily="34" charset="0"/>
                <a:ea typeface="Verdana" panose="020B0604030504040204" pitchFamily="34" charset="0"/>
              </a:rPr>
              <a:t>1. </a:t>
            </a:r>
            <a:r>
              <a:rPr lang="ru-RU" sz="2154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КАСКАДНЫЙ ФОРМАТ ДО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</a:rPr>
              <a:t>с последовательным способом освоения – 100% включение в материал и автоматизация контроля освоения (особенно при массовом спросе)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endParaRPr lang="ru-RU" sz="1846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endParaRPr lang="ru-RU" sz="1846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2154" b="1" dirty="0">
                <a:latin typeface="Verdana" panose="020B0604030504040204" pitchFamily="34" charset="0"/>
                <a:ea typeface="Verdana" panose="020B0604030504040204" pitchFamily="34" charset="0"/>
              </a:rPr>
              <a:t>2. </a:t>
            </a:r>
            <a:r>
              <a:rPr lang="ru-RU" sz="2154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ПРОФЕССИОНАЛЬНЫЕ ДИКТАНТЫ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</a:rPr>
              <a:t>Дополнительные профессиональные программы повышения квалификации (краткосрочные) – </a:t>
            </a:r>
            <a:r>
              <a:rPr lang="ru-RU" sz="1846" b="1" dirty="0" err="1">
                <a:latin typeface="Verdana" panose="020B0604030504040204" pitchFamily="34" charset="0"/>
                <a:ea typeface="Verdana" panose="020B0604030504040204" pitchFamily="34" charset="0"/>
              </a:rPr>
              <a:t>интеркафедрального</a:t>
            </a:r>
            <a:r>
              <a:rPr lang="ru-RU" sz="1846" b="1" dirty="0">
                <a:latin typeface="Verdana" panose="020B0604030504040204" pitchFamily="34" charset="0"/>
                <a:ea typeface="Verdana" panose="020B0604030504040204" pitchFamily="34" charset="0"/>
              </a:rPr>
              <a:t> происхождения 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</a:rPr>
              <a:t>с </a:t>
            </a:r>
            <a:r>
              <a:rPr lang="ru-RU" sz="1846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рецензированием главными внештатными специалистами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endParaRPr lang="ru-RU" sz="1846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endParaRPr lang="ru-RU" sz="1846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2154" b="1" dirty="0">
                <a:latin typeface="Verdana" panose="020B0604030504040204" pitchFamily="34" charset="0"/>
                <a:ea typeface="Verdana" panose="020B0604030504040204" pitchFamily="34" charset="0"/>
              </a:rPr>
              <a:t>3. </a:t>
            </a:r>
            <a:r>
              <a:rPr lang="ru-RU" sz="2154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СЕТЕВЫЕ ПРОГРАММЫ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</a:rPr>
              <a:t>реализуются совместно с сетевыми партнерами по принципу частно-государственного партнерства («Косметология» на площадке АНО «Купол»)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81EA9C-1AB2-9F00-B9D1-989769E9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9EA897-FE0D-6EDE-B0BB-ED639DCE3F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80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ИННОВАЦИИ</a:t>
            </a:r>
            <a:br>
              <a:rPr lang="en-US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ОРГАНИЗАЦИОННЫЕ (ПРОЦЕССНЫЕ)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8AE1E411-73C9-42B0-B9FA-8454BA085379}"/>
              </a:ext>
            </a:extLst>
          </p:cNvPr>
          <p:cNvSpPr txBox="1">
            <a:spLocks/>
          </p:cNvSpPr>
          <p:nvPr/>
        </p:nvSpPr>
        <p:spPr>
          <a:xfrm>
            <a:off x="1057716" y="1574464"/>
            <a:ext cx="10076567" cy="4409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2154" b="1" dirty="0">
                <a:latin typeface="Verdana" panose="020B0604030504040204" pitchFamily="34" charset="0"/>
                <a:ea typeface="Verdana" panose="020B0604030504040204" pitchFamily="34" charset="0"/>
              </a:rPr>
              <a:t>4. </a:t>
            </a:r>
            <a:r>
              <a:rPr lang="ru-RU" sz="23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СМЕШАННОЕ ОБУЧЕНИЕ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</a:rPr>
              <a:t>Дополнительные профессиональные программы </a:t>
            </a:r>
            <a:r>
              <a:rPr lang="ru-RU" sz="1846" b="1" dirty="0">
                <a:latin typeface="Verdana" panose="020B0604030504040204" pitchFamily="34" charset="0"/>
                <a:ea typeface="Verdana" panose="020B0604030504040204" pitchFamily="34" charset="0"/>
              </a:rPr>
              <a:t>комбинированного типа 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</a:rPr>
              <a:t>(очный формат + элементы ДО + стажировка + ОСК +  дискретные периоды освоения и др.) </a:t>
            </a:r>
          </a:p>
          <a:p>
            <a:pPr marL="823025" indent="-273528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</a:pPr>
            <a:r>
              <a:rPr lang="ru-RU" sz="1846" dirty="0" err="1">
                <a:latin typeface="Verdana" panose="020B0604030504040204" pitchFamily="34" charset="0"/>
                <a:ea typeface="Verdana" panose="020B0604030504040204" pitchFamily="34" charset="0"/>
              </a:rPr>
              <a:t>Безотрывность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</a:rPr>
              <a:t> от производства</a:t>
            </a:r>
          </a:p>
          <a:p>
            <a:pPr marL="823025" indent="-273528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</a:pP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</a:rPr>
              <a:t>Персонализированное образование</a:t>
            </a:r>
          </a:p>
          <a:p>
            <a:pPr marL="823025" indent="-273528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</a:pP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1846" dirty="0" err="1">
                <a:latin typeface="Verdana" panose="020B0604030504040204" pitchFamily="34" charset="0"/>
                <a:ea typeface="Verdana" panose="020B0604030504040204" pitchFamily="34" charset="0"/>
              </a:rPr>
              <a:t>Авторегуляция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</a:rPr>
              <a:t>» сроков обучения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endParaRPr lang="ru-RU" sz="1846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2154" b="1" dirty="0">
                <a:latin typeface="Verdana" panose="020B0604030504040204" pitchFamily="34" charset="0"/>
                <a:ea typeface="Verdana" panose="020B0604030504040204" pitchFamily="34" charset="0"/>
              </a:rPr>
              <a:t>5. </a:t>
            </a:r>
            <a:r>
              <a:rPr lang="ru-RU" sz="23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ПАРАЛЛЕЛЬНОЕ ДПО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</a:rPr>
              <a:t>Дополнительные профессиональные программы </a:t>
            </a:r>
            <a:r>
              <a:rPr lang="ru-RU" sz="1846" b="1" dirty="0">
                <a:latin typeface="Verdana" panose="020B0604030504040204" pitchFamily="34" charset="0"/>
                <a:ea typeface="Verdana" panose="020B0604030504040204" pitchFamily="34" charset="0"/>
              </a:rPr>
              <a:t>профессиональной переподготовки</a:t>
            </a:r>
            <a:r>
              <a:rPr lang="ru-RU" sz="1846" dirty="0">
                <a:latin typeface="Verdana" panose="020B0604030504040204" pitchFamily="34" charset="0"/>
                <a:ea typeface="Verdana" panose="020B0604030504040204" pitchFamily="34" charset="0"/>
              </a:rPr>
              <a:t>, осваиваемые параллельно с ОПОП ординатуры – подготовка </a:t>
            </a:r>
            <a:r>
              <a:rPr lang="ru-RU" sz="1846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мультифункциональных специалистов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D4E2E8-AF42-EC5B-7CFF-2C165D6A9F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7C10A9-6606-85A0-6BCD-E254E97B8E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07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НОВОЕ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 ПРОФОРИЕНТАЦИИ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8B418C-4A54-4566-9949-EFB5F851714E}"/>
              </a:ext>
            </a:extLst>
          </p:cNvPr>
          <p:cNvSpPr/>
          <p:nvPr/>
        </p:nvSpPr>
        <p:spPr>
          <a:xfrm>
            <a:off x="3246826" y="4818456"/>
            <a:ext cx="5698347" cy="1266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rgbClr val="A21C28"/>
                </a:solidFill>
              </a:rPr>
              <a:t>РАЗРАБОТКА МОДУЛЯ МАСТЕР КЛАССОВ</a:t>
            </a:r>
            <a:endParaRPr lang="ru-RU" sz="1600" b="1" dirty="0">
              <a:solidFill>
                <a:schemeClr val="tx1"/>
              </a:solidFill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</a:rPr>
              <a:t>с возможностью подачи заявки образовательной организацией и наличием обратной связи по итогу согласования для участников и организаторов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BC82D63-910A-4C71-8669-76C8738F7213}"/>
              </a:ext>
            </a:extLst>
          </p:cNvPr>
          <p:cNvGrpSpPr/>
          <p:nvPr/>
        </p:nvGrpSpPr>
        <p:grpSpPr>
          <a:xfrm>
            <a:off x="0" y="1404641"/>
            <a:ext cx="12192000" cy="3087907"/>
            <a:chOff x="0" y="1404641"/>
            <a:chExt cx="12192000" cy="3087907"/>
          </a:xfrm>
        </p:grpSpPr>
        <p:pic>
          <p:nvPicPr>
            <p:cNvPr id="9" name="Рисунок 8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48B0BCFB-A41C-4905-BA47-E61D409ED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" t="887" r="181" b="7093"/>
            <a:stretch/>
          </p:blipFill>
          <p:spPr>
            <a:xfrm>
              <a:off x="0" y="1404642"/>
              <a:ext cx="11075745" cy="3087906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6BF15306-AFF8-4BE5-A46C-8F6529224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96" t="887" r="181" b="7093"/>
            <a:stretch/>
          </p:blipFill>
          <p:spPr>
            <a:xfrm>
              <a:off x="11075745" y="1404641"/>
              <a:ext cx="1116255" cy="3087906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2CFD83-5E0D-4F24-9EF1-268106ED1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60181" r="73200" b="14706"/>
          <a:stretch/>
        </p:blipFill>
        <p:spPr>
          <a:xfrm>
            <a:off x="963946" y="4472998"/>
            <a:ext cx="2027534" cy="195701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42C0984-C372-4337-A73B-F1800A019CD4}"/>
              </a:ext>
            </a:extLst>
          </p:cNvPr>
          <p:cNvSpPr/>
          <p:nvPr/>
        </p:nvSpPr>
        <p:spPr>
          <a:xfrm>
            <a:off x="9200520" y="4818457"/>
            <a:ext cx="1645112" cy="1266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>
                <a:solidFill>
                  <a:srgbClr val="A21C28"/>
                </a:solidFill>
              </a:rPr>
              <a:t>50+</a:t>
            </a:r>
            <a:endParaRPr lang="ru-RU" sz="50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D07E26-8019-50BB-0317-05B9B867BC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02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ГОТОВНОСТЬ К РАБОТЕ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 ПРАКТИЧЕСКОМ ЗДРАВООХРАНЕНИИ</a:t>
            </a:r>
            <a:endParaRPr lang="ru-RU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6E95013E-546F-41B3-8769-5AC0FD339DF4}"/>
              </a:ext>
            </a:extLst>
          </p:cNvPr>
          <p:cNvSpPr/>
          <p:nvPr/>
        </p:nvSpPr>
        <p:spPr>
          <a:xfrm>
            <a:off x="5836905" y="4732336"/>
            <a:ext cx="408517" cy="557953"/>
          </a:xfrm>
          <a:custGeom>
            <a:avLst/>
            <a:gdLst/>
            <a:ahLst/>
            <a:cxnLst/>
            <a:rect l="l" t="t" r="r" b="b"/>
            <a:pathLst>
              <a:path w="612775" h="836929">
                <a:moveTo>
                  <a:pt x="309724" y="836676"/>
                </a:moveTo>
                <a:lnTo>
                  <a:pt x="10276" y="607793"/>
                </a:lnTo>
                <a:lnTo>
                  <a:pt x="0" y="589071"/>
                </a:lnTo>
                <a:lnTo>
                  <a:pt x="861" y="578415"/>
                </a:lnTo>
                <a:lnTo>
                  <a:pt x="5921" y="568564"/>
                </a:lnTo>
                <a:lnTo>
                  <a:pt x="11428" y="561714"/>
                </a:lnTo>
                <a:lnTo>
                  <a:pt x="19527" y="558108"/>
                </a:lnTo>
                <a:lnTo>
                  <a:pt x="33781" y="558108"/>
                </a:lnTo>
                <a:lnTo>
                  <a:pt x="39937" y="560091"/>
                </a:lnTo>
                <a:lnTo>
                  <a:pt x="278408" y="751187"/>
                </a:lnTo>
                <a:lnTo>
                  <a:pt x="278588" y="27907"/>
                </a:lnTo>
                <a:lnTo>
                  <a:pt x="280780" y="17036"/>
                </a:lnTo>
                <a:lnTo>
                  <a:pt x="286754" y="8166"/>
                </a:lnTo>
                <a:lnTo>
                  <a:pt x="295611" y="2190"/>
                </a:lnTo>
                <a:lnTo>
                  <a:pt x="306448" y="0"/>
                </a:lnTo>
                <a:lnTo>
                  <a:pt x="317301" y="2195"/>
                </a:lnTo>
                <a:lnTo>
                  <a:pt x="326156" y="8180"/>
                </a:lnTo>
                <a:lnTo>
                  <a:pt x="332122" y="17051"/>
                </a:lnTo>
                <a:lnTo>
                  <a:pt x="334309" y="27907"/>
                </a:lnTo>
                <a:lnTo>
                  <a:pt x="334129" y="751187"/>
                </a:lnTo>
                <a:lnTo>
                  <a:pt x="572636" y="560127"/>
                </a:lnTo>
                <a:lnTo>
                  <a:pt x="578719" y="558144"/>
                </a:lnTo>
                <a:lnTo>
                  <a:pt x="593046" y="558144"/>
                </a:lnTo>
                <a:lnTo>
                  <a:pt x="601145" y="561750"/>
                </a:lnTo>
                <a:lnTo>
                  <a:pt x="606652" y="568600"/>
                </a:lnTo>
                <a:lnTo>
                  <a:pt x="611681" y="578436"/>
                </a:lnTo>
                <a:lnTo>
                  <a:pt x="612542" y="589089"/>
                </a:lnTo>
                <a:lnTo>
                  <a:pt x="609360" y="599296"/>
                </a:lnTo>
                <a:lnTo>
                  <a:pt x="602260" y="607793"/>
                </a:lnTo>
                <a:lnTo>
                  <a:pt x="323006" y="831592"/>
                </a:lnTo>
                <a:lnTo>
                  <a:pt x="309724" y="8366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id="{F56F9673-CBB9-43A1-9B80-15C77CF16E84}"/>
              </a:ext>
            </a:extLst>
          </p:cNvPr>
          <p:cNvSpPr/>
          <p:nvPr/>
        </p:nvSpPr>
        <p:spPr>
          <a:xfrm>
            <a:off x="9842375" y="4732444"/>
            <a:ext cx="408517" cy="557953"/>
          </a:xfrm>
          <a:custGeom>
            <a:avLst/>
            <a:gdLst/>
            <a:ahLst/>
            <a:cxnLst/>
            <a:rect l="l" t="t" r="r" b="b"/>
            <a:pathLst>
              <a:path w="612775" h="836929">
                <a:moveTo>
                  <a:pt x="309724" y="836676"/>
                </a:moveTo>
                <a:lnTo>
                  <a:pt x="10276" y="607793"/>
                </a:lnTo>
                <a:lnTo>
                  <a:pt x="0" y="589071"/>
                </a:lnTo>
                <a:lnTo>
                  <a:pt x="861" y="578415"/>
                </a:lnTo>
                <a:lnTo>
                  <a:pt x="5921" y="568564"/>
                </a:lnTo>
                <a:lnTo>
                  <a:pt x="11428" y="561714"/>
                </a:lnTo>
                <a:lnTo>
                  <a:pt x="19527" y="558108"/>
                </a:lnTo>
                <a:lnTo>
                  <a:pt x="33781" y="558108"/>
                </a:lnTo>
                <a:lnTo>
                  <a:pt x="39937" y="560091"/>
                </a:lnTo>
                <a:lnTo>
                  <a:pt x="278408" y="751187"/>
                </a:lnTo>
                <a:lnTo>
                  <a:pt x="278588" y="27907"/>
                </a:lnTo>
                <a:lnTo>
                  <a:pt x="280780" y="17036"/>
                </a:lnTo>
                <a:lnTo>
                  <a:pt x="286754" y="8166"/>
                </a:lnTo>
                <a:lnTo>
                  <a:pt x="295611" y="2190"/>
                </a:lnTo>
                <a:lnTo>
                  <a:pt x="306448" y="0"/>
                </a:lnTo>
                <a:lnTo>
                  <a:pt x="317301" y="2195"/>
                </a:lnTo>
                <a:lnTo>
                  <a:pt x="326156" y="8180"/>
                </a:lnTo>
                <a:lnTo>
                  <a:pt x="332122" y="17051"/>
                </a:lnTo>
                <a:lnTo>
                  <a:pt x="334309" y="27907"/>
                </a:lnTo>
                <a:lnTo>
                  <a:pt x="334129" y="751187"/>
                </a:lnTo>
                <a:lnTo>
                  <a:pt x="572636" y="560127"/>
                </a:lnTo>
                <a:lnTo>
                  <a:pt x="578719" y="558144"/>
                </a:lnTo>
                <a:lnTo>
                  <a:pt x="593046" y="558144"/>
                </a:lnTo>
                <a:lnTo>
                  <a:pt x="601145" y="561750"/>
                </a:lnTo>
                <a:lnTo>
                  <a:pt x="606652" y="568600"/>
                </a:lnTo>
                <a:lnTo>
                  <a:pt x="611681" y="578436"/>
                </a:lnTo>
                <a:lnTo>
                  <a:pt x="612542" y="589089"/>
                </a:lnTo>
                <a:lnTo>
                  <a:pt x="609360" y="599296"/>
                </a:lnTo>
                <a:lnTo>
                  <a:pt x="602260" y="607793"/>
                </a:lnTo>
                <a:lnTo>
                  <a:pt x="323006" y="831592"/>
                </a:lnTo>
                <a:lnTo>
                  <a:pt x="309724" y="8366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7" name="Заполнитель контента 2">
            <a:extLst>
              <a:ext uri="{FF2B5EF4-FFF2-40B4-BE49-F238E27FC236}">
                <a16:creationId xmlns:a16="http://schemas.microsoft.com/office/drawing/2014/main" id="{782D14CE-27C2-484F-AD75-1A65AA9BF27B}"/>
              </a:ext>
            </a:extLst>
          </p:cNvPr>
          <p:cNvSpPr txBox="1">
            <a:spLocks noEditPoints="1"/>
          </p:cNvSpPr>
          <p:nvPr/>
        </p:nvSpPr>
        <p:spPr>
          <a:xfrm>
            <a:off x="1400861" y="1790944"/>
            <a:ext cx="1560342" cy="68140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/>
              <a:t>20%</a:t>
            </a:r>
            <a:endParaRPr lang="ru-RU" sz="4000" dirty="0"/>
          </a:p>
        </p:txBody>
      </p:sp>
      <p:sp>
        <p:nvSpPr>
          <p:cNvPr id="28" name="Заполнитель контента 2">
            <a:extLst>
              <a:ext uri="{FF2B5EF4-FFF2-40B4-BE49-F238E27FC236}">
                <a16:creationId xmlns:a16="http://schemas.microsoft.com/office/drawing/2014/main" id="{61F699D8-ADFE-4B7D-8BB3-BDDD9B21DD11}"/>
              </a:ext>
            </a:extLst>
          </p:cNvPr>
          <p:cNvSpPr txBox="1">
            <a:spLocks noEditPoints="1"/>
          </p:cNvSpPr>
          <p:nvPr/>
        </p:nvSpPr>
        <p:spPr>
          <a:xfrm>
            <a:off x="5315829" y="1790944"/>
            <a:ext cx="1560342" cy="68140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/>
              <a:t>61%</a:t>
            </a:r>
            <a:endParaRPr lang="ru-RU" sz="4000" dirty="0"/>
          </a:p>
        </p:txBody>
      </p:sp>
      <p:sp>
        <p:nvSpPr>
          <p:cNvPr id="29" name="Заполнитель контента 2">
            <a:extLst>
              <a:ext uri="{FF2B5EF4-FFF2-40B4-BE49-F238E27FC236}">
                <a16:creationId xmlns:a16="http://schemas.microsoft.com/office/drawing/2014/main" id="{5BD00F21-A636-4161-8E09-F33147838E51}"/>
              </a:ext>
            </a:extLst>
          </p:cNvPr>
          <p:cNvSpPr txBox="1">
            <a:spLocks noEditPoints="1"/>
          </p:cNvSpPr>
          <p:nvPr/>
        </p:nvSpPr>
        <p:spPr>
          <a:xfrm>
            <a:off x="9230797" y="1790944"/>
            <a:ext cx="1560342" cy="68140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/>
              <a:t>19%</a:t>
            </a:r>
            <a:endParaRPr lang="ru-RU" sz="4000" dirty="0"/>
          </a:p>
        </p:txBody>
      </p:sp>
      <p:sp>
        <p:nvSpPr>
          <p:cNvPr id="30" name="Заполнитель контента 2">
            <a:extLst>
              <a:ext uri="{FF2B5EF4-FFF2-40B4-BE49-F238E27FC236}">
                <a16:creationId xmlns:a16="http://schemas.microsoft.com/office/drawing/2014/main" id="{7EC72019-152E-4485-9348-29F0898C6209}"/>
              </a:ext>
            </a:extLst>
          </p:cNvPr>
          <p:cNvSpPr txBox="1">
            <a:spLocks noEditPoints="1"/>
          </p:cNvSpPr>
          <p:nvPr/>
        </p:nvSpPr>
        <p:spPr>
          <a:xfrm>
            <a:off x="774608" y="2946823"/>
            <a:ext cx="2812848" cy="89169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Готовы к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самостоятельной  работе</a:t>
            </a:r>
          </a:p>
        </p:txBody>
      </p:sp>
      <p:sp>
        <p:nvSpPr>
          <p:cNvPr id="31" name="Заполнитель контента 2">
            <a:extLst>
              <a:ext uri="{FF2B5EF4-FFF2-40B4-BE49-F238E27FC236}">
                <a16:creationId xmlns:a16="http://schemas.microsoft.com/office/drawing/2014/main" id="{77ACC094-4908-46B3-ABFF-80B163DEC39A}"/>
              </a:ext>
            </a:extLst>
          </p:cNvPr>
          <p:cNvSpPr txBox="1">
            <a:spLocks noEditPoints="1"/>
          </p:cNvSpPr>
          <p:nvPr/>
        </p:nvSpPr>
        <p:spPr>
          <a:xfrm>
            <a:off x="4689576" y="2946823"/>
            <a:ext cx="2812848" cy="89169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Готовы к работе  под курацией  наставника</a:t>
            </a:r>
          </a:p>
        </p:txBody>
      </p:sp>
      <p:sp>
        <p:nvSpPr>
          <p:cNvPr id="32" name="Заполнитель контента 2">
            <a:extLst>
              <a:ext uri="{FF2B5EF4-FFF2-40B4-BE49-F238E27FC236}">
                <a16:creationId xmlns:a16="http://schemas.microsoft.com/office/drawing/2014/main" id="{9448AF76-CDD4-4B54-B67B-8A96D94CB724}"/>
              </a:ext>
            </a:extLst>
          </p:cNvPr>
          <p:cNvSpPr txBox="1">
            <a:spLocks noEditPoints="1"/>
          </p:cNvSpPr>
          <p:nvPr/>
        </p:nvSpPr>
        <p:spPr>
          <a:xfrm>
            <a:off x="8471825" y="2946823"/>
            <a:ext cx="3064149" cy="89169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Не готовы к  профессиональной  деятельности</a:t>
            </a:r>
          </a:p>
        </p:txBody>
      </p:sp>
      <p:sp>
        <p:nvSpPr>
          <p:cNvPr id="33" name="Заполнитель контента 2">
            <a:extLst>
              <a:ext uri="{FF2B5EF4-FFF2-40B4-BE49-F238E27FC236}">
                <a16:creationId xmlns:a16="http://schemas.microsoft.com/office/drawing/2014/main" id="{A45B3AFA-EB90-40A2-A3F6-EF64C92D41EB}"/>
              </a:ext>
            </a:extLst>
          </p:cNvPr>
          <p:cNvSpPr txBox="1">
            <a:spLocks noEditPoints="1"/>
          </p:cNvSpPr>
          <p:nvPr/>
        </p:nvSpPr>
        <p:spPr>
          <a:xfrm>
            <a:off x="4358453" y="5327185"/>
            <a:ext cx="3475094" cy="89169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Обучение в ординатуре,  организация наставнической  деятельности в МО</a:t>
            </a:r>
          </a:p>
        </p:txBody>
      </p:sp>
      <p:sp>
        <p:nvSpPr>
          <p:cNvPr id="34" name="Заполнитель контента 2">
            <a:extLst>
              <a:ext uri="{FF2B5EF4-FFF2-40B4-BE49-F238E27FC236}">
                <a16:creationId xmlns:a16="http://schemas.microsoft.com/office/drawing/2014/main" id="{FA99A215-08B1-4339-B955-7EE04A66362B}"/>
              </a:ext>
            </a:extLst>
          </p:cNvPr>
          <p:cNvSpPr txBox="1">
            <a:spLocks noEditPoints="1"/>
          </p:cNvSpPr>
          <p:nvPr/>
        </p:nvSpPr>
        <p:spPr>
          <a:xfrm>
            <a:off x="8273421" y="5327185"/>
            <a:ext cx="3475094" cy="89169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Практико-ориентированный  подход, обучение в  ординатуре</a:t>
            </a:r>
          </a:p>
        </p:txBody>
      </p:sp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8463B6E6-C1A6-4FA5-AC7E-15EEEDED15B5}"/>
              </a:ext>
            </a:extLst>
          </p:cNvPr>
          <p:cNvSpPr/>
          <p:nvPr/>
        </p:nvSpPr>
        <p:spPr>
          <a:xfrm rot="5400000">
            <a:off x="2041758" y="1487252"/>
            <a:ext cx="195791" cy="2151770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верхние углы 34">
            <a:extLst>
              <a:ext uri="{FF2B5EF4-FFF2-40B4-BE49-F238E27FC236}">
                <a16:creationId xmlns:a16="http://schemas.microsoft.com/office/drawing/2014/main" id="{E2B52314-1474-4F8B-9D99-F6B6EB334E66}"/>
              </a:ext>
            </a:extLst>
          </p:cNvPr>
          <p:cNvSpPr/>
          <p:nvPr/>
        </p:nvSpPr>
        <p:spPr>
          <a:xfrm rot="5400000">
            <a:off x="5998105" y="1509640"/>
            <a:ext cx="195791" cy="2151770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верхние углы 35">
            <a:extLst>
              <a:ext uri="{FF2B5EF4-FFF2-40B4-BE49-F238E27FC236}">
                <a16:creationId xmlns:a16="http://schemas.microsoft.com/office/drawing/2014/main" id="{EA14090D-D81F-45B8-80D3-F22CEA13B38B}"/>
              </a:ext>
            </a:extLst>
          </p:cNvPr>
          <p:cNvSpPr/>
          <p:nvPr/>
        </p:nvSpPr>
        <p:spPr>
          <a:xfrm rot="5400000">
            <a:off x="9954453" y="1487249"/>
            <a:ext cx="195791" cy="2151770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822BE1F4-3448-4C44-8D32-BD9699E56D2E}"/>
              </a:ext>
            </a:extLst>
          </p:cNvPr>
          <p:cNvSpPr/>
          <p:nvPr/>
        </p:nvSpPr>
        <p:spPr>
          <a:xfrm rot="5400000">
            <a:off x="5415904" y="4378638"/>
            <a:ext cx="1360187" cy="463117"/>
          </a:xfrm>
          <a:prstGeom prst="rightArrow">
            <a:avLst/>
          </a:prstGeom>
          <a:solidFill>
            <a:srgbClr val="A21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966B2156-0255-42F0-890F-3C154183660C}"/>
              </a:ext>
            </a:extLst>
          </p:cNvPr>
          <p:cNvSpPr/>
          <p:nvPr/>
        </p:nvSpPr>
        <p:spPr>
          <a:xfrm rot="5400000">
            <a:off x="9323805" y="4378638"/>
            <a:ext cx="1360187" cy="463117"/>
          </a:xfrm>
          <a:prstGeom prst="rightArrow">
            <a:avLst/>
          </a:prstGeom>
          <a:solidFill>
            <a:srgbClr val="A21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4E3121-667A-8788-C08F-426024064D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0F0F6E-D1D3-F969-8DF4-804FD932A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49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8201149-3C94-4819-8FD7-01AC6C15522B}"/>
              </a:ext>
            </a:extLst>
          </p:cNvPr>
          <p:cNvGrpSpPr/>
          <p:nvPr/>
        </p:nvGrpSpPr>
        <p:grpSpPr>
          <a:xfrm>
            <a:off x="8048029" y="0"/>
            <a:ext cx="4195602" cy="6858000"/>
            <a:chOff x="10462437" y="0"/>
            <a:chExt cx="5454283" cy="8915400"/>
          </a:xfrm>
        </p:grpSpPr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472F24F3-2F76-405C-B0AD-AF38D5573B65}"/>
                </a:ext>
              </a:extLst>
            </p:cNvPr>
            <p:cNvSpPr/>
            <p:nvPr/>
          </p:nvSpPr>
          <p:spPr>
            <a:xfrm>
              <a:off x="10527952" y="0"/>
              <a:ext cx="5303708" cy="8915400"/>
            </a:xfrm>
            <a:prstGeom prst="rect">
              <a:avLst/>
            </a:prstGeom>
            <a:solidFill>
              <a:schemeClr val="tx1">
                <a:alpha val="2000"/>
              </a:schemeClr>
            </a:solidFill>
          </p:spPr>
          <p:txBody>
            <a:bodyPr/>
            <a:lstStyle/>
            <a:p>
              <a:endParaRPr lang="ru-RU" sz="1385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2455629-95B0-45E4-927F-8EA48F631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9" t="10122" r="14236"/>
            <a:stretch/>
          </p:blipFill>
          <p:spPr>
            <a:xfrm>
              <a:off x="10547002" y="902368"/>
              <a:ext cx="5303708" cy="8013032"/>
            </a:xfrm>
            <a:prstGeom prst="rect">
              <a:avLst/>
            </a:prstGeom>
          </p:spPr>
        </p:pic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41EE563E-14D3-40FE-BE04-AB6FD969FDFD}"/>
                </a:ext>
              </a:extLst>
            </p:cNvPr>
            <p:cNvSpPr txBox="1">
              <a:spLocks/>
            </p:cNvSpPr>
            <p:nvPr/>
          </p:nvSpPr>
          <p:spPr>
            <a:xfrm>
              <a:off x="10462437" y="0"/>
              <a:ext cx="5454283" cy="8915400"/>
            </a:xfrm>
            <a:prstGeom prst="rect">
              <a:avLst/>
            </a:prstGeom>
          </p:spPr>
          <p:txBody>
            <a:bodyPr vert="horz" lIns="70338" tIns="35169" rIns="70338" bIns="35169" rtlCol="0" anchor="ctr">
              <a:noAutofit/>
            </a:bodyPr>
            <a:lstStyle>
              <a:lvl1pPr algn="l" defTabSz="11887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7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2461" b="1" dirty="0">
                  <a:solidFill>
                    <a:srgbClr val="A21C28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ГОТОВНОСТЬ</a:t>
              </a:r>
            </a:p>
            <a:p>
              <a:pPr algn="ctr">
                <a:lnSpc>
                  <a:spcPct val="100000"/>
                </a:lnSpc>
              </a:pP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К РАБОТЕ В ЛПУ</a:t>
              </a:r>
            </a:p>
            <a:p>
              <a:pPr algn="ctr">
                <a:lnSpc>
                  <a:spcPct val="100000"/>
                </a:lnSpc>
              </a:pP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РАЙОНОВ КРАЯ</a:t>
              </a:r>
            </a:p>
          </p:txBody>
        </p:sp>
      </p:grp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446B19C6-AE8F-4B9C-B7D5-4EB9F958F08C}"/>
              </a:ext>
            </a:extLst>
          </p:cNvPr>
          <p:cNvGraphicFramePr/>
          <p:nvPr/>
        </p:nvGraphicFramePr>
        <p:xfrm>
          <a:off x="0" y="722247"/>
          <a:ext cx="8098425" cy="5436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964EED-A59B-F583-5A4C-EEB9C242D4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839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54ACA87-73AA-40AD-8736-984E42017A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ПРИЧИНЫ НЕЖЕЛАНИЯ  ТРУДОУСТРАИВАТЬСЯ</a:t>
            </a:r>
            <a:br>
              <a:rPr lang="ru-RU" sz="25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500" b="1" dirty="0">
                <a:latin typeface="Verdana" panose="020B0604030504040204" pitchFamily="34" charset="0"/>
                <a:ea typeface="Verdana" panose="020B0604030504040204" pitchFamily="34" charset="0"/>
              </a:rPr>
              <a:t>В МЕДИЦИНСКИЕ ОРГАНИЗАЦИИ РАЙОНОВ КРАЯ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9CEAC6E2-0E7D-4BB3-AC28-3C5756E1EB05}"/>
              </a:ext>
            </a:extLst>
          </p:cNvPr>
          <p:cNvGraphicFramePr/>
          <p:nvPr/>
        </p:nvGraphicFramePr>
        <p:xfrm>
          <a:off x="1638452" y="1266556"/>
          <a:ext cx="9037622" cy="5419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F828E8-2B96-14E6-B7EB-88CA8FF6B8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43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39662FC-CFD0-4348-B50B-0C630ACCA7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НЕОБХОДИМЫЕ ИЗМЕНЕНИЯ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 СФЕРЕ  ЗДРАВООХРАНЕНИЯ*</a:t>
            </a:r>
            <a:endParaRPr lang="ru-RU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8CA489A8-6CB0-4A89-81DF-6D8B31B79DD0}"/>
              </a:ext>
            </a:extLst>
          </p:cNvPr>
          <p:cNvSpPr txBox="1">
            <a:spLocks/>
          </p:cNvSpPr>
          <p:nvPr/>
        </p:nvSpPr>
        <p:spPr>
          <a:xfrm>
            <a:off x="249383" y="6314304"/>
            <a:ext cx="11711959" cy="543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По мнению респондентов</a:t>
            </a:r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90FE8414-8177-465D-9F0B-3DE1646CB67C}"/>
              </a:ext>
            </a:extLst>
          </p:cNvPr>
          <p:cNvGraphicFramePr/>
          <p:nvPr/>
        </p:nvGraphicFramePr>
        <p:xfrm>
          <a:off x="1638452" y="1266556"/>
          <a:ext cx="9037622" cy="5419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7A1EA5-26B9-A2D4-C878-49FF8F4D8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12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ФЗ от 29.12.2012 N 273-ФЗ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«Об образовании в РФ»</a:t>
            </a:r>
            <a:endParaRPr lang="ru-RU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Заполнитель контента 2">
            <a:extLst>
              <a:ext uri="{FF2B5EF4-FFF2-40B4-BE49-F238E27FC236}">
                <a16:creationId xmlns:a16="http://schemas.microsoft.com/office/drawing/2014/main" id="{17E42117-3754-4333-B6E7-059F303CF54E}"/>
              </a:ext>
            </a:extLst>
          </p:cNvPr>
          <p:cNvSpPr txBox="1">
            <a:spLocks noEditPoints="1"/>
          </p:cNvSpPr>
          <p:nvPr/>
        </p:nvSpPr>
        <p:spPr>
          <a:xfrm>
            <a:off x="6095999" y="1266091"/>
            <a:ext cx="5779089" cy="5048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A21C28"/>
                </a:solidFill>
              </a:rPr>
              <a:t>ч.16. ст. 76*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«При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освоении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 дополнительной профессиональной  программы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параллельно с получением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среднего профессионального  образования и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высшего образования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удостоверение о повышении  квалификации и диплом о профессиональной переподготовке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выдаются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одновременно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 с получением соответствующего документа об образовании  и о квалификации»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861517-690A-4BB8-A421-7EA00E1BB7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0" t="24148" r="33245" b="24151"/>
          <a:stretch/>
        </p:blipFill>
        <p:spPr>
          <a:xfrm>
            <a:off x="595360" y="1561099"/>
            <a:ext cx="5154662" cy="4458196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D669BA3-6383-4517-8309-947CF5E97779}"/>
              </a:ext>
            </a:extLst>
          </p:cNvPr>
          <p:cNvSpPr txBox="1">
            <a:spLocks/>
          </p:cNvSpPr>
          <p:nvPr/>
        </p:nvSpPr>
        <p:spPr>
          <a:xfrm>
            <a:off x="249383" y="6314304"/>
            <a:ext cx="11711959" cy="543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1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ФГОС ВО по программам ординатуры дает право ОО применять  </a:t>
            </a:r>
            <a:r>
              <a:rPr lang="ru-RU" sz="1700" b="1" dirty="0">
                <a:solidFill>
                  <a:srgbClr val="A21C28"/>
                </a:solidFill>
              </a:rPr>
              <a:t>электронное обучение </a:t>
            </a:r>
            <a:r>
              <a:rPr lang="ru-RU" sz="1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ru-RU" sz="1700" b="1" dirty="0">
                <a:solidFill>
                  <a:srgbClr val="A21C28"/>
                </a:solidFill>
              </a:rPr>
              <a:t>дистанционные образовательные технологии </a:t>
            </a:r>
            <a:r>
              <a:rPr lang="ru-RU" sz="1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  реализации программы ординатуры, за исключением практической  подготовки обучающихся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C44922-2075-2693-3F27-B9FC993D2F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AF9BC9-EA59-8FFE-45AE-4348DAD433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19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ГОТОВНОСТЬ К РАБОТЕ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 ПРАКТИЧЕСКОМ ЗДРАВООХРАНЕНИИ</a:t>
            </a:r>
            <a:endParaRPr lang="ru-RU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Заполнитель контента 2">
            <a:extLst>
              <a:ext uri="{FF2B5EF4-FFF2-40B4-BE49-F238E27FC236}">
                <a16:creationId xmlns:a16="http://schemas.microsoft.com/office/drawing/2014/main" id="{C44A9F1B-B5DD-4F7C-83F5-CDB56A26E34B}"/>
              </a:ext>
            </a:extLst>
          </p:cNvPr>
          <p:cNvSpPr txBox="1">
            <a:spLocks noEditPoints="1"/>
          </p:cNvSpPr>
          <p:nvPr/>
        </p:nvSpPr>
        <p:spPr>
          <a:xfrm>
            <a:off x="5195730" y="2821736"/>
            <a:ext cx="5819459" cy="193590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>
                <a:solidFill>
                  <a:srgbClr val="A21C28"/>
                </a:solidFill>
              </a:rPr>
              <a:t>74% РЕСПОНДЕНТОВ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высказали  готовность к параллельному  освоению программ ординатуры и  дополнительных  профессиональных программ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60746B-E359-46DF-9394-4EAC49E8A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>
          <a:xfrm>
            <a:off x="1058762" y="2010218"/>
            <a:ext cx="3561684" cy="35589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33CE9A-25F0-4C21-2966-74AD186B79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D8677D-D8C2-CD29-3F7C-FAFBB9217D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00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УСЛОВИЯ ПРИМЕНЕНИЯ</a:t>
            </a:r>
            <a:br>
              <a:rPr lang="en-US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ПАРАЛЛЕЛЬНОГО ДПО</a:t>
            </a:r>
            <a:endParaRPr lang="ru-RU" sz="25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Заполнитель контента 2">
            <a:extLst>
              <a:ext uri="{FF2B5EF4-FFF2-40B4-BE49-F238E27FC236}">
                <a16:creationId xmlns:a16="http://schemas.microsoft.com/office/drawing/2014/main" id="{DF6B3C94-5972-4BA3-97B3-F686CD5BF474}"/>
              </a:ext>
            </a:extLst>
          </p:cNvPr>
          <p:cNvSpPr txBox="1">
            <a:spLocks noEditPoints="1"/>
          </p:cNvSpPr>
          <p:nvPr/>
        </p:nvSpPr>
        <p:spPr>
          <a:xfrm>
            <a:off x="4905060" y="1266091"/>
            <a:ext cx="5516677" cy="503176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НАЛИЧИЕ</a:t>
            </a:r>
            <a:r>
              <a:rPr lang="ru-RU" sz="2000" dirty="0"/>
              <a:t> государственного задания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ГАРАНТИЯ</a:t>
            </a:r>
            <a:r>
              <a:rPr lang="ru-RU" sz="2000" dirty="0"/>
              <a:t> трудоустройства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ЗАЧИСЛЕНИЕ</a:t>
            </a:r>
            <a:r>
              <a:rPr lang="ru-RU" sz="2000" dirty="0"/>
              <a:t> на программы-лидеры </a:t>
            </a:r>
            <a:r>
              <a:rPr lang="ru-RU" sz="2000" b="1" dirty="0"/>
              <a:t>по потребностям региона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AFC0A5-BF99-43A8-9BB4-25FF169C5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720"/>
            <a:ext cx="5232064" cy="45205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AD20AD-BCE9-57A4-DB67-78D329EEA4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B9EE0F-F252-4B4A-6F09-C05C54F04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788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ОСОБЕННОСТИ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ОБРАЗОВАТЕЛЬНОГО ПРОЦЕССА</a:t>
            </a:r>
          </a:p>
        </p:txBody>
      </p:sp>
      <p:sp>
        <p:nvSpPr>
          <p:cNvPr id="4" name="Заполнитель контента 2">
            <a:extLst>
              <a:ext uri="{FF2B5EF4-FFF2-40B4-BE49-F238E27FC236}">
                <a16:creationId xmlns:a16="http://schemas.microsoft.com/office/drawing/2014/main" id="{128D3D87-1E92-4B5F-8483-3862257E5AA9}"/>
              </a:ext>
            </a:extLst>
          </p:cNvPr>
          <p:cNvSpPr txBox="1">
            <a:spLocks noEditPoints="1"/>
          </p:cNvSpPr>
          <p:nvPr/>
        </p:nvSpPr>
        <p:spPr>
          <a:xfrm>
            <a:off x="581085" y="1665298"/>
            <a:ext cx="7333367" cy="491262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A21C28"/>
                </a:solidFill>
              </a:rPr>
              <a:t>ОБЪЁМ ПРОГРАММЫ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/>
              <a:t>- </a:t>
            </a:r>
            <a:r>
              <a:rPr lang="ru-RU" sz="1600" dirty="0"/>
              <a:t>ординатуры составляет </a:t>
            </a:r>
            <a:r>
              <a:rPr lang="ru-RU" sz="1600" b="1" dirty="0"/>
              <a:t>4320 </a:t>
            </a:r>
            <a:r>
              <a:rPr lang="ru-RU" sz="1600" dirty="0"/>
              <a:t>ч.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/>
              <a:t>- </a:t>
            </a:r>
            <a:r>
              <a:rPr lang="ru-RU" sz="1600" dirty="0"/>
              <a:t>профессиональной переподготовки от </a:t>
            </a:r>
            <a:r>
              <a:rPr lang="ru-RU" sz="1600" b="1" dirty="0"/>
              <a:t>576 </a:t>
            </a:r>
            <a:r>
              <a:rPr lang="ru-RU" sz="1600" dirty="0"/>
              <a:t>ч.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/>
              <a:t>СРОК ОСВОЕНИЯ </a:t>
            </a:r>
            <a:r>
              <a:rPr lang="ru-RU" sz="1600" dirty="0"/>
              <a:t>программы профессиональной переподготовки распределяется в течение второго года ординатуры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/>
              <a:t>ИНДИВИДУАЛЬНЫЙ ПОДХОД </a:t>
            </a:r>
            <a:r>
              <a:rPr lang="ru-RU" sz="1600" dirty="0"/>
              <a:t>к организации учебного процесса с  использованием электронного обучения, дистанционных образовательных технологий и обучение в группах выходного дня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C634A2-D863-45E4-9A2F-5ED1F99675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6" r="18217"/>
          <a:stretch/>
        </p:blipFill>
        <p:spPr>
          <a:xfrm>
            <a:off x="8003931" y="435787"/>
            <a:ext cx="4188069" cy="64222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06DB3E-EB33-F2DE-786B-2347A661BD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19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ДИСТАНЦИОННОГО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КОМПОНЕНТА ОБУЧЕНИЯ</a:t>
            </a:r>
          </a:p>
        </p:txBody>
      </p:sp>
      <p:pic>
        <p:nvPicPr>
          <p:cNvPr id="4" name="object 7">
            <a:extLst>
              <a:ext uri="{FF2B5EF4-FFF2-40B4-BE49-F238E27FC236}">
                <a16:creationId xmlns:a16="http://schemas.microsoft.com/office/drawing/2014/main" id="{0627EA69-B108-4D51-84AE-B02BF522A69F}"/>
              </a:ext>
            </a:extLst>
          </p:cNvPr>
          <p:cNvPicPr/>
          <p:nvPr/>
        </p:nvPicPr>
        <p:blipFill rotWithShape="1">
          <a:blip r:embed="rId2" cstate="print"/>
          <a:srcRect t="2887"/>
          <a:stretch/>
        </p:blipFill>
        <p:spPr>
          <a:xfrm>
            <a:off x="730145" y="1519963"/>
            <a:ext cx="4867275" cy="4486267"/>
          </a:xfrm>
          <a:prstGeom prst="rect">
            <a:avLst/>
          </a:prstGeom>
        </p:spPr>
      </p:pic>
      <p:sp>
        <p:nvSpPr>
          <p:cNvPr id="5" name="Заполнитель контента 2">
            <a:extLst>
              <a:ext uri="{FF2B5EF4-FFF2-40B4-BE49-F238E27FC236}">
                <a16:creationId xmlns:a16="http://schemas.microsoft.com/office/drawing/2014/main" id="{307750AE-7BB7-4FB5-B3FA-DD7D9ADD37C0}"/>
              </a:ext>
            </a:extLst>
          </p:cNvPr>
          <p:cNvSpPr txBox="1">
            <a:spLocks noEditPoints="1"/>
          </p:cNvSpPr>
          <p:nvPr/>
        </p:nvSpPr>
        <p:spPr>
          <a:xfrm>
            <a:off x="6594581" y="1519962"/>
            <a:ext cx="4491863" cy="448626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500" b="1" dirty="0">
                <a:solidFill>
                  <a:srgbClr val="A21C28"/>
                </a:solidFill>
              </a:rPr>
              <a:t>МОДУЛЬ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500" b="1" dirty="0">
              <a:solidFill>
                <a:srgbClr val="A21C2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-</a:t>
            </a:r>
            <a:r>
              <a:rPr lang="ru-RU" sz="1800" dirty="0"/>
              <a:t> ЭУМК по программам  ординатуры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-</a:t>
            </a:r>
            <a:r>
              <a:rPr lang="ru-RU" sz="1800" dirty="0"/>
              <a:t> Дистанционные 3адания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-</a:t>
            </a:r>
            <a:r>
              <a:rPr lang="ru-RU" sz="1800" dirty="0"/>
              <a:t> </a:t>
            </a:r>
            <a:r>
              <a:rPr lang="ru-RU" sz="1800" dirty="0" err="1"/>
              <a:t>Видеобанк</a:t>
            </a:r>
            <a:r>
              <a:rPr lang="ru-RU" sz="1800" dirty="0"/>
              <a:t> лекций, уроков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- </a:t>
            </a:r>
            <a:r>
              <a:rPr lang="ru-RU" sz="1800" dirty="0" err="1"/>
              <a:t>Видеобанк</a:t>
            </a:r>
            <a:r>
              <a:rPr lang="ru-RU" sz="1800" dirty="0"/>
              <a:t> практических навыков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5686C3-C26D-597C-4D33-B76C23537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768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ПРОФЕССИОНАЛЬНАЯ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ПЕРЕПОДГОТОВКА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Заполнитель контента 2">
            <a:extLst>
              <a:ext uri="{FF2B5EF4-FFF2-40B4-BE49-F238E27FC236}">
                <a16:creationId xmlns:a16="http://schemas.microsoft.com/office/drawing/2014/main" id="{3B17009D-C721-472A-B7A9-1E591971FC85}"/>
              </a:ext>
            </a:extLst>
          </p:cNvPr>
          <p:cNvSpPr txBox="1">
            <a:spLocks noEditPoints="1"/>
          </p:cNvSpPr>
          <p:nvPr/>
        </p:nvSpPr>
        <p:spPr>
          <a:xfrm>
            <a:off x="6237262" y="1877245"/>
            <a:ext cx="5310786" cy="4390332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500" b="1" dirty="0">
                <a:solidFill>
                  <a:srgbClr val="A21C28"/>
                </a:solidFill>
              </a:rPr>
              <a:t>В 2022 ГОДУ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прошли подготовку </a:t>
            </a:r>
            <a:r>
              <a:rPr lang="ru-RU" sz="2000" b="1" dirty="0"/>
              <a:t>33</a:t>
            </a:r>
            <a:r>
              <a:rPr lang="ru-RU" sz="2000" dirty="0"/>
              <a:t> обучающихся по программам ординатуры: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Гастроэнтерология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Ультразвуковая диагностика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Кардиология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Наркология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Детская эндокринология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Онкология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И другие...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6F4082-7C71-43CD-8DBA-E6560E55D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9" b="14967"/>
          <a:stretch/>
        </p:blipFill>
        <p:spPr>
          <a:xfrm>
            <a:off x="0" y="1072310"/>
            <a:ext cx="6350000" cy="53289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E56FA6-3444-5AE5-1490-9F0D9B437E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45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5CAEDB5-F018-4DED-8AC5-A82135158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t="11174" r="165" b="-240"/>
          <a:stretch/>
        </p:blipFill>
        <p:spPr>
          <a:xfrm>
            <a:off x="3572" y="944678"/>
            <a:ext cx="12188428" cy="59133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МАСТЕР-КЛАССЫ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4EB91E-6C8D-2602-0903-5A5EBC5D7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12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ГОТОВНОСТЬ К РАБОТЕ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 ПРАКТИЧЕСКОМ ЗДРАВООХРАНЕНИИ</a:t>
            </a:r>
            <a:endParaRPr lang="ru-RU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3D893D5-A8D3-47C9-B908-3A4D2572C8B3}"/>
              </a:ext>
            </a:extLst>
          </p:cNvPr>
          <p:cNvGrpSpPr/>
          <p:nvPr/>
        </p:nvGrpSpPr>
        <p:grpSpPr>
          <a:xfrm>
            <a:off x="5861434" y="1570712"/>
            <a:ext cx="4901852" cy="4982666"/>
            <a:chOff x="3177223" y="1387105"/>
            <a:chExt cx="4901852" cy="4982666"/>
          </a:xfrm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B2B565F3-CC27-4638-B13C-F81740EC8EC9}"/>
                </a:ext>
              </a:extLst>
            </p:cNvPr>
            <p:cNvSpPr/>
            <p:nvPr/>
          </p:nvSpPr>
          <p:spPr>
            <a:xfrm>
              <a:off x="3185130" y="1387105"/>
              <a:ext cx="4893945" cy="885600"/>
            </a:xfrm>
            <a:custGeom>
              <a:avLst/>
              <a:gdLst>
                <a:gd name="connsiteX0" fmla="*/ 0 w 4893945"/>
                <a:gd name="connsiteY0" fmla="*/ 147603 h 885600"/>
                <a:gd name="connsiteX1" fmla="*/ 147603 w 4893945"/>
                <a:gd name="connsiteY1" fmla="*/ 0 h 885600"/>
                <a:gd name="connsiteX2" fmla="*/ 4746342 w 4893945"/>
                <a:gd name="connsiteY2" fmla="*/ 0 h 885600"/>
                <a:gd name="connsiteX3" fmla="*/ 4893945 w 4893945"/>
                <a:gd name="connsiteY3" fmla="*/ 147603 h 885600"/>
                <a:gd name="connsiteX4" fmla="*/ 4893945 w 4893945"/>
                <a:gd name="connsiteY4" fmla="*/ 737997 h 885600"/>
                <a:gd name="connsiteX5" fmla="*/ 4746342 w 4893945"/>
                <a:gd name="connsiteY5" fmla="*/ 885600 h 885600"/>
                <a:gd name="connsiteX6" fmla="*/ 147603 w 4893945"/>
                <a:gd name="connsiteY6" fmla="*/ 885600 h 885600"/>
                <a:gd name="connsiteX7" fmla="*/ 0 w 4893945"/>
                <a:gd name="connsiteY7" fmla="*/ 737997 h 885600"/>
                <a:gd name="connsiteX8" fmla="*/ 0 w 4893945"/>
                <a:gd name="connsiteY8" fmla="*/ 147603 h 88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3945" h="885600">
                  <a:moveTo>
                    <a:pt x="0" y="147603"/>
                  </a:moveTo>
                  <a:cubicBezTo>
                    <a:pt x="0" y="66084"/>
                    <a:pt x="66084" y="0"/>
                    <a:pt x="147603" y="0"/>
                  </a:cubicBezTo>
                  <a:lnTo>
                    <a:pt x="4746342" y="0"/>
                  </a:lnTo>
                  <a:cubicBezTo>
                    <a:pt x="4827861" y="0"/>
                    <a:pt x="4893945" y="66084"/>
                    <a:pt x="4893945" y="147603"/>
                  </a:cubicBezTo>
                  <a:lnTo>
                    <a:pt x="4893945" y="737997"/>
                  </a:lnTo>
                  <a:cubicBezTo>
                    <a:pt x="4893945" y="819516"/>
                    <a:pt x="4827861" y="885600"/>
                    <a:pt x="4746342" y="885600"/>
                  </a:cubicBezTo>
                  <a:lnTo>
                    <a:pt x="147603" y="885600"/>
                  </a:lnTo>
                  <a:cubicBezTo>
                    <a:pt x="66084" y="885600"/>
                    <a:pt x="0" y="819516"/>
                    <a:pt x="0" y="737997"/>
                  </a:cubicBezTo>
                  <a:lnTo>
                    <a:pt x="0" y="147603"/>
                  </a:lnTo>
                  <a:close/>
                </a:path>
              </a:pathLst>
            </a:cu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210" tIns="43231" rIns="228210" bIns="43231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100" b="1" kern="1200" dirty="0">
                  <a:solidFill>
                    <a:srgbClr val="A21C28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ВОЗМОЖНОСТЬ</a:t>
              </a:r>
            </a:p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Нормативная база</a:t>
              </a:r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409F229A-3859-4464-9BDD-64BD862EF791}"/>
                </a:ext>
              </a:extLst>
            </p:cNvPr>
            <p:cNvSpPr/>
            <p:nvPr/>
          </p:nvSpPr>
          <p:spPr>
            <a:xfrm>
              <a:off x="3177223" y="2762570"/>
              <a:ext cx="4893945" cy="885600"/>
            </a:xfrm>
            <a:custGeom>
              <a:avLst/>
              <a:gdLst>
                <a:gd name="connsiteX0" fmla="*/ 0 w 4893945"/>
                <a:gd name="connsiteY0" fmla="*/ 147603 h 885600"/>
                <a:gd name="connsiteX1" fmla="*/ 147603 w 4893945"/>
                <a:gd name="connsiteY1" fmla="*/ 0 h 885600"/>
                <a:gd name="connsiteX2" fmla="*/ 4746342 w 4893945"/>
                <a:gd name="connsiteY2" fmla="*/ 0 h 885600"/>
                <a:gd name="connsiteX3" fmla="*/ 4893945 w 4893945"/>
                <a:gd name="connsiteY3" fmla="*/ 147603 h 885600"/>
                <a:gd name="connsiteX4" fmla="*/ 4893945 w 4893945"/>
                <a:gd name="connsiteY4" fmla="*/ 737997 h 885600"/>
                <a:gd name="connsiteX5" fmla="*/ 4746342 w 4893945"/>
                <a:gd name="connsiteY5" fmla="*/ 885600 h 885600"/>
                <a:gd name="connsiteX6" fmla="*/ 147603 w 4893945"/>
                <a:gd name="connsiteY6" fmla="*/ 885600 h 885600"/>
                <a:gd name="connsiteX7" fmla="*/ 0 w 4893945"/>
                <a:gd name="connsiteY7" fmla="*/ 737997 h 885600"/>
                <a:gd name="connsiteX8" fmla="*/ 0 w 4893945"/>
                <a:gd name="connsiteY8" fmla="*/ 147603 h 88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3945" h="885600">
                  <a:moveTo>
                    <a:pt x="0" y="147603"/>
                  </a:moveTo>
                  <a:cubicBezTo>
                    <a:pt x="0" y="66084"/>
                    <a:pt x="66084" y="0"/>
                    <a:pt x="147603" y="0"/>
                  </a:cubicBezTo>
                  <a:lnTo>
                    <a:pt x="4746342" y="0"/>
                  </a:lnTo>
                  <a:cubicBezTo>
                    <a:pt x="4827861" y="0"/>
                    <a:pt x="4893945" y="66084"/>
                    <a:pt x="4893945" y="147603"/>
                  </a:cubicBezTo>
                  <a:lnTo>
                    <a:pt x="4893945" y="737997"/>
                  </a:lnTo>
                  <a:cubicBezTo>
                    <a:pt x="4893945" y="819516"/>
                    <a:pt x="4827861" y="885600"/>
                    <a:pt x="4746342" y="885600"/>
                  </a:cubicBezTo>
                  <a:lnTo>
                    <a:pt x="147603" y="885600"/>
                  </a:lnTo>
                  <a:cubicBezTo>
                    <a:pt x="66084" y="885600"/>
                    <a:pt x="0" y="819516"/>
                    <a:pt x="0" y="737997"/>
                  </a:cubicBezTo>
                  <a:lnTo>
                    <a:pt x="0" y="147603"/>
                  </a:lnTo>
                  <a:close/>
                </a:path>
              </a:pathLst>
            </a:cu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210" tIns="43231" rIns="228210" bIns="43231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100" b="1" kern="1200" dirty="0">
                  <a:solidFill>
                    <a:srgbClr val="A21C28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ПОТРЕБНОСТЬ</a:t>
              </a:r>
            </a:p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Кадровый дефицит</a:t>
              </a:r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874102CB-6319-4F87-8566-B8CE6E6F4140}"/>
                </a:ext>
              </a:extLst>
            </p:cNvPr>
            <p:cNvSpPr/>
            <p:nvPr/>
          </p:nvSpPr>
          <p:spPr>
            <a:xfrm>
              <a:off x="3177223" y="4123370"/>
              <a:ext cx="4893945" cy="885600"/>
            </a:xfrm>
            <a:custGeom>
              <a:avLst/>
              <a:gdLst>
                <a:gd name="connsiteX0" fmla="*/ 0 w 4893945"/>
                <a:gd name="connsiteY0" fmla="*/ 147603 h 885600"/>
                <a:gd name="connsiteX1" fmla="*/ 147603 w 4893945"/>
                <a:gd name="connsiteY1" fmla="*/ 0 h 885600"/>
                <a:gd name="connsiteX2" fmla="*/ 4746342 w 4893945"/>
                <a:gd name="connsiteY2" fmla="*/ 0 h 885600"/>
                <a:gd name="connsiteX3" fmla="*/ 4893945 w 4893945"/>
                <a:gd name="connsiteY3" fmla="*/ 147603 h 885600"/>
                <a:gd name="connsiteX4" fmla="*/ 4893945 w 4893945"/>
                <a:gd name="connsiteY4" fmla="*/ 737997 h 885600"/>
                <a:gd name="connsiteX5" fmla="*/ 4746342 w 4893945"/>
                <a:gd name="connsiteY5" fmla="*/ 885600 h 885600"/>
                <a:gd name="connsiteX6" fmla="*/ 147603 w 4893945"/>
                <a:gd name="connsiteY6" fmla="*/ 885600 h 885600"/>
                <a:gd name="connsiteX7" fmla="*/ 0 w 4893945"/>
                <a:gd name="connsiteY7" fmla="*/ 737997 h 885600"/>
                <a:gd name="connsiteX8" fmla="*/ 0 w 4893945"/>
                <a:gd name="connsiteY8" fmla="*/ 147603 h 88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3945" h="885600">
                  <a:moveTo>
                    <a:pt x="0" y="147603"/>
                  </a:moveTo>
                  <a:cubicBezTo>
                    <a:pt x="0" y="66084"/>
                    <a:pt x="66084" y="0"/>
                    <a:pt x="147603" y="0"/>
                  </a:cubicBezTo>
                  <a:lnTo>
                    <a:pt x="4746342" y="0"/>
                  </a:lnTo>
                  <a:cubicBezTo>
                    <a:pt x="4827861" y="0"/>
                    <a:pt x="4893945" y="66084"/>
                    <a:pt x="4893945" y="147603"/>
                  </a:cubicBezTo>
                  <a:lnTo>
                    <a:pt x="4893945" y="737997"/>
                  </a:lnTo>
                  <a:cubicBezTo>
                    <a:pt x="4893945" y="819516"/>
                    <a:pt x="4827861" y="885600"/>
                    <a:pt x="4746342" y="885600"/>
                  </a:cubicBezTo>
                  <a:lnTo>
                    <a:pt x="147603" y="885600"/>
                  </a:lnTo>
                  <a:cubicBezTo>
                    <a:pt x="66084" y="885600"/>
                    <a:pt x="0" y="819516"/>
                    <a:pt x="0" y="737997"/>
                  </a:cubicBezTo>
                  <a:lnTo>
                    <a:pt x="0" y="147603"/>
                  </a:lnTo>
                  <a:close/>
                </a:path>
              </a:pathLst>
            </a:cu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210" tIns="43231" rIns="228210" bIns="43231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100" b="1" kern="1200" dirty="0">
                  <a:solidFill>
                    <a:srgbClr val="A21C28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СПРОС</a:t>
              </a:r>
            </a:p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Желание ординаторов</a:t>
              </a:r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E31CC5EB-AF43-4ED3-9342-C490C837855E}"/>
                </a:ext>
              </a:extLst>
            </p:cNvPr>
            <p:cNvSpPr/>
            <p:nvPr/>
          </p:nvSpPr>
          <p:spPr>
            <a:xfrm>
              <a:off x="3177223" y="5484171"/>
              <a:ext cx="4893945" cy="885600"/>
            </a:xfrm>
            <a:custGeom>
              <a:avLst/>
              <a:gdLst>
                <a:gd name="connsiteX0" fmla="*/ 0 w 4893945"/>
                <a:gd name="connsiteY0" fmla="*/ 147603 h 885600"/>
                <a:gd name="connsiteX1" fmla="*/ 147603 w 4893945"/>
                <a:gd name="connsiteY1" fmla="*/ 0 h 885600"/>
                <a:gd name="connsiteX2" fmla="*/ 4746342 w 4893945"/>
                <a:gd name="connsiteY2" fmla="*/ 0 h 885600"/>
                <a:gd name="connsiteX3" fmla="*/ 4893945 w 4893945"/>
                <a:gd name="connsiteY3" fmla="*/ 147603 h 885600"/>
                <a:gd name="connsiteX4" fmla="*/ 4893945 w 4893945"/>
                <a:gd name="connsiteY4" fmla="*/ 737997 h 885600"/>
                <a:gd name="connsiteX5" fmla="*/ 4746342 w 4893945"/>
                <a:gd name="connsiteY5" fmla="*/ 885600 h 885600"/>
                <a:gd name="connsiteX6" fmla="*/ 147603 w 4893945"/>
                <a:gd name="connsiteY6" fmla="*/ 885600 h 885600"/>
                <a:gd name="connsiteX7" fmla="*/ 0 w 4893945"/>
                <a:gd name="connsiteY7" fmla="*/ 737997 h 885600"/>
                <a:gd name="connsiteX8" fmla="*/ 0 w 4893945"/>
                <a:gd name="connsiteY8" fmla="*/ 147603 h 88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3945" h="885600">
                  <a:moveTo>
                    <a:pt x="0" y="147603"/>
                  </a:moveTo>
                  <a:cubicBezTo>
                    <a:pt x="0" y="66084"/>
                    <a:pt x="66084" y="0"/>
                    <a:pt x="147603" y="0"/>
                  </a:cubicBezTo>
                  <a:lnTo>
                    <a:pt x="4746342" y="0"/>
                  </a:lnTo>
                  <a:cubicBezTo>
                    <a:pt x="4827861" y="0"/>
                    <a:pt x="4893945" y="66084"/>
                    <a:pt x="4893945" y="147603"/>
                  </a:cubicBezTo>
                  <a:lnTo>
                    <a:pt x="4893945" y="737997"/>
                  </a:lnTo>
                  <a:cubicBezTo>
                    <a:pt x="4893945" y="819516"/>
                    <a:pt x="4827861" y="885600"/>
                    <a:pt x="4746342" y="885600"/>
                  </a:cubicBezTo>
                  <a:lnTo>
                    <a:pt x="147603" y="885600"/>
                  </a:lnTo>
                  <a:cubicBezTo>
                    <a:pt x="66084" y="885600"/>
                    <a:pt x="0" y="819516"/>
                    <a:pt x="0" y="737997"/>
                  </a:cubicBezTo>
                  <a:lnTo>
                    <a:pt x="0" y="147603"/>
                  </a:lnTo>
                  <a:close/>
                </a:path>
              </a:pathLst>
            </a:cu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210" tIns="43231" rIns="228210" bIns="43231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100" b="1" kern="1200" dirty="0">
                  <a:solidFill>
                    <a:srgbClr val="A21C28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ОРГАНИЗАЦИЯ</a:t>
              </a:r>
            </a:p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Поддержка ординаторов Университетом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43DB70-77C8-48E4-9F92-77A73F325B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5" r="19345"/>
          <a:stretch/>
        </p:blipFill>
        <p:spPr>
          <a:xfrm>
            <a:off x="1" y="437032"/>
            <a:ext cx="4650722" cy="64209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E34D8-F4ED-219E-3882-206F0B5744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366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8201149-3C94-4819-8FD7-01AC6C15522B}"/>
              </a:ext>
            </a:extLst>
          </p:cNvPr>
          <p:cNvGrpSpPr/>
          <p:nvPr/>
        </p:nvGrpSpPr>
        <p:grpSpPr>
          <a:xfrm>
            <a:off x="8048029" y="0"/>
            <a:ext cx="4195602" cy="6858000"/>
            <a:chOff x="10462437" y="0"/>
            <a:chExt cx="5454283" cy="8915400"/>
          </a:xfrm>
        </p:grpSpPr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472F24F3-2F76-405C-B0AD-AF38D5573B65}"/>
                </a:ext>
              </a:extLst>
            </p:cNvPr>
            <p:cNvSpPr/>
            <p:nvPr/>
          </p:nvSpPr>
          <p:spPr>
            <a:xfrm>
              <a:off x="10527952" y="0"/>
              <a:ext cx="5303708" cy="8915400"/>
            </a:xfrm>
            <a:prstGeom prst="rect">
              <a:avLst/>
            </a:prstGeom>
            <a:solidFill>
              <a:schemeClr val="tx1">
                <a:alpha val="2000"/>
              </a:schemeClr>
            </a:solidFill>
          </p:spPr>
          <p:txBody>
            <a:bodyPr/>
            <a:lstStyle/>
            <a:p>
              <a:endParaRPr lang="ru-RU" sz="1385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2455629-95B0-45E4-927F-8EA48F631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9" t="10122" r="14236"/>
            <a:stretch/>
          </p:blipFill>
          <p:spPr>
            <a:xfrm>
              <a:off x="10547002" y="902368"/>
              <a:ext cx="5303708" cy="8013032"/>
            </a:xfrm>
            <a:prstGeom prst="rect">
              <a:avLst/>
            </a:prstGeom>
          </p:spPr>
        </p:pic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41EE563E-14D3-40FE-BE04-AB6FD969FDFD}"/>
                </a:ext>
              </a:extLst>
            </p:cNvPr>
            <p:cNvSpPr txBox="1">
              <a:spLocks/>
            </p:cNvSpPr>
            <p:nvPr/>
          </p:nvSpPr>
          <p:spPr>
            <a:xfrm>
              <a:off x="10462437" y="0"/>
              <a:ext cx="5454283" cy="8915400"/>
            </a:xfrm>
            <a:prstGeom prst="rect">
              <a:avLst/>
            </a:prstGeom>
          </p:spPr>
          <p:txBody>
            <a:bodyPr vert="horz" lIns="70338" tIns="35169" rIns="70338" bIns="35169" rtlCol="0" anchor="ctr">
              <a:noAutofit/>
            </a:bodyPr>
            <a:lstStyle>
              <a:lvl1pPr algn="l" defTabSz="11887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7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2461" b="1" dirty="0">
                  <a:solidFill>
                    <a:srgbClr val="A21C28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ТРУДОУСТРОЙСТВО </a:t>
              </a: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ПРОШЕДШИХ  ПАРАЛЛЕЛЬНОЕ ОБУЧЕНИЕ</a:t>
              </a:r>
            </a:p>
          </p:txBody>
        </p:sp>
      </p:grp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446B19C6-AE8F-4B9C-B7D5-4EB9F958F08C}"/>
              </a:ext>
            </a:extLst>
          </p:cNvPr>
          <p:cNvGraphicFramePr/>
          <p:nvPr/>
        </p:nvGraphicFramePr>
        <p:xfrm>
          <a:off x="0" y="722247"/>
          <a:ext cx="8098425" cy="5436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EBCE27-ADE9-1E1B-3490-0E7D4A04DC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9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ЧТО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ЭТО ДАСТ?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ject 137">
            <a:extLst>
              <a:ext uri="{FF2B5EF4-FFF2-40B4-BE49-F238E27FC236}">
                <a16:creationId xmlns:a16="http://schemas.microsoft.com/office/drawing/2014/main" id="{D5C8DAF2-44D8-41FA-8E89-B7B6D559B4E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4959" y="1517701"/>
            <a:ext cx="1153136" cy="1133432"/>
          </a:xfrm>
          <a:prstGeom prst="rect">
            <a:avLst/>
          </a:prstGeom>
        </p:spPr>
      </p:pic>
      <p:grpSp>
        <p:nvGrpSpPr>
          <p:cNvPr id="5" name="object 129">
            <a:extLst>
              <a:ext uri="{FF2B5EF4-FFF2-40B4-BE49-F238E27FC236}">
                <a16:creationId xmlns:a16="http://schemas.microsoft.com/office/drawing/2014/main" id="{6E812CA3-0D04-448F-A9ED-DA689003C870}"/>
              </a:ext>
            </a:extLst>
          </p:cNvPr>
          <p:cNvGrpSpPr/>
          <p:nvPr/>
        </p:nvGrpSpPr>
        <p:grpSpPr>
          <a:xfrm>
            <a:off x="1474915" y="3193642"/>
            <a:ext cx="1153224" cy="1133518"/>
            <a:chOff x="8722184" y="8520086"/>
            <a:chExt cx="865505" cy="865505"/>
          </a:xfrm>
        </p:grpSpPr>
        <p:sp>
          <p:nvSpPr>
            <p:cNvPr id="6" name="object 130">
              <a:extLst>
                <a:ext uri="{FF2B5EF4-FFF2-40B4-BE49-F238E27FC236}">
                  <a16:creationId xmlns:a16="http://schemas.microsoft.com/office/drawing/2014/main" id="{B64678C3-34BA-4A1B-9ADC-0556935C2CE8}"/>
                </a:ext>
              </a:extLst>
            </p:cNvPr>
            <p:cNvSpPr/>
            <p:nvPr/>
          </p:nvSpPr>
          <p:spPr>
            <a:xfrm>
              <a:off x="8722184" y="8520086"/>
              <a:ext cx="865505" cy="865505"/>
            </a:xfrm>
            <a:custGeom>
              <a:avLst/>
              <a:gdLst/>
              <a:ahLst/>
              <a:cxnLst/>
              <a:rect l="l" t="t" r="r" b="b"/>
              <a:pathLst>
                <a:path w="865504" h="865504">
                  <a:moveTo>
                    <a:pt x="432730" y="0"/>
                  </a:moveTo>
                  <a:lnTo>
                    <a:pt x="385580" y="2539"/>
                  </a:lnTo>
                  <a:lnTo>
                    <a:pt x="339900" y="9980"/>
                  </a:lnTo>
                  <a:lnTo>
                    <a:pt x="295955" y="22060"/>
                  </a:lnTo>
                  <a:lnTo>
                    <a:pt x="254008" y="38513"/>
                  </a:lnTo>
                  <a:lnTo>
                    <a:pt x="214324" y="59078"/>
                  </a:lnTo>
                  <a:lnTo>
                    <a:pt x="177166" y="83488"/>
                  </a:lnTo>
                  <a:lnTo>
                    <a:pt x="142799" y="111482"/>
                  </a:lnTo>
                  <a:lnTo>
                    <a:pt x="111486" y="142793"/>
                  </a:lnTo>
                  <a:lnTo>
                    <a:pt x="83492" y="177159"/>
                  </a:lnTo>
                  <a:lnTo>
                    <a:pt x="59081" y="214316"/>
                  </a:lnTo>
                  <a:lnTo>
                    <a:pt x="38515" y="253999"/>
                  </a:lnTo>
                  <a:lnTo>
                    <a:pt x="22061" y="295945"/>
                  </a:lnTo>
                  <a:lnTo>
                    <a:pt x="9980" y="339890"/>
                  </a:lnTo>
                  <a:lnTo>
                    <a:pt x="2539" y="385569"/>
                  </a:lnTo>
                  <a:lnTo>
                    <a:pt x="0" y="432719"/>
                  </a:lnTo>
                  <a:lnTo>
                    <a:pt x="2539" y="479870"/>
                  </a:lnTo>
                  <a:lnTo>
                    <a:pt x="9980" y="525549"/>
                  </a:lnTo>
                  <a:lnTo>
                    <a:pt x="22061" y="569494"/>
                  </a:lnTo>
                  <a:lnTo>
                    <a:pt x="38515" y="611441"/>
                  </a:lnTo>
                  <a:lnTo>
                    <a:pt x="59081" y="651125"/>
                  </a:lnTo>
                  <a:lnTo>
                    <a:pt x="83492" y="688283"/>
                  </a:lnTo>
                  <a:lnTo>
                    <a:pt x="111486" y="722650"/>
                  </a:lnTo>
                  <a:lnTo>
                    <a:pt x="142799" y="753963"/>
                  </a:lnTo>
                  <a:lnTo>
                    <a:pt x="177166" y="781957"/>
                  </a:lnTo>
                  <a:lnTo>
                    <a:pt x="214324" y="806369"/>
                  </a:lnTo>
                  <a:lnTo>
                    <a:pt x="254008" y="826934"/>
                  </a:lnTo>
                  <a:lnTo>
                    <a:pt x="295955" y="843388"/>
                  </a:lnTo>
                  <a:lnTo>
                    <a:pt x="339900" y="855469"/>
                  </a:lnTo>
                  <a:lnTo>
                    <a:pt x="385580" y="862910"/>
                  </a:lnTo>
                  <a:lnTo>
                    <a:pt x="432730" y="865450"/>
                  </a:lnTo>
                  <a:lnTo>
                    <a:pt x="479878" y="862910"/>
                  </a:lnTo>
                  <a:lnTo>
                    <a:pt x="525556" y="855469"/>
                  </a:lnTo>
                  <a:lnTo>
                    <a:pt x="569500" y="843388"/>
                  </a:lnTo>
                  <a:lnTo>
                    <a:pt x="611445" y="826934"/>
                  </a:lnTo>
                  <a:lnTo>
                    <a:pt x="651128" y="806369"/>
                  </a:lnTo>
                  <a:lnTo>
                    <a:pt x="688285" y="781957"/>
                  </a:lnTo>
                  <a:lnTo>
                    <a:pt x="722652" y="753963"/>
                  </a:lnTo>
                  <a:lnTo>
                    <a:pt x="753964" y="722650"/>
                  </a:lnTo>
                  <a:lnTo>
                    <a:pt x="781958" y="688283"/>
                  </a:lnTo>
                  <a:lnTo>
                    <a:pt x="806369" y="651125"/>
                  </a:lnTo>
                  <a:lnTo>
                    <a:pt x="826934" y="611441"/>
                  </a:lnTo>
                  <a:lnTo>
                    <a:pt x="843389" y="569494"/>
                  </a:lnTo>
                  <a:lnTo>
                    <a:pt x="855469" y="525549"/>
                  </a:lnTo>
                  <a:lnTo>
                    <a:pt x="862910" y="479870"/>
                  </a:lnTo>
                  <a:lnTo>
                    <a:pt x="865450" y="432719"/>
                  </a:lnTo>
                  <a:lnTo>
                    <a:pt x="862910" y="385569"/>
                  </a:lnTo>
                  <a:lnTo>
                    <a:pt x="855469" y="339890"/>
                  </a:lnTo>
                  <a:lnTo>
                    <a:pt x="843389" y="295945"/>
                  </a:lnTo>
                  <a:lnTo>
                    <a:pt x="826934" y="253999"/>
                  </a:lnTo>
                  <a:lnTo>
                    <a:pt x="806369" y="214316"/>
                  </a:lnTo>
                  <a:lnTo>
                    <a:pt x="781958" y="177159"/>
                  </a:lnTo>
                  <a:lnTo>
                    <a:pt x="753964" y="142793"/>
                  </a:lnTo>
                  <a:lnTo>
                    <a:pt x="722652" y="111482"/>
                  </a:lnTo>
                  <a:lnTo>
                    <a:pt x="688285" y="83488"/>
                  </a:lnTo>
                  <a:lnTo>
                    <a:pt x="651128" y="59078"/>
                  </a:lnTo>
                  <a:lnTo>
                    <a:pt x="611445" y="38513"/>
                  </a:lnTo>
                  <a:lnTo>
                    <a:pt x="569500" y="22060"/>
                  </a:lnTo>
                  <a:lnTo>
                    <a:pt x="525556" y="9980"/>
                  </a:lnTo>
                  <a:lnTo>
                    <a:pt x="479878" y="2539"/>
                  </a:lnTo>
                  <a:lnTo>
                    <a:pt x="432730" y="0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31">
              <a:extLst>
                <a:ext uri="{FF2B5EF4-FFF2-40B4-BE49-F238E27FC236}">
                  <a16:creationId xmlns:a16="http://schemas.microsoft.com/office/drawing/2014/main" id="{784DD900-D9A2-4EBD-8034-9BEF198E5078}"/>
                </a:ext>
              </a:extLst>
            </p:cNvPr>
            <p:cNvSpPr/>
            <p:nvPr/>
          </p:nvSpPr>
          <p:spPr>
            <a:xfrm>
              <a:off x="8881289" y="8631672"/>
              <a:ext cx="547370" cy="546100"/>
            </a:xfrm>
            <a:custGeom>
              <a:avLst/>
              <a:gdLst/>
              <a:ahLst/>
              <a:cxnLst/>
              <a:rect l="l" t="t" r="r" b="b"/>
              <a:pathLst>
                <a:path w="547370" h="546100">
                  <a:moveTo>
                    <a:pt x="273635" y="0"/>
                  </a:moveTo>
                  <a:lnTo>
                    <a:pt x="205207" y="26670"/>
                  </a:lnTo>
                  <a:lnTo>
                    <a:pt x="173020" y="92710"/>
                  </a:lnTo>
                  <a:lnTo>
                    <a:pt x="172832" y="95250"/>
                  </a:lnTo>
                  <a:lnTo>
                    <a:pt x="144089" y="95250"/>
                  </a:lnTo>
                  <a:lnTo>
                    <a:pt x="129408" y="97790"/>
                  </a:lnTo>
                  <a:lnTo>
                    <a:pt x="117404" y="106680"/>
                  </a:lnTo>
                  <a:lnTo>
                    <a:pt x="109304" y="118110"/>
                  </a:lnTo>
                  <a:lnTo>
                    <a:pt x="106331" y="133350"/>
                  </a:lnTo>
                  <a:lnTo>
                    <a:pt x="106331" y="170180"/>
                  </a:lnTo>
                  <a:lnTo>
                    <a:pt x="37758" y="170180"/>
                  </a:lnTo>
                  <a:lnTo>
                    <a:pt x="23076" y="173990"/>
                  </a:lnTo>
                  <a:lnTo>
                    <a:pt x="11072" y="181610"/>
                  </a:lnTo>
                  <a:lnTo>
                    <a:pt x="2972" y="194310"/>
                  </a:lnTo>
                  <a:lnTo>
                    <a:pt x="0" y="208280"/>
                  </a:lnTo>
                  <a:lnTo>
                    <a:pt x="0" y="541020"/>
                  </a:lnTo>
                  <a:lnTo>
                    <a:pt x="6293" y="546100"/>
                  </a:lnTo>
                  <a:lnTo>
                    <a:pt x="540967" y="546100"/>
                  </a:lnTo>
                  <a:lnTo>
                    <a:pt x="547250" y="541020"/>
                  </a:lnTo>
                  <a:lnTo>
                    <a:pt x="547250" y="535940"/>
                  </a:lnTo>
                  <a:lnTo>
                    <a:pt x="10764" y="535940"/>
                  </a:lnTo>
                  <a:lnTo>
                    <a:pt x="10764" y="208280"/>
                  </a:lnTo>
                  <a:lnTo>
                    <a:pt x="12888" y="198120"/>
                  </a:lnTo>
                  <a:lnTo>
                    <a:pt x="18677" y="189230"/>
                  </a:lnTo>
                  <a:lnTo>
                    <a:pt x="27258" y="184150"/>
                  </a:lnTo>
                  <a:lnTo>
                    <a:pt x="37758" y="181610"/>
                  </a:lnTo>
                  <a:lnTo>
                    <a:pt x="117085" y="181610"/>
                  </a:lnTo>
                  <a:lnTo>
                    <a:pt x="117085" y="133350"/>
                  </a:lnTo>
                  <a:lnTo>
                    <a:pt x="119211" y="121920"/>
                  </a:lnTo>
                  <a:lnTo>
                    <a:pt x="125004" y="114300"/>
                  </a:lnTo>
                  <a:lnTo>
                    <a:pt x="133588" y="107950"/>
                  </a:lnTo>
                  <a:lnTo>
                    <a:pt x="144089" y="105410"/>
                  </a:lnTo>
                  <a:lnTo>
                    <a:pt x="184484" y="105410"/>
                  </a:lnTo>
                  <a:lnTo>
                    <a:pt x="183470" y="100330"/>
                  </a:lnTo>
                  <a:lnTo>
                    <a:pt x="190567" y="64770"/>
                  </a:lnTo>
                  <a:lnTo>
                    <a:pt x="209909" y="36830"/>
                  </a:lnTo>
                  <a:lnTo>
                    <a:pt x="238573" y="17780"/>
                  </a:lnTo>
                  <a:lnTo>
                    <a:pt x="273635" y="10160"/>
                  </a:lnTo>
                  <a:lnTo>
                    <a:pt x="316720" y="10160"/>
                  </a:lnTo>
                  <a:lnTo>
                    <a:pt x="310875" y="6350"/>
                  </a:lnTo>
                  <a:lnTo>
                    <a:pt x="273635" y="0"/>
                  </a:lnTo>
                  <a:close/>
                </a:path>
                <a:path w="547370" h="546100">
                  <a:moveTo>
                    <a:pt x="117085" y="181610"/>
                  </a:moveTo>
                  <a:lnTo>
                    <a:pt x="106331" y="181610"/>
                  </a:lnTo>
                  <a:lnTo>
                    <a:pt x="106331" y="219710"/>
                  </a:lnTo>
                  <a:lnTo>
                    <a:pt x="58846" y="219710"/>
                  </a:lnTo>
                  <a:lnTo>
                    <a:pt x="55349" y="220980"/>
                  </a:lnTo>
                  <a:lnTo>
                    <a:pt x="49998" y="226060"/>
                  </a:lnTo>
                  <a:lnTo>
                    <a:pt x="48543" y="229870"/>
                  </a:lnTo>
                  <a:lnTo>
                    <a:pt x="48794" y="280670"/>
                  </a:lnTo>
                  <a:lnTo>
                    <a:pt x="55087" y="287020"/>
                  </a:lnTo>
                  <a:lnTo>
                    <a:pt x="106331" y="287020"/>
                  </a:lnTo>
                  <a:lnTo>
                    <a:pt x="106331" y="325120"/>
                  </a:lnTo>
                  <a:lnTo>
                    <a:pt x="58846" y="325120"/>
                  </a:lnTo>
                  <a:lnTo>
                    <a:pt x="55349" y="326390"/>
                  </a:lnTo>
                  <a:lnTo>
                    <a:pt x="49998" y="331470"/>
                  </a:lnTo>
                  <a:lnTo>
                    <a:pt x="48543" y="335280"/>
                  </a:lnTo>
                  <a:lnTo>
                    <a:pt x="48794" y="386080"/>
                  </a:lnTo>
                  <a:lnTo>
                    <a:pt x="55087" y="392430"/>
                  </a:lnTo>
                  <a:lnTo>
                    <a:pt x="106331" y="392430"/>
                  </a:lnTo>
                  <a:lnTo>
                    <a:pt x="106331" y="430530"/>
                  </a:lnTo>
                  <a:lnTo>
                    <a:pt x="58835" y="430530"/>
                  </a:lnTo>
                  <a:lnTo>
                    <a:pt x="55349" y="431800"/>
                  </a:lnTo>
                  <a:lnTo>
                    <a:pt x="49998" y="436880"/>
                  </a:lnTo>
                  <a:lnTo>
                    <a:pt x="48543" y="440690"/>
                  </a:lnTo>
                  <a:lnTo>
                    <a:pt x="48794" y="491490"/>
                  </a:lnTo>
                  <a:lnTo>
                    <a:pt x="55087" y="497840"/>
                  </a:lnTo>
                  <a:lnTo>
                    <a:pt x="106331" y="497840"/>
                  </a:lnTo>
                  <a:lnTo>
                    <a:pt x="106331" y="535940"/>
                  </a:lnTo>
                  <a:lnTo>
                    <a:pt x="117085" y="535940"/>
                  </a:lnTo>
                  <a:lnTo>
                    <a:pt x="117085" y="487680"/>
                  </a:lnTo>
                  <a:lnTo>
                    <a:pt x="62783" y="487680"/>
                  </a:lnTo>
                  <a:lnTo>
                    <a:pt x="59526" y="486410"/>
                  </a:lnTo>
                  <a:lnTo>
                    <a:pt x="59338" y="444500"/>
                  </a:lnTo>
                  <a:lnTo>
                    <a:pt x="59495" y="443230"/>
                  </a:lnTo>
                  <a:lnTo>
                    <a:pt x="60291" y="441960"/>
                  </a:lnTo>
                  <a:lnTo>
                    <a:pt x="61474" y="440690"/>
                  </a:lnTo>
                  <a:lnTo>
                    <a:pt x="117085" y="440690"/>
                  </a:lnTo>
                  <a:lnTo>
                    <a:pt x="117085" y="382270"/>
                  </a:lnTo>
                  <a:lnTo>
                    <a:pt x="62783" y="382270"/>
                  </a:lnTo>
                  <a:lnTo>
                    <a:pt x="59526" y="381000"/>
                  </a:lnTo>
                  <a:lnTo>
                    <a:pt x="59338" y="339090"/>
                  </a:lnTo>
                  <a:lnTo>
                    <a:pt x="59495" y="337820"/>
                  </a:lnTo>
                  <a:lnTo>
                    <a:pt x="60228" y="336550"/>
                  </a:lnTo>
                  <a:lnTo>
                    <a:pt x="61401" y="335280"/>
                  </a:lnTo>
                  <a:lnTo>
                    <a:pt x="117085" y="335280"/>
                  </a:lnTo>
                  <a:lnTo>
                    <a:pt x="117085" y="276860"/>
                  </a:lnTo>
                  <a:lnTo>
                    <a:pt x="62783" y="276860"/>
                  </a:lnTo>
                  <a:lnTo>
                    <a:pt x="59526" y="275590"/>
                  </a:lnTo>
                  <a:lnTo>
                    <a:pt x="59338" y="233680"/>
                  </a:lnTo>
                  <a:lnTo>
                    <a:pt x="59495" y="232410"/>
                  </a:lnTo>
                  <a:lnTo>
                    <a:pt x="60228" y="231140"/>
                  </a:lnTo>
                  <a:lnTo>
                    <a:pt x="61401" y="229870"/>
                  </a:lnTo>
                  <a:lnTo>
                    <a:pt x="117085" y="229870"/>
                  </a:lnTo>
                  <a:lnTo>
                    <a:pt x="117085" y="181610"/>
                  </a:lnTo>
                  <a:close/>
                </a:path>
                <a:path w="547370" h="546100">
                  <a:moveTo>
                    <a:pt x="196151" y="480060"/>
                  </a:moveTo>
                  <a:lnTo>
                    <a:pt x="190224" y="480060"/>
                  </a:lnTo>
                  <a:lnTo>
                    <a:pt x="187805" y="482600"/>
                  </a:lnTo>
                  <a:lnTo>
                    <a:pt x="187805" y="535940"/>
                  </a:lnTo>
                  <a:lnTo>
                    <a:pt x="198569" y="535940"/>
                  </a:lnTo>
                  <a:lnTo>
                    <a:pt x="198569" y="482600"/>
                  </a:lnTo>
                  <a:lnTo>
                    <a:pt x="196151" y="480060"/>
                  </a:lnTo>
                  <a:close/>
                </a:path>
                <a:path w="547370" h="546100">
                  <a:moveTo>
                    <a:pt x="279007" y="387350"/>
                  </a:moveTo>
                  <a:lnTo>
                    <a:pt x="268253" y="387350"/>
                  </a:lnTo>
                  <a:lnTo>
                    <a:pt x="268253" y="535940"/>
                  </a:lnTo>
                  <a:lnTo>
                    <a:pt x="279007" y="535940"/>
                  </a:lnTo>
                  <a:lnTo>
                    <a:pt x="279007" y="387350"/>
                  </a:lnTo>
                  <a:close/>
                </a:path>
                <a:path w="547370" h="546100">
                  <a:moveTo>
                    <a:pt x="360229" y="387350"/>
                  </a:moveTo>
                  <a:lnTo>
                    <a:pt x="348680" y="387350"/>
                  </a:lnTo>
                  <a:lnTo>
                    <a:pt x="348680" y="535940"/>
                  </a:lnTo>
                  <a:lnTo>
                    <a:pt x="359444" y="535940"/>
                  </a:lnTo>
                  <a:lnTo>
                    <a:pt x="359444" y="391160"/>
                  </a:lnTo>
                  <a:lnTo>
                    <a:pt x="360229" y="387350"/>
                  </a:lnTo>
                  <a:close/>
                </a:path>
                <a:path w="547370" h="546100">
                  <a:moveTo>
                    <a:pt x="427617" y="105410"/>
                  </a:moveTo>
                  <a:lnTo>
                    <a:pt x="402647" y="105410"/>
                  </a:lnTo>
                  <a:lnTo>
                    <a:pt x="413146" y="107950"/>
                  </a:lnTo>
                  <a:lnTo>
                    <a:pt x="421727" y="114300"/>
                  </a:lnTo>
                  <a:lnTo>
                    <a:pt x="427517" y="121920"/>
                  </a:lnTo>
                  <a:lnTo>
                    <a:pt x="429641" y="133350"/>
                  </a:lnTo>
                  <a:lnTo>
                    <a:pt x="429641" y="535940"/>
                  </a:lnTo>
                  <a:lnTo>
                    <a:pt x="440405" y="535940"/>
                  </a:lnTo>
                  <a:lnTo>
                    <a:pt x="440405" y="497840"/>
                  </a:lnTo>
                  <a:lnTo>
                    <a:pt x="492173" y="497840"/>
                  </a:lnTo>
                  <a:lnTo>
                    <a:pt x="498456" y="491490"/>
                  </a:lnTo>
                  <a:lnTo>
                    <a:pt x="498474" y="487680"/>
                  </a:lnTo>
                  <a:lnTo>
                    <a:pt x="440405" y="487680"/>
                  </a:lnTo>
                  <a:lnTo>
                    <a:pt x="440405" y="440690"/>
                  </a:lnTo>
                  <a:lnTo>
                    <a:pt x="498707" y="440690"/>
                  </a:lnTo>
                  <a:lnTo>
                    <a:pt x="497251" y="436880"/>
                  </a:lnTo>
                  <a:lnTo>
                    <a:pt x="491901" y="431800"/>
                  </a:lnTo>
                  <a:lnTo>
                    <a:pt x="488403" y="430530"/>
                  </a:lnTo>
                  <a:lnTo>
                    <a:pt x="440405" y="430530"/>
                  </a:lnTo>
                  <a:lnTo>
                    <a:pt x="440405" y="392430"/>
                  </a:lnTo>
                  <a:lnTo>
                    <a:pt x="492173" y="392430"/>
                  </a:lnTo>
                  <a:lnTo>
                    <a:pt x="498456" y="386080"/>
                  </a:lnTo>
                  <a:lnTo>
                    <a:pt x="498474" y="382270"/>
                  </a:lnTo>
                  <a:lnTo>
                    <a:pt x="440405" y="382270"/>
                  </a:lnTo>
                  <a:lnTo>
                    <a:pt x="440405" y="335280"/>
                  </a:lnTo>
                  <a:lnTo>
                    <a:pt x="498707" y="335280"/>
                  </a:lnTo>
                  <a:lnTo>
                    <a:pt x="497251" y="331470"/>
                  </a:lnTo>
                  <a:lnTo>
                    <a:pt x="491901" y="326390"/>
                  </a:lnTo>
                  <a:lnTo>
                    <a:pt x="488403" y="325120"/>
                  </a:lnTo>
                  <a:lnTo>
                    <a:pt x="440405" y="325120"/>
                  </a:lnTo>
                  <a:lnTo>
                    <a:pt x="440405" y="287020"/>
                  </a:lnTo>
                  <a:lnTo>
                    <a:pt x="492173" y="287020"/>
                  </a:lnTo>
                  <a:lnTo>
                    <a:pt x="498456" y="280670"/>
                  </a:lnTo>
                  <a:lnTo>
                    <a:pt x="498474" y="276860"/>
                  </a:lnTo>
                  <a:lnTo>
                    <a:pt x="440405" y="276860"/>
                  </a:lnTo>
                  <a:lnTo>
                    <a:pt x="440405" y="229870"/>
                  </a:lnTo>
                  <a:lnTo>
                    <a:pt x="498707" y="229870"/>
                  </a:lnTo>
                  <a:lnTo>
                    <a:pt x="497251" y="226060"/>
                  </a:lnTo>
                  <a:lnTo>
                    <a:pt x="491901" y="220980"/>
                  </a:lnTo>
                  <a:lnTo>
                    <a:pt x="488403" y="219710"/>
                  </a:lnTo>
                  <a:lnTo>
                    <a:pt x="440405" y="219710"/>
                  </a:lnTo>
                  <a:lnTo>
                    <a:pt x="440405" y="133350"/>
                  </a:lnTo>
                  <a:lnTo>
                    <a:pt x="437433" y="118110"/>
                  </a:lnTo>
                  <a:lnTo>
                    <a:pt x="429332" y="106680"/>
                  </a:lnTo>
                  <a:lnTo>
                    <a:pt x="427617" y="105410"/>
                  </a:lnTo>
                  <a:close/>
                </a:path>
                <a:path w="547370" h="546100">
                  <a:moveTo>
                    <a:pt x="509492" y="170180"/>
                  </a:moveTo>
                  <a:lnTo>
                    <a:pt x="469839" y="170180"/>
                  </a:lnTo>
                  <a:lnTo>
                    <a:pt x="467420" y="172720"/>
                  </a:lnTo>
                  <a:lnTo>
                    <a:pt x="467420" y="179070"/>
                  </a:lnTo>
                  <a:lnTo>
                    <a:pt x="469839" y="181610"/>
                  </a:lnTo>
                  <a:lnTo>
                    <a:pt x="509492" y="181610"/>
                  </a:lnTo>
                  <a:lnTo>
                    <a:pt x="519993" y="184150"/>
                  </a:lnTo>
                  <a:lnTo>
                    <a:pt x="528578" y="189230"/>
                  </a:lnTo>
                  <a:lnTo>
                    <a:pt x="534371" y="198120"/>
                  </a:lnTo>
                  <a:lnTo>
                    <a:pt x="536496" y="208280"/>
                  </a:lnTo>
                  <a:lnTo>
                    <a:pt x="536496" y="532130"/>
                  </a:lnTo>
                  <a:lnTo>
                    <a:pt x="535952" y="535940"/>
                  </a:lnTo>
                  <a:lnTo>
                    <a:pt x="547250" y="535940"/>
                  </a:lnTo>
                  <a:lnTo>
                    <a:pt x="547250" y="208280"/>
                  </a:lnTo>
                  <a:lnTo>
                    <a:pt x="544277" y="194310"/>
                  </a:lnTo>
                  <a:lnTo>
                    <a:pt x="536177" y="181610"/>
                  </a:lnTo>
                  <a:lnTo>
                    <a:pt x="524173" y="173990"/>
                  </a:lnTo>
                  <a:lnTo>
                    <a:pt x="509492" y="170180"/>
                  </a:lnTo>
                  <a:close/>
                </a:path>
                <a:path w="547370" h="546100">
                  <a:moveTo>
                    <a:pt x="117085" y="440690"/>
                  </a:moveTo>
                  <a:lnTo>
                    <a:pt x="106331" y="440690"/>
                  </a:lnTo>
                  <a:lnTo>
                    <a:pt x="106331" y="487680"/>
                  </a:lnTo>
                  <a:lnTo>
                    <a:pt x="117085" y="487680"/>
                  </a:lnTo>
                  <a:lnTo>
                    <a:pt x="117085" y="440690"/>
                  </a:lnTo>
                  <a:close/>
                </a:path>
                <a:path w="547370" h="546100">
                  <a:moveTo>
                    <a:pt x="498707" y="440690"/>
                  </a:moveTo>
                  <a:lnTo>
                    <a:pt x="486163" y="440690"/>
                  </a:lnTo>
                  <a:lnTo>
                    <a:pt x="486969" y="441960"/>
                  </a:lnTo>
                  <a:lnTo>
                    <a:pt x="487922" y="443230"/>
                  </a:lnTo>
                  <a:lnTo>
                    <a:pt x="487733" y="483870"/>
                  </a:lnTo>
                  <a:lnTo>
                    <a:pt x="487189" y="487680"/>
                  </a:lnTo>
                  <a:lnTo>
                    <a:pt x="498474" y="487680"/>
                  </a:lnTo>
                  <a:lnTo>
                    <a:pt x="498707" y="440690"/>
                  </a:lnTo>
                  <a:close/>
                </a:path>
                <a:path w="547370" h="546100">
                  <a:moveTo>
                    <a:pt x="244201" y="448310"/>
                  </a:moveTo>
                  <a:lnTo>
                    <a:pt x="238275" y="448310"/>
                  </a:lnTo>
                  <a:lnTo>
                    <a:pt x="235856" y="450850"/>
                  </a:lnTo>
                  <a:lnTo>
                    <a:pt x="235856" y="473710"/>
                  </a:lnTo>
                  <a:lnTo>
                    <a:pt x="238275" y="476250"/>
                  </a:lnTo>
                  <a:lnTo>
                    <a:pt x="244201" y="476250"/>
                  </a:lnTo>
                  <a:lnTo>
                    <a:pt x="246620" y="473710"/>
                  </a:lnTo>
                  <a:lnTo>
                    <a:pt x="246620" y="450850"/>
                  </a:lnTo>
                  <a:lnTo>
                    <a:pt x="244201" y="448310"/>
                  </a:lnTo>
                  <a:close/>
                </a:path>
                <a:path w="547370" h="546100">
                  <a:moveTo>
                    <a:pt x="308985" y="448310"/>
                  </a:moveTo>
                  <a:lnTo>
                    <a:pt x="303048" y="448310"/>
                  </a:lnTo>
                  <a:lnTo>
                    <a:pt x="300640" y="450850"/>
                  </a:lnTo>
                  <a:lnTo>
                    <a:pt x="300640" y="473710"/>
                  </a:lnTo>
                  <a:lnTo>
                    <a:pt x="303048" y="476250"/>
                  </a:lnTo>
                  <a:lnTo>
                    <a:pt x="308985" y="476250"/>
                  </a:lnTo>
                  <a:lnTo>
                    <a:pt x="311393" y="473710"/>
                  </a:lnTo>
                  <a:lnTo>
                    <a:pt x="311393" y="450850"/>
                  </a:lnTo>
                  <a:lnTo>
                    <a:pt x="308985" y="448310"/>
                  </a:lnTo>
                  <a:close/>
                </a:path>
                <a:path w="547370" h="546100">
                  <a:moveTo>
                    <a:pt x="198569" y="387350"/>
                  </a:moveTo>
                  <a:lnTo>
                    <a:pt x="187805" y="387350"/>
                  </a:lnTo>
                  <a:lnTo>
                    <a:pt x="187805" y="450850"/>
                  </a:lnTo>
                  <a:lnTo>
                    <a:pt x="190224" y="453390"/>
                  </a:lnTo>
                  <a:lnTo>
                    <a:pt x="196151" y="453390"/>
                  </a:lnTo>
                  <a:lnTo>
                    <a:pt x="198569" y="450850"/>
                  </a:lnTo>
                  <a:lnTo>
                    <a:pt x="198569" y="387350"/>
                  </a:lnTo>
                  <a:close/>
                </a:path>
                <a:path w="547370" h="546100">
                  <a:moveTo>
                    <a:pt x="370323" y="345440"/>
                  </a:moveTo>
                  <a:lnTo>
                    <a:pt x="176926" y="345440"/>
                  </a:lnTo>
                  <a:lnTo>
                    <a:pt x="171607" y="350520"/>
                  </a:lnTo>
                  <a:lnTo>
                    <a:pt x="171596" y="379730"/>
                  </a:lnTo>
                  <a:lnTo>
                    <a:pt x="172821" y="382270"/>
                  </a:lnTo>
                  <a:lnTo>
                    <a:pt x="177345" y="387350"/>
                  </a:lnTo>
                  <a:lnTo>
                    <a:pt x="180465" y="388620"/>
                  </a:lnTo>
                  <a:lnTo>
                    <a:pt x="184413" y="388620"/>
                  </a:lnTo>
                  <a:lnTo>
                    <a:pt x="187805" y="387350"/>
                  </a:lnTo>
                  <a:lnTo>
                    <a:pt x="368281" y="387350"/>
                  </a:lnTo>
                  <a:lnTo>
                    <a:pt x="369967" y="386080"/>
                  </a:lnTo>
                  <a:lnTo>
                    <a:pt x="372334" y="384810"/>
                  </a:lnTo>
                  <a:lnTo>
                    <a:pt x="373862" y="382270"/>
                  </a:lnTo>
                  <a:lnTo>
                    <a:pt x="375663" y="379730"/>
                  </a:lnTo>
                  <a:lnTo>
                    <a:pt x="375649" y="377190"/>
                  </a:lnTo>
                  <a:lnTo>
                    <a:pt x="182381" y="377190"/>
                  </a:lnTo>
                  <a:lnTo>
                    <a:pt x="182381" y="355600"/>
                  </a:lnTo>
                  <a:lnTo>
                    <a:pt x="375643" y="355600"/>
                  </a:lnTo>
                  <a:lnTo>
                    <a:pt x="375643" y="350520"/>
                  </a:lnTo>
                  <a:lnTo>
                    <a:pt x="370323" y="345440"/>
                  </a:lnTo>
                  <a:close/>
                </a:path>
                <a:path w="547370" h="546100">
                  <a:moveTo>
                    <a:pt x="368281" y="387350"/>
                  </a:moveTo>
                  <a:lnTo>
                    <a:pt x="360229" y="387350"/>
                  </a:lnTo>
                  <a:lnTo>
                    <a:pt x="363109" y="388620"/>
                  </a:lnTo>
                  <a:lnTo>
                    <a:pt x="366596" y="388620"/>
                  </a:lnTo>
                  <a:lnTo>
                    <a:pt x="368281" y="387350"/>
                  </a:lnTo>
                  <a:close/>
                </a:path>
                <a:path w="547370" h="546100">
                  <a:moveTo>
                    <a:pt x="117085" y="335280"/>
                  </a:moveTo>
                  <a:lnTo>
                    <a:pt x="106331" y="335280"/>
                  </a:lnTo>
                  <a:lnTo>
                    <a:pt x="106331" y="382270"/>
                  </a:lnTo>
                  <a:lnTo>
                    <a:pt x="117085" y="382270"/>
                  </a:lnTo>
                  <a:lnTo>
                    <a:pt x="117085" y="335280"/>
                  </a:lnTo>
                  <a:close/>
                </a:path>
                <a:path w="547370" h="546100">
                  <a:moveTo>
                    <a:pt x="498707" y="335280"/>
                  </a:moveTo>
                  <a:lnTo>
                    <a:pt x="484665" y="335280"/>
                  </a:lnTo>
                  <a:lnTo>
                    <a:pt x="486163" y="336550"/>
                  </a:lnTo>
                  <a:lnTo>
                    <a:pt x="486969" y="336550"/>
                  </a:lnTo>
                  <a:lnTo>
                    <a:pt x="487922" y="337820"/>
                  </a:lnTo>
                  <a:lnTo>
                    <a:pt x="487733" y="378460"/>
                  </a:lnTo>
                  <a:lnTo>
                    <a:pt x="487189" y="382270"/>
                  </a:lnTo>
                  <a:lnTo>
                    <a:pt x="498474" y="382270"/>
                  </a:lnTo>
                  <a:lnTo>
                    <a:pt x="498707" y="335280"/>
                  </a:lnTo>
                  <a:close/>
                </a:path>
                <a:path w="547370" h="546100">
                  <a:moveTo>
                    <a:pt x="375643" y="355600"/>
                  </a:moveTo>
                  <a:lnTo>
                    <a:pt x="364899" y="355600"/>
                  </a:lnTo>
                  <a:lnTo>
                    <a:pt x="364899" y="377190"/>
                  </a:lnTo>
                  <a:lnTo>
                    <a:pt x="375649" y="377190"/>
                  </a:lnTo>
                  <a:lnTo>
                    <a:pt x="375643" y="355600"/>
                  </a:lnTo>
                  <a:close/>
                </a:path>
                <a:path w="547370" h="546100">
                  <a:moveTo>
                    <a:pt x="248421" y="238760"/>
                  </a:moveTo>
                  <a:lnTo>
                    <a:pt x="161450" y="238760"/>
                  </a:lnTo>
                  <a:lnTo>
                    <a:pt x="155157" y="245110"/>
                  </a:lnTo>
                  <a:lnTo>
                    <a:pt x="154916" y="297180"/>
                  </a:lnTo>
                  <a:lnTo>
                    <a:pt x="156361" y="299720"/>
                  </a:lnTo>
                  <a:lnTo>
                    <a:pt x="161712" y="306070"/>
                  </a:lnTo>
                  <a:lnTo>
                    <a:pt x="165199" y="307340"/>
                  </a:lnTo>
                  <a:lnTo>
                    <a:pt x="248421" y="307340"/>
                  </a:lnTo>
                  <a:lnTo>
                    <a:pt x="254714" y="300990"/>
                  </a:lnTo>
                  <a:lnTo>
                    <a:pt x="254714" y="295910"/>
                  </a:lnTo>
                  <a:lnTo>
                    <a:pt x="167335" y="295910"/>
                  </a:lnTo>
                  <a:lnTo>
                    <a:pt x="166528" y="294640"/>
                  </a:lnTo>
                  <a:lnTo>
                    <a:pt x="165701" y="294640"/>
                  </a:lnTo>
                  <a:lnTo>
                    <a:pt x="165890" y="252730"/>
                  </a:lnTo>
                  <a:lnTo>
                    <a:pt x="166413" y="250190"/>
                  </a:lnTo>
                  <a:lnTo>
                    <a:pt x="254714" y="250190"/>
                  </a:lnTo>
                  <a:lnTo>
                    <a:pt x="254714" y="245110"/>
                  </a:lnTo>
                  <a:lnTo>
                    <a:pt x="248421" y="238760"/>
                  </a:lnTo>
                  <a:close/>
                </a:path>
                <a:path w="547370" h="546100">
                  <a:moveTo>
                    <a:pt x="381789" y="238760"/>
                  </a:moveTo>
                  <a:lnTo>
                    <a:pt x="298828" y="238760"/>
                  </a:lnTo>
                  <a:lnTo>
                    <a:pt x="292535" y="245110"/>
                  </a:lnTo>
                  <a:lnTo>
                    <a:pt x="292535" y="300990"/>
                  </a:lnTo>
                  <a:lnTo>
                    <a:pt x="298828" y="307340"/>
                  </a:lnTo>
                  <a:lnTo>
                    <a:pt x="385548" y="307340"/>
                  </a:lnTo>
                  <a:lnTo>
                    <a:pt x="391831" y="300990"/>
                  </a:lnTo>
                  <a:lnTo>
                    <a:pt x="391854" y="295910"/>
                  </a:lnTo>
                  <a:lnTo>
                    <a:pt x="303299" y="295910"/>
                  </a:lnTo>
                  <a:lnTo>
                    <a:pt x="303299" y="252730"/>
                  </a:lnTo>
                  <a:lnTo>
                    <a:pt x="303833" y="250190"/>
                  </a:lnTo>
                  <a:lnTo>
                    <a:pt x="392071" y="250190"/>
                  </a:lnTo>
                  <a:lnTo>
                    <a:pt x="392082" y="248920"/>
                  </a:lnTo>
                  <a:lnTo>
                    <a:pt x="390626" y="246380"/>
                  </a:lnTo>
                  <a:lnTo>
                    <a:pt x="385276" y="240030"/>
                  </a:lnTo>
                  <a:lnTo>
                    <a:pt x="381789" y="238760"/>
                  </a:lnTo>
                  <a:close/>
                </a:path>
                <a:path w="547370" h="546100">
                  <a:moveTo>
                    <a:pt x="254714" y="250190"/>
                  </a:moveTo>
                  <a:lnTo>
                    <a:pt x="243961" y="250190"/>
                  </a:lnTo>
                  <a:lnTo>
                    <a:pt x="243961" y="293370"/>
                  </a:lnTo>
                  <a:lnTo>
                    <a:pt x="243416" y="295910"/>
                  </a:lnTo>
                  <a:lnTo>
                    <a:pt x="254714" y="295910"/>
                  </a:lnTo>
                  <a:lnTo>
                    <a:pt x="254714" y="250190"/>
                  </a:lnTo>
                  <a:close/>
                </a:path>
                <a:path w="547370" h="546100">
                  <a:moveTo>
                    <a:pt x="392071" y="250190"/>
                  </a:moveTo>
                  <a:lnTo>
                    <a:pt x="379538" y="250190"/>
                  </a:lnTo>
                  <a:lnTo>
                    <a:pt x="380333" y="251460"/>
                  </a:lnTo>
                  <a:lnTo>
                    <a:pt x="381307" y="251460"/>
                  </a:lnTo>
                  <a:lnTo>
                    <a:pt x="381108" y="293370"/>
                  </a:lnTo>
                  <a:lnTo>
                    <a:pt x="380564" y="295910"/>
                  </a:lnTo>
                  <a:lnTo>
                    <a:pt x="391854" y="295910"/>
                  </a:lnTo>
                  <a:lnTo>
                    <a:pt x="392071" y="250190"/>
                  </a:lnTo>
                  <a:close/>
                </a:path>
                <a:path w="547370" h="546100">
                  <a:moveTo>
                    <a:pt x="117085" y="229870"/>
                  </a:moveTo>
                  <a:lnTo>
                    <a:pt x="106331" y="229870"/>
                  </a:lnTo>
                  <a:lnTo>
                    <a:pt x="106331" y="276860"/>
                  </a:lnTo>
                  <a:lnTo>
                    <a:pt x="117085" y="276860"/>
                  </a:lnTo>
                  <a:lnTo>
                    <a:pt x="117085" y="229870"/>
                  </a:lnTo>
                  <a:close/>
                </a:path>
                <a:path w="547370" h="546100">
                  <a:moveTo>
                    <a:pt x="498707" y="229870"/>
                  </a:moveTo>
                  <a:lnTo>
                    <a:pt x="486163" y="229870"/>
                  </a:lnTo>
                  <a:lnTo>
                    <a:pt x="486969" y="231140"/>
                  </a:lnTo>
                  <a:lnTo>
                    <a:pt x="487922" y="232410"/>
                  </a:lnTo>
                  <a:lnTo>
                    <a:pt x="487733" y="273050"/>
                  </a:lnTo>
                  <a:lnTo>
                    <a:pt x="487189" y="276860"/>
                  </a:lnTo>
                  <a:lnTo>
                    <a:pt x="498474" y="276860"/>
                  </a:lnTo>
                  <a:lnTo>
                    <a:pt x="498707" y="229870"/>
                  </a:lnTo>
                  <a:close/>
                </a:path>
                <a:path w="547370" h="546100">
                  <a:moveTo>
                    <a:pt x="184484" y="105410"/>
                  </a:moveTo>
                  <a:lnTo>
                    <a:pt x="172832" y="105410"/>
                  </a:lnTo>
                  <a:lnTo>
                    <a:pt x="173020" y="107950"/>
                  </a:lnTo>
                  <a:lnTo>
                    <a:pt x="183086" y="144780"/>
                  </a:lnTo>
                  <a:lnTo>
                    <a:pt x="205207" y="173990"/>
                  </a:lnTo>
                  <a:lnTo>
                    <a:pt x="236388" y="194310"/>
                  </a:lnTo>
                  <a:lnTo>
                    <a:pt x="273635" y="201930"/>
                  </a:lnTo>
                  <a:lnTo>
                    <a:pt x="310875" y="194310"/>
                  </a:lnTo>
                  <a:lnTo>
                    <a:pt x="316720" y="190500"/>
                  </a:lnTo>
                  <a:lnTo>
                    <a:pt x="273635" y="190500"/>
                  </a:lnTo>
                  <a:lnTo>
                    <a:pt x="238573" y="182880"/>
                  </a:lnTo>
                  <a:lnTo>
                    <a:pt x="209909" y="163830"/>
                  </a:lnTo>
                  <a:lnTo>
                    <a:pt x="190567" y="135890"/>
                  </a:lnTo>
                  <a:lnTo>
                    <a:pt x="184484" y="105410"/>
                  </a:lnTo>
                  <a:close/>
                </a:path>
                <a:path w="547370" h="546100">
                  <a:moveTo>
                    <a:pt x="316720" y="10160"/>
                  </a:moveTo>
                  <a:lnTo>
                    <a:pt x="273635" y="10160"/>
                  </a:lnTo>
                  <a:lnTo>
                    <a:pt x="308690" y="17780"/>
                  </a:lnTo>
                  <a:lnTo>
                    <a:pt x="337347" y="36830"/>
                  </a:lnTo>
                  <a:lnTo>
                    <a:pt x="356684" y="64770"/>
                  </a:lnTo>
                  <a:lnTo>
                    <a:pt x="363779" y="100330"/>
                  </a:lnTo>
                  <a:lnTo>
                    <a:pt x="356684" y="135890"/>
                  </a:lnTo>
                  <a:lnTo>
                    <a:pt x="337347" y="163830"/>
                  </a:lnTo>
                  <a:lnTo>
                    <a:pt x="308690" y="182880"/>
                  </a:lnTo>
                  <a:lnTo>
                    <a:pt x="273635" y="190500"/>
                  </a:lnTo>
                  <a:lnTo>
                    <a:pt x="316720" y="190500"/>
                  </a:lnTo>
                  <a:lnTo>
                    <a:pt x="342049" y="173990"/>
                  </a:lnTo>
                  <a:lnTo>
                    <a:pt x="364165" y="144780"/>
                  </a:lnTo>
                  <a:lnTo>
                    <a:pt x="374229" y="107950"/>
                  </a:lnTo>
                  <a:lnTo>
                    <a:pt x="374428" y="105410"/>
                  </a:lnTo>
                  <a:lnTo>
                    <a:pt x="427617" y="105410"/>
                  </a:lnTo>
                  <a:lnTo>
                    <a:pt x="417328" y="97790"/>
                  </a:lnTo>
                  <a:lnTo>
                    <a:pt x="402647" y="95250"/>
                  </a:lnTo>
                  <a:lnTo>
                    <a:pt x="374428" y="95250"/>
                  </a:lnTo>
                  <a:lnTo>
                    <a:pt x="374229" y="92710"/>
                  </a:lnTo>
                  <a:lnTo>
                    <a:pt x="364165" y="55880"/>
                  </a:lnTo>
                  <a:lnTo>
                    <a:pt x="342049" y="26670"/>
                  </a:lnTo>
                  <a:lnTo>
                    <a:pt x="316720" y="10160"/>
                  </a:lnTo>
                  <a:close/>
                </a:path>
                <a:path w="547370" h="546100">
                  <a:moveTo>
                    <a:pt x="289886" y="31750"/>
                  </a:moveTo>
                  <a:lnTo>
                    <a:pt x="257384" y="31750"/>
                  </a:lnTo>
                  <a:lnTo>
                    <a:pt x="252065" y="36830"/>
                  </a:lnTo>
                  <a:lnTo>
                    <a:pt x="252065" y="78740"/>
                  </a:lnTo>
                  <a:lnTo>
                    <a:pt x="210412" y="78740"/>
                  </a:lnTo>
                  <a:lnTo>
                    <a:pt x="205103" y="83820"/>
                  </a:lnTo>
                  <a:lnTo>
                    <a:pt x="205103" y="116840"/>
                  </a:lnTo>
                  <a:lnTo>
                    <a:pt x="210412" y="121920"/>
                  </a:lnTo>
                  <a:lnTo>
                    <a:pt x="252055" y="121920"/>
                  </a:lnTo>
                  <a:lnTo>
                    <a:pt x="252055" y="163830"/>
                  </a:lnTo>
                  <a:lnTo>
                    <a:pt x="257384" y="168910"/>
                  </a:lnTo>
                  <a:lnTo>
                    <a:pt x="289886" y="168910"/>
                  </a:lnTo>
                  <a:lnTo>
                    <a:pt x="295205" y="163830"/>
                  </a:lnTo>
                  <a:lnTo>
                    <a:pt x="295205" y="158750"/>
                  </a:lnTo>
                  <a:lnTo>
                    <a:pt x="262819" y="158750"/>
                  </a:lnTo>
                  <a:lnTo>
                    <a:pt x="262819" y="115570"/>
                  </a:lnTo>
                  <a:lnTo>
                    <a:pt x="258955" y="111760"/>
                  </a:lnTo>
                  <a:lnTo>
                    <a:pt x="215857" y="111760"/>
                  </a:lnTo>
                  <a:lnTo>
                    <a:pt x="215857" y="90170"/>
                  </a:lnTo>
                  <a:lnTo>
                    <a:pt x="258955" y="90170"/>
                  </a:lnTo>
                  <a:lnTo>
                    <a:pt x="262819" y="85090"/>
                  </a:lnTo>
                  <a:lnTo>
                    <a:pt x="262819" y="43180"/>
                  </a:lnTo>
                  <a:lnTo>
                    <a:pt x="295205" y="43180"/>
                  </a:lnTo>
                  <a:lnTo>
                    <a:pt x="295205" y="36830"/>
                  </a:lnTo>
                  <a:lnTo>
                    <a:pt x="289886" y="31750"/>
                  </a:lnTo>
                  <a:close/>
                </a:path>
                <a:path w="547370" h="546100">
                  <a:moveTo>
                    <a:pt x="295205" y="43180"/>
                  </a:moveTo>
                  <a:lnTo>
                    <a:pt x="284441" y="43180"/>
                  </a:lnTo>
                  <a:lnTo>
                    <a:pt x="284441" y="85090"/>
                  </a:lnTo>
                  <a:lnTo>
                    <a:pt x="288315" y="90170"/>
                  </a:lnTo>
                  <a:lnTo>
                    <a:pt x="331393" y="90170"/>
                  </a:lnTo>
                  <a:lnTo>
                    <a:pt x="331393" y="111760"/>
                  </a:lnTo>
                  <a:lnTo>
                    <a:pt x="288315" y="111760"/>
                  </a:lnTo>
                  <a:lnTo>
                    <a:pt x="284441" y="115570"/>
                  </a:lnTo>
                  <a:lnTo>
                    <a:pt x="284441" y="158750"/>
                  </a:lnTo>
                  <a:lnTo>
                    <a:pt x="295205" y="158750"/>
                  </a:lnTo>
                  <a:lnTo>
                    <a:pt x="295205" y="121920"/>
                  </a:lnTo>
                  <a:lnTo>
                    <a:pt x="336848" y="121920"/>
                  </a:lnTo>
                  <a:lnTo>
                    <a:pt x="342167" y="116840"/>
                  </a:lnTo>
                  <a:lnTo>
                    <a:pt x="342167" y="83820"/>
                  </a:lnTo>
                  <a:lnTo>
                    <a:pt x="336848" y="78740"/>
                  </a:lnTo>
                  <a:lnTo>
                    <a:pt x="295205" y="78740"/>
                  </a:lnTo>
                  <a:lnTo>
                    <a:pt x="295205" y="431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122">
            <a:extLst>
              <a:ext uri="{FF2B5EF4-FFF2-40B4-BE49-F238E27FC236}">
                <a16:creationId xmlns:a16="http://schemas.microsoft.com/office/drawing/2014/main" id="{602E7EF6-E9F8-4E91-A60F-027F7D0F4CCC}"/>
              </a:ext>
            </a:extLst>
          </p:cNvPr>
          <p:cNvGrpSpPr/>
          <p:nvPr/>
        </p:nvGrpSpPr>
        <p:grpSpPr>
          <a:xfrm>
            <a:off x="1474915" y="4869658"/>
            <a:ext cx="1153224" cy="1133518"/>
            <a:chOff x="6814598" y="8541656"/>
            <a:chExt cx="865505" cy="865505"/>
          </a:xfrm>
        </p:grpSpPr>
        <p:sp>
          <p:nvSpPr>
            <p:cNvPr id="9" name="object 123">
              <a:extLst>
                <a:ext uri="{FF2B5EF4-FFF2-40B4-BE49-F238E27FC236}">
                  <a16:creationId xmlns:a16="http://schemas.microsoft.com/office/drawing/2014/main" id="{99E38CA1-9C38-4958-B0C1-CFA21983D090}"/>
                </a:ext>
              </a:extLst>
            </p:cNvPr>
            <p:cNvSpPr/>
            <p:nvPr/>
          </p:nvSpPr>
          <p:spPr>
            <a:xfrm>
              <a:off x="6814598" y="8541656"/>
              <a:ext cx="865505" cy="865505"/>
            </a:xfrm>
            <a:custGeom>
              <a:avLst/>
              <a:gdLst/>
              <a:ahLst/>
              <a:cxnLst/>
              <a:rect l="l" t="t" r="r" b="b"/>
              <a:pathLst>
                <a:path w="865504" h="865504">
                  <a:moveTo>
                    <a:pt x="432719" y="0"/>
                  </a:moveTo>
                  <a:lnTo>
                    <a:pt x="385571" y="2539"/>
                  </a:lnTo>
                  <a:lnTo>
                    <a:pt x="339893" y="9980"/>
                  </a:lnTo>
                  <a:lnTo>
                    <a:pt x="295949" y="22060"/>
                  </a:lnTo>
                  <a:lnTo>
                    <a:pt x="254004" y="38513"/>
                  </a:lnTo>
                  <a:lnTo>
                    <a:pt x="214321" y="59078"/>
                  </a:lnTo>
                  <a:lnTo>
                    <a:pt x="177164" y="83488"/>
                  </a:lnTo>
                  <a:lnTo>
                    <a:pt x="142797" y="111482"/>
                  </a:lnTo>
                  <a:lnTo>
                    <a:pt x="111485" y="142793"/>
                  </a:lnTo>
                  <a:lnTo>
                    <a:pt x="83491" y="177159"/>
                  </a:lnTo>
                  <a:lnTo>
                    <a:pt x="59080" y="214316"/>
                  </a:lnTo>
                  <a:lnTo>
                    <a:pt x="38515" y="253999"/>
                  </a:lnTo>
                  <a:lnTo>
                    <a:pt x="22061" y="295945"/>
                  </a:lnTo>
                  <a:lnTo>
                    <a:pt x="9980" y="339890"/>
                  </a:lnTo>
                  <a:lnTo>
                    <a:pt x="2539" y="385569"/>
                  </a:lnTo>
                  <a:lnTo>
                    <a:pt x="0" y="432719"/>
                  </a:lnTo>
                  <a:lnTo>
                    <a:pt x="2539" y="479870"/>
                  </a:lnTo>
                  <a:lnTo>
                    <a:pt x="9980" y="525549"/>
                  </a:lnTo>
                  <a:lnTo>
                    <a:pt x="22061" y="569494"/>
                  </a:lnTo>
                  <a:lnTo>
                    <a:pt x="38515" y="611441"/>
                  </a:lnTo>
                  <a:lnTo>
                    <a:pt x="59080" y="651125"/>
                  </a:lnTo>
                  <a:lnTo>
                    <a:pt x="83491" y="688283"/>
                  </a:lnTo>
                  <a:lnTo>
                    <a:pt x="111485" y="722650"/>
                  </a:lnTo>
                  <a:lnTo>
                    <a:pt x="142797" y="753963"/>
                  </a:lnTo>
                  <a:lnTo>
                    <a:pt x="177164" y="781957"/>
                  </a:lnTo>
                  <a:lnTo>
                    <a:pt x="214321" y="806369"/>
                  </a:lnTo>
                  <a:lnTo>
                    <a:pt x="254004" y="826934"/>
                  </a:lnTo>
                  <a:lnTo>
                    <a:pt x="295949" y="843388"/>
                  </a:lnTo>
                  <a:lnTo>
                    <a:pt x="339893" y="855469"/>
                  </a:lnTo>
                  <a:lnTo>
                    <a:pt x="385571" y="862910"/>
                  </a:lnTo>
                  <a:lnTo>
                    <a:pt x="432719" y="865450"/>
                  </a:lnTo>
                  <a:lnTo>
                    <a:pt x="479871" y="862910"/>
                  </a:lnTo>
                  <a:lnTo>
                    <a:pt x="525552" y="855469"/>
                  </a:lnTo>
                  <a:lnTo>
                    <a:pt x="569498" y="843388"/>
                  </a:lnTo>
                  <a:lnTo>
                    <a:pt x="611446" y="826934"/>
                  </a:lnTo>
                  <a:lnTo>
                    <a:pt x="651130" y="806369"/>
                  </a:lnTo>
                  <a:lnTo>
                    <a:pt x="688287" y="781957"/>
                  </a:lnTo>
                  <a:lnTo>
                    <a:pt x="722654" y="753963"/>
                  </a:lnTo>
                  <a:lnTo>
                    <a:pt x="753966" y="722650"/>
                  </a:lnTo>
                  <a:lnTo>
                    <a:pt x="781960" y="688283"/>
                  </a:lnTo>
                  <a:lnTo>
                    <a:pt x="806371" y="651125"/>
                  </a:lnTo>
                  <a:lnTo>
                    <a:pt x="826935" y="611441"/>
                  </a:lnTo>
                  <a:lnTo>
                    <a:pt x="843389" y="569494"/>
                  </a:lnTo>
                  <a:lnTo>
                    <a:pt x="855469" y="525549"/>
                  </a:lnTo>
                  <a:lnTo>
                    <a:pt x="862910" y="479870"/>
                  </a:lnTo>
                  <a:lnTo>
                    <a:pt x="865450" y="432719"/>
                  </a:lnTo>
                  <a:lnTo>
                    <a:pt x="862910" y="385569"/>
                  </a:lnTo>
                  <a:lnTo>
                    <a:pt x="855469" y="339890"/>
                  </a:lnTo>
                  <a:lnTo>
                    <a:pt x="843389" y="295945"/>
                  </a:lnTo>
                  <a:lnTo>
                    <a:pt x="826935" y="253999"/>
                  </a:lnTo>
                  <a:lnTo>
                    <a:pt x="806371" y="214316"/>
                  </a:lnTo>
                  <a:lnTo>
                    <a:pt x="781960" y="177159"/>
                  </a:lnTo>
                  <a:lnTo>
                    <a:pt x="753966" y="142793"/>
                  </a:lnTo>
                  <a:lnTo>
                    <a:pt x="722654" y="111482"/>
                  </a:lnTo>
                  <a:lnTo>
                    <a:pt x="688287" y="83488"/>
                  </a:lnTo>
                  <a:lnTo>
                    <a:pt x="651130" y="59078"/>
                  </a:lnTo>
                  <a:lnTo>
                    <a:pt x="611446" y="38513"/>
                  </a:lnTo>
                  <a:lnTo>
                    <a:pt x="569498" y="22060"/>
                  </a:lnTo>
                  <a:lnTo>
                    <a:pt x="525552" y="9980"/>
                  </a:lnTo>
                  <a:lnTo>
                    <a:pt x="479871" y="2539"/>
                  </a:lnTo>
                  <a:lnTo>
                    <a:pt x="432719" y="0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4">
              <a:extLst>
                <a:ext uri="{FF2B5EF4-FFF2-40B4-BE49-F238E27FC236}">
                  <a16:creationId xmlns:a16="http://schemas.microsoft.com/office/drawing/2014/main" id="{01EDB122-DC58-4879-B491-EED9BC06E791}"/>
                </a:ext>
              </a:extLst>
            </p:cNvPr>
            <p:cNvSpPr/>
            <p:nvPr/>
          </p:nvSpPr>
          <p:spPr>
            <a:xfrm>
              <a:off x="6943191" y="8750217"/>
              <a:ext cx="615950" cy="406400"/>
            </a:xfrm>
            <a:custGeom>
              <a:avLst/>
              <a:gdLst/>
              <a:ahLst/>
              <a:cxnLst/>
              <a:rect l="l" t="t" r="r" b="b"/>
              <a:pathLst>
                <a:path w="615950" h="406400">
                  <a:moveTo>
                    <a:pt x="53759" y="304076"/>
                  </a:moveTo>
                  <a:lnTo>
                    <a:pt x="41694" y="304076"/>
                  </a:lnTo>
                  <a:lnTo>
                    <a:pt x="41694" y="325424"/>
                  </a:lnTo>
                  <a:lnTo>
                    <a:pt x="53759" y="325424"/>
                  </a:lnTo>
                  <a:lnTo>
                    <a:pt x="53759" y="304076"/>
                  </a:lnTo>
                  <a:close/>
                </a:path>
                <a:path w="615950" h="406400">
                  <a:moveTo>
                    <a:pt x="53759" y="242493"/>
                  </a:moveTo>
                  <a:lnTo>
                    <a:pt x="41694" y="242493"/>
                  </a:lnTo>
                  <a:lnTo>
                    <a:pt x="41694" y="263842"/>
                  </a:lnTo>
                  <a:lnTo>
                    <a:pt x="53759" y="263842"/>
                  </a:lnTo>
                  <a:lnTo>
                    <a:pt x="53759" y="242493"/>
                  </a:lnTo>
                  <a:close/>
                </a:path>
                <a:path w="615950" h="406400">
                  <a:moveTo>
                    <a:pt x="53759" y="180873"/>
                  </a:moveTo>
                  <a:lnTo>
                    <a:pt x="41694" y="180873"/>
                  </a:lnTo>
                  <a:lnTo>
                    <a:pt x="41694" y="202209"/>
                  </a:lnTo>
                  <a:lnTo>
                    <a:pt x="53759" y="202209"/>
                  </a:lnTo>
                  <a:lnTo>
                    <a:pt x="53759" y="180873"/>
                  </a:lnTo>
                  <a:close/>
                </a:path>
                <a:path w="615950" h="406400">
                  <a:moveTo>
                    <a:pt x="98526" y="304088"/>
                  </a:moveTo>
                  <a:lnTo>
                    <a:pt x="86436" y="304088"/>
                  </a:lnTo>
                  <a:lnTo>
                    <a:pt x="86436" y="325412"/>
                  </a:lnTo>
                  <a:lnTo>
                    <a:pt x="98526" y="325412"/>
                  </a:lnTo>
                  <a:lnTo>
                    <a:pt x="98526" y="304088"/>
                  </a:lnTo>
                  <a:close/>
                </a:path>
                <a:path w="615950" h="406400">
                  <a:moveTo>
                    <a:pt x="98526" y="242493"/>
                  </a:moveTo>
                  <a:lnTo>
                    <a:pt x="86436" y="242493"/>
                  </a:lnTo>
                  <a:lnTo>
                    <a:pt x="86436" y="263842"/>
                  </a:lnTo>
                  <a:lnTo>
                    <a:pt x="98526" y="263842"/>
                  </a:lnTo>
                  <a:lnTo>
                    <a:pt x="98526" y="242493"/>
                  </a:lnTo>
                  <a:close/>
                </a:path>
                <a:path w="615950" h="406400">
                  <a:moveTo>
                    <a:pt x="98526" y="180873"/>
                  </a:moveTo>
                  <a:lnTo>
                    <a:pt x="86436" y="180873"/>
                  </a:lnTo>
                  <a:lnTo>
                    <a:pt x="86436" y="202209"/>
                  </a:lnTo>
                  <a:lnTo>
                    <a:pt x="98526" y="202209"/>
                  </a:lnTo>
                  <a:lnTo>
                    <a:pt x="98526" y="180873"/>
                  </a:lnTo>
                  <a:close/>
                </a:path>
                <a:path w="615950" h="406400">
                  <a:moveTo>
                    <a:pt x="248627" y="180873"/>
                  </a:moveTo>
                  <a:lnTo>
                    <a:pt x="236829" y="180873"/>
                  </a:lnTo>
                  <a:lnTo>
                    <a:pt x="236829" y="285826"/>
                  </a:lnTo>
                  <a:lnTo>
                    <a:pt x="248627" y="282727"/>
                  </a:lnTo>
                  <a:lnTo>
                    <a:pt x="248627" y="180873"/>
                  </a:lnTo>
                  <a:close/>
                </a:path>
                <a:path w="615950" h="406400">
                  <a:moveTo>
                    <a:pt x="248793" y="349135"/>
                  </a:moveTo>
                  <a:lnTo>
                    <a:pt x="236702" y="349135"/>
                  </a:lnTo>
                  <a:lnTo>
                    <a:pt x="236702" y="370459"/>
                  </a:lnTo>
                  <a:lnTo>
                    <a:pt x="248793" y="370459"/>
                  </a:lnTo>
                  <a:lnTo>
                    <a:pt x="248793" y="349135"/>
                  </a:lnTo>
                  <a:close/>
                </a:path>
                <a:path w="615950" h="406400">
                  <a:moveTo>
                    <a:pt x="289687" y="180873"/>
                  </a:moveTo>
                  <a:lnTo>
                    <a:pt x="279603" y="180873"/>
                  </a:lnTo>
                  <a:lnTo>
                    <a:pt x="279400" y="274586"/>
                  </a:lnTo>
                  <a:lnTo>
                    <a:pt x="289687" y="271983"/>
                  </a:lnTo>
                  <a:lnTo>
                    <a:pt x="289687" y="180873"/>
                  </a:lnTo>
                  <a:close/>
                </a:path>
                <a:path w="615950" h="406400">
                  <a:moveTo>
                    <a:pt x="335203" y="180886"/>
                  </a:moveTo>
                  <a:lnTo>
                    <a:pt x="323151" y="180886"/>
                  </a:lnTo>
                  <a:lnTo>
                    <a:pt x="323151" y="271932"/>
                  </a:lnTo>
                  <a:lnTo>
                    <a:pt x="335203" y="274955"/>
                  </a:lnTo>
                  <a:lnTo>
                    <a:pt x="335203" y="180886"/>
                  </a:lnTo>
                  <a:close/>
                </a:path>
                <a:path w="615950" h="406400">
                  <a:moveTo>
                    <a:pt x="379818" y="394982"/>
                  </a:moveTo>
                  <a:lnTo>
                    <a:pt x="236829" y="394982"/>
                  </a:lnTo>
                  <a:lnTo>
                    <a:pt x="236829" y="406196"/>
                  </a:lnTo>
                  <a:lnTo>
                    <a:pt x="379818" y="406196"/>
                  </a:lnTo>
                  <a:lnTo>
                    <a:pt x="379818" y="394982"/>
                  </a:lnTo>
                  <a:close/>
                </a:path>
                <a:path w="615950" h="406400">
                  <a:moveTo>
                    <a:pt x="379818" y="315493"/>
                  </a:moveTo>
                  <a:lnTo>
                    <a:pt x="306247" y="296367"/>
                  </a:lnTo>
                  <a:lnTo>
                    <a:pt x="236766" y="315518"/>
                  </a:lnTo>
                  <a:lnTo>
                    <a:pt x="236677" y="324688"/>
                  </a:lnTo>
                  <a:lnTo>
                    <a:pt x="305638" y="306006"/>
                  </a:lnTo>
                  <a:lnTo>
                    <a:pt x="379818" y="324815"/>
                  </a:lnTo>
                  <a:lnTo>
                    <a:pt x="379818" y="315493"/>
                  </a:lnTo>
                  <a:close/>
                </a:path>
                <a:path w="615950" h="406400">
                  <a:moveTo>
                    <a:pt x="379907" y="349135"/>
                  </a:moveTo>
                  <a:lnTo>
                    <a:pt x="367792" y="349135"/>
                  </a:lnTo>
                  <a:lnTo>
                    <a:pt x="367792" y="370459"/>
                  </a:lnTo>
                  <a:lnTo>
                    <a:pt x="379907" y="370459"/>
                  </a:lnTo>
                  <a:lnTo>
                    <a:pt x="379907" y="349135"/>
                  </a:lnTo>
                  <a:close/>
                </a:path>
                <a:path w="615950" h="406400">
                  <a:moveTo>
                    <a:pt x="379907" y="181267"/>
                  </a:moveTo>
                  <a:lnTo>
                    <a:pt x="367792" y="181267"/>
                  </a:lnTo>
                  <a:lnTo>
                    <a:pt x="367792" y="283540"/>
                  </a:lnTo>
                  <a:lnTo>
                    <a:pt x="379907" y="286816"/>
                  </a:lnTo>
                  <a:lnTo>
                    <a:pt x="379907" y="181267"/>
                  </a:lnTo>
                  <a:close/>
                </a:path>
                <a:path w="615950" h="406400">
                  <a:moveTo>
                    <a:pt x="528294" y="304088"/>
                  </a:moveTo>
                  <a:lnTo>
                    <a:pt x="516216" y="304088"/>
                  </a:lnTo>
                  <a:lnTo>
                    <a:pt x="516216" y="325412"/>
                  </a:lnTo>
                  <a:lnTo>
                    <a:pt x="528294" y="325412"/>
                  </a:lnTo>
                  <a:lnTo>
                    <a:pt x="528294" y="304088"/>
                  </a:lnTo>
                  <a:close/>
                </a:path>
                <a:path w="615950" h="406400">
                  <a:moveTo>
                    <a:pt x="528294" y="242493"/>
                  </a:moveTo>
                  <a:lnTo>
                    <a:pt x="516216" y="242493"/>
                  </a:lnTo>
                  <a:lnTo>
                    <a:pt x="516216" y="263829"/>
                  </a:lnTo>
                  <a:lnTo>
                    <a:pt x="528294" y="263829"/>
                  </a:lnTo>
                  <a:lnTo>
                    <a:pt x="528294" y="242493"/>
                  </a:lnTo>
                  <a:close/>
                </a:path>
                <a:path w="615950" h="406400">
                  <a:moveTo>
                    <a:pt x="528294" y="180873"/>
                  </a:moveTo>
                  <a:lnTo>
                    <a:pt x="516216" y="180873"/>
                  </a:lnTo>
                  <a:lnTo>
                    <a:pt x="516216" y="203187"/>
                  </a:lnTo>
                  <a:lnTo>
                    <a:pt x="528294" y="203187"/>
                  </a:lnTo>
                  <a:lnTo>
                    <a:pt x="528294" y="180873"/>
                  </a:lnTo>
                  <a:close/>
                </a:path>
                <a:path w="615950" h="406400">
                  <a:moveTo>
                    <a:pt x="575017" y="304088"/>
                  </a:moveTo>
                  <a:lnTo>
                    <a:pt x="562965" y="304088"/>
                  </a:lnTo>
                  <a:lnTo>
                    <a:pt x="562965" y="325424"/>
                  </a:lnTo>
                  <a:lnTo>
                    <a:pt x="575017" y="325424"/>
                  </a:lnTo>
                  <a:lnTo>
                    <a:pt x="575017" y="304088"/>
                  </a:lnTo>
                  <a:close/>
                </a:path>
                <a:path w="615950" h="406400">
                  <a:moveTo>
                    <a:pt x="575017" y="242493"/>
                  </a:moveTo>
                  <a:lnTo>
                    <a:pt x="562965" y="242493"/>
                  </a:lnTo>
                  <a:lnTo>
                    <a:pt x="562965" y="263829"/>
                  </a:lnTo>
                  <a:lnTo>
                    <a:pt x="575017" y="263829"/>
                  </a:lnTo>
                  <a:lnTo>
                    <a:pt x="575017" y="242493"/>
                  </a:lnTo>
                  <a:close/>
                </a:path>
                <a:path w="615950" h="406400">
                  <a:moveTo>
                    <a:pt x="575017" y="180873"/>
                  </a:moveTo>
                  <a:lnTo>
                    <a:pt x="562965" y="180873"/>
                  </a:lnTo>
                  <a:lnTo>
                    <a:pt x="562965" y="203187"/>
                  </a:lnTo>
                  <a:lnTo>
                    <a:pt x="575017" y="203187"/>
                  </a:lnTo>
                  <a:lnTo>
                    <a:pt x="575017" y="180873"/>
                  </a:lnTo>
                  <a:close/>
                </a:path>
                <a:path w="615950" h="406400">
                  <a:moveTo>
                    <a:pt x="615492" y="121958"/>
                  </a:moveTo>
                  <a:lnTo>
                    <a:pt x="603491" y="121958"/>
                  </a:lnTo>
                  <a:lnTo>
                    <a:pt x="603491" y="133159"/>
                  </a:lnTo>
                  <a:lnTo>
                    <a:pt x="603491" y="394982"/>
                  </a:lnTo>
                  <a:lnTo>
                    <a:pt x="484098" y="394982"/>
                  </a:lnTo>
                  <a:lnTo>
                    <a:pt x="484098" y="153784"/>
                  </a:lnTo>
                  <a:lnTo>
                    <a:pt x="484098" y="142570"/>
                  </a:lnTo>
                  <a:lnTo>
                    <a:pt x="484098" y="133159"/>
                  </a:lnTo>
                  <a:lnTo>
                    <a:pt x="603491" y="133159"/>
                  </a:lnTo>
                  <a:lnTo>
                    <a:pt x="603491" y="121958"/>
                  </a:lnTo>
                  <a:lnTo>
                    <a:pt x="484098" y="121945"/>
                  </a:lnTo>
                  <a:lnTo>
                    <a:pt x="484098" y="100787"/>
                  </a:lnTo>
                  <a:lnTo>
                    <a:pt x="484098" y="89623"/>
                  </a:lnTo>
                  <a:lnTo>
                    <a:pt x="472059" y="89623"/>
                  </a:lnTo>
                  <a:lnTo>
                    <a:pt x="472059" y="100787"/>
                  </a:lnTo>
                  <a:lnTo>
                    <a:pt x="472059" y="142570"/>
                  </a:lnTo>
                  <a:lnTo>
                    <a:pt x="472059" y="153784"/>
                  </a:lnTo>
                  <a:lnTo>
                    <a:pt x="472059" y="394982"/>
                  </a:lnTo>
                  <a:lnTo>
                    <a:pt x="428637" y="394982"/>
                  </a:lnTo>
                  <a:lnTo>
                    <a:pt x="428637" y="153784"/>
                  </a:lnTo>
                  <a:lnTo>
                    <a:pt x="472059" y="153784"/>
                  </a:lnTo>
                  <a:lnTo>
                    <a:pt x="472059" y="142570"/>
                  </a:lnTo>
                  <a:lnTo>
                    <a:pt x="187464" y="142570"/>
                  </a:lnTo>
                  <a:lnTo>
                    <a:pt x="187464" y="153784"/>
                  </a:lnTo>
                  <a:lnTo>
                    <a:pt x="187464" y="394982"/>
                  </a:lnTo>
                  <a:lnTo>
                    <a:pt x="144106" y="394982"/>
                  </a:lnTo>
                  <a:lnTo>
                    <a:pt x="144106" y="153784"/>
                  </a:lnTo>
                  <a:lnTo>
                    <a:pt x="187464" y="153784"/>
                  </a:lnTo>
                  <a:lnTo>
                    <a:pt x="187464" y="142570"/>
                  </a:lnTo>
                  <a:lnTo>
                    <a:pt x="144106" y="142570"/>
                  </a:lnTo>
                  <a:lnTo>
                    <a:pt x="144106" y="133159"/>
                  </a:lnTo>
                  <a:lnTo>
                    <a:pt x="144106" y="100787"/>
                  </a:lnTo>
                  <a:lnTo>
                    <a:pt x="472059" y="100787"/>
                  </a:lnTo>
                  <a:lnTo>
                    <a:pt x="472059" y="89623"/>
                  </a:lnTo>
                  <a:lnTo>
                    <a:pt x="432244" y="89611"/>
                  </a:lnTo>
                  <a:lnTo>
                    <a:pt x="431431" y="85725"/>
                  </a:lnTo>
                  <a:lnTo>
                    <a:pt x="416521" y="51396"/>
                  </a:lnTo>
                  <a:lnTo>
                    <a:pt x="388962" y="24244"/>
                  </a:lnTo>
                  <a:lnTo>
                    <a:pt x="361149" y="10909"/>
                  </a:lnTo>
                  <a:lnTo>
                    <a:pt x="351777" y="6400"/>
                  </a:lnTo>
                  <a:lnTo>
                    <a:pt x="308000" y="0"/>
                  </a:lnTo>
                  <a:lnTo>
                    <a:pt x="306146" y="0"/>
                  </a:lnTo>
                  <a:lnTo>
                    <a:pt x="260184" y="6731"/>
                  </a:lnTo>
                  <a:lnTo>
                    <a:pt x="221792" y="24511"/>
                  </a:lnTo>
                  <a:lnTo>
                    <a:pt x="193751" y="51460"/>
                  </a:lnTo>
                  <a:lnTo>
                    <a:pt x="178092" y="89598"/>
                  </a:lnTo>
                  <a:lnTo>
                    <a:pt x="247561" y="89598"/>
                  </a:lnTo>
                  <a:lnTo>
                    <a:pt x="189890" y="89585"/>
                  </a:lnTo>
                  <a:lnTo>
                    <a:pt x="191884" y="83477"/>
                  </a:lnTo>
                  <a:lnTo>
                    <a:pt x="232168" y="30734"/>
                  </a:lnTo>
                  <a:lnTo>
                    <a:pt x="304787" y="10947"/>
                  </a:lnTo>
                  <a:lnTo>
                    <a:pt x="306044" y="10909"/>
                  </a:lnTo>
                  <a:lnTo>
                    <a:pt x="308521" y="10909"/>
                  </a:lnTo>
                  <a:lnTo>
                    <a:pt x="346722" y="15951"/>
                  </a:lnTo>
                  <a:lnTo>
                    <a:pt x="403364" y="53314"/>
                  </a:lnTo>
                  <a:lnTo>
                    <a:pt x="420560" y="89623"/>
                  </a:lnTo>
                  <a:lnTo>
                    <a:pt x="178092" y="89598"/>
                  </a:lnTo>
                  <a:lnTo>
                    <a:pt x="132118" y="89560"/>
                  </a:lnTo>
                  <a:lnTo>
                    <a:pt x="132118" y="121945"/>
                  </a:lnTo>
                  <a:lnTo>
                    <a:pt x="132118" y="133159"/>
                  </a:lnTo>
                  <a:lnTo>
                    <a:pt x="132118" y="394982"/>
                  </a:lnTo>
                  <a:lnTo>
                    <a:pt x="11988" y="394982"/>
                  </a:lnTo>
                  <a:lnTo>
                    <a:pt x="11988" y="133159"/>
                  </a:lnTo>
                  <a:lnTo>
                    <a:pt x="132118" y="133159"/>
                  </a:lnTo>
                  <a:lnTo>
                    <a:pt x="132118" y="121945"/>
                  </a:lnTo>
                  <a:lnTo>
                    <a:pt x="0" y="121958"/>
                  </a:lnTo>
                  <a:lnTo>
                    <a:pt x="0" y="406196"/>
                  </a:lnTo>
                  <a:lnTo>
                    <a:pt x="199517" y="406196"/>
                  </a:lnTo>
                  <a:lnTo>
                    <a:pt x="199517" y="394982"/>
                  </a:lnTo>
                  <a:lnTo>
                    <a:pt x="199517" y="153784"/>
                  </a:lnTo>
                  <a:lnTo>
                    <a:pt x="416585" y="153784"/>
                  </a:lnTo>
                  <a:lnTo>
                    <a:pt x="416585" y="406196"/>
                  </a:lnTo>
                  <a:lnTo>
                    <a:pt x="615492" y="406196"/>
                  </a:lnTo>
                  <a:lnTo>
                    <a:pt x="615492" y="394982"/>
                  </a:lnTo>
                  <a:lnTo>
                    <a:pt x="615492" y="133159"/>
                  </a:lnTo>
                  <a:lnTo>
                    <a:pt x="615492" y="1219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25">
              <a:extLst>
                <a:ext uri="{FF2B5EF4-FFF2-40B4-BE49-F238E27FC236}">
                  <a16:creationId xmlns:a16="http://schemas.microsoft.com/office/drawing/2014/main" id="{44B3CD3A-4E51-4D78-A705-7218DC8B4A9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23005" y="8684049"/>
              <a:ext cx="54207" cy="56731"/>
            </a:xfrm>
            <a:prstGeom prst="rect">
              <a:avLst/>
            </a:prstGeom>
          </p:spPr>
        </p:pic>
      </p:grp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2665886" y="1649582"/>
            <a:ext cx="8114543" cy="86543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ОРДИНАТОРУ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целостную подготовку, преимущество и мобильность на рынке труда, экономию времени, денежных средств на обучение</a:t>
            </a:r>
          </a:p>
        </p:txBody>
      </p:sp>
      <p:sp>
        <p:nvSpPr>
          <p:cNvPr id="13" name="Заполнитель контента 2">
            <a:extLst>
              <a:ext uri="{FF2B5EF4-FFF2-40B4-BE49-F238E27FC236}">
                <a16:creationId xmlns:a16="http://schemas.microsoft.com/office/drawing/2014/main" id="{7ACA8768-8E45-4433-90E0-7E7A6C31B1C5}"/>
              </a:ext>
            </a:extLst>
          </p:cNvPr>
          <p:cNvSpPr txBox="1">
            <a:spLocks noEditPoints="1"/>
          </p:cNvSpPr>
          <p:nvPr/>
        </p:nvSpPr>
        <p:spPr>
          <a:xfrm>
            <a:off x="2665886" y="3378345"/>
            <a:ext cx="7144633" cy="81442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ПРАКТИЧЕСКОМУ</a:t>
            </a:r>
            <a:r>
              <a:rPr lang="ru-RU" sz="2000" b="1" dirty="0">
                <a:solidFill>
                  <a:srgbClr val="A21C28"/>
                </a:solidFill>
              </a:rPr>
              <a:t>  </a:t>
            </a:r>
            <a:r>
              <a:rPr lang="ru-RU" sz="2000" b="1" dirty="0"/>
              <a:t>ЗДРАВООХРАНЕНИЮ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подготовку мультифункционального специалиста с набором разных профессиональных компетенций</a:t>
            </a:r>
          </a:p>
        </p:txBody>
      </p:sp>
      <p:sp>
        <p:nvSpPr>
          <p:cNvPr id="14" name="Заполнитель контента 2">
            <a:extLst>
              <a:ext uri="{FF2B5EF4-FFF2-40B4-BE49-F238E27FC236}">
                <a16:creationId xmlns:a16="http://schemas.microsoft.com/office/drawing/2014/main" id="{393FF181-977F-4C95-8DD5-BB3713A5040A}"/>
              </a:ext>
            </a:extLst>
          </p:cNvPr>
          <p:cNvSpPr txBox="1">
            <a:spLocks noEditPoints="1"/>
          </p:cNvSpPr>
          <p:nvPr/>
        </p:nvSpPr>
        <p:spPr>
          <a:xfrm>
            <a:off x="2673583" y="4877314"/>
            <a:ext cx="8243303" cy="111820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ОБРАЗОВАТЕЛЬНОЙ</a:t>
            </a:r>
            <a:r>
              <a:rPr lang="ru-RU" sz="2000" b="1" dirty="0">
                <a:solidFill>
                  <a:srgbClr val="A21C28"/>
                </a:solidFill>
              </a:rPr>
              <a:t>  </a:t>
            </a:r>
            <a:r>
              <a:rPr lang="ru-RU" sz="2000" b="1" dirty="0"/>
              <a:t>ОРГАНИЗАЦИИ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выполнение </a:t>
            </a:r>
            <a:r>
              <a:rPr lang="ru-RU" sz="1800" dirty="0" err="1"/>
              <a:t>гос.задания</a:t>
            </a:r>
            <a:r>
              <a:rPr lang="ru-RU" sz="1800" dirty="0"/>
              <a:t> по ДПО, реализация новых конкурентных возможностей, повышение показателя трудоустройства, дополнительный доход внебюджетных средств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EA620F-D3B6-08EF-4E52-A21A36092D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78F8A8-3D01-7426-22EB-A76144A182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387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ИННОВАЦИИ</a:t>
            </a:r>
            <a:br>
              <a:rPr lang="en-US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ОРГАНИЗАЦИОННЫЕ (ПРОЦЕССНЫЕ)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8AE1E411-73C9-42B0-B9FA-8454BA085379}"/>
              </a:ext>
            </a:extLst>
          </p:cNvPr>
          <p:cNvSpPr txBox="1">
            <a:spLocks/>
          </p:cNvSpPr>
          <p:nvPr/>
        </p:nvSpPr>
        <p:spPr>
          <a:xfrm>
            <a:off x="1057716" y="1574464"/>
            <a:ext cx="10076567" cy="482633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4. </a:t>
            </a:r>
            <a:r>
              <a:rPr lang="ru-RU" sz="24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СМЕШАННОЕ ОБУЧЕНИЕ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Дополнительные профессиональные программы 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комбинированного типа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(очный формат + элементы ДО + стажировка + ОСК +  дискретные периоды освоения и др.) </a:t>
            </a:r>
          </a:p>
          <a:p>
            <a:pPr marL="823025" indent="-273528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</a:pP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Безотрывность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 от производства</a:t>
            </a:r>
          </a:p>
          <a:p>
            <a:pPr marL="823025" indent="-273528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Персонализированное образование</a:t>
            </a:r>
          </a:p>
          <a:p>
            <a:pPr marL="823025" indent="-273528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Авторегуляция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» сроков обучения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endParaRPr lang="ru-RU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5. </a:t>
            </a:r>
            <a:r>
              <a:rPr lang="ru-RU" sz="24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ПАРАЛЛЕЛЬНОЕ ДПО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Дополнительные профессиональные программы 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профессиональной переподготовки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, осваиваемые параллельно с ОПОП ординатуры – подготовка </a:t>
            </a: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мультифункциональных специалистов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endParaRPr lang="ru-RU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endParaRPr lang="ru-RU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6. </a:t>
            </a:r>
            <a:r>
              <a:rPr lang="ru-RU" sz="24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ПОЛЕВАЯ ПРАКТИКА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Формирование индивидуального плана работы ординатора  с прохождением производственной клинической практики  на базе организации-работодателя с «пред»-трудовой адаптацией на будущем месте работы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4FD834-8598-05B4-449A-AF18690655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AE9AD2-6D82-74F9-DD18-337D01AAF3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150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ГЕОГРАФИЯ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ВПП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6096000" y="1482948"/>
            <a:ext cx="5760640" cy="393684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A21C28"/>
                </a:solidFill>
              </a:rPr>
              <a:t>КОЛИЧЕСТВО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A21C28"/>
                </a:solidFill>
              </a:rPr>
              <a:t>МЕДИЦИНСКИХ ОРГАНИЗАЦИЙ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17</a:t>
            </a:r>
            <a:endParaRPr lang="ru-RU" sz="2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A21C28"/>
                </a:solidFill>
              </a:rPr>
              <a:t>КОЛИЧЕСТВО ОРДИНАТОРОВ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62</a:t>
            </a:r>
            <a:r>
              <a:rPr lang="ru-RU" sz="2000" dirty="0"/>
              <a:t> человека по </a:t>
            </a:r>
            <a:r>
              <a:rPr lang="ru-RU" sz="2000" b="1" dirty="0"/>
              <a:t>16</a:t>
            </a:r>
            <a:r>
              <a:rPr lang="ru-RU" sz="2000" dirty="0"/>
              <a:t> специальностям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A496268-687B-40E9-B252-691D96D78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482948"/>
            <a:ext cx="5760640" cy="464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EB09ED-4AFB-4CF0-C673-4B297D163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145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ЗАДАЧИ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ВПП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49FDE6B-8229-4582-90BC-974E04A732A0}"/>
              </a:ext>
            </a:extLst>
          </p:cNvPr>
          <p:cNvSpPr/>
          <p:nvPr/>
        </p:nvSpPr>
        <p:spPr>
          <a:xfrm>
            <a:off x="7616974" y="1837081"/>
            <a:ext cx="3699710" cy="10618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ПРИОБРЕТЕНИЕ ПЕРВОНАЧАЛЬНОГО ПРОФЕССИОНАЛЬНОГО ОПЫТА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1C1D51-E899-4FAA-B4B5-C4FB4FCAA96F}"/>
              </a:ext>
            </a:extLst>
          </p:cNvPr>
          <p:cNvSpPr/>
          <p:nvPr/>
        </p:nvSpPr>
        <p:spPr>
          <a:xfrm>
            <a:off x="1856335" y="4172064"/>
            <a:ext cx="3699710" cy="1027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ФОРМИРОВАНИЕ ПРОФЕССИОНАЛЬНОЙ КОМПЕТЕНТНОСТИ 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E0A1B74-A200-48DD-BABE-CE036E8EF09D}"/>
              </a:ext>
            </a:extLst>
          </p:cNvPr>
          <p:cNvSpPr/>
          <p:nvPr/>
        </p:nvSpPr>
        <p:spPr>
          <a:xfrm>
            <a:off x="7616974" y="4087910"/>
            <a:ext cx="3699710" cy="10963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ЗАКРЕПЛЕНИЕ, УГЛУБЛЕНИЕ И РАСШИРЕНИЕ ТЕОРЕТИЧЕСКИХ ЗНАНИЙ, УМЕНИЙ И НАВЫКОВ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AAC1194-E1A2-41AF-9EA6-CD34D9FCC6C5}"/>
              </a:ext>
            </a:extLst>
          </p:cNvPr>
          <p:cNvSpPr/>
          <p:nvPr/>
        </p:nvSpPr>
        <p:spPr>
          <a:xfrm>
            <a:off x="1856335" y="1903444"/>
            <a:ext cx="3699710" cy="9954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РАЗВИТИЕ ДЕЛОВЫХ, ОРГАНИЗАТОРСКИХ И ЛИЧНОСТНЫХ КАЧЕСТВ</a:t>
            </a:r>
          </a:p>
        </p:txBody>
      </p:sp>
      <p:sp>
        <p:nvSpPr>
          <p:cNvPr id="10" name="Заполнитель контента 2">
            <a:extLst>
              <a:ext uri="{FF2B5EF4-FFF2-40B4-BE49-F238E27FC236}">
                <a16:creationId xmlns:a16="http://schemas.microsoft.com/office/drawing/2014/main" id="{B844CDE2-7767-4F12-BE89-803E66DA8182}"/>
              </a:ext>
            </a:extLst>
          </p:cNvPr>
          <p:cNvSpPr txBox="1">
            <a:spLocks noEditPoints="1"/>
          </p:cNvSpPr>
          <p:nvPr/>
        </p:nvSpPr>
        <p:spPr>
          <a:xfrm>
            <a:off x="3215680" y="5754659"/>
            <a:ext cx="5760640" cy="92728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A21C28"/>
                </a:solidFill>
              </a:rPr>
              <a:t>САМОЕ ЛУЧШЕЕ ОБУЧЕНИЕ –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это получение практического опыта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4A9FA4-6D4F-450E-96C4-F15E4452BD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2" t="57731" r="10729" b="27851"/>
          <a:stretch/>
        </p:blipFill>
        <p:spPr>
          <a:xfrm>
            <a:off x="1076740" y="1868928"/>
            <a:ext cx="1180860" cy="9959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B862C16-08B0-41A1-A6D0-6A12C2A659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t="84755" r="81522" b="1166"/>
          <a:stretch/>
        </p:blipFill>
        <p:spPr>
          <a:xfrm>
            <a:off x="6586509" y="4079590"/>
            <a:ext cx="1127702" cy="1112961"/>
          </a:xfrm>
          <a:prstGeom prst="rect">
            <a:avLst/>
          </a:prstGeom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420893-219C-4E77-A0CF-D29A3B0B28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5" t="1069" r="77643" b="79408"/>
          <a:stretch/>
        </p:blipFill>
        <p:spPr>
          <a:xfrm>
            <a:off x="6622468" y="1752769"/>
            <a:ext cx="1055784" cy="1230431"/>
          </a:xfrm>
          <a:prstGeom prst="rect">
            <a:avLst/>
          </a:prstGeom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AB22774-C9C7-4FD4-8C1C-58AB01E61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7" t="24895" r="26726" b="61119"/>
          <a:stretch/>
        </p:blipFill>
        <p:spPr>
          <a:xfrm>
            <a:off x="1215176" y="4051596"/>
            <a:ext cx="903989" cy="11689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C33AB5-1EB8-F5F7-0D3A-D5BC0E151E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E19B3C-3529-DEED-3EAD-2B6AB6AB58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932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 fontScale="90000"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ТЕХНОЛОГИЯ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ВПП</a:t>
            </a:r>
            <a:b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700" b="1" dirty="0">
                <a:latin typeface="Verdana" panose="020B0604030504040204" pitchFamily="34" charset="0"/>
                <a:ea typeface="Verdana" panose="020B0604030504040204" pitchFamily="34" charset="0"/>
              </a:rPr>
              <a:t>кафедра ЛОР болезней с курсом ПО</a:t>
            </a:r>
            <a:br>
              <a:rPr lang="ru-RU" sz="27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E90C6DE-4FD4-4600-8E7D-8A6BDAD30945}"/>
              </a:ext>
            </a:extLst>
          </p:cNvPr>
          <p:cNvGrpSpPr/>
          <p:nvPr/>
        </p:nvGrpSpPr>
        <p:grpSpPr>
          <a:xfrm>
            <a:off x="3711175" y="1266091"/>
            <a:ext cx="4679653" cy="1695113"/>
            <a:chOff x="3723105" y="1266091"/>
            <a:chExt cx="4679653" cy="1695113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426726A-A4F6-4FFD-928F-40EF972664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2" t="9712" r="7912" b="5518"/>
            <a:stretch/>
          </p:blipFill>
          <p:spPr bwMode="auto">
            <a:xfrm>
              <a:off x="5987910" y="1266092"/>
              <a:ext cx="2414848" cy="169511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 descr="/Users/grigorijpetrov/Library/Group Containers/L48J367XN4.com.infraware.PolarisOffice/EngineTemp/66371/image12.jpeg">
              <a:extLst>
                <a:ext uri="{FF2B5EF4-FFF2-40B4-BE49-F238E27FC236}">
                  <a16:creationId xmlns:a16="http://schemas.microsoft.com/office/drawing/2014/main" id="{A46BE83F-03DC-4483-96E1-6ABE277DE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210" b="15096"/>
            <a:stretch/>
          </p:blipFill>
          <p:spPr bwMode="auto">
            <a:xfrm>
              <a:off x="3723105" y="1266091"/>
              <a:ext cx="2414847" cy="1695113"/>
            </a:xfrm>
            <a:prstGeom prst="rect">
              <a:avLst/>
            </a:prstGeom>
          </p:spPr>
        </p:pic>
      </p:grpSp>
      <p:sp>
        <p:nvSpPr>
          <p:cNvPr id="8" name="Rounded Rectangle 31">
            <a:extLst>
              <a:ext uri="{FF2B5EF4-FFF2-40B4-BE49-F238E27FC236}">
                <a16:creationId xmlns:a16="http://schemas.microsoft.com/office/drawing/2014/main" id="{53B53B1E-7258-4035-818D-4BE84F9A70D4}"/>
              </a:ext>
            </a:extLst>
          </p:cNvPr>
          <p:cNvSpPr/>
          <p:nvPr/>
        </p:nvSpPr>
        <p:spPr>
          <a:xfrm>
            <a:off x="1540335" y="1561155"/>
            <a:ext cx="1888544" cy="1266091"/>
          </a:xfrm>
          <a:prstGeom prst="roundRect">
            <a:avLst/>
          </a:prstGeom>
          <a:solidFill>
            <a:srgbClr val="A21C28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703060505090304" charset="0"/>
              </a:rPr>
              <a:t>ОРДИНАТОР</a:t>
            </a:r>
            <a:endParaRPr lang="ru-RU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703060505090304" charset="0"/>
            </a:endParaRPr>
          </a:p>
        </p:txBody>
      </p:sp>
      <p:sp>
        <p:nvSpPr>
          <p:cNvPr id="9" name="Rounded Rectangle 33">
            <a:extLst>
              <a:ext uri="{FF2B5EF4-FFF2-40B4-BE49-F238E27FC236}">
                <a16:creationId xmlns:a16="http://schemas.microsoft.com/office/drawing/2014/main" id="{E87B55A9-ABC4-4AC5-A498-AB040C13E217}"/>
              </a:ext>
            </a:extLst>
          </p:cNvPr>
          <p:cNvSpPr/>
          <p:nvPr/>
        </p:nvSpPr>
        <p:spPr>
          <a:xfrm>
            <a:off x="8658976" y="1561155"/>
            <a:ext cx="1930616" cy="1266090"/>
          </a:xfrm>
          <a:prstGeom prst="roundRect">
            <a:avLst/>
          </a:prstGeom>
          <a:solidFill>
            <a:srgbClr val="A21C28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703060505090304" charset="0"/>
              </a:rPr>
              <a:t>ПРОФЕССОР  </a:t>
            </a:r>
          </a:p>
          <a:p>
            <a:pPr algn="ctr"/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703060505090304" charset="0"/>
            </a:endParaRP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703060505090304" charset="0"/>
              </a:rPr>
              <a:t>ДОЦЕНТ</a:t>
            </a:r>
            <a:endParaRPr lang="ru-RU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703060505090304" charset="0"/>
            </a:endParaRPr>
          </a:p>
        </p:txBody>
      </p:sp>
      <p:sp>
        <p:nvSpPr>
          <p:cNvPr id="10" name="Rounded Rectangle 32">
            <a:extLst>
              <a:ext uri="{FF2B5EF4-FFF2-40B4-BE49-F238E27FC236}">
                <a16:creationId xmlns:a16="http://schemas.microsoft.com/office/drawing/2014/main" id="{00C21C94-7F3F-40F8-9197-D25A3378039D}"/>
              </a:ext>
            </a:extLst>
          </p:cNvPr>
          <p:cNvSpPr/>
          <p:nvPr/>
        </p:nvSpPr>
        <p:spPr>
          <a:xfrm>
            <a:off x="1075383" y="3341659"/>
            <a:ext cx="2818448" cy="2738194"/>
          </a:xfrm>
          <a:prstGeom prst="roundRect">
            <a:avLst/>
          </a:prstGeom>
          <a:solidFill>
            <a:srgbClr val="A21C28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>
            <a:noAutofit/>
          </a:bodyPr>
          <a:lstStyle/>
          <a:p>
            <a:pPr marL="253990" indent="-253990">
              <a:buFont typeface="+mj-lt"/>
              <a:buAutoNum type="arabicPeriod"/>
            </a:pP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 жалоб и анамнеза</a:t>
            </a:r>
          </a:p>
          <a:p>
            <a:pPr marL="253990" indent="-253990">
              <a:buFont typeface="+mj-lt"/>
              <a:buAutoNum type="arabicPeriod"/>
            </a:pP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3990" indent="-253990">
              <a:buFont typeface="+mj-lt"/>
              <a:buAutoNum type="arabicPeriod"/>
            </a:pP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Осмотр ЛОР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органов пациента с помощью стандартных методов и портативного эндоскопа</a:t>
            </a:r>
          </a:p>
          <a:p>
            <a:pPr marL="253990" indent="-253990">
              <a:buFont typeface="+mj-lt"/>
              <a:buAutoNum type="arabicPeriod"/>
            </a:pP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3990" indent="-253990">
              <a:buFont typeface="+mj-lt"/>
              <a:buAutoNum type="arabicPeriod"/>
            </a:pP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Постановка предварительного диагноза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3990" indent="-253990">
              <a:buFont typeface="+mj-lt"/>
              <a:buAutoNum type="arabicPeriod"/>
            </a:pP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charset="0"/>
            </a:endParaRPr>
          </a:p>
        </p:txBody>
      </p:sp>
      <p:sp>
        <p:nvSpPr>
          <p:cNvPr id="11" name="Rounded Rectangle 34">
            <a:extLst>
              <a:ext uri="{FF2B5EF4-FFF2-40B4-BE49-F238E27FC236}">
                <a16:creationId xmlns:a16="http://schemas.microsoft.com/office/drawing/2014/main" id="{C91C6212-641E-4A5A-A6E6-B163DABD96F3}"/>
              </a:ext>
            </a:extLst>
          </p:cNvPr>
          <p:cNvSpPr/>
          <p:nvPr/>
        </p:nvSpPr>
        <p:spPr>
          <a:xfrm>
            <a:off x="8201281" y="3341659"/>
            <a:ext cx="2832227" cy="2738194"/>
          </a:xfrm>
          <a:prstGeom prst="roundRect">
            <a:avLst/>
          </a:prstGeom>
          <a:solidFill>
            <a:srgbClr val="A21C28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t">
            <a:noAutofit/>
          </a:bodyPr>
          <a:lstStyle/>
          <a:p>
            <a:pPr marL="228600" indent="-228600">
              <a:buAutoNum type="arabicPeriod"/>
            </a:pP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Уточнение жалоб и анамнеза</a:t>
            </a:r>
          </a:p>
          <a:p>
            <a:pPr marL="228600" indent="-228600">
              <a:buAutoNum type="arabicPeriod"/>
            </a:pP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Дистанционных осмотр ЛОР органов с помощью технологии видео-эндоскопии и 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Skype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режиме реального времени</a:t>
            </a:r>
          </a:p>
          <a:p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Совместное принятие решения о диагнозе и лечении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703060505090304" charset="0"/>
            </a:endParaRPr>
          </a:p>
        </p:txBody>
      </p:sp>
      <p:sp>
        <p:nvSpPr>
          <p:cNvPr id="13" name="Rounded Rectangle 41">
            <a:extLst>
              <a:ext uri="{FF2B5EF4-FFF2-40B4-BE49-F238E27FC236}">
                <a16:creationId xmlns:a16="http://schemas.microsoft.com/office/drawing/2014/main" id="{389A3A7E-D488-4EAE-B8CD-6254BD4DFCF3}"/>
              </a:ext>
            </a:extLst>
          </p:cNvPr>
          <p:cNvSpPr/>
          <p:nvPr/>
        </p:nvSpPr>
        <p:spPr>
          <a:xfrm>
            <a:off x="4245621" y="3979141"/>
            <a:ext cx="1680877" cy="1463231"/>
          </a:xfrm>
          <a:prstGeom prst="roundRect">
            <a:avLst/>
          </a:prstGeom>
          <a:solidFill>
            <a:srgbClr val="A21C28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703060505090304" charset="0"/>
              </a:rPr>
              <a:t>ПРИ СОМНЕНИИ В ПОСТАНОВКЕ ДИАГНОЗА И/ИЛИ ЛЕЧЕНИИ</a:t>
            </a:r>
            <a:endParaRPr lang="ru-RU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703060505090304" charset="0"/>
            </a:endParaRPr>
          </a:p>
        </p:txBody>
      </p:sp>
      <p:sp>
        <p:nvSpPr>
          <p:cNvPr id="14" name="Rounded Rectangle 45">
            <a:extLst>
              <a:ext uri="{FF2B5EF4-FFF2-40B4-BE49-F238E27FC236}">
                <a16:creationId xmlns:a16="http://schemas.microsoft.com/office/drawing/2014/main" id="{54A3B014-209A-4B7E-BA45-69D62BA98498}"/>
              </a:ext>
            </a:extLst>
          </p:cNvPr>
          <p:cNvSpPr/>
          <p:nvPr/>
        </p:nvSpPr>
        <p:spPr>
          <a:xfrm>
            <a:off x="6278288" y="3992536"/>
            <a:ext cx="1571203" cy="1436440"/>
          </a:xfrm>
          <a:prstGeom prst="roundRect">
            <a:avLst/>
          </a:prstGeom>
          <a:solidFill>
            <a:srgbClr val="A21C28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АУДИО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</a:t>
            </a:r>
            <a:endParaRPr lang="ko-KR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КОНФЕРЕНЦИЯ </a:t>
            </a:r>
            <a:endParaRPr lang="ko-KR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A7DDA513-A99A-49AD-8043-9671A128CC4A}"/>
              </a:ext>
            </a:extLst>
          </p:cNvPr>
          <p:cNvCxnSpPr>
            <a:stCxn id="8" idx="2"/>
            <a:endCxn id="10" idx="0"/>
          </p:cNvCxnSpPr>
          <p:nvPr/>
        </p:nvCxnSpPr>
        <p:spPr>
          <a:xfrm>
            <a:off x="2484607" y="2827246"/>
            <a:ext cx="0" cy="514413"/>
          </a:xfrm>
          <a:prstGeom prst="straightConnector1">
            <a:avLst/>
          </a:prstGeom>
          <a:ln>
            <a:solidFill>
              <a:srgbClr val="A21C28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D86B9CB1-C9CE-4F58-BCED-4A03646F4F2B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 flipH="1">
            <a:off x="9617395" y="2827245"/>
            <a:ext cx="6889" cy="514414"/>
          </a:xfrm>
          <a:prstGeom prst="straightConnector1">
            <a:avLst/>
          </a:prstGeom>
          <a:ln>
            <a:solidFill>
              <a:srgbClr val="A21C28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07C54120-C349-4E2D-ADE0-825D78964DBF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3893831" y="4710756"/>
            <a:ext cx="351790" cy="1"/>
          </a:xfrm>
          <a:prstGeom prst="straightConnector1">
            <a:avLst/>
          </a:prstGeom>
          <a:ln>
            <a:solidFill>
              <a:srgbClr val="A21C28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267E81E1-0467-43B4-A3B5-BD132DE59E31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5926498" y="4710756"/>
            <a:ext cx="351790" cy="1"/>
          </a:xfrm>
          <a:prstGeom prst="straightConnector1">
            <a:avLst/>
          </a:prstGeom>
          <a:ln>
            <a:solidFill>
              <a:srgbClr val="A21C28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3A525BCF-1720-474E-A8A5-8E9486619A6C}"/>
              </a:ext>
            </a:extLst>
          </p:cNvPr>
          <p:cNvCxnSpPr>
            <a:cxnSpLocks/>
            <a:stCxn id="14" idx="3"/>
            <a:endCxn id="11" idx="1"/>
          </p:cNvCxnSpPr>
          <p:nvPr/>
        </p:nvCxnSpPr>
        <p:spPr>
          <a:xfrm>
            <a:off x="7849491" y="4710756"/>
            <a:ext cx="351790" cy="0"/>
          </a:xfrm>
          <a:prstGeom prst="straightConnector1">
            <a:avLst/>
          </a:prstGeom>
          <a:ln>
            <a:solidFill>
              <a:srgbClr val="A21C28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EF9C75-4AEA-B7C3-CF41-FCF73583E2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54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ОБОРУДОВАНИЕ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1167714" y="1265148"/>
            <a:ext cx="7235719" cy="457959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2000" dirty="0"/>
              <a:t>Портативный эндоскоп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endParaRPr lang="ru-RU" sz="20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2000" dirty="0"/>
              <a:t>Программное обеспечение для эндоскопа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endParaRPr lang="ru-RU" sz="20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2000" dirty="0"/>
              <a:t>Компьютер/ноутбук с наличием входа в глобальную сеть Интернет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endParaRPr lang="ru-RU" sz="20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2000" dirty="0"/>
              <a:t>Программное обеспечение Skype</a:t>
            </a:r>
          </a:p>
        </p:txBody>
      </p:sp>
      <p:pic>
        <p:nvPicPr>
          <p:cNvPr id="5" name="Рисунок 2" descr="/Users/grigorijpetrov/Library/Group Containers/L48J367XN4.com.infraware.PolarisOffice/EngineTemp/66371/image13.png">
            <a:extLst>
              <a:ext uri="{FF2B5EF4-FFF2-40B4-BE49-F238E27FC236}">
                <a16:creationId xmlns:a16="http://schemas.microsoft.com/office/drawing/2014/main" id="{773A756E-400E-4638-9AA3-0C1D7E9B7E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1" r="14337" b="10885"/>
          <a:stretch/>
        </p:blipFill>
        <p:spPr bwMode="auto">
          <a:xfrm>
            <a:off x="8405396" y="4602150"/>
            <a:ext cx="3786604" cy="2255850"/>
          </a:xfrm>
          <a:prstGeom prst="rect">
            <a:avLst/>
          </a:prstGeom>
        </p:spPr>
      </p:pic>
      <p:pic>
        <p:nvPicPr>
          <p:cNvPr id="6" name="Рисунок 5" descr="/Users/grigorijpetrov/Library/Group Containers/L48J367XN4.com.infraware.PolarisOffice/EngineTemp/66371/fImage1138332075943.jpeg">
            <a:extLst>
              <a:ext uri="{FF2B5EF4-FFF2-40B4-BE49-F238E27FC236}">
                <a16:creationId xmlns:a16="http://schemas.microsoft.com/office/drawing/2014/main" id="{D0E1AA3F-31F5-4526-B991-4378CBBAC6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0" t="16842" r="26246" b="9069"/>
          <a:stretch/>
        </p:blipFill>
        <p:spPr>
          <a:xfrm>
            <a:off x="10293285" y="1266091"/>
            <a:ext cx="1896752" cy="3336059"/>
          </a:xfrm>
          <a:prstGeom prst="rect">
            <a:avLst/>
          </a:prstGeom>
        </p:spPr>
      </p:pic>
      <p:pic>
        <p:nvPicPr>
          <p:cNvPr id="7" name="Рисунок 7" descr="/Users/grigorijpetrov/Library/Group Containers/L48J367XN4.com.infraware.PolarisOffice/EngineTemp/66371/fImage85309210763.jpeg">
            <a:extLst>
              <a:ext uri="{FF2B5EF4-FFF2-40B4-BE49-F238E27FC236}">
                <a16:creationId xmlns:a16="http://schemas.microsoft.com/office/drawing/2014/main" id="{9585B20F-A7AB-419A-BE2C-FA8B151F97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396" y="1265619"/>
            <a:ext cx="1885926" cy="33370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52A41A-23EA-A401-7FF1-F58E3571CA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619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ПОЛУЧЕННЫЕ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РЕЗУЛЬТАТЫ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4565906" y="1214039"/>
            <a:ext cx="7348264" cy="439999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A21C28"/>
                </a:solidFill>
              </a:rPr>
              <a:t>ПРОВЕДЕНО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1500</a:t>
            </a:r>
            <a:r>
              <a:rPr lang="ru-RU" sz="2000" dirty="0"/>
              <a:t> осмотров ординатором за 2 месяца ВПП из них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-</a:t>
            </a:r>
            <a:r>
              <a:rPr lang="ru-RU" sz="2000" dirty="0"/>
              <a:t> </a:t>
            </a:r>
            <a:r>
              <a:rPr lang="ru-RU" sz="2000" b="1" dirty="0"/>
              <a:t>400</a:t>
            </a:r>
            <a:r>
              <a:rPr lang="ru-RU" sz="2000" dirty="0"/>
              <a:t> </a:t>
            </a:r>
            <a:r>
              <a:rPr lang="ru-RU" sz="2000" dirty="0" err="1"/>
              <a:t>аудиоконференций</a:t>
            </a: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-</a:t>
            </a:r>
            <a:r>
              <a:rPr lang="ru-RU" sz="2000" dirty="0"/>
              <a:t> </a:t>
            </a:r>
            <a:r>
              <a:rPr lang="ru-RU" sz="2000" b="1" dirty="0"/>
              <a:t>100</a:t>
            </a:r>
            <a:r>
              <a:rPr lang="ru-RU" sz="2000" dirty="0"/>
              <a:t> телеконференций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Время телеконференций </a:t>
            </a:r>
            <a:r>
              <a:rPr lang="ru-RU" sz="2000" b="1" dirty="0"/>
              <a:t>7-15 минут</a:t>
            </a:r>
            <a:r>
              <a:rPr lang="ru-RU" sz="2000" dirty="0"/>
              <a:t>, к окончанию ВПП - </a:t>
            </a:r>
            <a:r>
              <a:rPr lang="ru-RU" sz="2000" b="1" dirty="0"/>
              <a:t>не более 5-7 минут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Ближе к окончанию ВПП количество аудио- и телеконференций стало меньше, что говорит о большей самостоятельности молодого специалиста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DC6D4B-9488-47A4-A3F7-76F037AFFB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" t="14871" r="43801" b="21282"/>
          <a:stretch/>
        </p:blipFill>
        <p:spPr>
          <a:xfrm>
            <a:off x="323003" y="1423053"/>
            <a:ext cx="4317793" cy="39819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75CFE5-DF5C-8E7E-1F8E-C3E930C2D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799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ВПП С ПРИМЕНЕНИЕМ IT-ТЕХНОЛОГИЙ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ВОЗМОЖНОСТИ</a:t>
            </a:r>
          </a:p>
        </p:txBody>
      </p: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3330595" y="1649582"/>
            <a:ext cx="8338602" cy="45339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A21C28"/>
              </a:buClr>
            </a:pPr>
            <a:r>
              <a:rPr lang="ru-RU" sz="1600" b="1" dirty="0"/>
              <a:t>ПРИОБРЕТЕНИЕ</a:t>
            </a:r>
            <a:r>
              <a:rPr lang="ru-RU" sz="1600" dirty="0"/>
              <a:t> или совершенствование практических навыков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A21C28"/>
              </a:buClr>
            </a:pPr>
            <a:r>
              <a:rPr lang="ru-RU" sz="1600" b="1" dirty="0"/>
              <a:t>ОЦЕНКА</a:t>
            </a:r>
            <a:r>
              <a:rPr lang="ru-RU" sz="1600" dirty="0"/>
              <a:t> </a:t>
            </a:r>
            <a:r>
              <a:rPr lang="ru-RU" sz="1600" b="1" dirty="0"/>
              <a:t>СЕБЯ</a:t>
            </a:r>
            <a:r>
              <a:rPr lang="ru-RU" sz="1600" dirty="0"/>
              <a:t> в контексте новых трудовых условий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A21C28"/>
              </a:buClr>
            </a:pPr>
            <a:r>
              <a:rPr lang="ru-RU" sz="1600" b="1" dirty="0"/>
              <a:t>ВЛИВАНИЕ</a:t>
            </a:r>
            <a:r>
              <a:rPr lang="ru-RU" sz="1600" dirty="0"/>
              <a:t> в коллектив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A21C28"/>
              </a:buClr>
            </a:pPr>
            <a:r>
              <a:rPr lang="ru-RU" sz="1600" b="1" dirty="0"/>
              <a:t>МЯГКАЯ</a:t>
            </a:r>
            <a:r>
              <a:rPr lang="ru-RU" sz="1600" dirty="0"/>
              <a:t> </a:t>
            </a:r>
            <a:r>
              <a:rPr lang="ru-RU" sz="1600" b="1" dirty="0"/>
              <a:t>АДАПТАЦИЯ</a:t>
            </a:r>
            <a:r>
              <a:rPr lang="ru-RU" sz="1600" dirty="0"/>
              <a:t> к новым условиям труда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A21C28"/>
              </a:buClr>
            </a:pPr>
            <a:r>
              <a:rPr lang="ru-RU" sz="1600" b="1" dirty="0"/>
              <a:t>УТОЧНЕНИЕ</a:t>
            </a:r>
            <a:r>
              <a:rPr lang="ru-RU" sz="1600" dirty="0"/>
              <a:t> </a:t>
            </a:r>
            <a:r>
              <a:rPr lang="ru-RU" sz="1600" b="1" dirty="0"/>
              <a:t>КРУГА</a:t>
            </a:r>
            <a:r>
              <a:rPr lang="ru-RU" sz="1600" dirty="0"/>
              <a:t> своих обязанностей и требований к ним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A21C28"/>
              </a:buClr>
            </a:pPr>
            <a:r>
              <a:rPr lang="ru-RU" sz="1600" b="1" dirty="0"/>
              <a:t>ПОДДЕРЖКА</a:t>
            </a:r>
            <a:r>
              <a:rPr lang="ru-RU" sz="1600" dirty="0"/>
              <a:t> кафедральных наставников и как следствие, высококвалифицированная помощь населению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A21C28"/>
              </a:buClr>
            </a:pPr>
            <a:r>
              <a:rPr lang="ru-RU" sz="1600" b="1" dirty="0"/>
              <a:t>ПРИ</a:t>
            </a:r>
            <a:r>
              <a:rPr lang="ru-RU" sz="1600" dirty="0"/>
              <a:t> </a:t>
            </a:r>
            <a:r>
              <a:rPr lang="ru-RU" sz="1600" b="1" dirty="0"/>
              <a:t>НАЛИЧИИ</a:t>
            </a:r>
            <a:r>
              <a:rPr lang="ru-RU" sz="1600" dirty="0"/>
              <a:t> в МО вакантной должности может быть заключен срочный трудовой договор о замещении должности (на период практики)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A21C28"/>
              </a:buClr>
            </a:pPr>
            <a:r>
              <a:rPr lang="ru-RU" sz="1600" b="1" dirty="0"/>
              <a:t>ЗНАКОМСТВО</a:t>
            </a:r>
            <a:r>
              <a:rPr lang="ru-RU" sz="1600" dirty="0"/>
              <a:t> с инфраструктурой здравоохранения района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A21C28"/>
              </a:buClr>
            </a:pPr>
            <a:r>
              <a:rPr lang="ru-RU" sz="1600" b="1" dirty="0"/>
              <a:t>ЗНАКОМСТВО</a:t>
            </a:r>
            <a:r>
              <a:rPr lang="ru-RU" sz="1600" dirty="0"/>
              <a:t> с социальной инфраструктурой района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0F3610-95C0-4B9C-9637-ED8D27FBA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25641" r="36000" b="23589"/>
          <a:stretch/>
        </p:blipFill>
        <p:spPr>
          <a:xfrm>
            <a:off x="411173" y="1649582"/>
            <a:ext cx="3091295" cy="45339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1275F7-ABBD-D6DC-D7B8-442EF9984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14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НОВОЕ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 ПРОФОРИЕНТАЦИИ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8B418C-4A54-4566-9949-EFB5F851714E}"/>
              </a:ext>
            </a:extLst>
          </p:cNvPr>
          <p:cNvSpPr/>
          <p:nvPr/>
        </p:nvSpPr>
        <p:spPr>
          <a:xfrm>
            <a:off x="1247360" y="1793448"/>
            <a:ext cx="9697274" cy="1399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A21C28"/>
                </a:solidFill>
              </a:rPr>
              <a:t>РАЗРАБОТАН ЦИКЛ МАСТЕР-КЛАССОВ ПО ФАРМАЦИИ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«Класс провизоров» </a:t>
            </a:r>
            <a:r>
              <a:rPr lang="ru-RU" dirty="0">
                <a:solidFill>
                  <a:schemeClr val="tx1"/>
                </a:solidFill>
              </a:rPr>
              <a:t>рассчитан на </a:t>
            </a:r>
            <a:r>
              <a:rPr lang="ru-RU" b="1" dirty="0">
                <a:solidFill>
                  <a:schemeClr val="tx1"/>
                </a:solidFill>
              </a:rPr>
              <a:t>4</a:t>
            </a:r>
            <a:r>
              <a:rPr lang="ru-RU" dirty="0">
                <a:solidFill>
                  <a:schemeClr val="tx1"/>
                </a:solidFill>
              </a:rPr>
              <a:t> группы по </a:t>
            </a:r>
            <a:r>
              <a:rPr lang="ru-RU" b="1" dirty="0">
                <a:solidFill>
                  <a:schemeClr val="tx1"/>
                </a:solidFill>
              </a:rPr>
              <a:t>12</a:t>
            </a:r>
            <a:r>
              <a:rPr lang="ru-RU" dirty="0">
                <a:solidFill>
                  <a:schemeClr val="tx1"/>
                </a:solidFill>
              </a:rPr>
              <a:t> учащихся </a:t>
            </a:r>
            <a:r>
              <a:rPr lang="ru-RU" b="1" dirty="0">
                <a:solidFill>
                  <a:schemeClr val="tx1"/>
                </a:solidFill>
              </a:rPr>
              <a:t>1</a:t>
            </a:r>
            <a:r>
              <a:rPr lang="ru-RU" dirty="0">
                <a:solidFill>
                  <a:schemeClr val="tx1"/>
                </a:solidFill>
              </a:rPr>
              <a:t> раз в месяц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(сейчас проводятся данные мастер-классы для объединения «Покровский»)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54A074-2B1A-40F0-A8FA-168B69266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2" b="28919"/>
          <a:stretch/>
        </p:blipFill>
        <p:spPr>
          <a:xfrm>
            <a:off x="2264919" y="3665238"/>
            <a:ext cx="7662157" cy="31448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B17161-1A9B-CE85-DB6D-84106113F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245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ВПП С ПРИМЕНЕНИЕМ IT-ТЕХНОЛОГИЙ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ДЛЯ ПАЦИЕНТА </a:t>
            </a:r>
          </a:p>
        </p:txBody>
      </p: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2626731" y="1974897"/>
            <a:ext cx="8114543" cy="58057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</a:rPr>
              <a:t>КОНСУЛЬТАЦИЯ</a:t>
            </a:r>
            <a:r>
              <a:rPr lang="ru-RU" sz="1800" b="1" dirty="0"/>
              <a:t> </a:t>
            </a:r>
            <a:r>
              <a:rPr lang="ru-RU" sz="1800" dirty="0"/>
              <a:t>профессора/доцента</a:t>
            </a:r>
            <a:endParaRPr lang="en-US" sz="1800" dirty="0"/>
          </a:p>
        </p:txBody>
      </p:sp>
      <p:sp>
        <p:nvSpPr>
          <p:cNvPr id="8" name="Заполнитель контента 2">
            <a:extLst>
              <a:ext uri="{FF2B5EF4-FFF2-40B4-BE49-F238E27FC236}">
                <a16:creationId xmlns:a16="http://schemas.microsoft.com/office/drawing/2014/main" id="{E5345AC7-4C1B-48A3-B612-AB4547864DD7}"/>
              </a:ext>
            </a:extLst>
          </p:cNvPr>
          <p:cNvSpPr txBox="1">
            <a:spLocks noEditPoints="1"/>
          </p:cNvSpPr>
          <p:nvPr/>
        </p:nvSpPr>
        <p:spPr>
          <a:xfrm>
            <a:off x="2626731" y="3399102"/>
            <a:ext cx="8830520" cy="58057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</a:rPr>
              <a:t>ВОЗМОЖНОСТЬ</a:t>
            </a:r>
            <a:r>
              <a:rPr lang="ru-RU" sz="1800" dirty="0"/>
              <a:t> </a:t>
            </a:r>
            <a:r>
              <a:rPr lang="ru-RU" sz="1800" b="1" dirty="0">
                <a:solidFill>
                  <a:srgbClr val="A21C28"/>
                </a:solidFill>
              </a:rPr>
              <a:t>ПОЛУЧЕНИЯ</a:t>
            </a:r>
            <a:r>
              <a:rPr lang="ru-RU" sz="18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квалифицированной ЛОР помощи</a:t>
            </a:r>
            <a:r>
              <a:rPr lang="en-US" sz="1800" dirty="0"/>
              <a:t> </a:t>
            </a: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клинический разбор сложных случаев</a:t>
            </a:r>
            <a:r>
              <a:rPr lang="en-US" sz="1800" dirty="0"/>
              <a:t> </a:t>
            </a:r>
            <a:r>
              <a:rPr lang="ru-RU" sz="1800" dirty="0"/>
              <a:t>с указанием</a:t>
            </a:r>
            <a:r>
              <a:rPr lang="en-US" sz="1800" dirty="0"/>
              <a:t> </a:t>
            </a:r>
            <a:r>
              <a:rPr lang="ru-RU" sz="1800" dirty="0"/>
              <a:t>дальнейшей маршрутизации</a:t>
            </a:r>
            <a:endParaRPr lang="en-US" sz="1800" dirty="0"/>
          </a:p>
        </p:txBody>
      </p:sp>
      <p:sp>
        <p:nvSpPr>
          <p:cNvPr id="9" name="Заполнитель контента 2">
            <a:extLst>
              <a:ext uri="{FF2B5EF4-FFF2-40B4-BE49-F238E27FC236}">
                <a16:creationId xmlns:a16="http://schemas.microsoft.com/office/drawing/2014/main" id="{84A8ABF4-38F4-4A56-9AFA-06357FCF7877}"/>
              </a:ext>
            </a:extLst>
          </p:cNvPr>
          <p:cNvSpPr txBox="1">
            <a:spLocks noEditPoints="1"/>
          </p:cNvSpPr>
          <p:nvPr/>
        </p:nvSpPr>
        <p:spPr>
          <a:xfrm>
            <a:off x="2626730" y="5014488"/>
            <a:ext cx="8114543" cy="58057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</a:rPr>
              <a:t>ВОЗМОЖНОСТЬ</a:t>
            </a:r>
            <a:r>
              <a:rPr lang="ru-RU" sz="1800" dirty="0"/>
              <a:t> осмотра в динамике,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в послеоперационном периоде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19244B-7B92-420C-B50C-1C178994FD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2" t="57731" r="10729" b="27851"/>
          <a:stretch/>
        </p:blipFill>
        <p:spPr>
          <a:xfrm>
            <a:off x="1726660" y="4917656"/>
            <a:ext cx="918029" cy="7742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24014E-AC58-4998-B925-0CA28EA6C1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t="84755" r="81522" b="1166"/>
          <a:stretch/>
        </p:blipFill>
        <p:spPr>
          <a:xfrm>
            <a:off x="1750027" y="3256769"/>
            <a:ext cx="876703" cy="8652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8088D6-9CD5-440E-8A22-5B9CBC30E3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5" t="1069" r="77643" b="79408"/>
          <a:stretch/>
        </p:blipFill>
        <p:spPr>
          <a:xfrm>
            <a:off x="1775278" y="1786902"/>
            <a:ext cx="820792" cy="9565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FAA74C-02C7-D97A-90C1-1755732810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F9CF6A-9094-62A4-3A50-57484CCB26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85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ВПП С ПРИМЕНЕНИЕМ IT-ТЕХНОЛОГИЙ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ДЛЯ ППС </a:t>
            </a:r>
          </a:p>
        </p:txBody>
      </p: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3167094" y="1838581"/>
            <a:ext cx="6848916" cy="75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</a:rPr>
              <a:t>ОБУЧЕНИЕ</a:t>
            </a:r>
            <a:r>
              <a:rPr lang="ru-RU" sz="1800" dirty="0"/>
              <a:t> ординатора в режиме реального времени</a:t>
            </a:r>
          </a:p>
        </p:txBody>
      </p:sp>
      <p:sp>
        <p:nvSpPr>
          <p:cNvPr id="5" name="Заполнитель контента 2">
            <a:extLst>
              <a:ext uri="{FF2B5EF4-FFF2-40B4-BE49-F238E27FC236}">
                <a16:creationId xmlns:a16="http://schemas.microsoft.com/office/drawing/2014/main" id="{03533370-3658-4B8D-A126-B224ACBD4A60}"/>
              </a:ext>
            </a:extLst>
          </p:cNvPr>
          <p:cNvSpPr txBox="1">
            <a:spLocks noEditPoints="1"/>
          </p:cNvSpPr>
          <p:nvPr/>
        </p:nvSpPr>
        <p:spPr>
          <a:xfrm>
            <a:off x="3167094" y="3342563"/>
            <a:ext cx="6848916" cy="75421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</a:rPr>
              <a:t>ДИНАМИЧЕСКАЯ</a:t>
            </a:r>
            <a:r>
              <a:rPr lang="ru-RU" sz="1800" dirty="0"/>
              <a:t> оценка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выполнения практических навыков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молодым специалистом</a:t>
            </a:r>
          </a:p>
        </p:txBody>
      </p:sp>
      <p:sp>
        <p:nvSpPr>
          <p:cNvPr id="6" name="Заполнитель контента 2">
            <a:extLst>
              <a:ext uri="{FF2B5EF4-FFF2-40B4-BE49-F238E27FC236}">
                <a16:creationId xmlns:a16="http://schemas.microsoft.com/office/drawing/2014/main" id="{E2D2D28F-2448-43F9-A4D6-A38E43776548}"/>
              </a:ext>
            </a:extLst>
          </p:cNvPr>
          <p:cNvSpPr txBox="1">
            <a:spLocks noEditPoints="1"/>
          </p:cNvSpPr>
          <p:nvPr/>
        </p:nvSpPr>
        <p:spPr>
          <a:xfrm>
            <a:off x="3167094" y="4846545"/>
            <a:ext cx="6848916" cy="75421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</a:rPr>
              <a:t>ВОЗМОЖНОСТЬ</a:t>
            </a:r>
            <a:r>
              <a:rPr lang="ru-RU" sz="1800" dirty="0"/>
              <a:t> корректировать действия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молодого специалиста в процессе проведения осмотра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F1C85D-B455-4CAB-90DB-82AB423FE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9" t="7368" r="7601" b="74987"/>
          <a:stretch/>
        </p:blipFill>
        <p:spPr>
          <a:xfrm>
            <a:off x="2108964" y="1792113"/>
            <a:ext cx="1058130" cy="8471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5AB1DA-DB29-4FA7-AC53-214AE03FB2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2" t="29116" r="43075" b="53239"/>
          <a:stretch/>
        </p:blipFill>
        <p:spPr>
          <a:xfrm>
            <a:off x="2311690" y="4800081"/>
            <a:ext cx="652678" cy="8471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249A07-ECEF-4680-911F-4F469129A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83166" r="83799" b="1697"/>
          <a:stretch/>
        </p:blipFill>
        <p:spPr>
          <a:xfrm>
            <a:off x="2286638" y="3314414"/>
            <a:ext cx="702783" cy="8063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0B7755-886C-FC2A-1D6E-AA9B8DB056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5C7D69-8A41-09D6-8AE1-8B41CDEBC5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241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ПРОИЗВОДСТВЕННАЯ ПРАКТИКА 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ординаторов в районах Красноярского края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EED7004-4DDE-4FDF-B2EA-C5C2116C4AEF}"/>
              </a:ext>
            </a:extLst>
          </p:cNvPr>
          <p:cNvSpPr/>
          <p:nvPr/>
        </p:nvSpPr>
        <p:spPr>
          <a:xfrm>
            <a:off x="6096000" y="1558238"/>
            <a:ext cx="5018097" cy="3322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Clr>
                <a:srgbClr val="C00000"/>
              </a:buClr>
            </a:pPr>
            <a:r>
              <a:rPr lang="ru-RU" altLang="ru-RU" sz="2154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СПЕЦИАЛЬНОСТИ</a:t>
            </a:r>
          </a:p>
          <a:p>
            <a:pPr marL="278412" indent="-275970">
              <a:spcBef>
                <a:spcPts val="923"/>
              </a:spcBef>
              <a:buClr>
                <a:srgbClr val="A21C28"/>
              </a:buClr>
              <a:buFont typeface="Arial" panose="020B0604020202020204" pitchFamily="34" charset="0"/>
              <a:buChar char="•"/>
            </a:pPr>
            <a:r>
              <a:rPr lang="ru-RU" altLang="ru-RU" sz="1846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Терапия</a:t>
            </a:r>
          </a:p>
          <a:p>
            <a:pPr marL="278412" indent="-275970">
              <a:buClr>
                <a:srgbClr val="A21C28"/>
              </a:buClr>
              <a:buFont typeface="Arial" panose="020B0604020202020204" pitchFamily="34" charset="0"/>
              <a:buChar char="•"/>
            </a:pPr>
            <a:r>
              <a:rPr lang="ru-RU" altLang="ru-RU" sz="1846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Хирургия</a:t>
            </a:r>
          </a:p>
          <a:p>
            <a:pPr marL="278412" indent="-275970">
              <a:buClr>
                <a:srgbClr val="A21C28"/>
              </a:buClr>
              <a:buFont typeface="Arial" panose="020B0604020202020204" pitchFamily="34" charset="0"/>
              <a:buChar char="•"/>
            </a:pPr>
            <a:r>
              <a:rPr lang="ru-RU" altLang="ru-RU" sz="1846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Педиатрия</a:t>
            </a:r>
          </a:p>
          <a:p>
            <a:pPr marL="278412" indent="-275970">
              <a:buClr>
                <a:srgbClr val="A21C28"/>
              </a:buClr>
              <a:buFont typeface="Arial" panose="020B0604020202020204" pitchFamily="34" charset="0"/>
              <a:buChar char="•"/>
            </a:pPr>
            <a:r>
              <a:rPr lang="ru-RU" altLang="ru-RU" sz="1846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Эндокринология</a:t>
            </a:r>
          </a:p>
          <a:p>
            <a:pPr marL="278412" indent="-275970">
              <a:buClr>
                <a:srgbClr val="A21C28"/>
              </a:buClr>
              <a:buFont typeface="Arial" panose="020B0604020202020204" pitchFamily="34" charset="0"/>
              <a:buChar char="•"/>
            </a:pPr>
            <a:r>
              <a:rPr lang="ru-RU" altLang="ru-RU" sz="1846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Оториноларингология</a:t>
            </a:r>
          </a:p>
          <a:p>
            <a:pPr marL="278412" indent="-275970">
              <a:buClr>
                <a:srgbClr val="A21C28"/>
              </a:buClr>
              <a:buFont typeface="Arial" panose="020B0604020202020204" pitchFamily="34" charset="0"/>
              <a:buChar char="•"/>
            </a:pPr>
            <a:r>
              <a:rPr lang="ru-RU" altLang="ru-RU" sz="1846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Акушерство и гинекология</a:t>
            </a:r>
          </a:p>
          <a:p>
            <a:pPr marL="278412" indent="-275970">
              <a:buClr>
                <a:srgbClr val="A21C28"/>
              </a:buClr>
              <a:buFont typeface="Arial" panose="020B0604020202020204" pitchFamily="34" charset="0"/>
              <a:buChar char="•"/>
            </a:pPr>
            <a:r>
              <a:rPr lang="ru-RU" altLang="ru-RU" sz="1846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Ультразвуковая диагностика</a:t>
            </a:r>
          </a:p>
          <a:p>
            <a:pPr marL="278412" indent="-275970">
              <a:buClr>
                <a:srgbClr val="A21C28"/>
              </a:buClr>
              <a:buFont typeface="Arial" panose="020B0604020202020204" pitchFamily="34" charset="0"/>
              <a:buChar char="•"/>
            </a:pPr>
            <a:r>
              <a:rPr lang="ru-RU" altLang="ru-RU" sz="1846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Анестезиология-реаниматология</a:t>
            </a:r>
            <a:endParaRPr lang="ru-RU" altLang="ru-RU" sz="215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A3E863-48C1-48A5-9974-5A7788E27653}"/>
              </a:ext>
            </a:extLst>
          </p:cNvPr>
          <p:cNvSpPr/>
          <p:nvPr/>
        </p:nvSpPr>
        <p:spPr>
          <a:xfrm>
            <a:off x="1077902" y="1558238"/>
            <a:ext cx="5018097" cy="3322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Clr>
                <a:srgbClr val="C00000"/>
              </a:buClr>
            </a:pPr>
            <a:r>
              <a:rPr lang="ru-RU" sz="2154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ПОЛЕВАЯ ПРАКТИКА</a:t>
            </a:r>
          </a:p>
          <a:p>
            <a:pPr>
              <a:buClr>
                <a:srgbClr val="C00000"/>
              </a:buClr>
            </a:pPr>
            <a:endParaRPr lang="ru-RU" sz="692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C00000"/>
              </a:buClr>
            </a:pPr>
            <a:r>
              <a:rPr lang="ru-RU" sz="1846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прохождение производственной клинической практики на базе организации-работодателя</a:t>
            </a:r>
          </a:p>
          <a:p>
            <a:pPr>
              <a:buClr>
                <a:srgbClr val="C00000"/>
              </a:buClr>
            </a:pPr>
            <a:r>
              <a:rPr lang="ru-RU" sz="1846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sz="1846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</a:t>
            </a:r>
            <a:r>
              <a:rPr lang="ru-RU" sz="1846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краевых организациях</a:t>
            </a:r>
          </a:p>
          <a:p>
            <a:pPr marL="395638" indent="-395638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ru-RU" altLang="ru-RU" sz="215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9B08811-57F8-447B-8C54-AB98B5F10E5B}"/>
              </a:ext>
            </a:extLst>
          </p:cNvPr>
          <p:cNvSpPr/>
          <p:nvPr/>
        </p:nvSpPr>
        <p:spPr>
          <a:xfrm>
            <a:off x="0" y="5458558"/>
            <a:ext cx="12192000" cy="1399352"/>
          </a:xfrm>
          <a:prstGeom prst="rect">
            <a:avLst/>
          </a:prstGeom>
          <a:gradFill>
            <a:gsLst>
              <a:gs pos="0">
                <a:schemeClr val="bg2">
                  <a:lumMod val="50000"/>
                  <a:tint val="66000"/>
                  <a:satMod val="160000"/>
                  <a:alpha val="50000"/>
                </a:schemeClr>
              </a:gs>
              <a:gs pos="29000">
                <a:schemeClr val="bg2">
                  <a:lumMod val="50000"/>
                  <a:tint val="44500"/>
                  <a:satMod val="160000"/>
                  <a:alpha val="20000"/>
                </a:schemeClr>
              </a:gs>
              <a:gs pos="100000">
                <a:schemeClr val="bg2">
                  <a:lumMod val="50000"/>
                  <a:tint val="23500"/>
                  <a:satMod val="160000"/>
                  <a:alpha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5382">
              <a:buClr>
                <a:srgbClr val="C00000"/>
              </a:buClr>
            </a:pPr>
            <a:r>
              <a:rPr lang="ru-RU" altLang="ru-RU" sz="1231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ФЗ</a:t>
            </a:r>
            <a:r>
              <a:rPr lang="ru-RU" altLang="ru-RU" sz="123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№ 273-ФЗ от 29.12.2012 «Об образовании в Российской Федерации» (статья 82 Особенности реализации профессиональных образовательных программ медицинского образования и фармацевтического образования)</a:t>
            </a:r>
          </a:p>
          <a:p>
            <a:pPr>
              <a:buClr>
                <a:srgbClr val="C00000"/>
              </a:buClr>
            </a:pPr>
            <a:endParaRPr lang="ru-RU" altLang="ru-RU" sz="123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5382">
              <a:buClr>
                <a:srgbClr val="C00000"/>
              </a:buClr>
            </a:pPr>
            <a:r>
              <a:rPr lang="ru-RU" altLang="ru-RU" sz="1231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Закон</a:t>
            </a:r>
            <a:r>
              <a:rPr lang="ru-RU" altLang="ru-RU" sz="123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Красноярского края № 9-3839 от 02.04.2020г. «Об обеспечении системы здравоохранения Красноярского края квалифицированными кадрами»</a:t>
            </a:r>
          </a:p>
          <a:p>
            <a:pPr>
              <a:buClr>
                <a:srgbClr val="C00000"/>
              </a:buClr>
            </a:pPr>
            <a:endParaRPr lang="ru-RU" altLang="ru-RU" sz="123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5382">
              <a:buClr>
                <a:srgbClr val="C00000"/>
              </a:buClr>
            </a:pPr>
            <a:r>
              <a:rPr lang="ru-RU" altLang="ru-RU" sz="1231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ФГОС</a:t>
            </a:r>
            <a:r>
              <a:rPr lang="ru-RU" altLang="ru-RU" sz="123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по специальностям ординатуры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58C5A4-5251-C26A-ECB1-5F0C3F5C6C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997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A83114B-FA6E-495C-A28A-5E7EACCFB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1720" y="0"/>
            <a:ext cx="5150280" cy="6857518"/>
          </a:xfrm>
          <a:prstGeom prst="rect">
            <a:avLst/>
          </a:prstGeom>
        </p:spPr>
      </p:pic>
      <p:sp>
        <p:nvSpPr>
          <p:cNvPr id="13" name="object 81">
            <a:extLst>
              <a:ext uri="{FF2B5EF4-FFF2-40B4-BE49-F238E27FC236}">
                <a16:creationId xmlns:a16="http://schemas.microsoft.com/office/drawing/2014/main" id="{8FE2344C-7E06-49F7-A67C-9CC861268236}"/>
              </a:ext>
            </a:extLst>
          </p:cNvPr>
          <p:cNvSpPr/>
          <p:nvPr/>
        </p:nvSpPr>
        <p:spPr>
          <a:xfrm>
            <a:off x="0" y="0"/>
            <a:ext cx="7041720" cy="6857615"/>
          </a:xfrm>
          <a:custGeom>
            <a:avLst/>
            <a:gdLst/>
            <a:ahLst/>
            <a:cxnLst/>
            <a:rect l="l" t="t" r="r" b="b"/>
            <a:pathLst>
              <a:path w="6188710" h="11308715">
                <a:moveTo>
                  <a:pt x="6188293" y="0"/>
                </a:moveTo>
                <a:lnTo>
                  <a:pt x="0" y="0"/>
                </a:lnTo>
                <a:lnTo>
                  <a:pt x="0" y="11308556"/>
                </a:lnTo>
                <a:lnTo>
                  <a:pt x="6188293" y="11308556"/>
                </a:lnTo>
                <a:lnTo>
                  <a:pt x="6188293" y="0"/>
                </a:lnTo>
                <a:close/>
              </a:path>
            </a:pathLst>
          </a:custGeom>
          <a:solidFill>
            <a:srgbClr val="A2A2A2"/>
          </a:solidFill>
        </p:spPr>
        <p:txBody>
          <a:bodyPr wrap="square" lIns="0" tIns="0" rIns="0" bIns="0" rtlCol="0"/>
          <a:lstStyle/>
          <a:p>
            <a:endParaRPr sz="1385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5A638ACC-3F4C-48AA-A55E-9EA5BB371553}"/>
              </a:ext>
            </a:extLst>
          </p:cNvPr>
          <p:cNvSpPr txBox="1">
            <a:spLocks/>
          </p:cNvSpPr>
          <p:nvPr/>
        </p:nvSpPr>
        <p:spPr>
          <a:xfrm>
            <a:off x="-1" y="1516673"/>
            <a:ext cx="7041720" cy="1677625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15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 период реализации выездных производственных практик ее прошли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154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43 ОРДИНАТОРА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15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 специальностям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B2B2A5C-A483-436A-9F53-CA4FE11B1686}"/>
              </a:ext>
            </a:extLst>
          </p:cNvPr>
          <p:cNvSpPr txBox="1">
            <a:spLocks/>
          </p:cNvSpPr>
          <p:nvPr/>
        </p:nvSpPr>
        <p:spPr>
          <a:xfrm>
            <a:off x="815428" y="0"/>
            <a:ext cx="10189610" cy="10631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1887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7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ВЫЕЗДНАЯ ПРАКТИКА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502E8F54-E611-4541-8D62-336A66AFE7C8}"/>
              </a:ext>
            </a:extLst>
          </p:cNvPr>
          <p:cNvSpPr txBox="1">
            <a:spLocks/>
          </p:cNvSpPr>
          <p:nvPr/>
        </p:nvSpPr>
        <p:spPr>
          <a:xfrm>
            <a:off x="868514" y="3004039"/>
            <a:ext cx="5374025" cy="3612172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4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«Акушерство и гинекология»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4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«Анестезиология-реаниматология»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4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«Дерматовенерология»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4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«Кардиология»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4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«Неврология»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4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«Оториноларингология»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4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«Офтальмология»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4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«Педиатрия»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4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«Терапия»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4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«Ультразвуковая диагностика»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4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«Хирургия»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4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«Эндокринология»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EED07D-9EE9-7380-639F-760188F141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588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ПРОИЗВОДСТВЕННАЯ ПРАКТИКА ОРДИНАТОРОВ</a:t>
            </a:r>
            <a:br>
              <a:rPr lang="ru-RU" sz="25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500" b="1" dirty="0">
                <a:latin typeface="Verdana" panose="020B0604030504040204" pitchFamily="34" charset="0"/>
                <a:ea typeface="Verdana" panose="020B0604030504040204" pitchFamily="34" charset="0"/>
              </a:rPr>
              <a:t>В РАЙОНАХ КРАСНОЯРСКОГО КРАЯ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6EE5F371-9553-4570-89FB-7DD28B2628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3864059"/>
              </p:ext>
            </p:extLst>
          </p:nvPr>
        </p:nvGraphicFramePr>
        <p:xfrm>
          <a:off x="2464641" y="1089059"/>
          <a:ext cx="7690649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2F8D6E-4A3C-86FC-672E-5AEA5D4AF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755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НАУЧНО-ПРАКТИЧЕСКИЕ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И КАРЬЕРНЫЕ МЕРОПРИЯТИЯ</a:t>
            </a:r>
            <a:endParaRPr lang="ru-RU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726675" y="2305353"/>
            <a:ext cx="7012137" cy="294487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A21C28"/>
                </a:solidFill>
              </a:rPr>
              <a:t>НАУЧНЫЕ КОНФЕРЕНЦИИ </a:t>
            </a:r>
            <a:r>
              <a:rPr lang="ru-RU" sz="1600" dirty="0"/>
              <a:t>различной направленности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A21C28"/>
                </a:solidFill>
              </a:rPr>
              <a:t>НЕДЕЛЯ КАРЬЕРЫ </a:t>
            </a:r>
            <a:r>
              <a:rPr lang="ru-RU" sz="1600" dirty="0"/>
              <a:t>это более </a:t>
            </a:r>
            <a:r>
              <a:rPr lang="ru-RU" sz="1600" b="1" dirty="0"/>
              <a:t>20</a:t>
            </a:r>
            <a:r>
              <a:rPr lang="ru-RU" sz="1600" dirty="0"/>
              <a:t> мероприятий, в которых приняли участие более </a:t>
            </a:r>
            <a:r>
              <a:rPr lang="ru-RU" sz="1600" b="1" dirty="0"/>
              <a:t>100</a:t>
            </a:r>
            <a:r>
              <a:rPr lang="ru-RU" sz="1600" dirty="0"/>
              <a:t> медицинских организаций и более </a:t>
            </a:r>
            <a:r>
              <a:rPr lang="ru-RU" sz="1600" b="1" dirty="0"/>
              <a:t>1000</a:t>
            </a:r>
            <a:r>
              <a:rPr lang="ru-RU" sz="1600" dirty="0"/>
              <a:t> студентов, выпускников и ординаторов Университета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A21C28"/>
                </a:solidFill>
              </a:rPr>
              <a:t>ЯРМАРКА ВАКАНСИЙ </a:t>
            </a:r>
            <a:r>
              <a:rPr lang="ru-RU" sz="1600" dirty="0"/>
              <a:t>(онлайн и оффлайн форматы)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A21C28"/>
                </a:solidFill>
              </a:rPr>
              <a:t>ЭКСКУРСИИ</a:t>
            </a:r>
            <a:r>
              <a:rPr lang="ru-RU" sz="1600" dirty="0"/>
              <a:t> студентов в ЛПУ края</a:t>
            </a:r>
          </a:p>
        </p:txBody>
      </p:sp>
      <p:pic>
        <p:nvPicPr>
          <p:cNvPr id="15" name="Объект 8" descr="Изображение выглядит как группа, аудитория, конференц зал&#10;&#10;Автоматически созданное описание">
            <a:extLst>
              <a:ext uri="{FF2B5EF4-FFF2-40B4-BE49-F238E27FC236}">
                <a16:creationId xmlns:a16="http://schemas.microsoft.com/office/drawing/2014/main" id="{D27DAD3E-7419-413A-9514-89DE66E5F8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0599" y="1266091"/>
            <a:ext cx="4071401" cy="27958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7FF4A58-4ADE-4E53-A51C-36EF520A3F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06" t="34809" r="9051" b="1701"/>
          <a:stretch/>
        </p:blipFill>
        <p:spPr>
          <a:xfrm>
            <a:off x="8120317" y="4061948"/>
            <a:ext cx="4071684" cy="27960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B68927-B19F-4DA1-6E2B-B34AC70151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348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НЕДЕЛЯ КАРЬЕРЫ 2022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308919" y="1420551"/>
            <a:ext cx="6474941" cy="492276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</a:rPr>
              <a:t>ОБУЧАЮЩИЕСЯ УНИВЕРСИТЕТА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напрямую пообщались с работодателями, познакомились с ЛПУ края, узнали о доступных вакансиях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</a:rPr>
              <a:t>СПИКЕРЫ РАССКАЗАЛИ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о тенденциях рынка труда и навыках, необходимых для успешного трудоустройства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</a:rPr>
              <a:t>ПО РЕЗУЛЬТАТАМ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большинство выпускников определились с направлением своего профессионального пути, многие выбрали медицинскую организацию для дальнейшего трудоустройства</a:t>
            </a:r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id="{4B9897A9-72D7-4081-BBF2-0EF71BAF4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01884" y="1272269"/>
            <a:ext cx="4990116" cy="28069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3A8A63-5915-4C19-9C16-32535A0768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01884" y="4077730"/>
            <a:ext cx="4990116" cy="27802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D29A44-062D-00A4-A570-AC2C2F0D8E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280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НЕДЕЛЯ КАРЬЕРЫ 2022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5406C6C-48C1-4246-8710-D05A9EE1112C}"/>
              </a:ext>
            </a:extLst>
          </p:cNvPr>
          <p:cNvGrpSpPr/>
          <p:nvPr/>
        </p:nvGrpSpPr>
        <p:grpSpPr>
          <a:xfrm>
            <a:off x="1148085" y="1837679"/>
            <a:ext cx="4459114" cy="3909067"/>
            <a:chOff x="1039085" y="1843736"/>
            <a:chExt cx="4459114" cy="3909067"/>
          </a:xfrm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68E8A170-BF08-4CDC-953A-C138785C65E5}"/>
                </a:ext>
              </a:extLst>
            </p:cNvPr>
            <p:cNvSpPr/>
            <p:nvPr/>
          </p:nvSpPr>
          <p:spPr>
            <a:xfrm>
              <a:off x="1844067" y="1843736"/>
              <a:ext cx="3639284" cy="798500"/>
            </a:xfrm>
            <a:custGeom>
              <a:avLst/>
              <a:gdLst>
                <a:gd name="connsiteX0" fmla="*/ 0 w 3639284"/>
                <a:gd name="connsiteY0" fmla="*/ 0 h 798498"/>
                <a:gd name="connsiteX1" fmla="*/ 3240035 w 3639284"/>
                <a:gd name="connsiteY1" fmla="*/ 0 h 798498"/>
                <a:gd name="connsiteX2" fmla="*/ 3639284 w 3639284"/>
                <a:gd name="connsiteY2" fmla="*/ 399249 h 798498"/>
                <a:gd name="connsiteX3" fmla="*/ 3240035 w 3639284"/>
                <a:gd name="connsiteY3" fmla="*/ 798498 h 798498"/>
                <a:gd name="connsiteX4" fmla="*/ 0 w 3639284"/>
                <a:gd name="connsiteY4" fmla="*/ 798498 h 798498"/>
                <a:gd name="connsiteX5" fmla="*/ 0 w 3639284"/>
                <a:gd name="connsiteY5" fmla="*/ 0 h 79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9284" h="798498">
                  <a:moveTo>
                    <a:pt x="3639284" y="798497"/>
                  </a:moveTo>
                  <a:lnTo>
                    <a:pt x="399249" y="798497"/>
                  </a:lnTo>
                  <a:lnTo>
                    <a:pt x="0" y="399249"/>
                  </a:lnTo>
                  <a:lnTo>
                    <a:pt x="399249" y="1"/>
                  </a:lnTo>
                  <a:lnTo>
                    <a:pt x="3639284" y="1"/>
                  </a:lnTo>
                  <a:lnTo>
                    <a:pt x="3639284" y="798497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1740" tIns="76201" rIns="14224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Пленарные дискуссии</a:t>
              </a:r>
            </a:p>
          </p:txBody>
        </p:sp>
        <p:sp>
          <p:nvSpPr>
            <p:cNvPr id="8" name="Овал 7" descr="Чат со сплошной заливкой">
              <a:extLst>
                <a:ext uri="{FF2B5EF4-FFF2-40B4-BE49-F238E27FC236}">
                  <a16:creationId xmlns:a16="http://schemas.microsoft.com/office/drawing/2014/main" id="{F00016BB-6093-4ABC-A533-CE1139EE5532}"/>
                </a:ext>
              </a:extLst>
            </p:cNvPr>
            <p:cNvSpPr/>
            <p:nvPr/>
          </p:nvSpPr>
          <p:spPr>
            <a:xfrm>
              <a:off x="1039085" y="1843737"/>
              <a:ext cx="798498" cy="798498"/>
            </a:xfrm>
            <a:prstGeom prst="ellipse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A21C28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B47E50ED-6C4F-40A0-AB89-BBCCF61E250A}"/>
                </a:ext>
              </a:extLst>
            </p:cNvPr>
            <p:cNvSpPr/>
            <p:nvPr/>
          </p:nvSpPr>
          <p:spPr>
            <a:xfrm>
              <a:off x="1858915" y="2880592"/>
              <a:ext cx="3639284" cy="798500"/>
            </a:xfrm>
            <a:custGeom>
              <a:avLst/>
              <a:gdLst>
                <a:gd name="connsiteX0" fmla="*/ 0 w 3639284"/>
                <a:gd name="connsiteY0" fmla="*/ 0 h 798498"/>
                <a:gd name="connsiteX1" fmla="*/ 3240035 w 3639284"/>
                <a:gd name="connsiteY1" fmla="*/ 0 h 798498"/>
                <a:gd name="connsiteX2" fmla="*/ 3639284 w 3639284"/>
                <a:gd name="connsiteY2" fmla="*/ 399249 h 798498"/>
                <a:gd name="connsiteX3" fmla="*/ 3240035 w 3639284"/>
                <a:gd name="connsiteY3" fmla="*/ 798498 h 798498"/>
                <a:gd name="connsiteX4" fmla="*/ 0 w 3639284"/>
                <a:gd name="connsiteY4" fmla="*/ 798498 h 798498"/>
                <a:gd name="connsiteX5" fmla="*/ 0 w 3639284"/>
                <a:gd name="connsiteY5" fmla="*/ 0 h 79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9284" h="798498">
                  <a:moveTo>
                    <a:pt x="3639284" y="798497"/>
                  </a:moveTo>
                  <a:lnTo>
                    <a:pt x="399249" y="798497"/>
                  </a:lnTo>
                  <a:lnTo>
                    <a:pt x="0" y="399249"/>
                  </a:lnTo>
                  <a:lnTo>
                    <a:pt x="399249" y="1"/>
                  </a:lnTo>
                  <a:lnTo>
                    <a:pt x="3639284" y="1"/>
                  </a:lnTo>
                  <a:lnTo>
                    <a:pt x="3639284" y="798497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1740" tIns="76201" rIns="142240" bIns="7620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Мастер-классы</a:t>
              </a:r>
            </a:p>
          </p:txBody>
        </p:sp>
        <p:sp>
          <p:nvSpPr>
            <p:cNvPr id="10" name="Овал 9" descr="Подпись контур">
              <a:extLst>
                <a:ext uri="{FF2B5EF4-FFF2-40B4-BE49-F238E27FC236}">
                  <a16:creationId xmlns:a16="http://schemas.microsoft.com/office/drawing/2014/main" id="{88637420-CBC3-4DFA-8925-A9596491AC4C}"/>
                </a:ext>
              </a:extLst>
            </p:cNvPr>
            <p:cNvSpPr/>
            <p:nvPr/>
          </p:nvSpPr>
          <p:spPr>
            <a:xfrm>
              <a:off x="1039085" y="2880593"/>
              <a:ext cx="798498" cy="798498"/>
            </a:xfrm>
            <a:prstGeom prst="ellips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A21C28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C8E842F2-C3A7-4F54-B061-1042969AFBEB}"/>
                </a:ext>
              </a:extLst>
            </p:cNvPr>
            <p:cNvSpPr/>
            <p:nvPr/>
          </p:nvSpPr>
          <p:spPr>
            <a:xfrm>
              <a:off x="1844067" y="3917448"/>
              <a:ext cx="3639284" cy="798499"/>
            </a:xfrm>
            <a:custGeom>
              <a:avLst/>
              <a:gdLst>
                <a:gd name="connsiteX0" fmla="*/ 0 w 3639284"/>
                <a:gd name="connsiteY0" fmla="*/ 0 h 798498"/>
                <a:gd name="connsiteX1" fmla="*/ 3240035 w 3639284"/>
                <a:gd name="connsiteY1" fmla="*/ 0 h 798498"/>
                <a:gd name="connsiteX2" fmla="*/ 3639284 w 3639284"/>
                <a:gd name="connsiteY2" fmla="*/ 399249 h 798498"/>
                <a:gd name="connsiteX3" fmla="*/ 3240035 w 3639284"/>
                <a:gd name="connsiteY3" fmla="*/ 798498 h 798498"/>
                <a:gd name="connsiteX4" fmla="*/ 0 w 3639284"/>
                <a:gd name="connsiteY4" fmla="*/ 798498 h 798498"/>
                <a:gd name="connsiteX5" fmla="*/ 0 w 3639284"/>
                <a:gd name="connsiteY5" fmla="*/ 0 h 79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9284" h="798498">
                  <a:moveTo>
                    <a:pt x="3639284" y="798497"/>
                  </a:moveTo>
                  <a:lnTo>
                    <a:pt x="399249" y="798497"/>
                  </a:lnTo>
                  <a:lnTo>
                    <a:pt x="0" y="399249"/>
                  </a:lnTo>
                  <a:lnTo>
                    <a:pt x="399249" y="1"/>
                  </a:lnTo>
                  <a:lnTo>
                    <a:pt x="3639284" y="1"/>
                  </a:lnTo>
                  <a:lnTo>
                    <a:pt x="3639284" y="798497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1740" tIns="76201" rIns="14224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Встречи с работодателями</a:t>
              </a:r>
            </a:p>
          </p:txBody>
        </p:sp>
        <p:sp>
          <p:nvSpPr>
            <p:cNvPr id="13" name="Овал 12" descr="Офисный рабочий мужской со сплошной заливкой">
              <a:extLst>
                <a:ext uri="{FF2B5EF4-FFF2-40B4-BE49-F238E27FC236}">
                  <a16:creationId xmlns:a16="http://schemas.microsoft.com/office/drawing/2014/main" id="{207D364F-7569-4FD1-BD91-6ACE790DC5B2}"/>
                </a:ext>
              </a:extLst>
            </p:cNvPr>
            <p:cNvSpPr/>
            <p:nvPr/>
          </p:nvSpPr>
          <p:spPr>
            <a:xfrm>
              <a:off x="1039085" y="3917449"/>
              <a:ext cx="798498" cy="798498"/>
            </a:xfrm>
            <a:prstGeom prst="ellipse">
              <a:avLst/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A21C28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3AB2BCD8-A5CE-4C28-A061-6BB206048041}"/>
                </a:ext>
              </a:extLst>
            </p:cNvPr>
            <p:cNvSpPr/>
            <p:nvPr/>
          </p:nvSpPr>
          <p:spPr>
            <a:xfrm>
              <a:off x="1844067" y="4954304"/>
              <a:ext cx="3639284" cy="798499"/>
            </a:xfrm>
            <a:custGeom>
              <a:avLst/>
              <a:gdLst>
                <a:gd name="connsiteX0" fmla="*/ 0 w 3639284"/>
                <a:gd name="connsiteY0" fmla="*/ 0 h 798498"/>
                <a:gd name="connsiteX1" fmla="*/ 3240035 w 3639284"/>
                <a:gd name="connsiteY1" fmla="*/ 0 h 798498"/>
                <a:gd name="connsiteX2" fmla="*/ 3639284 w 3639284"/>
                <a:gd name="connsiteY2" fmla="*/ 399249 h 798498"/>
                <a:gd name="connsiteX3" fmla="*/ 3240035 w 3639284"/>
                <a:gd name="connsiteY3" fmla="*/ 798498 h 798498"/>
                <a:gd name="connsiteX4" fmla="*/ 0 w 3639284"/>
                <a:gd name="connsiteY4" fmla="*/ 798498 h 798498"/>
                <a:gd name="connsiteX5" fmla="*/ 0 w 3639284"/>
                <a:gd name="connsiteY5" fmla="*/ 0 h 79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9284" h="798498">
                  <a:moveTo>
                    <a:pt x="3639284" y="798497"/>
                  </a:moveTo>
                  <a:lnTo>
                    <a:pt x="399249" y="798497"/>
                  </a:lnTo>
                  <a:lnTo>
                    <a:pt x="0" y="399249"/>
                  </a:lnTo>
                  <a:lnTo>
                    <a:pt x="399249" y="1"/>
                  </a:lnTo>
                  <a:lnTo>
                    <a:pt x="3639284" y="1"/>
                  </a:lnTo>
                  <a:lnTo>
                    <a:pt x="3639284" y="798497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1740" tIns="76201" rIns="14224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Вебинары</a:t>
              </a:r>
            </a:p>
          </p:txBody>
        </p:sp>
        <p:sp>
          <p:nvSpPr>
            <p:cNvPr id="15" name="Овал 14" descr="Монитор контур">
              <a:extLst>
                <a:ext uri="{FF2B5EF4-FFF2-40B4-BE49-F238E27FC236}">
                  <a16:creationId xmlns:a16="http://schemas.microsoft.com/office/drawing/2014/main" id="{0A367CF0-2832-4FCB-B509-071BCAF67157}"/>
                </a:ext>
              </a:extLst>
            </p:cNvPr>
            <p:cNvSpPr/>
            <p:nvPr/>
          </p:nvSpPr>
          <p:spPr>
            <a:xfrm>
              <a:off x="1039085" y="4954305"/>
              <a:ext cx="798498" cy="798498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A21C28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66B1270-A860-42D4-BEC3-385ADF1C27A7}"/>
              </a:ext>
            </a:extLst>
          </p:cNvPr>
          <p:cNvGrpSpPr/>
          <p:nvPr/>
        </p:nvGrpSpPr>
        <p:grpSpPr>
          <a:xfrm>
            <a:off x="6321022" y="1837679"/>
            <a:ext cx="4475168" cy="2881118"/>
            <a:chOff x="6236243" y="1843880"/>
            <a:chExt cx="4475168" cy="2881118"/>
          </a:xfrm>
        </p:grpSpPr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8BF3C7A5-3EE6-4AD5-8DC5-6ABADB6A54E4}"/>
                </a:ext>
              </a:extLst>
            </p:cNvPr>
            <p:cNvSpPr/>
            <p:nvPr/>
          </p:nvSpPr>
          <p:spPr>
            <a:xfrm>
              <a:off x="7048522" y="1843880"/>
              <a:ext cx="3662889" cy="800976"/>
            </a:xfrm>
            <a:custGeom>
              <a:avLst/>
              <a:gdLst>
                <a:gd name="connsiteX0" fmla="*/ 0 w 3662889"/>
                <a:gd name="connsiteY0" fmla="*/ 0 h 800974"/>
                <a:gd name="connsiteX1" fmla="*/ 3262402 w 3662889"/>
                <a:gd name="connsiteY1" fmla="*/ 0 h 800974"/>
                <a:gd name="connsiteX2" fmla="*/ 3662889 w 3662889"/>
                <a:gd name="connsiteY2" fmla="*/ 400487 h 800974"/>
                <a:gd name="connsiteX3" fmla="*/ 3262402 w 3662889"/>
                <a:gd name="connsiteY3" fmla="*/ 800974 h 800974"/>
                <a:gd name="connsiteX4" fmla="*/ 0 w 3662889"/>
                <a:gd name="connsiteY4" fmla="*/ 800974 h 800974"/>
                <a:gd name="connsiteX5" fmla="*/ 0 w 3662889"/>
                <a:gd name="connsiteY5" fmla="*/ 0 h 80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2889" h="800974">
                  <a:moveTo>
                    <a:pt x="3662889" y="800973"/>
                  </a:moveTo>
                  <a:lnTo>
                    <a:pt x="400487" y="800973"/>
                  </a:lnTo>
                  <a:lnTo>
                    <a:pt x="0" y="400487"/>
                  </a:lnTo>
                  <a:lnTo>
                    <a:pt x="400487" y="1"/>
                  </a:lnTo>
                  <a:lnTo>
                    <a:pt x="3662889" y="1"/>
                  </a:lnTo>
                  <a:lnTo>
                    <a:pt x="3662889" y="800973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3451" tIns="80011" rIns="149352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Экспресс-собеседования</a:t>
              </a:r>
            </a:p>
          </p:txBody>
        </p:sp>
        <p:sp>
          <p:nvSpPr>
            <p:cNvPr id="18" name="Овал 17" descr="Отзыв клиента контур">
              <a:extLst>
                <a:ext uri="{FF2B5EF4-FFF2-40B4-BE49-F238E27FC236}">
                  <a16:creationId xmlns:a16="http://schemas.microsoft.com/office/drawing/2014/main" id="{18DFDDE3-BC54-46C1-B0F5-C5C034DC35A6}"/>
                </a:ext>
              </a:extLst>
            </p:cNvPr>
            <p:cNvSpPr/>
            <p:nvPr/>
          </p:nvSpPr>
          <p:spPr>
            <a:xfrm>
              <a:off x="6236243" y="1843881"/>
              <a:ext cx="800974" cy="800974"/>
            </a:xfrm>
            <a:prstGeom prst="ellipse">
              <a:avLst/>
            </a:pr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A21C28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104545FA-650C-440E-B3F1-4CACBCE1D539}"/>
                </a:ext>
              </a:extLst>
            </p:cNvPr>
            <p:cNvSpPr/>
            <p:nvPr/>
          </p:nvSpPr>
          <p:spPr>
            <a:xfrm>
              <a:off x="7048522" y="2883952"/>
              <a:ext cx="3662889" cy="800976"/>
            </a:xfrm>
            <a:custGeom>
              <a:avLst/>
              <a:gdLst>
                <a:gd name="connsiteX0" fmla="*/ 0 w 3662889"/>
                <a:gd name="connsiteY0" fmla="*/ 0 h 800974"/>
                <a:gd name="connsiteX1" fmla="*/ 3262402 w 3662889"/>
                <a:gd name="connsiteY1" fmla="*/ 0 h 800974"/>
                <a:gd name="connsiteX2" fmla="*/ 3662889 w 3662889"/>
                <a:gd name="connsiteY2" fmla="*/ 400487 h 800974"/>
                <a:gd name="connsiteX3" fmla="*/ 3262402 w 3662889"/>
                <a:gd name="connsiteY3" fmla="*/ 800974 h 800974"/>
                <a:gd name="connsiteX4" fmla="*/ 0 w 3662889"/>
                <a:gd name="connsiteY4" fmla="*/ 800974 h 800974"/>
                <a:gd name="connsiteX5" fmla="*/ 0 w 3662889"/>
                <a:gd name="connsiteY5" fmla="*/ 0 h 80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2889" h="800974">
                  <a:moveTo>
                    <a:pt x="3662889" y="800973"/>
                  </a:moveTo>
                  <a:lnTo>
                    <a:pt x="400487" y="800973"/>
                  </a:lnTo>
                  <a:lnTo>
                    <a:pt x="0" y="400487"/>
                  </a:lnTo>
                  <a:lnTo>
                    <a:pt x="400487" y="1"/>
                  </a:lnTo>
                  <a:lnTo>
                    <a:pt x="3662889" y="1"/>
                  </a:lnTo>
                  <a:lnTo>
                    <a:pt x="3662889" y="800973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3451" tIns="80011" rIns="149352" bIns="80011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Онлайн-консультация</a:t>
              </a:r>
            </a:p>
          </p:txBody>
        </p:sp>
        <p:sp>
          <p:nvSpPr>
            <p:cNvPr id="20" name="Овал 19" descr="Центр обработки вызовов контур">
              <a:extLst>
                <a:ext uri="{FF2B5EF4-FFF2-40B4-BE49-F238E27FC236}">
                  <a16:creationId xmlns:a16="http://schemas.microsoft.com/office/drawing/2014/main" id="{992EA60E-9AEE-41CB-986C-C881A079BEC1}"/>
                </a:ext>
              </a:extLst>
            </p:cNvPr>
            <p:cNvSpPr/>
            <p:nvPr/>
          </p:nvSpPr>
          <p:spPr>
            <a:xfrm>
              <a:off x="6236243" y="2883953"/>
              <a:ext cx="800974" cy="800974"/>
            </a:xfrm>
            <a:prstGeom prst="ellipse">
              <a:avLst/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A21C28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C1FF594F-4738-4270-9969-A5735325E1C6}"/>
                </a:ext>
              </a:extLst>
            </p:cNvPr>
            <p:cNvSpPr/>
            <p:nvPr/>
          </p:nvSpPr>
          <p:spPr>
            <a:xfrm>
              <a:off x="7048522" y="3924023"/>
              <a:ext cx="3662889" cy="800975"/>
            </a:xfrm>
            <a:custGeom>
              <a:avLst/>
              <a:gdLst>
                <a:gd name="connsiteX0" fmla="*/ 0 w 3662889"/>
                <a:gd name="connsiteY0" fmla="*/ 0 h 800974"/>
                <a:gd name="connsiteX1" fmla="*/ 3262402 w 3662889"/>
                <a:gd name="connsiteY1" fmla="*/ 0 h 800974"/>
                <a:gd name="connsiteX2" fmla="*/ 3662889 w 3662889"/>
                <a:gd name="connsiteY2" fmla="*/ 400487 h 800974"/>
                <a:gd name="connsiteX3" fmla="*/ 3262402 w 3662889"/>
                <a:gd name="connsiteY3" fmla="*/ 800974 h 800974"/>
                <a:gd name="connsiteX4" fmla="*/ 0 w 3662889"/>
                <a:gd name="connsiteY4" fmla="*/ 800974 h 800974"/>
                <a:gd name="connsiteX5" fmla="*/ 0 w 3662889"/>
                <a:gd name="connsiteY5" fmla="*/ 0 h 80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2889" h="800974">
                  <a:moveTo>
                    <a:pt x="3662889" y="800973"/>
                  </a:moveTo>
                  <a:lnTo>
                    <a:pt x="400487" y="800973"/>
                  </a:lnTo>
                  <a:lnTo>
                    <a:pt x="0" y="400487"/>
                  </a:lnTo>
                  <a:lnTo>
                    <a:pt x="400487" y="1"/>
                  </a:lnTo>
                  <a:lnTo>
                    <a:pt x="3662889" y="1"/>
                  </a:lnTo>
                  <a:lnTo>
                    <a:pt x="3662889" y="800973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3451" tIns="80011" rIns="149352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Распределение выпускников</a:t>
              </a:r>
            </a:p>
          </p:txBody>
        </p:sp>
        <p:sp>
          <p:nvSpPr>
            <p:cNvPr id="22" name="Овал 21" descr="Группа со сплошной заливкой">
              <a:extLst>
                <a:ext uri="{FF2B5EF4-FFF2-40B4-BE49-F238E27FC236}">
                  <a16:creationId xmlns:a16="http://schemas.microsoft.com/office/drawing/2014/main" id="{F3EECA0C-15D0-4660-ACBA-B7D3B1ED297D}"/>
                </a:ext>
              </a:extLst>
            </p:cNvPr>
            <p:cNvSpPr/>
            <p:nvPr/>
          </p:nvSpPr>
          <p:spPr>
            <a:xfrm>
              <a:off x="6236243" y="3914973"/>
              <a:ext cx="800974" cy="800974"/>
            </a:xfrm>
            <a:prstGeom prst="ellipse">
              <a:avLst/>
            </a:pr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A21C28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dirty="0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7DA1F4-DDD1-3CFE-F221-D13999D30509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9881E7-2414-73A4-EBBB-61D138CCFF7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956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3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ПРОГРАММЫ ДПП РАЗРАБОТАННЫЕ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НА ОСНОВЕ НПА ПО ЗАПРОСУ*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033B5FD-30A8-41C2-A7DF-0E8D352FE956}"/>
              </a:ext>
            </a:extLst>
          </p:cNvPr>
          <p:cNvSpPr txBox="1">
            <a:spLocks/>
          </p:cNvSpPr>
          <p:nvPr/>
        </p:nvSpPr>
        <p:spPr>
          <a:xfrm>
            <a:off x="249383" y="6314304"/>
            <a:ext cx="11711959" cy="543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Министерство здравоохранения Красноярского края и других ведомств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382" y="1293677"/>
            <a:ext cx="11442391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КАФЕДРА КЛИНИЧЕСКОЙ ПСИХОЛОГИИ И ПСИХОТЕРАПИИ С КУРСОМ ПО</a:t>
            </a:r>
          </a:p>
          <a:p>
            <a:r>
              <a:rPr lang="ru-RU" sz="1100" dirty="0"/>
              <a:t>Патопсихологическая диагностика в структуре проведения медицинского освидетельствования на наличие медицинских противопоказаний к владению оружием (</a:t>
            </a:r>
            <a:r>
              <a:rPr lang="ru-RU" sz="1100" b="1" dirty="0">
                <a:solidFill>
                  <a:srgbClr val="A21C28"/>
                </a:solidFill>
              </a:rPr>
              <a:t>36</a:t>
            </a:r>
            <a:r>
              <a:rPr lang="ru-RU" sz="1100" dirty="0"/>
              <a:t> часов)</a:t>
            </a:r>
          </a:p>
          <a:p>
            <a:endParaRPr lang="ru-RU" sz="1100" dirty="0"/>
          </a:p>
          <a:p>
            <a:r>
              <a:rPr lang="ru-RU" sz="1200" b="1" dirty="0"/>
              <a:t>КАФЕДРА МЕДИЦИНСКОЙ КИБЕРНЕТИКИ И ИНФОРМАТИКИ</a:t>
            </a:r>
          </a:p>
          <a:p>
            <a:r>
              <a:rPr lang="ru-RU" sz="1100" dirty="0"/>
              <a:t>Основы работы в МИС </a:t>
            </a:r>
            <a:r>
              <a:rPr lang="ru-RU" sz="1100" dirty="0" err="1"/>
              <a:t>qMS</a:t>
            </a:r>
            <a:r>
              <a:rPr lang="ru-RU" sz="1100" dirty="0"/>
              <a:t> (</a:t>
            </a:r>
            <a:r>
              <a:rPr lang="ru-RU" sz="1100" b="1" dirty="0">
                <a:solidFill>
                  <a:srgbClr val="A21C28"/>
                </a:solidFill>
              </a:rPr>
              <a:t>36</a:t>
            </a:r>
            <a:r>
              <a:rPr lang="ru-RU" sz="1100" dirty="0"/>
              <a:t> часов)</a:t>
            </a:r>
          </a:p>
          <a:p>
            <a:r>
              <a:rPr lang="ru-RU" sz="1100" dirty="0"/>
              <a:t>Автоматизированные системы управления в медицинской организации (</a:t>
            </a:r>
            <a:r>
              <a:rPr lang="ru-RU" sz="1100" b="1" dirty="0">
                <a:solidFill>
                  <a:srgbClr val="A21C28"/>
                </a:solidFill>
              </a:rPr>
              <a:t>36</a:t>
            </a:r>
            <a:r>
              <a:rPr lang="ru-RU" sz="1100" dirty="0"/>
              <a:t> часов)</a:t>
            </a:r>
          </a:p>
          <a:p>
            <a:endParaRPr lang="ru-RU" sz="1100" dirty="0"/>
          </a:p>
          <a:p>
            <a:r>
              <a:rPr lang="ru-RU" sz="1200" b="1" dirty="0"/>
              <a:t>КАФЕДРА ИНФЕКЦИОННЫХ БОЛЕЗНЕЙ И ЭПИДЕМИОЛОГИИ С КУРСОМ ПО</a:t>
            </a:r>
          </a:p>
          <a:p>
            <a:r>
              <a:rPr lang="ru-RU" sz="1100" dirty="0"/>
              <a:t>Эпидемиология и профилактика инфекционных болезней, связанных с оказанием медицинской помощи (</a:t>
            </a:r>
            <a:r>
              <a:rPr lang="ru-RU" sz="1100" b="1" dirty="0">
                <a:solidFill>
                  <a:srgbClr val="A21C28"/>
                </a:solidFill>
              </a:rPr>
              <a:t>36</a:t>
            </a:r>
            <a:r>
              <a:rPr lang="ru-RU" sz="1100" dirty="0"/>
              <a:t> часов)</a:t>
            </a:r>
          </a:p>
          <a:p>
            <a:endParaRPr lang="ru-RU" sz="1100" dirty="0"/>
          </a:p>
          <a:p>
            <a:r>
              <a:rPr lang="ru-RU" sz="1200" b="1" dirty="0"/>
              <a:t>КАФЕДРА ПРОПЕДЕВТИКИ ВНУТРЕННИХ БОЛЕЗНЕЙ И ТЕРАПИИ С КУРСОМ ПО</a:t>
            </a:r>
          </a:p>
          <a:p>
            <a:r>
              <a:rPr lang="ru-RU" sz="1100" dirty="0"/>
              <a:t>Терапевтический диктант (</a:t>
            </a:r>
            <a:r>
              <a:rPr lang="ru-RU" sz="1100" b="1" dirty="0">
                <a:solidFill>
                  <a:srgbClr val="A21C28"/>
                </a:solidFill>
              </a:rPr>
              <a:t>72</a:t>
            </a:r>
            <a:r>
              <a:rPr lang="ru-RU" sz="1100" dirty="0"/>
              <a:t> часа)</a:t>
            </a:r>
          </a:p>
          <a:p>
            <a:endParaRPr lang="ru-RU" sz="1100" dirty="0"/>
          </a:p>
          <a:p>
            <a:r>
              <a:rPr lang="ru-RU" sz="1200" b="1" dirty="0"/>
              <a:t>КАФЕДРА-ЦЕНТР СИМУЛЯЦИОННЫХ ТЕХНОЛОГИЙ</a:t>
            </a:r>
          </a:p>
          <a:p>
            <a:r>
              <a:rPr lang="ru-RU" sz="1100" dirty="0"/>
              <a:t>Основы паллиативной медицинской помощи детям (</a:t>
            </a:r>
            <a:r>
              <a:rPr lang="ru-RU" sz="1100" b="1" dirty="0">
                <a:solidFill>
                  <a:srgbClr val="A21C28"/>
                </a:solidFill>
              </a:rPr>
              <a:t>36</a:t>
            </a:r>
            <a:r>
              <a:rPr lang="ru-RU" sz="1100" dirty="0"/>
              <a:t> часов)</a:t>
            </a:r>
          </a:p>
          <a:p>
            <a:endParaRPr lang="ru-RU" sz="1100" dirty="0"/>
          </a:p>
          <a:p>
            <a:r>
              <a:rPr lang="ru-RU" sz="1200" b="1" dirty="0"/>
              <a:t>КАФЕДРА ОБЩЕСТВЕННОГО ЗДОРОВЬЯ И ЗДРАВООХРАНЕНИЯ, КАФЕДРА УПРАВЛЕНИЯ И ЭКОНОМИКИ ЗДРАВООХРАНЕНИЯ ИПО</a:t>
            </a:r>
          </a:p>
          <a:p>
            <a:r>
              <a:rPr lang="ru-RU" sz="1100" dirty="0"/>
              <a:t>Диспансеризация определенных групп взрослого населения</a:t>
            </a:r>
          </a:p>
          <a:p>
            <a:endParaRPr lang="ru-RU" sz="1100" dirty="0"/>
          </a:p>
          <a:p>
            <a:r>
              <a:rPr lang="ru-RU" sz="1200" b="1" dirty="0"/>
              <a:t>КАФЕДРА МОБИЛИЗАЦИОННОЙ ПОДГОТОВКИ ЗДРАВООХРАНЕНИЯ, МЕДИЦИНЫ КАТАСТРОФ И СКОРОЙ ПОМОЩИ С КУРСОМ ПО, КАФЕДРА КЛИНИЧЕСКОЙ ПСИХОЛОГИИ И ПСИХОТЕРАПИИ С КУРСОМ ПО</a:t>
            </a:r>
          </a:p>
          <a:p>
            <a:r>
              <a:rPr lang="ru-RU" sz="1100" dirty="0"/>
              <a:t>Военно-полевая терапия (</a:t>
            </a:r>
            <a:r>
              <a:rPr lang="ru-RU" sz="1100" b="1" dirty="0">
                <a:solidFill>
                  <a:srgbClr val="A21C28"/>
                </a:solidFill>
              </a:rPr>
              <a:t>интенсивный</a:t>
            </a:r>
            <a:r>
              <a:rPr lang="ru-RU" sz="1100" dirty="0"/>
              <a:t> курс)</a:t>
            </a:r>
          </a:p>
          <a:p>
            <a:endParaRPr lang="ru-RU" sz="1100" dirty="0"/>
          </a:p>
          <a:p>
            <a:r>
              <a:rPr lang="ru-RU" sz="1200" b="1" dirty="0"/>
              <a:t>КАФЕДРА ТРАВМАТОЛОГИИ, ОРТОПЕДИИ И НЕЙРОХИРУРГИИ С КУРСОМ ПО, КАФЕДРА ГОСПИТАЛЬНОЙ ХИРУРГИИ ИМЕНИ ПРОФЕССОРА А.М.ДЫХНО С КУРСОМ ПО, КАФЕДРА ХИРУРГИЧЕСКОЙ СТОМАТОЛОГИИ И ЧЕЛЮСТНО-ЛИЦЕВОЙ ХИРУРГИИ, КАФЕДРА КЛИНИЧЕСКОЙ ПСИХОЛОГИИ И ПСИХОТЕРАПИИ С КУРСОМ ПО</a:t>
            </a:r>
          </a:p>
          <a:p>
            <a:r>
              <a:rPr lang="ru-RU" sz="1100" dirty="0"/>
              <a:t>Военно-полевая хирургия (</a:t>
            </a:r>
            <a:r>
              <a:rPr lang="ru-RU" sz="1100" b="1" dirty="0">
                <a:solidFill>
                  <a:srgbClr val="A21C28"/>
                </a:solidFill>
              </a:rPr>
              <a:t>интенсивный</a:t>
            </a:r>
            <a:r>
              <a:rPr lang="ru-RU" sz="1100" dirty="0"/>
              <a:t> курс)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80022C-7C13-1542-53D9-00BA63125B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BA62BC-7663-E13F-249F-3F06FE3864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701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3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ПРОГРАММЫ ДПП РАЗРАБОТАННЫЕ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НА ОСНОВЕ НПА ПО ЗАПРОСУ*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033B5FD-30A8-41C2-A7DF-0E8D352FE956}"/>
              </a:ext>
            </a:extLst>
          </p:cNvPr>
          <p:cNvSpPr txBox="1">
            <a:spLocks/>
          </p:cNvSpPr>
          <p:nvPr/>
        </p:nvSpPr>
        <p:spPr>
          <a:xfrm>
            <a:off x="249383" y="6314304"/>
            <a:ext cx="11711959" cy="543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Министерство здравоохранения Красноярского края и других ведомств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383" y="1134486"/>
            <a:ext cx="1161965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A21C28"/>
                </a:solidFill>
              </a:rPr>
              <a:t>2020</a:t>
            </a:r>
          </a:p>
          <a:p>
            <a:r>
              <a:rPr lang="ru-RU" sz="1200" dirty="0"/>
              <a:t>«Новая коронавирусная инфекция COVID-2019…»</a:t>
            </a:r>
            <a:endParaRPr lang="en-US" sz="1200" dirty="0"/>
          </a:p>
          <a:p>
            <a:r>
              <a:rPr lang="ru-RU" sz="1200" b="1" dirty="0"/>
              <a:t>Обучение прошли: </a:t>
            </a:r>
            <a:r>
              <a:rPr lang="ru-RU" sz="1200" b="1" dirty="0">
                <a:solidFill>
                  <a:srgbClr val="A21C28"/>
                </a:solidFill>
              </a:rPr>
              <a:t>27 344</a:t>
            </a:r>
            <a:r>
              <a:rPr lang="ru-RU" sz="1200" b="1" dirty="0"/>
              <a:t> человека</a:t>
            </a:r>
          </a:p>
          <a:p>
            <a:endParaRPr lang="en-US" sz="1200" b="1" dirty="0"/>
          </a:p>
          <a:p>
            <a:r>
              <a:rPr lang="ru-RU" sz="1600" b="1" dirty="0">
                <a:solidFill>
                  <a:srgbClr val="A21C28"/>
                </a:solidFill>
              </a:rPr>
              <a:t>2021</a:t>
            </a:r>
          </a:p>
          <a:p>
            <a:r>
              <a:rPr lang="ru-RU" sz="1200" dirty="0"/>
              <a:t>«Новая коронавирусная инфекция COVID-2019…»</a:t>
            </a:r>
            <a:endParaRPr lang="en-US" sz="1200" dirty="0"/>
          </a:p>
          <a:p>
            <a:r>
              <a:rPr lang="ru-RU" sz="1200" b="1" dirty="0"/>
              <a:t>Обучение прошли: </a:t>
            </a:r>
            <a:r>
              <a:rPr lang="ru-RU" sz="1200" b="1" dirty="0">
                <a:solidFill>
                  <a:srgbClr val="A21C28"/>
                </a:solidFill>
              </a:rPr>
              <a:t>1</a:t>
            </a:r>
            <a:r>
              <a:rPr lang="en-US" sz="1200" b="1" dirty="0">
                <a:solidFill>
                  <a:srgbClr val="A21C28"/>
                </a:solidFill>
              </a:rPr>
              <a:t> </a:t>
            </a:r>
            <a:r>
              <a:rPr lang="ru-RU" sz="1200" b="1" dirty="0">
                <a:solidFill>
                  <a:srgbClr val="A21C28"/>
                </a:solidFill>
              </a:rPr>
              <a:t>668</a:t>
            </a:r>
            <a:r>
              <a:rPr lang="ru-RU" sz="1200" b="1" dirty="0"/>
              <a:t> человек</a:t>
            </a:r>
          </a:p>
          <a:p>
            <a:endParaRPr lang="ru-RU" sz="800" dirty="0"/>
          </a:p>
          <a:p>
            <a:r>
              <a:rPr lang="ru-RU" sz="1200" dirty="0"/>
              <a:t>«Управление качеством и безопасностью медицинской деятельности: практические вопросы реализации приказа о внутреннем контроле качества»</a:t>
            </a:r>
            <a:endParaRPr lang="en-US" sz="1200" dirty="0"/>
          </a:p>
          <a:p>
            <a:r>
              <a:rPr lang="ru-RU" sz="1200" b="1" dirty="0"/>
              <a:t>Обучение прошли: </a:t>
            </a:r>
            <a:r>
              <a:rPr lang="ru-RU" sz="1200" b="1" dirty="0">
                <a:solidFill>
                  <a:srgbClr val="A21C28"/>
                </a:solidFill>
              </a:rPr>
              <a:t>343</a:t>
            </a:r>
            <a:r>
              <a:rPr lang="ru-RU" sz="1200" b="1" dirty="0"/>
              <a:t> человека</a:t>
            </a:r>
          </a:p>
          <a:p>
            <a:endParaRPr lang="ru-RU" sz="800" dirty="0"/>
          </a:p>
          <a:p>
            <a:r>
              <a:rPr lang="ru-RU" sz="1200" dirty="0"/>
              <a:t>«Организация и оказание паллиативной медицинской помощи в условиях стационара»</a:t>
            </a:r>
            <a:endParaRPr lang="en-US" sz="1200" dirty="0"/>
          </a:p>
          <a:p>
            <a:r>
              <a:rPr lang="ru-RU" sz="1200" b="1" dirty="0"/>
              <a:t>Обучение прошли: </a:t>
            </a:r>
            <a:r>
              <a:rPr lang="ru-RU" sz="1200" b="1" dirty="0">
                <a:solidFill>
                  <a:srgbClr val="A21C28"/>
                </a:solidFill>
              </a:rPr>
              <a:t>34</a:t>
            </a:r>
            <a:r>
              <a:rPr lang="ru-RU" sz="1200" b="1" dirty="0"/>
              <a:t> человека</a:t>
            </a:r>
          </a:p>
          <a:p>
            <a:endParaRPr lang="ru-RU" sz="1200" dirty="0"/>
          </a:p>
          <a:p>
            <a:r>
              <a:rPr lang="ru-RU" sz="1200" dirty="0"/>
              <a:t>«Особенности организации и оказания паллиативной помощи в первичном звене»</a:t>
            </a:r>
            <a:endParaRPr lang="en-US" sz="1200" dirty="0"/>
          </a:p>
          <a:p>
            <a:r>
              <a:rPr lang="ru-RU" sz="1200" b="1" dirty="0"/>
              <a:t>Обучение прошли: </a:t>
            </a:r>
            <a:r>
              <a:rPr lang="ru-RU" sz="1200" b="1" dirty="0">
                <a:solidFill>
                  <a:srgbClr val="A21C28"/>
                </a:solidFill>
              </a:rPr>
              <a:t>110</a:t>
            </a:r>
            <a:r>
              <a:rPr lang="ru-RU" sz="1200" b="1" dirty="0"/>
              <a:t> человек</a:t>
            </a:r>
          </a:p>
          <a:p>
            <a:endParaRPr lang="en-US" sz="1200" b="1" dirty="0"/>
          </a:p>
          <a:p>
            <a:r>
              <a:rPr lang="ru-RU" sz="1600" b="1" dirty="0">
                <a:solidFill>
                  <a:srgbClr val="A21C28"/>
                </a:solidFill>
              </a:rPr>
              <a:t>2022</a:t>
            </a:r>
          </a:p>
          <a:p>
            <a:r>
              <a:rPr lang="ru-RU" sz="1200" dirty="0"/>
              <a:t>«Эпидемиология и профилактика инфекционных болезней, связанных с оказанием медицинской помощи»</a:t>
            </a:r>
            <a:endParaRPr lang="en-US" sz="1200" dirty="0"/>
          </a:p>
          <a:p>
            <a:r>
              <a:rPr lang="ru-RU" sz="1200" b="1" dirty="0"/>
              <a:t>Обучение прошли: </a:t>
            </a:r>
            <a:r>
              <a:rPr lang="ru-RU" sz="1200" b="1" dirty="0">
                <a:solidFill>
                  <a:srgbClr val="A21C28"/>
                </a:solidFill>
              </a:rPr>
              <a:t>407</a:t>
            </a:r>
            <a:r>
              <a:rPr lang="ru-RU" sz="1200" b="1" dirty="0"/>
              <a:t> человек</a:t>
            </a:r>
          </a:p>
          <a:p>
            <a:endParaRPr lang="ru-RU" sz="800" dirty="0"/>
          </a:p>
          <a:p>
            <a:r>
              <a:rPr lang="ru-RU" sz="1200" dirty="0"/>
              <a:t>«Военно-полевая терапия (интенсивный курс)»</a:t>
            </a:r>
            <a:endParaRPr lang="en-US" sz="1200" dirty="0"/>
          </a:p>
          <a:p>
            <a:r>
              <a:rPr lang="ru-RU" sz="1200" b="1" dirty="0"/>
              <a:t>Обучение прошли: </a:t>
            </a:r>
            <a:r>
              <a:rPr lang="ru-RU" sz="1200" b="1" dirty="0">
                <a:solidFill>
                  <a:srgbClr val="A21C28"/>
                </a:solidFill>
              </a:rPr>
              <a:t>51</a:t>
            </a:r>
            <a:r>
              <a:rPr lang="ru-RU" sz="1200" b="1" dirty="0"/>
              <a:t> человек</a:t>
            </a:r>
          </a:p>
          <a:p>
            <a:endParaRPr lang="ru-RU" sz="800" dirty="0"/>
          </a:p>
          <a:p>
            <a:r>
              <a:rPr lang="ru-RU" sz="1200" dirty="0"/>
              <a:t>«Военно-полевая хирургия (интенсивный курс)»</a:t>
            </a:r>
            <a:endParaRPr lang="en-US" sz="1200" dirty="0"/>
          </a:p>
          <a:p>
            <a:r>
              <a:rPr lang="ru-RU" sz="1200" b="1" dirty="0"/>
              <a:t>Обучение прошли: </a:t>
            </a:r>
            <a:r>
              <a:rPr lang="ru-RU" sz="1200" b="1" dirty="0">
                <a:solidFill>
                  <a:srgbClr val="A21C28"/>
                </a:solidFill>
              </a:rPr>
              <a:t>55</a:t>
            </a:r>
            <a:r>
              <a:rPr lang="ru-RU" sz="1200" b="1" dirty="0"/>
              <a:t> человек</a:t>
            </a:r>
          </a:p>
          <a:p>
            <a:endParaRPr lang="ru-RU" sz="1100" b="1" dirty="0"/>
          </a:p>
          <a:p>
            <a:pPr algn="ctr"/>
            <a:r>
              <a:rPr lang="ru-RU" sz="1100" b="1" dirty="0"/>
              <a:t>НОЯБРЬ – ДЕКАБРЬ ПЛАНИРУЕТСЯ ПРОВЕСТИ ОБУЧЕНИЕ ПО ПРОГРАММЕ </a:t>
            </a:r>
          </a:p>
          <a:p>
            <a:pPr algn="ctr"/>
            <a:r>
              <a:rPr lang="ru-RU" sz="1100" b="1" dirty="0"/>
              <a:t>«ДИСПАНСЕРИЗАЦИЯ ОПРЕДЕЛЕННЫХ ГРУПП ВЗРОСЛОГО НАСЕЛЕНИЯ»</a:t>
            </a:r>
            <a:endParaRPr lang="ru-RU" sz="1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DE6AB3-C38B-D4E8-7E19-F71DBABDD9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F0E6EB-71FC-CD2B-3E7B-DC69853358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44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НОВОЕ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 ПРОФОРИЕНТАЦИИ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8B418C-4A54-4566-9949-EFB5F851714E}"/>
              </a:ext>
            </a:extLst>
          </p:cNvPr>
          <p:cNvSpPr/>
          <p:nvPr/>
        </p:nvSpPr>
        <p:spPr>
          <a:xfrm>
            <a:off x="1775310" y="1266091"/>
            <a:ext cx="9004719" cy="121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ПРОВЕДЕНИЕ ДВУХНЕДЕЛЬНОГО МЕРОПРИЯТИЯ</a:t>
            </a:r>
          </a:p>
          <a:p>
            <a:pPr algn="ctr"/>
            <a:r>
              <a:rPr lang="ru-RU" b="1" dirty="0">
                <a:solidFill>
                  <a:srgbClr val="A21C28"/>
                </a:solidFill>
              </a:rPr>
              <a:t>«ДЕНЬ ОТКРЫТЫХ ДВЕРЕЙ»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с проведением ярмарки-выставки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1D33CB-9FF7-4497-82DE-FC1999BF970D}"/>
              </a:ext>
            </a:extLst>
          </p:cNvPr>
          <p:cNvSpPr/>
          <p:nvPr/>
        </p:nvSpPr>
        <p:spPr>
          <a:xfrm>
            <a:off x="2428617" y="2840086"/>
            <a:ext cx="4304691" cy="371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МАСТЕР-КЛАССЫ ОТ КАФЕДР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индивидуальные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1C66AC-9579-4250-B08E-95B33B34BBCF}"/>
              </a:ext>
            </a:extLst>
          </p:cNvPr>
          <p:cNvSpPr/>
          <p:nvPr/>
        </p:nvSpPr>
        <p:spPr>
          <a:xfrm>
            <a:off x="2420954" y="4151021"/>
            <a:ext cx="4437046" cy="53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ОНЛАЙН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лекции и практические занятия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85743E9-838E-4456-82C1-2BA34B204E94}"/>
              </a:ext>
            </a:extLst>
          </p:cNvPr>
          <p:cNvSpPr/>
          <p:nvPr/>
        </p:nvSpPr>
        <p:spPr>
          <a:xfrm>
            <a:off x="2428618" y="5385808"/>
            <a:ext cx="7165956" cy="83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МАСТЕР-КЛАССЫ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для организованных групп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общеобразовательных организаций</a:t>
            </a:r>
          </a:p>
        </p:txBody>
      </p:sp>
      <p:grpSp>
        <p:nvGrpSpPr>
          <p:cNvPr id="9" name="object 114">
            <a:extLst>
              <a:ext uri="{FF2B5EF4-FFF2-40B4-BE49-F238E27FC236}">
                <a16:creationId xmlns:a16="http://schemas.microsoft.com/office/drawing/2014/main" id="{B53445C0-4D41-46EF-A979-83A4B9568B41}"/>
              </a:ext>
            </a:extLst>
          </p:cNvPr>
          <p:cNvGrpSpPr/>
          <p:nvPr/>
        </p:nvGrpSpPr>
        <p:grpSpPr>
          <a:xfrm>
            <a:off x="1555482" y="3990797"/>
            <a:ext cx="865505" cy="865505"/>
            <a:chOff x="1150991" y="8520086"/>
            <a:chExt cx="865505" cy="865505"/>
          </a:xfrm>
        </p:grpSpPr>
        <p:sp>
          <p:nvSpPr>
            <p:cNvPr id="10" name="object 115">
              <a:extLst>
                <a:ext uri="{FF2B5EF4-FFF2-40B4-BE49-F238E27FC236}">
                  <a16:creationId xmlns:a16="http://schemas.microsoft.com/office/drawing/2014/main" id="{C46CD03C-08BD-427B-9630-6170B3593D15}"/>
                </a:ext>
              </a:extLst>
            </p:cNvPr>
            <p:cNvSpPr/>
            <p:nvPr/>
          </p:nvSpPr>
          <p:spPr>
            <a:xfrm>
              <a:off x="1150991" y="8520086"/>
              <a:ext cx="865505" cy="865505"/>
            </a:xfrm>
            <a:custGeom>
              <a:avLst/>
              <a:gdLst/>
              <a:ahLst/>
              <a:cxnLst/>
              <a:rect l="l" t="t" r="r" b="b"/>
              <a:pathLst>
                <a:path w="865505" h="865504">
                  <a:moveTo>
                    <a:pt x="432730" y="0"/>
                  </a:moveTo>
                  <a:lnTo>
                    <a:pt x="385580" y="2539"/>
                  </a:lnTo>
                  <a:lnTo>
                    <a:pt x="339900" y="9980"/>
                  </a:lnTo>
                  <a:lnTo>
                    <a:pt x="295955" y="22060"/>
                  </a:lnTo>
                  <a:lnTo>
                    <a:pt x="254008" y="38513"/>
                  </a:lnTo>
                  <a:lnTo>
                    <a:pt x="214324" y="59078"/>
                  </a:lnTo>
                  <a:lnTo>
                    <a:pt x="177166" y="83488"/>
                  </a:lnTo>
                  <a:lnTo>
                    <a:pt x="142799" y="111482"/>
                  </a:lnTo>
                  <a:lnTo>
                    <a:pt x="111486" y="142793"/>
                  </a:lnTo>
                  <a:lnTo>
                    <a:pt x="83492" y="177159"/>
                  </a:lnTo>
                  <a:lnTo>
                    <a:pt x="59081" y="214316"/>
                  </a:lnTo>
                  <a:lnTo>
                    <a:pt x="38515" y="253999"/>
                  </a:lnTo>
                  <a:lnTo>
                    <a:pt x="22061" y="295945"/>
                  </a:lnTo>
                  <a:lnTo>
                    <a:pt x="9980" y="339890"/>
                  </a:lnTo>
                  <a:lnTo>
                    <a:pt x="2539" y="385569"/>
                  </a:lnTo>
                  <a:lnTo>
                    <a:pt x="0" y="432719"/>
                  </a:lnTo>
                  <a:lnTo>
                    <a:pt x="2539" y="479870"/>
                  </a:lnTo>
                  <a:lnTo>
                    <a:pt x="9980" y="525549"/>
                  </a:lnTo>
                  <a:lnTo>
                    <a:pt x="22061" y="569494"/>
                  </a:lnTo>
                  <a:lnTo>
                    <a:pt x="38515" y="611441"/>
                  </a:lnTo>
                  <a:lnTo>
                    <a:pt x="59081" y="651125"/>
                  </a:lnTo>
                  <a:lnTo>
                    <a:pt x="83492" y="688283"/>
                  </a:lnTo>
                  <a:lnTo>
                    <a:pt x="111486" y="722650"/>
                  </a:lnTo>
                  <a:lnTo>
                    <a:pt x="142799" y="753963"/>
                  </a:lnTo>
                  <a:lnTo>
                    <a:pt x="177166" y="781957"/>
                  </a:lnTo>
                  <a:lnTo>
                    <a:pt x="214324" y="806369"/>
                  </a:lnTo>
                  <a:lnTo>
                    <a:pt x="254008" y="826934"/>
                  </a:lnTo>
                  <a:lnTo>
                    <a:pt x="295955" y="843388"/>
                  </a:lnTo>
                  <a:lnTo>
                    <a:pt x="339900" y="855469"/>
                  </a:lnTo>
                  <a:lnTo>
                    <a:pt x="385580" y="862910"/>
                  </a:lnTo>
                  <a:lnTo>
                    <a:pt x="432730" y="865450"/>
                  </a:lnTo>
                  <a:lnTo>
                    <a:pt x="479880" y="862910"/>
                  </a:lnTo>
                  <a:lnTo>
                    <a:pt x="525559" y="855469"/>
                  </a:lnTo>
                  <a:lnTo>
                    <a:pt x="569504" y="843388"/>
                  </a:lnTo>
                  <a:lnTo>
                    <a:pt x="611450" y="826934"/>
                  </a:lnTo>
                  <a:lnTo>
                    <a:pt x="651133" y="806369"/>
                  </a:lnTo>
                  <a:lnTo>
                    <a:pt x="688290" y="781957"/>
                  </a:lnTo>
                  <a:lnTo>
                    <a:pt x="722656" y="753963"/>
                  </a:lnTo>
                  <a:lnTo>
                    <a:pt x="753967" y="722650"/>
                  </a:lnTo>
                  <a:lnTo>
                    <a:pt x="781961" y="688283"/>
                  </a:lnTo>
                  <a:lnTo>
                    <a:pt x="806371" y="651125"/>
                  </a:lnTo>
                  <a:lnTo>
                    <a:pt x="826936" y="611441"/>
                  </a:lnTo>
                  <a:lnTo>
                    <a:pt x="843390" y="569494"/>
                  </a:lnTo>
                  <a:lnTo>
                    <a:pt x="855469" y="525549"/>
                  </a:lnTo>
                  <a:lnTo>
                    <a:pt x="862910" y="479870"/>
                  </a:lnTo>
                  <a:lnTo>
                    <a:pt x="865450" y="432719"/>
                  </a:lnTo>
                  <a:lnTo>
                    <a:pt x="862910" y="385569"/>
                  </a:lnTo>
                  <a:lnTo>
                    <a:pt x="855469" y="339890"/>
                  </a:lnTo>
                  <a:lnTo>
                    <a:pt x="843390" y="295945"/>
                  </a:lnTo>
                  <a:lnTo>
                    <a:pt x="826936" y="253999"/>
                  </a:lnTo>
                  <a:lnTo>
                    <a:pt x="806371" y="214316"/>
                  </a:lnTo>
                  <a:lnTo>
                    <a:pt x="781961" y="177159"/>
                  </a:lnTo>
                  <a:lnTo>
                    <a:pt x="753967" y="142793"/>
                  </a:lnTo>
                  <a:lnTo>
                    <a:pt x="722656" y="111482"/>
                  </a:lnTo>
                  <a:lnTo>
                    <a:pt x="688290" y="83488"/>
                  </a:lnTo>
                  <a:lnTo>
                    <a:pt x="651133" y="59078"/>
                  </a:lnTo>
                  <a:lnTo>
                    <a:pt x="611450" y="38513"/>
                  </a:lnTo>
                  <a:lnTo>
                    <a:pt x="569504" y="22060"/>
                  </a:lnTo>
                  <a:lnTo>
                    <a:pt x="525559" y="9980"/>
                  </a:lnTo>
                  <a:lnTo>
                    <a:pt x="479880" y="2539"/>
                  </a:lnTo>
                  <a:lnTo>
                    <a:pt x="432730" y="0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6">
              <a:extLst>
                <a:ext uri="{FF2B5EF4-FFF2-40B4-BE49-F238E27FC236}">
                  <a16:creationId xmlns:a16="http://schemas.microsoft.com/office/drawing/2014/main" id="{41B93A71-8943-48AD-A902-09E3BB281F75}"/>
                </a:ext>
              </a:extLst>
            </p:cNvPr>
            <p:cNvSpPr/>
            <p:nvPr/>
          </p:nvSpPr>
          <p:spPr>
            <a:xfrm>
              <a:off x="1309128" y="8743943"/>
              <a:ext cx="553085" cy="447675"/>
            </a:xfrm>
            <a:custGeom>
              <a:avLst/>
              <a:gdLst/>
              <a:ahLst/>
              <a:cxnLst/>
              <a:rect l="l" t="t" r="r" b="b"/>
              <a:pathLst>
                <a:path w="553085" h="447675">
                  <a:moveTo>
                    <a:pt x="210248" y="148374"/>
                  </a:moveTo>
                  <a:lnTo>
                    <a:pt x="207086" y="145199"/>
                  </a:lnTo>
                  <a:lnTo>
                    <a:pt x="122428" y="145199"/>
                  </a:lnTo>
                  <a:lnTo>
                    <a:pt x="119265" y="148374"/>
                  </a:lnTo>
                  <a:lnTo>
                    <a:pt x="119265" y="156184"/>
                  </a:lnTo>
                  <a:lnTo>
                    <a:pt x="122428" y="159359"/>
                  </a:lnTo>
                  <a:lnTo>
                    <a:pt x="203174" y="159359"/>
                  </a:lnTo>
                  <a:lnTo>
                    <a:pt x="207086" y="159359"/>
                  </a:lnTo>
                  <a:lnTo>
                    <a:pt x="210248" y="156184"/>
                  </a:lnTo>
                  <a:lnTo>
                    <a:pt x="210248" y="148374"/>
                  </a:lnTo>
                  <a:close/>
                </a:path>
                <a:path w="553085" h="447675">
                  <a:moveTo>
                    <a:pt x="210248" y="112864"/>
                  </a:moveTo>
                  <a:lnTo>
                    <a:pt x="207086" y="109689"/>
                  </a:lnTo>
                  <a:lnTo>
                    <a:pt x="122428" y="109689"/>
                  </a:lnTo>
                  <a:lnTo>
                    <a:pt x="119265" y="112864"/>
                  </a:lnTo>
                  <a:lnTo>
                    <a:pt x="119265" y="120688"/>
                  </a:lnTo>
                  <a:lnTo>
                    <a:pt x="122428" y="123863"/>
                  </a:lnTo>
                  <a:lnTo>
                    <a:pt x="203174" y="123863"/>
                  </a:lnTo>
                  <a:lnTo>
                    <a:pt x="207086" y="123863"/>
                  </a:lnTo>
                  <a:lnTo>
                    <a:pt x="210248" y="120688"/>
                  </a:lnTo>
                  <a:lnTo>
                    <a:pt x="210248" y="112864"/>
                  </a:lnTo>
                  <a:close/>
                </a:path>
                <a:path w="553085" h="447675">
                  <a:moveTo>
                    <a:pt x="210248" y="77381"/>
                  </a:moveTo>
                  <a:lnTo>
                    <a:pt x="207086" y="74206"/>
                  </a:lnTo>
                  <a:lnTo>
                    <a:pt x="122428" y="74206"/>
                  </a:lnTo>
                  <a:lnTo>
                    <a:pt x="119265" y="77381"/>
                  </a:lnTo>
                  <a:lnTo>
                    <a:pt x="119265" y="85191"/>
                  </a:lnTo>
                  <a:lnTo>
                    <a:pt x="122428" y="88366"/>
                  </a:lnTo>
                  <a:lnTo>
                    <a:pt x="203174" y="88366"/>
                  </a:lnTo>
                  <a:lnTo>
                    <a:pt x="207086" y="88366"/>
                  </a:lnTo>
                  <a:lnTo>
                    <a:pt x="210248" y="85191"/>
                  </a:lnTo>
                  <a:lnTo>
                    <a:pt x="210248" y="77381"/>
                  </a:lnTo>
                  <a:close/>
                </a:path>
                <a:path w="553085" h="447675">
                  <a:moveTo>
                    <a:pt x="210248" y="41884"/>
                  </a:moveTo>
                  <a:lnTo>
                    <a:pt x="207086" y="38709"/>
                  </a:lnTo>
                  <a:lnTo>
                    <a:pt x="122428" y="38709"/>
                  </a:lnTo>
                  <a:lnTo>
                    <a:pt x="119265" y="41884"/>
                  </a:lnTo>
                  <a:lnTo>
                    <a:pt x="119265" y="49695"/>
                  </a:lnTo>
                  <a:lnTo>
                    <a:pt x="122428" y="52870"/>
                  </a:lnTo>
                  <a:lnTo>
                    <a:pt x="203174" y="52870"/>
                  </a:lnTo>
                  <a:lnTo>
                    <a:pt x="207086" y="52870"/>
                  </a:lnTo>
                  <a:lnTo>
                    <a:pt x="210248" y="49695"/>
                  </a:lnTo>
                  <a:lnTo>
                    <a:pt x="210248" y="41884"/>
                  </a:lnTo>
                  <a:close/>
                </a:path>
                <a:path w="553085" h="447675">
                  <a:moveTo>
                    <a:pt x="402031" y="229590"/>
                  </a:moveTo>
                  <a:lnTo>
                    <a:pt x="398856" y="226415"/>
                  </a:lnTo>
                  <a:lnTo>
                    <a:pt x="347497" y="226415"/>
                  </a:lnTo>
                  <a:lnTo>
                    <a:pt x="303555" y="236029"/>
                  </a:lnTo>
                  <a:lnTo>
                    <a:pt x="276313" y="252399"/>
                  </a:lnTo>
                  <a:lnTo>
                    <a:pt x="262343" y="243344"/>
                  </a:lnTo>
                  <a:lnTo>
                    <a:pt x="249059" y="236029"/>
                  </a:lnTo>
                  <a:lnTo>
                    <a:pt x="234962" y="230733"/>
                  </a:lnTo>
                  <a:lnTo>
                    <a:pt x="220256" y="227507"/>
                  </a:lnTo>
                  <a:lnTo>
                    <a:pt x="205130" y="226415"/>
                  </a:lnTo>
                  <a:lnTo>
                    <a:pt x="153771" y="226415"/>
                  </a:lnTo>
                  <a:lnTo>
                    <a:pt x="150596" y="229590"/>
                  </a:lnTo>
                  <a:lnTo>
                    <a:pt x="150596" y="237413"/>
                  </a:lnTo>
                  <a:lnTo>
                    <a:pt x="153771" y="240588"/>
                  </a:lnTo>
                  <a:lnTo>
                    <a:pt x="205130" y="240588"/>
                  </a:lnTo>
                  <a:lnTo>
                    <a:pt x="218224" y="241528"/>
                  </a:lnTo>
                  <a:lnTo>
                    <a:pt x="230949" y="244309"/>
                  </a:lnTo>
                  <a:lnTo>
                    <a:pt x="243154" y="248894"/>
                  </a:lnTo>
                  <a:lnTo>
                    <a:pt x="254647" y="255219"/>
                  </a:lnTo>
                  <a:lnTo>
                    <a:pt x="273634" y="267538"/>
                  </a:lnTo>
                  <a:lnTo>
                    <a:pt x="274967" y="267919"/>
                  </a:lnTo>
                  <a:lnTo>
                    <a:pt x="276313" y="267919"/>
                  </a:lnTo>
                  <a:lnTo>
                    <a:pt x="277660" y="267919"/>
                  </a:lnTo>
                  <a:lnTo>
                    <a:pt x="278993" y="267538"/>
                  </a:lnTo>
                  <a:lnTo>
                    <a:pt x="321678" y="244309"/>
                  </a:lnTo>
                  <a:lnTo>
                    <a:pt x="347497" y="240588"/>
                  </a:lnTo>
                  <a:lnTo>
                    <a:pt x="398856" y="240588"/>
                  </a:lnTo>
                  <a:lnTo>
                    <a:pt x="402031" y="237413"/>
                  </a:lnTo>
                  <a:lnTo>
                    <a:pt x="402031" y="229590"/>
                  </a:lnTo>
                  <a:close/>
                </a:path>
                <a:path w="553085" h="447675">
                  <a:moveTo>
                    <a:pt x="433362" y="148374"/>
                  </a:moveTo>
                  <a:lnTo>
                    <a:pt x="430199" y="145199"/>
                  </a:lnTo>
                  <a:lnTo>
                    <a:pt x="345541" y="145199"/>
                  </a:lnTo>
                  <a:lnTo>
                    <a:pt x="342366" y="148374"/>
                  </a:lnTo>
                  <a:lnTo>
                    <a:pt x="342366" y="156184"/>
                  </a:lnTo>
                  <a:lnTo>
                    <a:pt x="345541" y="159359"/>
                  </a:lnTo>
                  <a:lnTo>
                    <a:pt x="426275" y="159359"/>
                  </a:lnTo>
                  <a:lnTo>
                    <a:pt x="430199" y="159359"/>
                  </a:lnTo>
                  <a:lnTo>
                    <a:pt x="433362" y="156184"/>
                  </a:lnTo>
                  <a:lnTo>
                    <a:pt x="433362" y="148374"/>
                  </a:lnTo>
                  <a:close/>
                </a:path>
                <a:path w="553085" h="447675">
                  <a:moveTo>
                    <a:pt x="433362" y="112864"/>
                  </a:moveTo>
                  <a:lnTo>
                    <a:pt x="430199" y="109689"/>
                  </a:lnTo>
                  <a:lnTo>
                    <a:pt x="345541" y="109689"/>
                  </a:lnTo>
                  <a:lnTo>
                    <a:pt x="342366" y="112864"/>
                  </a:lnTo>
                  <a:lnTo>
                    <a:pt x="342366" y="120688"/>
                  </a:lnTo>
                  <a:lnTo>
                    <a:pt x="345541" y="123863"/>
                  </a:lnTo>
                  <a:lnTo>
                    <a:pt x="426275" y="123863"/>
                  </a:lnTo>
                  <a:lnTo>
                    <a:pt x="430199" y="123863"/>
                  </a:lnTo>
                  <a:lnTo>
                    <a:pt x="433362" y="120688"/>
                  </a:lnTo>
                  <a:lnTo>
                    <a:pt x="433362" y="112864"/>
                  </a:lnTo>
                  <a:close/>
                </a:path>
                <a:path w="553085" h="447675">
                  <a:moveTo>
                    <a:pt x="433362" y="77381"/>
                  </a:moveTo>
                  <a:lnTo>
                    <a:pt x="430199" y="74206"/>
                  </a:lnTo>
                  <a:lnTo>
                    <a:pt x="345541" y="74206"/>
                  </a:lnTo>
                  <a:lnTo>
                    <a:pt x="342366" y="77381"/>
                  </a:lnTo>
                  <a:lnTo>
                    <a:pt x="342366" y="85191"/>
                  </a:lnTo>
                  <a:lnTo>
                    <a:pt x="345541" y="88366"/>
                  </a:lnTo>
                  <a:lnTo>
                    <a:pt x="426275" y="88366"/>
                  </a:lnTo>
                  <a:lnTo>
                    <a:pt x="430199" y="88366"/>
                  </a:lnTo>
                  <a:lnTo>
                    <a:pt x="433362" y="85191"/>
                  </a:lnTo>
                  <a:lnTo>
                    <a:pt x="433362" y="77381"/>
                  </a:lnTo>
                  <a:close/>
                </a:path>
                <a:path w="553085" h="447675">
                  <a:moveTo>
                    <a:pt x="433362" y="41884"/>
                  </a:moveTo>
                  <a:lnTo>
                    <a:pt x="430199" y="38709"/>
                  </a:lnTo>
                  <a:lnTo>
                    <a:pt x="345541" y="38709"/>
                  </a:lnTo>
                  <a:lnTo>
                    <a:pt x="342366" y="41884"/>
                  </a:lnTo>
                  <a:lnTo>
                    <a:pt x="342366" y="49695"/>
                  </a:lnTo>
                  <a:lnTo>
                    <a:pt x="345541" y="52870"/>
                  </a:lnTo>
                  <a:lnTo>
                    <a:pt x="426275" y="52870"/>
                  </a:lnTo>
                  <a:lnTo>
                    <a:pt x="430199" y="52870"/>
                  </a:lnTo>
                  <a:lnTo>
                    <a:pt x="433362" y="49695"/>
                  </a:lnTo>
                  <a:lnTo>
                    <a:pt x="433362" y="41884"/>
                  </a:lnTo>
                  <a:close/>
                </a:path>
                <a:path w="553085" h="447675">
                  <a:moveTo>
                    <a:pt x="478713" y="221500"/>
                  </a:moveTo>
                  <a:lnTo>
                    <a:pt x="475538" y="218351"/>
                  </a:lnTo>
                  <a:lnTo>
                    <a:pt x="467715" y="218351"/>
                  </a:lnTo>
                  <a:lnTo>
                    <a:pt x="464553" y="221500"/>
                  </a:lnTo>
                  <a:lnTo>
                    <a:pt x="464553" y="315290"/>
                  </a:lnTo>
                  <a:lnTo>
                    <a:pt x="88074" y="315290"/>
                  </a:lnTo>
                  <a:lnTo>
                    <a:pt x="88074" y="221500"/>
                  </a:lnTo>
                  <a:lnTo>
                    <a:pt x="84899" y="218351"/>
                  </a:lnTo>
                  <a:lnTo>
                    <a:pt x="77089" y="218351"/>
                  </a:lnTo>
                  <a:lnTo>
                    <a:pt x="73914" y="221500"/>
                  </a:lnTo>
                  <a:lnTo>
                    <a:pt x="73914" y="326288"/>
                  </a:lnTo>
                  <a:lnTo>
                    <a:pt x="77089" y="329463"/>
                  </a:lnTo>
                  <a:lnTo>
                    <a:pt x="471639" y="329463"/>
                  </a:lnTo>
                  <a:lnTo>
                    <a:pt x="475538" y="329463"/>
                  </a:lnTo>
                  <a:lnTo>
                    <a:pt x="478713" y="326288"/>
                  </a:lnTo>
                  <a:lnTo>
                    <a:pt x="478713" y="221500"/>
                  </a:lnTo>
                  <a:close/>
                </a:path>
                <a:path w="553085" h="447675">
                  <a:moveTo>
                    <a:pt x="478726" y="3175"/>
                  </a:moveTo>
                  <a:lnTo>
                    <a:pt x="475538" y="0"/>
                  </a:lnTo>
                  <a:lnTo>
                    <a:pt x="464566" y="0"/>
                  </a:lnTo>
                  <a:lnTo>
                    <a:pt x="464566" y="14160"/>
                  </a:lnTo>
                  <a:lnTo>
                    <a:pt x="464566" y="191020"/>
                  </a:lnTo>
                  <a:lnTo>
                    <a:pt x="347497" y="191020"/>
                  </a:lnTo>
                  <a:lnTo>
                    <a:pt x="332371" y="192100"/>
                  </a:lnTo>
                  <a:lnTo>
                    <a:pt x="317665" y="195326"/>
                  </a:lnTo>
                  <a:lnTo>
                    <a:pt x="303568" y="200621"/>
                  </a:lnTo>
                  <a:lnTo>
                    <a:pt x="290283" y="207949"/>
                  </a:lnTo>
                  <a:lnTo>
                    <a:pt x="283387" y="212420"/>
                  </a:lnTo>
                  <a:lnTo>
                    <a:pt x="283387" y="121043"/>
                  </a:lnTo>
                  <a:lnTo>
                    <a:pt x="280225" y="117881"/>
                  </a:lnTo>
                  <a:lnTo>
                    <a:pt x="272402" y="117881"/>
                  </a:lnTo>
                  <a:lnTo>
                    <a:pt x="269240" y="121043"/>
                  </a:lnTo>
                  <a:lnTo>
                    <a:pt x="269240" y="212394"/>
                  </a:lnTo>
                  <a:lnTo>
                    <a:pt x="262356" y="207937"/>
                  </a:lnTo>
                  <a:lnTo>
                    <a:pt x="249072" y="200621"/>
                  </a:lnTo>
                  <a:lnTo>
                    <a:pt x="234975" y="195326"/>
                  </a:lnTo>
                  <a:lnTo>
                    <a:pt x="220268" y="192100"/>
                  </a:lnTo>
                  <a:lnTo>
                    <a:pt x="205143" y="191020"/>
                  </a:lnTo>
                  <a:lnTo>
                    <a:pt x="88074" y="191020"/>
                  </a:lnTo>
                  <a:lnTo>
                    <a:pt x="88074" y="14160"/>
                  </a:lnTo>
                  <a:lnTo>
                    <a:pt x="205143" y="14160"/>
                  </a:lnTo>
                  <a:lnTo>
                    <a:pt x="218236" y="15100"/>
                  </a:lnTo>
                  <a:lnTo>
                    <a:pt x="230962" y="17894"/>
                  </a:lnTo>
                  <a:lnTo>
                    <a:pt x="243154" y="22479"/>
                  </a:lnTo>
                  <a:lnTo>
                    <a:pt x="254647" y="28816"/>
                  </a:lnTo>
                  <a:lnTo>
                    <a:pt x="269240" y="38290"/>
                  </a:lnTo>
                  <a:lnTo>
                    <a:pt x="269240" y="90144"/>
                  </a:lnTo>
                  <a:lnTo>
                    <a:pt x="272402" y="93306"/>
                  </a:lnTo>
                  <a:lnTo>
                    <a:pt x="276313" y="93306"/>
                  </a:lnTo>
                  <a:lnTo>
                    <a:pt x="280225" y="93306"/>
                  </a:lnTo>
                  <a:lnTo>
                    <a:pt x="283387" y="90144"/>
                  </a:lnTo>
                  <a:lnTo>
                    <a:pt x="283387" y="38290"/>
                  </a:lnTo>
                  <a:lnTo>
                    <a:pt x="297992" y="28816"/>
                  </a:lnTo>
                  <a:lnTo>
                    <a:pt x="334403" y="15100"/>
                  </a:lnTo>
                  <a:lnTo>
                    <a:pt x="347497" y="14160"/>
                  </a:lnTo>
                  <a:lnTo>
                    <a:pt x="464566" y="14160"/>
                  </a:lnTo>
                  <a:lnTo>
                    <a:pt x="464566" y="0"/>
                  </a:lnTo>
                  <a:lnTo>
                    <a:pt x="347497" y="0"/>
                  </a:lnTo>
                  <a:lnTo>
                    <a:pt x="332371" y="1092"/>
                  </a:lnTo>
                  <a:lnTo>
                    <a:pt x="317652" y="4318"/>
                  </a:lnTo>
                  <a:lnTo>
                    <a:pt x="303555" y="9613"/>
                  </a:lnTo>
                  <a:lnTo>
                    <a:pt x="290283" y="16929"/>
                  </a:lnTo>
                  <a:lnTo>
                    <a:pt x="276326" y="25971"/>
                  </a:lnTo>
                  <a:lnTo>
                    <a:pt x="262356" y="16929"/>
                  </a:lnTo>
                  <a:lnTo>
                    <a:pt x="220268" y="1092"/>
                  </a:lnTo>
                  <a:lnTo>
                    <a:pt x="205143" y="0"/>
                  </a:lnTo>
                  <a:lnTo>
                    <a:pt x="77089" y="0"/>
                  </a:lnTo>
                  <a:lnTo>
                    <a:pt x="73914" y="3175"/>
                  </a:lnTo>
                  <a:lnTo>
                    <a:pt x="73914" y="202006"/>
                  </a:lnTo>
                  <a:lnTo>
                    <a:pt x="77089" y="205181"/>
                  </a:lnTo>
                  <a:lnTo>
                    <a:pt x="205143" y="205181"/>
                  </a:lnTo>
                  <a:lnTo>
                    <a:pt x="218236" y="206121"/>
                  </a:lnTo>
                  <a:lnTo>
                    <a:pt x="230962" y="208915"/>
                  </a:lnTo>
                  <a:lnTo>
                    <a:pt x="243154" y="213499"/>
                  </a:lnTo>
                  <a:lnTo>
                    <a:pt x="254647" y="219837"/>
                  </a:lnTo>
                  <a:lnTo>
                    <a:pt x="269240" y="229285"/>
                  </a:lnTo>
                  <a:lnTo>
                    <a:pt x="272402" y="232498"/>
                  </a:lnTo>
                  <a:lnTo>
                    <a:pt x="274929" y="232498"/>
                  </a:lnTo>
                  <a:lnTo>
                    <a:pt x="277660" y="232511"/>
                  </a:lnTo>
                  <a:lnTo>
                    <a:pt x="280225" y="232498"/>
                  </a:lnTo>
                  <a:lnTo>
                    <a:pt x="283387" y="229323"/>
                  </a:lnTo>
                  <a:lnTo>
                    <a:pt x="297992" y="219837"/>
                  </a:lnTo>
                  <a:lnTo>
                    <a:pt x="334403" y="206121"/>
                  </a:lnTo>
                  <a:lnTo>
                    <a:pt x="347497" y="205181"/>
                  </a:lnTo>
                  <a:lnTo>
                    <a:pt x="475538" y="205181"/>
                  </a:lnTo>
                  <a:lnTo>
                    <a:pt x="478726" y="202006"/>
                  </a:lnTo>
                  <a:lnTo>
                    <a:pt x="478726" y="14160"/>
                  </a:lnTo>
                  <a:lnTo>
                    <a:pt x="478726" y="3175"/>
                  </a:lnTo>
                  <a:close/>
                </a:path>
                <a:path w="553085" h="447675">
                  <a:moveTo>
                    <a:pt x="552615" y="360375"/>
                  </a:moveTo>
                  <a:lnTo>
                    <a:pt x="549452" y="357200"/>
                  </a:lnTo>
                  <a:lnTo>
                    <a:pt x="538099" y="357200"/>
                  </a:lnTo>
                  <a:lnTo>
                    <a:pt x="538099" y="371360"/>
                  </a:lnTo>
                  <a:lnTo>
                    <a:pt x="530910" y="395592"/>
                  </a:lnTo>
                  <a:lnTo>
                    <a:pt x="515886" y="415175"/>
                  </a:lnTo>
                  <a:lnTo>
                    <a:pt x="494880" y="428256"/>
                  </a:lnTo>
                  <a:lnTo>
                    <a:pt x="469709" y="433031"/>
                  </a:lnTo>
                  <a:lnTo>
                    <a:pt x="82918" y="433031"/>
                  </a:lnTo>
                  <a:lnTo>
                    <a:pt x="57746" y="428256"/>
                  </a:lnTo>
                  <a:lnTo>
                    <a:pt x="36741" y="415175"/>
                  </a:lnTo>
                  <a:lnTo>
                    <a:pt x="21717" y="395592"/>
                  </a:lnTo>
                  <a:lnTo>
                    <a:pt x="14528" y="371360"/>
                  </a:lnTo>
                  <a:lnTo>
                    <a:pt x="28994" y="371360"/>
                  </a:lnTo>
                  <a:lnTo>
                    <a:pt x="171411" y="371360"/>
                  </a:lnTo>
                  <a:lnTo>
                    <a:pt x="171411" y="376974"/>
                  </a:lnTo>
                  <a:lnTo>
                    <a:pt x="173964" y="389534"/>
                  </a:lnTo>
                  <a:lnTo>
                    <a:pt x="180898" y="399796"/>
                  </a:lnTo>
                  <a:lnTo>
                    <a:pt x="191173" y="406730"/>
                  </a:lnTo>
                  <a:lnTo>
                    <a:pt x="203733" y="409270"/>
                  </a:lnTo>
                  <a:lnTo>
                    <a:pt x="348881" y="409270"/>
                  </a:lnTo>
                  <a:lnTo>
                    <a:pt x="361454" y="406730"/>
                  </a:lnTo>
                  <a:lnTo>
                    <a:pt x="371729" y="399796"/>
                  </a:lnTo>
                  <a:lnTo>
                    <a:pt x="374891" y="395109"/>
                  </a:lnTo>
                  <a:lnTo>
                    <a:pt x="378663" y="389534"/>
                  </a:lnTo>
                  <a:lnTo>
                    <a:pt x="381203" y="376974"/>
                  </a:lnTo>
                  <a:lnTo>
                    <a:pt x="381203" y="371360"/>
                  </a:lnTo>
                  <a:lnTo>
                    <a:pt x="519734" y="371360"/>
                  </a:lnTo>
                  <a:lnTo>
                    <a:pt x="523646" y="371360"/>
                  </a:lnTo>
                  <a:lnTo>
                    <a:pt x="538099" y="371360"/>
                  </a:lnTo>
                  <a:lnTo>
                    <a:pt x="538099" y="357200"/>
                  </a:lnTo>
                  <a:lnTo>
                    <a:pt x="526808" y="357200"/>
                  </a:lnTo>
                  <a:lnTo>
                    <a:pt x="526808" y="91655"/>
                  </a:lnTo>
                  <a:lnTo>
                    <a:pt x="524586" y="80645"/>
                  </a:lnTo>
                  <a:lnTo>
                    <a:pt x="518502" y="71640"/>
                  </a:lnTo>
                  <a:lnTo>
                    <a:pt x="509498" y="65557"/>
                  </a:lnTo>
                  <a:lnTo>
                    <a:pt x="498487" y="63334"/>
                  </a:lnTo>
                  <a:lnTo>
                    <a:pt x="494576" y="63334"/>
                  </a:lnTo>
                  <a:lnTo>
                    <a:pt x="491401" y="66509"/>
                  </a:lnTo>
                  <a:lnTo>
                    <a:pt x="491401" y="74333"/>
                  </a:lnTo>
                  <a:lnTo>
                    <a:pt x="494576" y="77495"/>
                  </a:lnTo>
                  <a:lnTo>
                    <a:pt x="506298" y="77495"/>
                  </a:lnTo>
                  <a:lnTo>
                    <a:pt x="512648" y="83845"/>
                  </a:lnTo>
                  <a:lnTo>
                    <a:pt x="512648" y="357200"/>
                  </a:lnTo>
                  <a:lnTo>
                    <a:pt x="378028" y="357200"/>
                  </a:lnTo>
                  <a:lnTo>
                    <a:pt x="367030" y="357200"/>
                  </a:lnTo>
                  <a:lnTo>
                    <a:pt x="367030" y="371360"/>
                  </a:lnTo>
                  <a:lnTo>
                    <a:pt x="367030" y="376974"/>
                  </a:lnTo>
                  <a:lnTo>
                    <a:pt x="365607" y="384022"/>
                  </a:lnTo>
                  <a:lnTo>
                    <a:pt x="361708" y="389788"/>
                  </a:lnTo>
                  <a:lnTo>
                    <a:pt x="355942" y="393687"/>
                  </a:lnTo>
                  <a:lnTo>
                    <a:pt x="348881" y="395109"/>
                  </a:lnTo>
                  <a:lnTo>
                    <a:pt x="203733" y="395109"/>
                  </a:lnTo>
                  <a:lnTo>
                    <a:pt x="196672" y="393687"/>
                  </a:lnTo>
                  <a:lnTo>
                    <a:pt x="190906" y="389788"/>
                  </a:lnTo>
                  <a:lnTo>
                    <a:pt x="187007" y="384022"/>
                  </a:lnTo>
                  <a:lnTo>
                    <a:pt x="185585" y="376974"/>
                  </a:lnTo>
                  <a:lnTo>
                    <a:pt x="185585" y="371360"/>
                  </a:lnTo>
                  <a:lnTo>
                    <a:pt x="367030" y="371360"/>
                  </a:lnTo>
                  <a:lnTo>
                    <a:pt x="367030" y="357200"/>
                  </a:lnTo>
                  <a:lnTo>
                    <a:pt x="174586" y="357200"/>
                  </a:lnTo>
                  <a:lnTo>
                    <a:pt x="39992" y="357200"/>
                  </a:lnTo>
                  <a:lnTo>
                    <a:pt x="39992" y="83845"/>
                  </a:lnTo>
                  <a:lnTo>
                    <a:pt x="46342" y="77495"/>
                  </a:lnTo>
                  <a:lnTo>
                    <a:pt x="58064" y="77495"/>
                  </a:lnTo>
                  <a:lnTo>
                    <a:pt x="61226" y="74333"/>
                  </a:lnTo>
                  <a:lnTo>
                    <a:pt x="61226" y="66509"/>
                  </a:lnTo>
                  <a:lnTo>
                    <a:pt x="58064" y="63334"/>
                  </a:lnTo>
                  <a:lnTo>
                    <a:pt x="54152" y="63334"/>
                  </a:lnTo>
                  <a:lnTo>
                    <a:pt x="43141" y="65557"/>
                  </a:lnTo>
                  <a:lnTo>
                    <a:pt x="34137" y="71640"/>
                  </a:lnTo>
                  <a:lnTo>
                    <a:pt x="28054" y="80645"/>
                  </a:lnTo>
                  <a:lnTo>
                    <a:pt x="25831" y="91655"/>
                  </a:lnTo>
                  <a:lnTo>
                    <a:pt x="25831" y="357200"/>
                  </a:lnTo>
                  <a:lnTo>
                    <a:pt x="3175" y="357200"/>
                  </a:lnTo>
                  <a:lnTo>
                    <a:pt x="0" y="360375"/>
                  </a:lnTo>
                  <a:lnTo>
                    <a:pt x="0" y="364274"/>
                  </a:lnTo>
                  <a:lnTo>
                    <a:pt x="6527" y="396519"/>
                  </a:lnTo>
                  <a:lnTo>
                    <a:pt x="24307" y="422871"/>
                  </a:lnTo>
                  <a:lnTo>
                    <a:pt x="50673" y="440664"/>
                  </a:lnTo>
                  <a:lnTo>
                    <a:pt x="82918" y="447179"/>
                  </a:lnTo>
                  <a:lnTo>
                    <a:pt x="469709" y="447179"/>
                  </a:lnTo>
                  <a:lnTo>
                    <a:pt x="501954" y="440664"/>
                  </a:lnTo>
                  <a:lnTo>
                    <a:pt x="513257" y="433031"/>
                  </a:lnTo>
                  <a:lnTo>
                    <a:pt x="528307" y="422871"/>
                  </a:lnTo>
                  <a:lnTo>
                    <a:pt x="546100" y="396519"/>
                  </a:lnTo>
                  <a:lnTo>
                    <a:pt x="551192" y="371360"/>
                  </a:lnTo>
                  <a:lnTo>
                    <a:pt x="552615" y="364274"/>
                  </a:lnTo>
                  <a:lnTo>
                    <a:pt x="552615" y="360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37">
            <a:extLst>
              <a:ext uri="{FF2B5EF4-FFF2-40B4-BE49-F238E27FC236}">
                <a16:creationId xmlns:a16="http://schemas.microsoft.com/office/drawing/2014/main" id="{50027D19-5E95-4B5A-BC27-FC426C4CC27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5515" y="5369298"/>
            <a:ext cx="865439" cy="865439"/>
          </a:xfrm>
          <a:prstGeom prst="rect">
            <a:avLst/>
          </a:prstGeom>
        </p:spPr>
      </p:pic>
      <p:grpSp>
        <p:nvGrpSpPr>
          <p:cNvPr id="13" name="object 122">
            <a:extLst>
              <a:ext uri="{FF2B5EF4-FFF2-40B4-BE49-F238E27FC236}">
                <a16:creationId xmlns:a16="http://schemas.microsoft.com/office/drawing/2014/main" id="{EFC84920-0700-4863-8A74-3070E2C67205}"/>
              </a:ext>
            </a:extLst>
          </p:cNvPr>
          <p:cNvGrpSpPr/>
          <p:nvPr/>
        </p:nvGrpSpPr>
        <p:grpSpPr>
          <a:xfrm>
            <a:off x="1555482" y="2612296"/>
            <a:ext cx="865505" cy="865505"/>
            <a:chOff x="6814598" y="8541656"/>
            <a:chExt cx="865505" cy="865505"/>
          </a:xfrm>
        </p:grpSpPr>
        <p:sp>
          <p:nvSpPr>
            <p:cNvPr id="14" name="object 123">
              <a:extLst>
                <a:ext uri="{FF2B5EF4-FFF2-40B4-BE49-F238E27FC236}">
                  <a16:creationId xmlns:a16="http://schemas.microsoft.com/office/drawing/2014/main" id="{6550DDA1-F38E-499E-98F9-1DE0DD4D2084}"/>
                </a:ext>
              </a:extLst>
            </p:cNvPr>
            <p:cNvSpPr/>
            <p:nvPr/>
          </p:nvSpPr>
          <p:spPr>
            <a:xfrm>
              <a:off x="6814598" y="8541656"/>
              <a:ext cx="865505" cy="865505"/>
            </a:xfrm>
            <a:custGeom>
              <a:avLst/>
              <a:gdLst/>
              <a:ahLst/>
              <a:cxnLst/>
              <a:rect l="l" t="t" r="r" b="b"/>
              <a:pathLst>
                <a:path w="865504" h="865504">
                  <a:moveTo>
                    <a:pt x="432719" y="0"/>
                  </a:moveTo>
                  <a:lnTo>
                    <a:pt x="385571" y="2539"/>
                  </a:lnTo>
                  <a:lnTo>
                    <a:pt x="339893" y="9980"/>
                  </a:lnTo>
                  <a:lnTo>
                    <a:pt x="295949" y="22060"/>
                  </a:lnTo>
                  <a:lnTo>
                    <a:pt x="254004" y="38513"/>
                  </a:lnTo>
                  <a:lnTo>
                    <a:pt x="214321" y="59078"/>
                  </a:lnTo>
                  <a:lnTo>
                    <a:pt x="177164" y="83488"/>
                  </a:lnTo>
                  <a:lnTo>
                    <a:pt x="142797" y="111482"/>
                  </a:lnTo>
                  <a:lnTo>
                    <a:pt x="111485" y="142793"/>
                  </a:lnTo>
                  <a:lnTo>
                    <a:pt x="83491" y="177159"/>
                  </a:lnTo>
                  <a:lnTo>
                    <a:pt x="59080" y="214316"/>
                  </a:lnTo>
                  <a:lnTo>
                    <a:pt x="38515" y="253999"/>
                  </a:lnTo>
                  <a:lnTo>
                    <a:pt x="22061" y="295945"/>
                  </a:lnTo>
                  <a:lnTo>
                    <a:pt x="9980" y="339890"/>
                  </a:lnTo>
                  <a:lnTo>
                    <a:pt x="2539" y="385569"/>
                  </a:lnTo>
                  <a:lnTo>
                    <a:pt x="0" y="432719"/>
                  </a:lnTo>
                  <a:lnTo>
                    <a:pt x="2539" y="479870"/>
                  </a:lnTo>
                  <a:lnTo>
                    <a:pt x="9980" y="525549"/>
                  </a:lnTo>
                  <a:lnTo>
                    <a:pt x="22061" y="569494"/>
                  </a:lnTo>
                  <a:lnTo>
                    <a:pt x="38515" y="611441"/>
                  </a:lnTo>
                  <a:lnTo>
                    <a:pt x="59080" y="651125"/>
                  </a:lnTo>
                  <a:lnTo>
                    <a:pt x="83491" y="688283"/>
                  </a:lnTo>
                  <a:lnTo>
                    <a:pt x="111485" y="722650"/>
                  </a:lnTo>
                  <a:lnTo>
                    <a:pt x="142797" y="753963"/>
                  </a:lnTo>
                  <a:lnTo>
                    <a:pt x="177164" y="781957"/>
                  </a:lnTo>
                  <a:lnTo>
                    <a:pt x="214321" y="806369"/>
                  </a:lnTo>
                  <a:lnTo>
                    <a:pt x="254004" y="826934"/>
                  </a:lnTo>
                  <a:lnTo>
                    <a:pt x="295949" y="843388"/>
                  </a:lnTo>
                  <a:lnTo>
                    <a:pt x="339893" y="855469"/>
                  </a:lnTo>
                  <a:lnTo>
                    <a:pt x="385571" y="862910"/>
                  </a:lnTo>
                  <a:lnTo>
                    <a:pt x="432719" y="865450"/>
                  </a:lnTo>
                  <a:lnTo>
                    <a:pt x="479871" y="862910"/>
                  </a:lnTo>
                  <a:lnTo>
                    <a:pt x="525552" y="855469"/>
                  </a:lnTo>
                  <a:lnTo>
                    <a:pt x="569498" y="843388"/>
                  </a:lnTo>
                  <a:lnTo>
                    <a:pt x="611446" y="826934"/>
                  </a:lnTo>
                  <a:lnTo>
                    <a:pt x="651130" y="806369"/>
                  </a:lnTo>
                  <a:lnTo>
                    <a:pt x="688287" y="781957"/>
                  </a:lnTo>
                  <a:lnTo>
                    <a:pt x="722654" y="753963"/>
                  </a:lnTo>
                  <a:lnTo>
                    <a:pt x="753966" y="722650"/>
                  </a:lnTo>
                  <a:lnTo>
                    <a:pt x="781960" y="688283"/>
                  </a:lnTo>
                  <a:lnTo>
                    <a:pt x="806371" y="651125"/>
                  </a:lnTo>
                  <a:lnTo>
                    <a:pt x="826935" y="611441"/>
                  </a:lnTo>
                  <a:lnTo>
                    <a:pt x="843389" y="569494"/>
                  </a:lnTo>
                  <a:lnTo>
                    <a:pt x="855469" y="525549"/>
                  </a:lnTo>
                  <a:lnTo>
                    <a:pt x="862910" y="479870"/>
                  </a:lnTo>
                  <a:lnTo>
                    <a:pt x="865450" y="432719"/>
                  </a:lnTo>
                  <a:lnTo>
                    <a:pt x="862910" y="385569"/>
                  </a:lnTo>
                  <a:lnTo>
                    <a:pt x="855469" y="339890"/>
                  </a:lnTo>
                  <a:lnTo>
                    <a:pt x="843389" y="295945"/>
                  </a:lnTo>
                  <a:lnTo>
                    <a:pt x="826935" y="253999"/>
                  </a:lnTo>
                  <a:lnTo>
                    <a:pt x="806371" y="214316"/>
                  </a:lnTo>
                  <a:lnTo>
                    <a:pt x="781960" y="177159"/>
                  </a:lnTo>
                  <a:lnTo>
                    <a:pt x="753966" y="142793"/>
                  </a:lnTo>
                  <a:lnTo>
                    <a:pt x="722654" y="111482"/>
                  </a:lnTo>
                  <a:lnTo>
                    <a:pt x="688287" y="83488"/>
                  </a:lnTo>
                  <a:lnTo>
                    <a:pt x="651130" y="59078"/>
                  </a:lnTo>
                  <a:lnTo>
                    <a:pt x="611446" y="38513"/>
                  </a:lnTo>
                  <a:lnTo>
                    <a:pt x="569498" y="22060"/>
                  </a:lnTo>
                  <a:lnTo>
                    <a:pt x="525552" y="9980"/>
                  </a:lnTo>
                  <a:lnTo>
                    <a:pt x="479871" y="2539"/>
                  </a:lnTo>
                  <a:lnTo>
                    <a:pt x="432719" y="0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4">
              <a:extLst>
                <a:ext uri="{FF2B5EF4-FFF2-40B4-BE49-F238E27FC236}">
                  <a16:creationId xmlns:a16="http://schemas.microsoft.com/office/drawing/2014/main" id="{63D90908-7585-4081-B89A-F6D4869F9744}"/>
                </a:ext>
              </a:extLst>
            </p:cNvPr>
            <p:cNvSpPr/>
            <p:nvPr/>
          </p:nvSpPr>
          <p:spPr>
            <a:xfrm>
              <a:off x="6943191" y="8750217"/>
              <a:ext cx="615950" cy="406400"/>
            </a:xfrm>
            <a:custGeom>
              <a:avLst/>
              <a:gdLst/>
              <a:ahLst/>
              <a:cxnLst/>
              <a:rect l="l" t="t" r="r" b="b"/>
              <a:pathLst>
                <a:path w="615950" h="406400">
                  <a:moveTo>
                    <a:pt x="53759" y="304076"/>
                  </a:moveTo>
                  <a:lnTo>
                    <a:pt x="41694" y="304076"/>
                  </a:lnTo>
                  <a:lnTo>
                    <a:pt x="41694" y="325424"/>
                  </a:lnTo>
                  <a:lnTo>
                    <a:pt x="53759" y="325424"/>
                  </a:lnTo>
                  <a:lnTo>
                    <a:pt x="53759" y="304076"/>
                  </a:lnTo>
                  <a:close/>
                </a:path>
                <a:path w="615950" h="406400">
                  <a:moveTo>
                    <a:pt x="53759" y="242493"/>
                  </a:moveTo>
                  <a:lnTo>
                    <a:pt x="41694" y="242493"/>
                  </a:lnTo>
                  <a:lnTo>
                    <a:pt x="41694" y="263842"/>
                  </a:lnTo>
                  <a:lnTo>
                    <a:pt x="53759" y="263842"/>
                  </a:lnTo>
                  <a:lnTo>
                    <a:pt x="53759" y="242493"/>
                  </a:lnTo>
                  <a:close/>
                </a:path>
                <a:path w="615950" h="406400">
                  <a:moveTo>
                    <a:pt x="53759" y="180873"/>
                  </a:moveTo>
                  <a:lnTo>
                    <a:pt x="41694" y="180873"/>
                  </a:lnTo>
                  <a:lnTo>
                    <a:pt x="41694" y="202209"/>
                  </a:lnTo>
                  <a:lnTo>
                    <a:pt x="53759" y="202209"/>
                  </a:lnTo>
                  <a:lnTo>
                    <a:pt x="53759" y="180873"/>
                  </a:lnTo>
                  <a:close/>
                </a:path>
                <a:path w="615950" h="406400">
                  <a:moveTo>
                    <a:pt x="98526" y="304088"/>
                  </a:moveTo>
                  <a:lnTo>
                    <a:pt x="86436" y="304088"/>
                  </a:lnTo>
                  <a:lnTo>
                    <a:pt x="86436" y="325412"/>
                  </a:lnTo>
                  <a:lnTo>
                    <a:pt x="98526" y="325412"/>
                  </a:lnTo>
                  <a:lnTo>
                    <a:pt x="98526" y="304088"/>
                  </a:lnTo>
                  <a:close/>
                </a:path>
                <a:path w="615950" h="406400">
                  <a:moveTo>
                    <a:pt x="98526" y="242493"/>
                  </a:moveTo>
                  <a:lnTo>
                    <a:pt x="86436" y="242493"/>
                  </a:lnTo>
                  <a:lnTo>
                    <a:pt x="86436" y="263842"/>
                  </a:lnTo>
                  <a:lnTo>
                    <a:pt x="98526" y="263842"/>
                  </a:lnTo>
                  <a:lnTo>
                    <a:pt x="98526" y="242493"/>
                  </a:lnTo>
                  <a:close/>
                </a:path>
                <a:path w="615950" h="406400">
                  <a:moveTo>
                    <a:pt x="98526" y="180873"/>
                  </a:moveTo>
                  <a:lnTo>
                    <a:pt x="86436" y="180873"/>
                  </a:lnTo>
                  <a:lnTo>
                    <a:pt x="86436" y="202209"/>
                  </a:lnTo>
                  <a:lnTo>
                    <a:pt x="98526" y="202209"/>
                  </a:lnTo>
                  <a:lnTo>
                    <a:pt x="98526" y="180873"/>
                  </a:lnTo>
                  <a:close/>
                </a:path>
                <a:path w="615950" h="406400">
                  <a:moveTo>
                    <a:pt x="248627" y="180873"/>
                  </a:moveTo>
                  <a:lnTo>
                    <a:pt x="236829" y="180873"/>
                  </a:lnTo>
                  <a:lnTo>
                    <a:pt x="236829" y="285826"/>
                  </a:lnTo>
                  <a:lnTo>
                    <a:pt x="248627" y="282727"/>
                  </a:lnTo>
                  <a:lnTo>
                    <a:pt x="248627" y="180873"/>
                  </a:lnTo>
                  <a:close/>
                </a:path>
                <a:path w="615950" h="406400">
                  <a:moveTo>
                    <a:pt x="248793" y="349135"/>
                  </a:moveTo>
                  <a:lnTo>
                    <a:pt x="236702" y="349135"/>
                  </a:lnTo>
                  <a:lnTo>
                    <a:pt x="236702" y="370459"/>
                  </a:lnTo>
                  <a:lnTo>
                    <a:pt x="248793" y="370459"/>
                  </a:lnTo>
                  <a:lnTo>
                    <a:pt x="248793" y="349135"/>
                  </a:lnTo>
                  <a:close/>
                </a:path>
                <a:path w="615950" h="406400">
                  <a:moveTo>
                    <a:pt x="289687" y="180873"/>
                  </a:moveTo>
                  <a:lnTo>
                    <a:pt x="279603" y="180873"/>
                  </a:lnTo>
                  <a:lnTo>
                    <a:pt x="279400" y="274586"/>
                  </a:lnTo>
                  <a:lnTo>
                    <a:pt x="289687" y="271983"/>
                  </a:lnTo>
                  <a:lnTo>
                    <a:pt x="289687" y="180873"/>
                  </a:lnTo>
                  <a:close/>
                </a:path>
                <a:path w="615950" h="406400">
                  <a:moveTo>
                    <a:pt x="335203" y="180886"/>
                  </a:moveTo>
                  <a:lnTo>
                    <a:pt x="323151" y="180886"/>
                  </a:lnTo>
                  <a:lnTo>
                    <a:pt x="323151" y="271932"/>
                  </a:lnTo>
                  <a:lnTo>
                    <a:pt x="335203" y="274955"/>
                  </a:lnTo>
                  <a:lnTo>
                    <a:pt x="335203" y="180886"/>
                  </a:lnTo>
                  <a:close/>
                </a:path>
                <a:path w="615950" h="406400">
                  <a:moveTo>
                    <a:pt x="379818" y="394982"/>
                  </a:moveTo>
                  <a:lnTo>
                    <a:pt x="236829" y="394982"/>
                  </a:lnTo>
                  <a:lnTo>
                    <a:pt x="236829" y="406196"/>
                  </a:lnTo>
                  <a:lnTo>
                    <a:pt x="379818" y="406196"/>
                  </a:lnTo>
                  <a:lnTo>
                    <a:pt x="379818" y="394982"/>
                  </a:lnTo>
                  <a:close/>
                </a:path>
                <a:path w="615950" h="406400">
                  <a:moveTo>
                    <a:pt x="379818" y="315493"/>
                  </a:moveTo>
                  <a:lnTo>
                    <a:pt x="306247" y="296367"/>
                  </a:lnTo>
                  <a:lnTo>
                    <a:pt x="236766" y="315518"/>
                  </a:lnTo>
                  <a:lnTo>
                    <a:pt x="236677" y="324688"/>
                  </a:lnTo>
                  <a:lnTo>
                    <a:pt x="305638" y="306006"/>
                  </a:lnTo>
                  <a:lnTo>
                    <a:pt x="379818" y="324815"/>
                  </a:lnTo>
                  <a:lnTo>
                    <a:pt x="379818" y="315493"/>
                  </a:lnTo>
                  <a:close/>
                </a:path>
                <a:path w="615950" h="406400">
                  <a:moveTo>
                    <a:pt x="379907" y="349135"/>
                  </a:moveTo>
                  <a:lnTo>
                    <a:pt x="367792" y="349135"/>
                  </a:lnTo>
                  <a:lnTo>
                    <a:pt x="367792" y="370459"/>
                  </a:lnTo>
                  <a:lnTo>
                    <a:pt x="379907" y="370459"/>
                  </a:lnTo>
                  <a:lnTo>
                    <a:pt x="379907" y="349135"/>
                  </a:lnTo>
                  <a:close/>
                </a:path>
                <a:path w="615950" h="406400">
                  <a:moveTo>
                    <a:pt x="379907" y="181267"/>
                  </a:moveTo>
                  <a:lnTo>
                    <a:pt x="367792" y="181267"/>
                  </a:lnTo>
                  <a:lnTo>
                    <a:pt x="367792" y="283540"/>
                  </a:lnTo>
                  <a:lnTo>
                    <a:pt x="379907" y="286816"/>
                  </a:lnTo>
                  <a:lnTo>
                    <a:pt x="379907" y="181267"/>
                  </a:lnTo>
                  <a:close/>
                </a:path>
                <a:path w="615950" h="406400">
                  <a:moveTo>
                    <a:pt x="528294" y="304088"/>
                  </a:moveTo>
                  <a:lnTo>
                    <a:pt x="516216" y="304088"/>
                  </a:lnTo>
                  <a:lnTo>
                    <a:pt x="516216" y="325412"/>
                  </a:lnTo>
                  <a:lnTo>
                    <a:pt x="528294" y="325412"/>
                  </a:lnTo>
                  <a:lnTo>
                    <a:pt x="528294" y="304088"/>
                  </a:lnTo>
                  <a:close/>
                </a:path>
                <a:path w="615950" h="406400">
                  <a:moveTo>
                    <a:pt x="528294" y="242493"/>
                  </a:moveTo>
                  <a:lnTo>
                    <a:pt x="516216" y="242493"/>
                  </a:lnTo>
                  <a:lnTo>
                    <a:pt x="516216" y="263829"/>
                  </a:lnTo>
                  <a:lnTo>
                    <a:pt x="528294" y="263829"/>
                  </a:lnTo>
                  <a:lnTo>
                    <a:pt x="528294" y="242493"/>
                  </a:lnTo>
                  <a:close/>
                </a:path>
                <a:path w="615950" h="406400">
                  <a:moveTo>
                    <a:pt x="528294" y="180873"/>
                  </a:moveTo>
                  <a:lnTo>
                    <a:pt x="516216" y="180873"/>
                  </a:lnTo>
                  <a:lnTo>
                    <a:pt x="516216" y="203187"/>
                  </a:lnTo>
                  <a:lnTo>
                    <a:pt x="528294" y="203187"/>
                  </a:lnTo>
                  <a:lnTo>
                    <a:pt x="528294" y="180873"/>
                  </a:lnTo>
                  <a:close/>
                </a:path>
                <a:path w="615950" h="406400">
                  <a:moveTo>
                    <a:pt x="575017" y="304088"/>
                  </a:moveTo>
                  <a:lnTo>
                    <a:pt x="562965" y="304088"/>
                  </a:lnTo>
                  <a:lnTo>
                    <a:pt x="562965" y="325424"/>
                  </a:lnTo>
                  <a:lnTo>
                    <a:pt x="575017" y="325424"/>
                  </a:lnTo>
                  <a:lnTo>
                    <a:pt x="575017" y="304088"/>
                  </a:lnTo>
                  <a:close/>
                </a:path>
                <a:path w="615950" h="406400">
                  <a:moveTo>
                    <a:pt x="575017" y="242493"/>
                  </a:moveTo>
                  <a:lnTo>
                    <a:pt x="562965" y="242493"/>
                  </a:lnTo>
                  <a:lnTo>
                    <a:pt x="562965" y="263829"/>
                  </a:lnTo>
                  <a:lnTo>
                    <a:pt x="575017" y="263829"/>
                  </a:lnTo>
                  <a:lnTo>
                    <a:pt x="575017" y="242493"/>
                  </a:lnTo>
                  <a:close/>
                </a:path>
                <a:path w="615950" h="406400">
                  <a:moveTo>
                    <a:pt x="575017" y="180873"/>
                  </a:moveTo>
                  <a:lnTo>
                    <a:pt x="562965" y="180873"/>
                  </a:lnTo>
                  <a:lnTo>
                    <a:pt x="562965" y="203187"/>
                  </a:lnTo>
                  <a:lnTo>
                    <a:pt x="575017" y="203187"/>
                  </a:lnTo>
                  <a:lnTo>
                    <a:pt x="575017" y="180873"/>
                  </a:lnTo>
                  <a:close/>
                </a:path>
                <a:path w="615950" h="406400">
                  <a:moveTo>
                    <a:pt x="615492" y="121958"/>
                  </a:moveTo>
                  <a:lnTo>
                    <a:pt x="603491" y="121958"/>
                  </a:lnTo>
                  <a:lnTo>
                    <a:pt x="603491" y="133159"/>
                  </a:lnTo>
                  <a:lnTo>
                    <a:pt x="603491" y="394982"/>
                  </a:lnTo>
                  <a:lnTo>
                    <a:pt x="484098" y="394982"/>
                  </a:lnTo>
                  <a:lnTo>
                    <a:pt x="484098" y="153784"/>
                  </a:lnTo>
                  <a:lnTo>
                    <a:pt x="484098" y="142570"/>
                  </a:lnTo>
                  <a:lnTo>
                    <a:pt x="484098" y="133159"/>
                  </a:lnTo>
                  <a:lnTo>
                    <a:pt x="603491" y="133159"/>
                  </a:lnTo>
                  <a:lnTo>
                    <a:pt x="603491" y="121958"/>
                  </a:lnTo>
                  <a:lnTo>
                    <a:pt x="484098" y="121945"/>
                  </a:lnTo>
                  <a:lnTo>
                    <a:pt x="484098" y="100787"/>
                  </a:lnTo>
                  <a:lnTo>
                    <a:pt x="484098" y="89623"/>
                  </a:lnTo>
                  <a:lnTo>
                    <a:pt x="472059" y="89623"/>
                  </a:lnTo>
                  <a:lnTo>
                    <a:pt x="472059" y="100787"/>
                  </a:lnTo>
                  <a:lnTo>
                    <a:pt x="472059" y="142570"/>
                  </a:lnTo>
                  <a:lnTo>
                    <a:pt x="472059" y="153784"/>
                  </a:lnTo>
                  <a:lnTo>
                    <a:pt x="472059" y="394982"/>
                  </a:lnTo>
                  <a:lnTo>
                    <a:pt x="428637" y="394982"/>
                  </a:lnTo>
                  <a:lnTo>
                    <a:pt x="428637" y="153784"/>
                  </a:lnTo>
                  <a:lnTo>
                    <a:pt x="472059" y="153784"/>
                  </a:lnTo>
                  <a:lnTo>
                    <a:pt x="472059" y="142570"/>
                  </a:lnTo>
                  <a:lnTo>
                    <a:pt x="187464" y="142570"/>
                  </a:lnTo>
                  <a:lnTo>
                    <a:pt x="187464" y="153784"/>
                  </a:lnTo>
                  <a:lnTo>
                    <a:pt x="187464" y="394982"/>
                  </a:lnTo>
                  <a:lnTo>
                    <a:pt x="144106" y="394982"/>
                  </a:lnTo>
                  <a:lnTo>
                    <a:pt x="144106" y="153784"/>
                  </a:lnTo>
                  <a:lnTo>
                    <a:pt x="187464" y="153784"/>
                  </a:lnTo>
                  <a:lnTo>
                    <a:pt x="187464" y="142570"/>
                  </a:lnTo>
                  <a:lnTo>
                    <a:pt x="144106" y="142570"/>
                  </a:lnTo>
                  <a:lnTo>
                    <a:pt x="144106" y="133159"/>
                  </a:lnTo>
                  <a:lnTo>
                    <a:pt x="144106" y="100787"/>
                  </a:lnTo>
                  <a:lnTo>
                    <a:pt x="472059" y="100787"/>
                  </a:lnTo>
                  <a:lnTo>
                    <a:pt x="472059" y="89623"/>
                  </a:lnTo>
                  <a:lnTo>
                    <a:pt x="432244" y="89611"/>
                  </a:lnTo>
                  <a:lnTo>
                    <a:pt x="431431" y="85725"/>
                  </a:lnTo>
                  <a:lnTo>
                    <a:pt x="416521" y="51396"/>
                  </a:lnTo>
                  <a:lnTo>
                    <a:pt x="388962" y="24244"/>
                  </a:lnTo>
                  <a:lnTo>
                    <a:pt x="361149" y="10909"/>
                  </a:lnTo>
                  <a:lnTo>
                    <a:pt x="351777" y="6400"/>
                  </a:lnTo>
                  <a:lnTo>
                    <a:pt x="308000" y="0"/>
                  </a:lnTo>
                  <a:lnTo>
                    <a:pt x="306146" y="0"/>
                  </a:lnTo>
                  <a:lnTo>
                    <a:pt x="260184" y="6731"/>
                  </a:lnTo>
                  <a:lnTo>
                    <a:pt x="221792" y="24511"/>
                  </a:lnTo>
                  <a:lnTo>
                    <a:pt x="193751" y="51460"/>
                  </a:lnTo>
                  <a:lnTo>
                    <a:pt x="178092" y="89598"/>
                  </a:lnTo>
                  <a:lnTo>
                    <a:pt x="247561" y="89598"/>
                  </a:lnTo>
                  <a:lnTo>
                    <a:pt x="189890" y="89585"/>
                  </a:lnTo>
                  <a:lnTo>
                    <a:pt x="191884" y="83477"/>
                  </a:lnTo>
                  <a:lnTo>
                    <a:pt x="232168" y="30734"/>
                  </a:lnTo>
                  <a:lnTo>
                    <a:pt x="304787" y="10947"/>
                  </a:lnTo>
                  <a:lnTo>
                    <a:pt x="306044" y="10909"/>
                  </a:lnTo>
                  <a:lnTo>
                    <a:pt x="308521" y="10909"/>
                  </a:lnTo>
                  <a:lnTo>
                    <a:pt x="346722" y="15951"/>
                  </a:lnTo>
                  <a:lnTo>
                    <a:pt x="403364" y="53314"/>
                  </a:lnTo>
                  <a:lnTo>
                    <a:pt x="420560" y="89623"/>
                  </a:lnTo>
                  <a:lnTo>
                    <a:pt x="178092" y="89598"/>
                  </a:lnTo>
                  <a:lnTo>
                    <a:pt x="132118" y="89560"/>
                  </a:lnTo>
                  <a:lnTo>
                    <a:pt x="132118" y="121945"/>
                  </a:lnTo>
                  <a:lnTo>
                    <a:pt x="132118" y="133159"/>
                  </a:lnTo>
                  <a:lnTo>
                    <a:pt x="132118" y="394982"/>
                  </a:lnTo>
                  <a:lnTo>
                    <a:pt x="11988" y="394982"/>
                  </a:lnTo>
                  <a:lnTo>
                    <a:pt x="11988" y="133159"/>
                  </a:lnTo>
                  <a:lnTo>
                    <a:pt x="132118" y="133159"/>
                  </a:lnTo>
                  <a:lnTo>
                    <a:pt x="132118" y="121945"/>
                  </a:lnTo>
                  <a:lnTo>
                    <a:pt x="0" y="121958"/>
                  </a:lnTo>
                  <a:lnTo>
                    <a:pt x="0" y="406196"/>
                  </a:lnTo>
                  <a:lnTo>
                    <a:pt x="199517" y="406196"/>
                  </a:lnTo>
                  <a:lnTo>
                    <a:pt x="199517" y="394982"/>
                  </a:lnTo>
                  <a:lnTo>
                    <a:pt x="199517" y="153784"/>
                  </a:lnTo>
                  <a:lnTo>
                    <a:pt x="416585" y="153784"/>
                  </a:lnTo>
                  <a:lnTo>
                    <a:pt x="416585" y="406196"/>
                  </a:lnTo>
                  <a:lnTo>
                    <a:pt x="615492" y="406196"/>
                  </a:lnTo>
                  <a:lnTo>
                    <a:pt x="615492" y="394982"/>
                  </a:lnTo>
                  <a:lnTo>
                    <a:pt x="615492" y="133159"/>
                  </a:lnTo>
                  <a:lnTo>
                    <a:pt x="615492" y="1219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25">
              <a:extLst>
                <a:ext uri="{FF2B5EF4-FFF2-40B4-BE49-F238E27FC236}">
                  <a16:creationId xmlns:a16="http://schemas.microsoft.com/office/drawing/2014/main" id="{8A67D8B1-CC2A-42F1-AD1F-D5D9F79B3D5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23005" y="8684049"/>
              <a:ext cx="54207" cy="56731"/>
            </a:xfrm>
            <a:prstGeom prst="rect">
              <a:avLst/>
            </a:prstGeom>
          </p:spPr>
        </p:pic>
      </p:grpSp>
      <p:pic>
        <p:nvPicPr>
          <p:cNvPr id="17" name="object 2">
            <a:extLst>
              <a:ext uri="{FF2B5EF4-FFF2-40B4-BE49-F238E27FC236}">
                <a16:creationId xmlns:a16="http://schemas.microsoft.com/office/drawing/2014/main" id="{1534E0D5-B3B6-4694-854D-F1154F45CC5D}"/>
              </a:ext>
            </a:extLst>
          </p:cNvPr>
          <p:cNvPicPr/>
          <p:nvPr/>
        </p:nvPicPr>
        <p:blipFill rotWithShape="1">
          <a:blip r:embed="rId5" cstate="print"/>
          <a:srcRect l="-1" r="28704"/>
          <a:stretch/>
        </p:blipFill>
        <p:spPr>
          <a:xfrm>
            <a:off x="7218310" y="2176016"/>
            <a:ext cx="4973690" cy="46819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39E9EC-D733-CDA1-B68C-7A660640B5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14" t="29185" r="47272" b="49930"/>
          <a:stretch/>
        </p:blipFill>
        <p:spPr>
          <a:xfrm>
            <a:off x="10821636" y="105415"/>
            <a:ext cx="1262325" cy="1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802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3"/>
            <a:ext cx="10667503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НОВИНКИ 2022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383" y="1266091"/>
            <a:ext cx="1129866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КАФЕДРА АКУШЕРСТВА И ГИНЕКОЛОГИИ ИПО</a:t>
            </a:r>
          </a:p>
          <a:p>
            <a:r>
              <a:rPr lang="ru-RU" sz="1400" dirty="0" err="1"/>
              <a:t>Тромбофилические</a:t>
            </a:r>
            <a:r>
              <a:rPr lang="ru-RU" sz="1400" dirty="0"/>
              <a:t> осложнения в акушерстве и гинекологии (</a:t>
            </a:r>
            <a:r>
              <a:rPr lang="ru-RU" sz="1400" b="1" dirty="0">
                <a:solidFill>
                  <a:srgbClr val="A21C28"/>
                </a:solidFill>
              </a:rPr>
              <a:t>36</a:t>
            </a:r>
            <a:r>
              <a:rPr lang="ru-RU" sz="1400" dirty="0"/>
              <a:t> часов)</a:t>
            </a:r>
          </a:p>
          <a:p>
            <a:endParaRPr lang="ru-RU" sz="1600" dirty="0"/>
          </a:p>
          <a:p>
            <a:r>
              <a:rPr lang="ru-RU" sz="1400" b="1" dirty="0"/>
              <a:t>КАФЕДРА ТЕРАПИИ ИПО</a:t>
            </a:r>
          </a:p>
          <a:p>
            <a:r>
              <a:rPr lang="ru-RU" sz="1400" dirty="0" err="1"/>
              <a:t>Патоморфология</a:t>
            </a:r>
            <a:r>
              <a:rPr lang="ru-RU" sz="1400" dirty="0"/>
              <a:t> и патофизиология органов дыхания (</a:t>
            </a:r>
            <a:r>
              <a:rPr lang="ru-RU" sz="1400" b="1" dirty="0">
                <a:solidFill>
                  <a:srgbClr val="A21C28"/>
                </a:solidFill>
              </a:rPr>
              <a:t>36</a:t>
            </a:r>
            <a:r>
              <a:rPr lang="ru-RU" sz="1400" dirty="0"/>
              <a:t> часов)</a:t>
            </a:r>
          </a:p>
          <a:p>
            <a:r>
              <a:rPr lang="ru-RU" sz="1400" dirty="0"/>
              <a:t>Методы обследования в пульмонологии (</a:t>
            </a:r>
            <a:r>
              <a:rPr lang="ru-RU" sz="1400" b="1" dirty="0">
                <a:solidFill>
                  <a:srgbClr val="A21C28"/>
                </a:solidFill>
              </a:rPr>
              <a:t>36</a:t>
            </a:r>
            <a:r>
              <a:rPr lang="ru-RU" sz="1400" dirty="0"/>
              <a:t> часов)</a:t>
            </a:r>
          </a:p>
          <a:p>
            <a:r>
              <a:rPr lang="ru-RU" sz="1400" dirty="0"/>
              <a:t>Вирусные и бактериальные инфекции дыхательных путей (</a:t>
            </a:r>
            <a:r>
              <a:rPr lang="ru-RU" sz="1400" b="1" dirty="0">
                <a:solidFill>
                  <a:srgbClr val="A21C28"/>
                </a:solidFill>
              </a:rPr>
              <a:t>36</a:t>
            </a:r>
            <a:r>
              <a:rPr lang="ru-RU" sz="1400" dirty="0"/>
              <a:t> часов)</a:t>
            </a:r>
          </a:p>
          <a:p>
            <a:r>
              <a:rPr lang="ru-RU" sz="1400" dirty="0"/>
              <a:t>Хроническая </a:t>
            </a:r>
            <a:r>
              <a:rPr lang="ru-RU" sz="1400" dirty="0" err="1"/>
              <a:t>обструктивная</a:t>
            </a:r>
            <a:r>
              <a:rPr lang="ru-RU" sz="1400" dirty="0"/>
              <a:t> болезнь легких (</a:t>
            </a:r>
            <a:r>
              <a:rPr lang="ru-RU" sz="1400" b="1" dirty="0">
                <a:solidFill>
                  <a:srgbClr val="A21C28"/>
                </a:solidFill>
              </a:rPr>
              <a:t>36</a:t>
            </a:r>
            <a:r>
              <a:rPr lang="ru-RU" sz="1400" dirty="0"/>
              <a:t> часов)</a:t>
            </a:r>
          </a:p>
          <a:p>
            <a:r>
              <a:rPr lang="ru-RU" sz="1400" dirty="0"/>
              <a:t>Бронхиальная астма (36 часов)</a:t>
            </a:r>
          </a:p>
          <a:p>
            <a:r>
              <a:rPr lang="ru-RU" sz="1400" dirty="0"/>
              <a:t>Пневмонии (36 часов)</a:t>
            </a:r>
          </a:p>
          <a:p>
            <a:r>
              <a:rPr lang="ru-RU" sz="1400" dirty="0"/>
              <a:t>Неотложные состояния в пульмонологии (</a:t>
            </a:r>
            <a:r>
              <a:rPr lang="ru-RU" sz="1400" b="1" dirty="0">
                <a:solidFill>
                  <a:srgbClr val="A21C28"/>
                </a:solidFill>
              </a:rPr>
              <a:t>36</a:t>
            </a:r>
            <a:r>
              <a:rPr lang="ru-RU" sz="1400" dirty="0"/>
              <a:t> часов)</a:t>
            </a:r>
          </a:p>
          <a:p>
            <a:r>
              <a:rPr lang="ru-RU" sz="1400" dirty="0"/>
              <a:t>Диссеминированные заболевания легких (</a:t>
            </a:r>
            <a:r>
              <a:rPr lang="ru-RU" sz="1400" b="1" dirty="0">
                <a:solidFill>
                  <a:srgbClr val="A21C28"/>
                </a:solidFill>
              </a:rPr>
              <a:t>36</a:t>
            </a:r>
            <a:r>
              <a:rPr lang="ru-RU" sz="1400" dirty="0"/>
              <a:t> часов)</a:t>
            </a:r>
          </a:p>
          <a:p>
            <a:endParaRPr lang="ru-RU" sz="1600" dirty="0"/>
          </a:p>
          <a:p>
            <a:r>
              <a:rPr lang="ru-RU" sz="1400" b="1" dirty="0"/>
              <a:t>КАФЕДРА КАРДИОЛОГИИ, ФУНКЦИОНАЛЬНОЙ И КЛИНИКО-ЛАБОРАТОРНОЙ ДИАГНОСТИКИ ИПО</a:t>
            </a:r>
          </a:p>
          <a:p>
            <a:r>
              <a:rPr lang="ru-RU" sz="1400" dirty="0"/>
              <a:t>Функциональная диагностика системы внешнего дыхания (</a:t>
            </a:r>
            <a:r>
              <a:rPr lang="ru-RU" sz="1400" b="1" dirty="0">
                <a:solidFill>
                  <a:srgbClr val="A21C28"/>
                </a:solidFill>
              </a:rPr>
              <a:t>36</a:t>
            </a:r>
            <a:r>
              <a:rPr lang="ru-RU" sz="1400" dirty="0"/>
              <a:t> часов)</a:t>
            </a:r>
          </a:p>
          <a:p>
            <a:endParaRPr lang="ru-RU" sz="1600" dirty="0"/>
          </a:p>
          <a:p>
            <a:r>
              <a:rPr lang="ru-RU" sz="1400" b="1" dirty="0"/>
              <a:t>КАФЕДРА-ЦЕНТР СИМУЛЯЦИОННЫХ ТЕХНОЛОГИЙ</a:t>
            </a:r>
          </a:p>
          <a:p>
            <a:r>
              <a:rPr lang="ru-RU" sz="1400" dirty="0"/>
              <a:t>Коммуникативные навыки в практике врача (</a:t>
            </a:r>
            <a:r>
              <a:rPr lang="ru-RU" sz="1400" b="1" dirty="0">
                <a:solidFill>
                  <a:srgbClr val="A21C28"/>
                </a:solidFill>
              </a:rPr>
              <a:t>36</a:t>
            </a:r>
            <a:r>
              <a:rPr lang="ru-RU" sz="1400" dirty="0"/>
              <a:t> часов)</a:t>
            </a:r>
          </a:p>
          <a:p>
            <a:endParaRPr lang="ru-RU" sz="1600" dirty="0"/>
          </a:p>
          <a:p>
            <a:r>
              <a:rPr lang="ru-RU" sz="1400" b="1" dirty="0"/>
              <a:t>КАФЕДРА СТОМАТОЛОГИИ ИПО</a:t>
            </a:r>
          </a:p>
          <a:p>
            <a:r>
              <a:rPr lang="ru-RU" sz="1400" dirty="0" err="1"/>
              <a:t>Постковидная</a:t>
            </a:r>
            <a:r>
              <a:rPr lang="ru-RU" sz="1400" dirty="0"/>
              <a:t> реальность в стоматологии (</a:t>
            </a:r>
            <a:r>
              <a:rPr lang="ru-RU" sz="1400" b="1" dirty="0">
                <a:solidFill>
                  <a:srgbClr val="A21C28"/>
                </a:solidFill>
              </a:rPr>
              <a:t>36</a:t>
            </a:r>
            <a:r>
              <a:rPr lang="ru-RU" sz="1400" dirty="0"/>
              <a:t> часов)</a:t>
            </a:r>
          </a:p>
          <a:p>
            <a:r>
              <a:rPr lang="ru-RU" sz="1400" dirty="0"/>
              <a:t>Гигиенист стоматологический (</a:t>
            </a:r>
            <a:r>
              <a:rPr lang="ru-RU" sz="1400" b="1" dirty="0">
                <a:solidFill>
                  <a:srgbClr val="A21C28"/>
                </a:solidFill>
              </a:rPr>
              <a:t>36</a:t>
            </a:r>
            <a:r>
              <a:rPr lang="ru-RU" sz="1400" dirty="0"/>
              <a:t> часов)</a:t>
            </a:r>
          </a:p>
          <a:p>
            <a:r>
              <a:rPr lang="ru-RU" sz="1400" dirty="0"/>
              <a:t>Заболевания слизистой оболочки полости рта у детей (</a:t>
            </a:r>
            <a:r>
              <a:rPr lang="ru-RU" sz="1400" b="1" dirty="0">
                <a:solidFill>
                  <a:srgbClr val="A21C28"/>
                </a:solidFill>
              </a:rPr>
              <a:t>36</a:t>
            </a:r>
            <a:r>
              <a:rPr lang="ru-RU" sz="1400" dirty="0"/>
              <a:t> часов)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6181B9-12F2-1ED8-937F-5B950D4BE5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78BF8F-358F-6A79-3544-798C6E619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586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7205222-9909-4163-9A14-36197D6C1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11605" r="3930" b="5016"/>
          <a:stretch/>
        </p:blipFill>
        <p:spPr bwMode="auto">
          <a:xfrm>
            <a:off x="7140017" y="1266092"/>
            <a:ext cx="5055704" cy="28013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3D9521E-3FC5-407D-9654-261322D71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18993" r="4499" b="5037"/>
          <a:stretch/>
        </p:blipFill>
        <p:spPr bwMode="auto">
          <a:xfrm>
            <a:off x="7142923" y="4043608"/>
            <a:ext cx="5055704" cy="2821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8DD45F-FE5F-4BFF-BEB5-3D899EE6A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/>
          <a:stretch/>
        </p:blipFill>
        <p:spPr bwMode="auto">
          <a:xfrm>
            <a:off x="348217" y="1266090"/>
            <a:ext cx="6239128" cy="27051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CD40D49-E73A-407D-AEBF-2A4A24501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/>
          <a:stretch/>
        </p:blipFill>
        <p:spPr bwMode="auto">
          <a:xfrm>
            <a:off x="328803" y="-4399219"/>
            <a:ext cx="5992485" cy="55593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B9DBC4D-DE0F-401B-AA8C-BD31340C3A5C}"/>
              </a:ext>
            </a:extLst>
          </p:cNvPr>
          <p:cNvSpPr/>
          <p:nvPr/>
        </p:nvSpPr>
        <p:spPr>
          <a:xfrm>
            <a:off x="0" y="0"/>
            <a:ext cx="12198626" cy="1266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3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ВОЕННО-ПОЛЕВАЯ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ТЕРАПИЯ И ХИРУРГИЯ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85ECC2-4066-A0B4-F5A6-972405875E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473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7205222-9909-4163-9A14-36197D6C1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11605" r="3930" b="5016"/>
          <a:stretch/>
        </p:blipFill>
        <p:spPr bwMode="auto">
          <a:xfrm>
            <a:off x="7140017" y="1266092"/>
            <a:ext cx="5055704" cy="28013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3D9521E-3FC5-407D-9654-261322D71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18993" r="4499" b="5037"/>
          <a:stretch/>
        </p:blipFill>
        <p:spPr bwMode="auto">
          <a:xfrm>
            <a:off x="7142923" y="4043608"/>
            <a:ext cx="5055704" cy="2821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8DD45F-FE5F-4BFF-BEB5-3D899EE6A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/>
          <a:stretch/>
        </p:blipFill>
        <p:spPr bwMode="auto">
          <a:xfrm>
            <a:off x="348217" y="-1550000"/>
            <a:ext cx="6239128" cy="27051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CD40D49-E73A-407D-AEBF-2A4A24501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/>
          <a:stretch/>
        </p:blipFill>
        <p:spPr bwMode="auto">
          <a:xfrm>
            <a:off x="328803" y="1246214"/>
            <a:ext cx="5992485" cy="55593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B9DBC4D-DE0F-401B-AA8C-BD31340C3A5C}"/>
              </a:ext>
            </a:extLst>
          </p:cNvPr>
          <p:cNvSpPr/>
          <p:nvPr/>
        </p:nvSpPr>
        <p:spPr>
          <a:xfrm>
            <a:off x="0" y="0"/>
            <a:ext cx="12198626" cy="1266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3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ВОЕННО-ПОЛЕВАЯ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ТЕРАПИЯ И ХИРУРГИЯ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68C750-AC3F-48D6-0C5A-D8BDDC4292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ПОДБОР МЕДИЦИНСКОГО ПЕРСОНАЛА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ЛПУ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FBAAC5B-11AF-4C0B-9648-287E9564F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390"/>
          <a:stretch/>
        </p:blipFill>
        <p:spPr bwMode="auto">
          <a:xfrm>
            <a:off x="1298630" y="1266091"/>
            <a:ext cx="9594740" cy="559190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669AC16-8BF1-4C47-927D-4EFC9B4C6DB7}"/>
              </a:ext>
            </a:extLst>
          </p:cNvPr>
          <p:cNvSpPr/>
          <p:nvPr/>
        </p:nvSpPr>
        <p:spPr>
          <a:xfrm>
            <a:off x="1" y="1274854"/>
            <a:ext cx="12192000" cy="5583146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5451F0-8836-4DA4-A13B-56DFAC8C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746746" y="1274854"/>
            <a:ext cx="8698507" cy="5583146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67EF25C-2D10-441A-BABB-5E7C2D9FFFB3}"/>
              </a:ext>
            </a:extLst>
          </p:cNvPr>
          <p:cNvGrpSpPr/>
          <p:nvPr/>
        </p:nvGrpSpPr>
        <p:grpSpPr>
          <a:xfrm>
            <a:off x="0" y="1266092"/>
            <a:ext cx="12192000" cy="5591906"/>
            <a:chOff x="0" y="1266092"/>
            <a:chExt cx="12192000" cy="559190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53F2401-DBF3-4456-8867-1B4548381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66092"/>
              <a:ext cx="12192000" cy="5163062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8D7E7CE-4C05-4C2F-A696-EC5FD08A2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1864"/>
            <a:stretch/>
          </p:blipFill>
          <p:spPr>
            <a:xfrm>
              <a:off x="0" y="6429154"/>
              <a:ext cx="12192000" cy="428844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4B27BE-2680-8718-C747-FE6A591009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7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CBCD3E-B7C9-453E-8317-EE194D3E07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МЕДИЦИНСКИЙ КАДРОВЫЙ ПРИЗЫВ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63822DF6-187D-47B8-9826-6170BC5BC5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897246"/>
              </p:ext>
            </p:extLst>
          </p:nvPr>
        </p:nvGraphicFramePr>
        <p:xfrm>
          <a:off x="1634311" y="2331344"/>
          <a:ext cx="8923378" cy="2744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87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7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7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82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A21C28"/>
                          </a:solidFill>
                        </a:rPr>
                        <a:t>2021</a:t>
                      </a:r>
                      <a:endParaRPr lang="en-US" sz="2400" b="1" dirty="0">
                        <a:solidFill>
                          <a:srgbClr val="A21C2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A21C28"/>
                          </a:solidFill>
                        </a:rPr>
                        <a:t>2022</a:t>
                      </a:r>
                      <a:endParaRPr lang="en-US" sz="2400" b="1" dirty="0">
                        <a:solidFill>
                          <a:srgbClr val="A21C2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828">
                <a:tc>
                  <a:txBody>
                    <a:bodyPr/>
                    <a:lstStyle/>
                    <a:p>
                      <a:r>
                        <a:rPr lang="ru-RU" sz="2000" dirty="0"/>
                        <a:t>Добавлено кадровых партнеров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/>
                        <a:t>10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/>
                        <a:t>13</a:t>
                      </a:r>
                      <a:endParaRPr lang="en-US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828">
                <a:tc>
                  <a:txBody>
                    <a:bodyPr/>
                    <a:lstStyle/>
                    <a:p>
                      <a:r>
                        <a:rPr lang="ru-RU" sz="2000" dirty="0"/>
                        <a:t>Добавлено вакансий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/>
                        <a:t>61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/>
                        <a:t>218</a:t>
                      </a:r>
                      <a:endParaRPr lang="en-US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828">
                <a:tc>
                  <a:txBody>
                    <a:bodyPr/>
                    <a:lstStyle/>
                    <a:p>
                      <a:r>
                        <a:rPr lang="ru-RU" sz="2000" dirty="0"/>
                        <a:t>Выслано инструкций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34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828">
                <a:tc>
                  <a:txBody>
                    <a:bodyPr/>
                    <a:lstStyle/>
                    <a:p>
                      <a:r>
                        <a:rPr lang="ru-RU" sz="2000" dirty="0"/>
                        <a:t>Количество закрытых вакансий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28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28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4173175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EA3720-DC22-69F8-67EF-621463A173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080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F442F4-24B1-4AEF-BA47-2C6D661A31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ФАКУЛЬТЕТУС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318ECB3-885B-430E-B1AC-B551E61BD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680959"/>
              </p:ext>
            </p:extLst>
          </p:nvPr>
        </p:nvGraphicFramePr>
        <p:xfrm>
          <a:off x="1634311" y="2331344"/>
          <a:ext cx="8923378" cy="2195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87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7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7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82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A21C28"/>
                          </a:solidFill>
                        </a:rPr>
                        <a:t>2021</a:t>
                      </a:r>
                      <a:endParaRPr lang="en-US" sz="2400" b="1" dirty="0">
                        <a:solidFill>
                          <a:srgbClr val="A21C2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A21C28"/>
                          </a:solidFill>
                        </a:rPr>
                        <a:t>2022</a:t>
                      </a:r>
                      <a:endParaRPr lang="en-US" sz="2400" b="1" dirty="0">
                        <a:solidFill>
                          <a:srgbClr val="A21C2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828">
                <a:tc>
                  <a:txBody>
                    <a:bodyPr/>
                    <a:lstStyle/>
                    <a:p>
                      <a:r>
                        <a:rPr lang="ru-RU" sz="2000" dirty="0"/>
                        <a:t>Добавлено кадровых партнеров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60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167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828">
                <a:tc>
                  <a:txBody>
                    <a:bodyPr/>
                    <a:lstStyle/>
                    <a:p>
                      <a:r>
                        <a:rPr lang="ru-RU" sz="2000" dirty="0"/>
                        <a:t>Добавлено вакансий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290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1 110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828">
                <a:tc>
                  <a:txBody>
                    <a:bodyPr/>
                    <a:lstStyle/>
                    <a:p>
                      <a:r>
                        <a:rPr lang="ru-RU" sz="2000" dirty="0"/>
                        <a:t>Выслано инструкций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212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94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Изображение 19">
            <a:extLst>
              <a:ext uri="{FF2B5EF4-FFF2-40B4-BE49-F238E27FC236}">
                <a16:creationId xmlns:a16="http://schemas.microsoft.com/office/drawing/2014/main" id="{0CCD52C3-52CF-4D90-9799-C296CAEEC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30" t="3807" r="13426" b="6576"/>
          <a:stretch/>
        </p:blipFill>
        <p:spPr>
          <a:xfrm flipH="1" flipV="1">
            <a:off x="9578423" y="114847"/>
            <a:ext cx="1229872" cy="12232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D8A875-C23C-E0FA-724B-869A7079B5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569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ФАКУЛЬТЕТУС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500" b="1" dirty="0">
                <a:latin typeface="Verdana" panose="020B0604030504040204" pitchFamily="34" charset="0"/>
                <a:ea typeface="Verdana" panose="020B0604030504040204" pitchFamily="34" charset="0"/>
              </a:rPr>
              <a:t>Динамика добавления кадровых партнеров</a:t>
            </a:r>
          </a:p>
        </p:txBody>
      </p:sp>
      <p:pic>
        <p:nvPicPr>
          <p:cNvPr id="9" name="Изображение 20">
            <a:extLst>
              <a:ext uri="{FF2B5EF4-FFF2-40B4-BE49-F238E27FC236}">
                <a16:creationId xmlns:a16="http://schemas.microsoft.com/office/drawing/2014/main" id="{5711ACF6-CD07-4518-9AE8-90EFBF74C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27806" y="1266088"/>
            <a:ext cx="11136387" cy="55490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E010A6-24F7-3E29-D2FC-579B6A1858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  <p:pic>
        <p:nvPicPr>
          <p:cNvPr id="5" name="Изображение 19">
            <a:extLst>
              <a:ext uri="{FF2B5EF4-FFF2-40B4-BE49-F238E27FC236}">
                <a16:creationId xmlns:a16="http://schemas.microsoft.com/office/drawing/2014/main" id="{07D3B6DA-D014-42B5-05BA-60A26DA456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30" t="3807" r="13426" b="6576"/>
          <a:stretch/>
        </p:blipFill>
        <p:spPr>
          <a:xfrm flipH="1" flipV="1">
            <a:off x="9578423" y="114847"/>
            <a:ext cx="1229872" cy="122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42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ФАКУЛЬТЕТУС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500" b="1" dirty="0">
                <a:latin typeface="Verdana" panose="020B0604030504040204" pitchFamily="34" charset="0"/>
                <a:ea typeface="Verdana" panose="020B0604030504040204" pitchFamily="34" charset="0"/>
              </a:rPr>
              <a:t>Динамика актуальных вакансий</a:t>
            </a:r>
          </a:p>
        </p:txBody>
      </p:sp>
      <p:pic>
        <p:nvPicPr>
          <p:cNvPr id="6" name="Изображение 21">
            <a:extLst>
              <a:ext uri="{FF2B5EF4-FFF2-40B4-BE49-F238E27FC236}">
                <a16:creationId xmlns:a16="http://schemas.microsoft.com/office/drawing/2014/main" id="{BEC96822-C1EA-475A-A95D-4002A3991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806" y="1266088"/>
            <a:ext cx="11136387" cy="55490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3B5ED6-3B9E-3424-16C3-67B99FA2A7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  <p:pic>
        <p:nvPicPr>
          <p:cNvPr id="5" name="Изображение 19">
            <a:extLst>
              <a:ext uri="{FF2B5EF4-FFF2-40B4-BE49-F238E27FC236}">
                <a16:creationId xmlns:a16="http://schemas.microsoft.com/office/drawing/2014/main" id="{0A309E00-8907-04C7-4805-501C6995AA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30" t="3807" r="13426" b="6576"/>
          <a:stretch/>
        </p:blipFill>
        <p:spPr>
          <a:xfrm flipH="1" flipV="1">
            <a:off x="9578423" y="114847"/>
            <a:ext cx="1229872" cy="122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766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ФАКУЛЬТЕТУС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500" b="1" dirty="0">
                <a:latin typeface="Verdana" panose="020B0604030504040204" pitchFamily="34" charset="0"/>
                <a:ea typeface="Verdana" panose="020B0604030504040204" pitchFamily="34" charset="0"/>
              </a:rPr>
              <a:t>доступные данные</a:t>
            </a:r>
          </a:p>
        </p:txBody>
      </p:sp>
      <p:sp>
        <p:nvSpPr>
          <p:cNvPr id="8" name="Заполнитель контента 2">
            <a:extLst>
              <a:ext uri="{FF2B5EF4-FFF2-40B4-BE49-F238E27FC236}">
                <a16:creationId xmlns:a16="http://schemas.microsoft.com/office/drawing/2014/main" id="{0BAC0EDB-EF50-4B38-9795-E3780819F09B}"/>
              </a:ext>
            </a:extLst>
          </p:cNvPr>
          <p:cNvSpPr txBox="1">
            <a:spLocks noEditPoints="1"/>
          </p:cNvSpPr>
          <p:nvPr/>
        </p:nvSpPr>
        <p:spPr>
          <a:xfrm>
            <a:off x="2106602" y="2039247"/>
            <a:ext cx="7978796" cy="681405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ИНФОРМАЦИЯ О СТУДЕНТАХ И ВЫПУСКНИКАХ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обучающихся на основании договора о целевом обучении</a:t>
            </a:r>
          </a:p>
        </p:txBody>
      </p:sp>
      <p:sp>
        <p:nvSpPr>
          <p:cNvPr id="9" name="Заполнитель контента 2">
            <a:extLst>
              <a:ext uri="{FF2B5EF4-FFF2-40B4-BE49-F238E27FC236}">
                <a16:creationId xmlns:a16="http://schemas.microsoft.com/office/drawing/2014/main" id="{2E198FB1-6AF2-4A31-A0BB-8774DD9610AF}"/>
              </a:ext>
            </a:extLst>
          </p:cNvPr>
          <p:cNvSpPr txBox="1">
            <a:spLocks noEditPoints="1"/>
          </p:cNvSpPr>
          <p:nvPr/>
        </p:nvSpPr>
        <p:spPr>
          <a:xfrm>
            <a:off x="2106602" y="3366179"/>
            <a:ext cx="7978796" cy="68140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ИНФОРМАЦИЯ О ТРУДОУСТРОЕННЫХ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в приемную комиссию студентах и выпускниках</a:t>
            </a:r>
          </a:p>
        </p:txBody>
      </p:sp>
      <p:sp>
        <p:nvSpPr>
          <p:cNvPr id="10" name="Заполнитель контента 2">
            <a:extLst>
              <a:ext uri="{FF2B5EF4-FFF2-40B4-BE49-F238E27FC236}">
                <a16:creationId xmlns:a16="http://schemas.microsoft.com/office/drawing/2014/main" id="{E270970B-49E0-40BC-844B-F0C4EC1A185D}"/>
              </a:ext>
            </a:extLst>
          </p:cNvPr>
          <p:cNvSpPr txBox="1">
            <a:spLocks noEditPoints="1"/>
          </p:cNvSpPr>
          <p:nvPr/>
        </p:nvSpPr>
        <p:spPr>
          <a:xfrm>
            <a:off x="2106602" y="4693113"/>
            <a:ext cx="7978796" cy="68140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ДАННЫЕ О СОСТОЯНИИ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Центра развития профессиональной карьеры КрасГМУ</a:t>
            </a:r>
          </a:p>
        </p:txBody>
      </p:sp>
      <p:grpSp>
        <p:nvGrpSpPr>
          <p:cNvPr id="12" name="object 103">
            <a:extLst>
              <a:ext uri="{FF2B5EF4-FFF2-40B4-BE49-F238E27FC236}">
                <a16:creationId xmlns:a16="http://schemas.microsoft.com/office/drawing/2014/main" id="{E1D24424-3351-4902-8DFF-2499FA2159B8}"/>
              </a:ext>
            </a:extLst>
          </p:cNvPr>
          <p:cNvGrpSpPr/>
          <p:nvPr/>
        </p:nvGrpSpPr>
        <p:grpSpPr>
          <a:xfrm>
            <a:off x="1089706" y="1947196"/>
            <a:ext cx="865505" cy="865505"/>
            <a:chOff x="1150991" y="6928364"/>
            <a:chExt cx="865505" cy="865505"/>
          </a:xfrm>
        </p:grpSpPr>
        <p:sp>
          <p:nvSpPr>
            <p:cNvPr id="13" name="object 104">
              <a:extLst>
                <a:ext uri="{FF2B5EF4-FFF2-40B4-BE49-F238E27FC236}">
                  <a16:creationId xmlns:a16="http://schemas.microsoft.com/office/drawing/2014/main" id="{8746DC0B-E24A-492E-A7D7-6A14D0C6B4C3}"/>
                </a:ext>
              </a:extLst>
            </p:cNvPr>
            <p:cNvSpPr/>
            <p:nvPr/>
          </p:nvSpPr>
          <p:spPr>
            <a:xfrm>
              <a:off x="1150991" y="6928364"/>
              <a:ext cx="865505" cy="865505"/>
            </a:xfrm>
            <a:custGeom>
              <a:avLst/>
              <a:gdLst/>
              <a:ahLst/>
              <a:cxnLst/>
              <a:rect l="l" t="t" r="r" b="b"/>
              <a:pathLst>
                <a:path w="865505" h="865504">
                  <a:moveTo>
                    <a:pt x="432730" y="0"/>
                  </a:moveTo>
                  <a:lnTo>
                    <a:pt x="385580" y="2539"/>
                  </a:lnTo>
                  <a:lnTo>
                    <a:pt x="339900" y="9980"/>
                  </a:lnTo>
                  <a:lnTo>
                    <a:pt x="295955" y="22060"/>
                  </a:lnTo>
                  <a:lnTo>
                    <a:pt x="254008" y="38513"/>
                  </a:lnTo>
                  <a:lnTo>
                    <a:pt x="214324" y="59078"/>
                  </a:lnTo>
                  <a:lnTo>
                    <a:pt x="177166" y="83488"/>
                  </a:lnTo>
                  <a:lnTo>
                    <a:pt x="142799" y="111482"/>
                  </a:lnTo>
                  <a:lnTo>
                    <a:pt x="111486" y="142793"/>
                  </a:lnTo>
                  <a:lnTo>
                    <a:pt x="83492" y="177159"/>
                  </a:lnTo>
                  <a:lnTo>
                    <a:pt x="59081" y="214316"/>
                  </a:lnTo>
                  <a:lnTo>
                    <a:pt x="38515" y="253999"/>
                  </a:lnTo>
                  <a:lnTo>
                    <a:pt x="22061" y="295945"/>
                  </a:lnTo>
                  <a:lnTo>
                    <a:pt x="9980" y="339890"/>
                  </a:lnTo>
                  <a:lnTo>
                    <a:pt x="2539" y="385569"/>
                  </a:lnTo>
                  <a:lnTo>
                    <a:pt x="0" y="432719"/>
                  </a:lnTo>
                  <a:lnTo>
                    <a:pt x="2539" y="479869"/>
                  </a:lnTo>
                  <a:lnTo>
                    <a:pt x="9980" y="525549"/>
                  </a:lnTo>
                  <a:lnTo>
                    <a:pt x="22061" y="569493"/>
                  </a:lnTo>
                  <a:lnTo>
                    <a:pt x="38515" y="611439"/>
                  </a:lnTo>
                  <a:lnTo>
                    <a:pt x="59081" y="651123"/>
                  </a:lnTo>
                  <a:lnTo>
                    <a:pt x="83492" y="688279"/>
                  </a:lnTo>
                  <a:lnTo>
                    <a:pt x="111486" y="722645"/>
                  </a:lnTo>
                  <a:lnTo>
                    <a:pt x="142799" y="753957"/>
                  </a:lnTo>
                  <a:lnTo>
                    <a:pt x="177166" y="781950"/>
                  </a:lnTo>
                  <a:lnTo>
                    <a:pt x="214324" y="806361"/>
                  </a:lnTo>
                  <a:lnTo>
                    <a:pt x="254008" y="826925"/>
                  </a:lnTo>
                  <a:lnTo>
                    <a:pt x="295955" y="843379"/>
                  </a:lnTo>
                  <a:lnTo>
                    <a:pt x="339900" y="855459"/>
                  </a:lnTo>
                  <a:lnTo>
                    <a:pt x="385580" y="862900"/>
                  </a:lnTo>
                  <a:lnTo>
                    <a:pt x="432730" y="865439"/>
                  </a:lnTo>
                  <a:lnTo>
                    <a:pt x="479880" y="862900"/>
                  </a:lnTo>
                  <a:lnTo>
                    <a:pt x="525559" y="855459"/>
                  </a:lnTo>
                  <a:lnTo>
                    <a:pt x="569504" y="843379"/>
                  </a:lnTo>
                  <a:lnTo>
                    <a:pt x="611450" y="826925"/>
                  </a:lnTo>
                  <a:lnTo>
                    <a:pt x="651133" y="806361"/>
                  </a:lnTo>
                  <a:lnTo>
                    <a:pt x="688290" y="781950"/>
                  </a:lnTo>
                  <a:lnTo>
                    <a:pt x="722656" y="753957"/>
                  </a:lnTo>
                  <a:lnTo>
                    <a:pt x="753967" y="722645"/>
                  </a:lnTo>
                  <a:lnTo>
                    <a:pt x="781961" y="688279"/>
                  </a:lnTo>
                  <a:lnTo>
                    <a:pt x="806371" y="651123"/>
                  </a:lnTo>
                  <a:lnTo>
                    <a:pt x="826936" y="611439"/>
                  </a:lnTo>
                  <a:lnTo>
                    <a:pt x="843390" y="569493"/>
                  </a:lnTo>
                  <a:lnTo>
                    <a:pt x="855469" y="525549"/>
                  </a:lnTo>
                  <a:lnTo>
                    <a:pt x="862910" y="479869"/>
                  </a:lnTo>
                  <a:lnTo>
                    <a:pt x="865450" y="432719"/>
                  </a:lnTo>
                  <a:lnTo>
                    <a:pt x="862910" y="385569"/>
                  </a:lnTo>
                  <a:lnTo>
                    <a:pt x="855469" y="339890"/>
                  </a:lnTo>
                  <a:lnTo>
                    <a:pt x="843390" y="295945"/>
                  </a:lnTo>
                  <a:lnTo>
                    <a:pt x="826936" y="253999"/>
                  </a:lnTo>
                  <a:lnTo>
                    <a:pt x="806371" y="214316"/>
                  </a:lnTo>
                  <a:lnTo>
                    <a:pt x="781961" y="177159"/>
                  </a:lnTo>
                  <a:lnTo>
                    <a:pt x="753967" y="142793"/>
                  </a:lnTo>
                  <a:lnTo>
                    <a:pt x="722656" y="111482"/>
                  </a:lnTo>
                  <a:lnTo>
                    <a:pt x="688290" y="83488"/>
                  </a:lnTo>
                  <a:lnTo>
                    <a:pt x="651133" y="59078"/>
                  </a:lnTo>
                  <a:lnTo>
                    <a:pt x="611450" y="38513"/>
                  </a:lnTo>
                  <a:lnTo>
                    <a:pt x="569504" y="22060"/>
                  </a:lnTo>
                  <a:lnTo>
                    <a:pt x="525559" y="9980"/>
                  </a:lnTo>
                  <a:lnTo>
                    <a:pt x="479880" y="2539"/>
                  </a:lnTo>
                  <a:lnTo>
                    <a:pt x="432730" y="0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5">
              <a:extLst>
                <a:ext uri="{FF2B5EF4-FFF2-40B4-BE49-F238E27FC236}">
                  <a16:creationId xmlns:a16="http://schemas.microsoft.com/office/drawing/2014/main" id="{E3ACCBE1-8DF4-44D5-929C-75AE83955CE4}"/>
                </a:ext>
              </a:extLst>
            </p:cNvPr>
            <p:cNvSpPr/>
            <p:nvPr/>
          </p:nvSpPr>
          <p:spPr>
            <a:xfrm>
              <a:off x="1306233" y="7126737"/>
              <a:ext cx="551815" cy="314960"/>
            </a:xfrm>
            <a:custGeom>
              <a:avLst/>
              <a:gdLst/>
              <a:ahLst/>
              <a:cxnLst/>
              <a:rect l="l" t="t" r="r" b="b"/>
              <a:pathLst>
                <a:path w="551814" h="314959">
                  <a:moveTo>
                    <a:pt x="551497" y="103441"/>
                  </a:moveTo>
                  <a:lnTo>
                    <a:pt x="549643" y="100723"/>
                  </a:lnTo>
                  <a:lnTo>
                    <a:pt x="522503" y="90716"/>
                  </a:lnTo>
                  <a:lnTo>
                    <a:pt x="522503" y="105803"/>
                  </a:lnTo>
                  <a:lnTo>
                    <a:pt x="453682" y="127596"/>
                  </a:lnTo>
                  <a:lnTo>
                    <a:pt x="451497" y="128282"/>
                  </a:lnTo>
                  <a:lnTo>
                    <a:pt x="446557" y="129857"/>
                  </a:lnTo>
                  <a:lnTo>
                    <a:pt x="446557" y="144703"/>
                  </a:lnTo>
                  <a:lnTo>
                    <a:pt x="446557" y="261099"/>
                  </a:lnTo>
                  <a:lnTo>
                    <a:pt x="443788" y="265303"/>
                  </a:lnTo>
                  <a:lnTo>
                    <a:pt x="377850" y="287566"/>
                  </a:lnTo>
                  <a:lnTo>
                    <a:pt x="330682" y="296697"/>
                  </a:lnTo>
                  <a:lnTo>
                    <a:pt x="275742" y="300494"/>
                  </a:lnTo>
                  <a:lnTo>
                    <a:pt x="220814" y="296697"/>
                  </a:lnTo>
                  <a:lnTo>
                    <a:pt x="173647" y="287566"/>
                  </a:lnTo>
                  <a:lnTo>
                    <a:pt x="136575" y="276567"/>
                  </a:lnTo>
                  <a:lnTo>
                    <a:pt x="104940" y="261099"/>
                  </a:lnTo>
                  <a:lnTo>
                    <a:pt x="104940" y="232473"/>
                  </a:lnTo>
                  <a:lnTo>
                    <a:pt x="106413" y="233375"/>
                  </a:lnTo>
                  <a:lnTo>
                    <a:pt x="125793" y="241020"/>
                  </a:lnTo>
                  <a:lnTo>
                    <a:pt x="152603" y="249770"/>
                  </a:lnTo>
                  <a:lnTo>
                    <a:pt x="185991" y="258165"/>
                  </a:lnTo>
                  <a:lnTo>
                    <a:pt x="225107" y="264718"/>
                  </a:lnTo>
                  <a:lnTo>
                    <a:pt x="228625" y="264718"/>
                  </a:lnTo>
                  <a:lnTo>
                    <a:pt x="231686" y="262102"/>
                  </a:lnTo>
                  <a:lnTo>
                    <a:pt x="232600" y="254622"/>
                  </a:lnTo>
                  <a:lnTo>
                    <a:pt x="229844" y="251091"/>
                  </a:lnTo>
                  <a:lnTo>
                    <a:pt x="225971" y="250609"/>
                  </a:lnTo>
                  <a:lnTo>
                    <a:pt x="188595" y="244297"/>
                  </a:lnTo>
                  <a:lnTo>
                    <a:pt x="130695" y="227736"/>
                  </a:lnTo>
                  <a:lnTo>
                    <a:pt x="104940" y="214337"/>
                  </a:lnTo>
                  <a:lnTo>
                    <a:pt x="104940" y="205765"/>
                  </a:lnTo>
                  <a:lnTo>
                    <a:pt x="104940" y="144703"/>
                  </a:lnTo>
                  <a:lnTo>
                    <a:pt x="274307" y="198323"/>
                  </a:lnTo>
                  <a:lnTo>
                    <a:pt x="275005" y="198539"/>
                  </a:lnTo>
                  <a:lnTo>
                    <a:pt x="276491" y="198539"/>
                  </a:lnTo>
                  <a:lnTo>
                    <a:pt x="277152" y="198335"/>
                  </a:lnTo>
                  <a:lnTo>
                    <a:pt x="322630" y="183934"/>
                  </a:lnTo>
                  <a:lnTo>
                    <a:pt x="446557" y="144703"/>
                  </a:lnTo>
                  <a:lnTo>
                    <a:pt x="446557" y="129857"/>
                  </a:lnTo>
                  <a:lnTo>
                    <a:pt x="275780" y="183921"/>
                  </a:lnTo>
                  <a:lnTo>
                    <a:pt x="151828" y="144691"/>
                  </a:lnTo>
                  <a:lnTo>
                    <a:pt x="97853" y="127584"/>
                  </a:lnTo>
                  <a:lnTo>
                    <a:pt x="28994" y="105803"/>
                  </a:lnTo>
                  <a:lnTo>
                    <a:pt x="275742" y="14782"/>
                  </a:lnTo>
                  <a:lnTo>
                    <a:pt x="308800" y="26987"/>
                  </a:lnTo>
                  <a:lnTo>
                    <a:pt x="220992" y="59372"/>
                  </a:lnTo>
                  <a:lnTo>
                    <a:pt x="219113" y="63461"/>
                  </a:lnTo>
                  <a:lnTo>
                    <a:pt x="221513" y="69977"/>
                  </a:lnTo>
                  <a:lnTo>
                    <a:pt x="224231" y="71755"/>
                  </a:lnTo>
                  <a:lnTo>
                    <a:pt x="227101" y="71755"/>
                  </a:lnTo>
                  <a:lnTo>
                    <a:pt x="228752" y="71615"/>
                  </a:lnTo>
                  <a:lnTo>
                    <a:pt x="329272" y="34531"/>
                  </a:lnTo>
                  <a:lnTo>
                    <a:pt x="522503" y="105803"/>
                  </a:lnTo>
                  <a:lnTo>
                    <a:pt x="522503" y="90716"/>
                  </a:lnTo>
                  <a:lnTo>
                    <a:pt x="334797" y="21475"/>
                  </a:lnTo>
                  <a:lnTo>
                    <a:pt x="334581" y="20866"/>
                  </a:lnTo>
                  <a:lnTo>
                    <a:pt x="330492" y="18973"/>
                  </a:lnTo>
                  <a:lnTo>
                    <a:pt x="329260" y="19431"/>
                  </a:lnTo>
                  <a:lnTo>
                    <a:pt x="316687" y="14782"/>
                  </a:lnTo>
                  <a:lnTo>
                    <a:pt x="276618" y="0"/>
                  </a:lnTo>
                  <a:lnTo>
                    <a:pt x="274878" y="0"/>
                  </a:lnTo>
                  <a:lnTo>
                    <a:pt x="1866" y="100723"/>
                  </a:lnTo>
                  <a:lnTo>
                    <a:pt x="0" y="103441"/>
                  </a:lnTo>
                  <a:lnTo>
                    <a:pt x="139" y="109512"/>
                  </a:lnTo>
                  <a:lnTo>
                    <a:pt x="2133" y="112141"/>
                  </a:lnTo>
                  <a:lnTo>
                    <a:pt x="90779" y="140220"/>
                  </a:lnTo>
                  <a:lnTo>
                    <a:pt x="90779" y="256438"/>
                  </a:lnTo>
                  <a:lnTo>
                    <a:pt x="131851" y="289915"/>
                  </a:lnTo>
                  <a:lnTo>
                    <a:pt x="170180" y="301294"/>
                  </a:lnTo>
                  <a:lnTo>
                    <a:pt x="218948" y="310718"/>
                  </a:lnTo>
                  <a:lnTo>
                    <a:pt x="275742" y="314655"/>
                  </a:lnTo>
                  <a:lnTo>
                    <a:pt x="332536" y="310718"/>
                  </a:lnTo>
                  <a:lnTo>
                    <a:pt x="381304" y="301294"/>
                  </a:lnTo>
                  <a:lnTo>
                    <a:pt x="383971" y="300494"/>
                  </a:lnTo>
                  <a:lnTo>
                    <a:pt x="419633" y="289915"/>
                  </a:lnTo>
                  <a:lnTo>
                    <a:pt x="456463" y="270649"/>
                  </a:lnTo>
                  <a:lnTo>
                    <a:pt x="460717" y="256438"/>
                  </a:lnTo>
                  <a:lnTo>
                    <a:pt x="460717" y="144691"/>
                  </a:lnTo>
                  <a:lnTo>
                    <a:pt x="460717" y="140220"/>
                  </a:lnTo>
                  <a:lnTo>
                    <a:pt x="549363" y="112141"/>
                  </a:lnTo>
                  <a:lnTo>
                    <a:pt x="551357" y="109512"/>
                  </a:lnTo>
                  <a:lnTo>
                    <a:pt x="551497" y="1034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06">
              <a:extLst>
                <a:ext uri="{FF2B5EF4-FFF2-40B4-BE49-F238E27FC236}">
                  <a16:creationId xmlns:a16="http://schemas.microsoft.com/office/drawing/2014/main" id="{BA326F25-7457-42CA-81DF-4B827759DCD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2135" y="7239758"/>
              <a:ext cx="109703" cy="409935"/>
            </a:xfrm>
            <a:prstGeom prst="rect">
              <a:avLst/>
            </a:prstGeom>
          </p:spPr>
        </p:pic>
      </p:grpSp>
      <p:pic>
        <p:nvPicPr>
          <p:cNvPr id="16" name="object 141">
            <a:extLst>
              <a:ext uri="{FF2B5EF4-FFF2-40B4-BE49-F238E27FC236}">
                <a16:creationId xmlns:a16="http://schemas.microsoft.com/office/drawing/2014/main" id="{C84086C1-3A8E-4218-85F0-94CDA4953BF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9761" y="4693113"/>
            <a:ext cx="865450" cy="865439"/>
          </a:xfrm>
          <a:prstGeom prst="rect">
            <a:avLst/>
          </a:prstGeom>
        </p:spPr>
      </p:pic>
      <p:grpSp>
        <p:nvGrpSpPr>
          <p:cNvPr id="17" name="object 120">
            <a:extLst>
              <a:ext uri="{FF2B5EF4-FFF2-40B4-BE49-F238E27FC236}">
                <a16:creationId xmlns:a16="http://schemas.microsoft.com/office/drawing/2014/main" id="{F83EE9C7-0220-4C12-9913-8C200813EAB2}"/>
              </a:ext>
            </a:extLst>
          </p:cNvPr>
          <p:cNvGrpSpPr/>
          <p:nvPr/>
        </p:nvGrpSpPr>
        <p:grpSpPr>
          <a:xfrm>
            <a:off x="1088102" y="3320154"/>
            <a:ext cx="865505" cy="865505"/>
            <a:chOff x="4936593" y="8520086"/>
            <a:chExt cx="865505" cy="865505"/>
          </a:xfrm>
        </p:grpSpPr>
        <p:sp>
          <p:nvSpPr>
            <p:cNvPr id="18" name="object 121">
              <a:extLst>
                <a:ext uri="{FF2B5EF4-FFF2-40B4-BE49-F238E27FC236}">
                  <a16:creationId xmlns:a16="http://schemas.microsoft.com/office/drawing/2014/main" id="{31B35B0E-49DE-480F-B051-0108277F9F8E}"/>
                </a:ext>
              </a:extLst>
            </p:cNvPr>
            <p:cNvSpPr/>
            <p:nvPr/>
          </p:nvSpPr>
          <p:spPr>
            <a:xfrm>
              <a:off x="4936593" y="8520086"/>
              <a:ext cx="865505" cy="865505"/>
            </a:xfrm>
            <a:custGeom>
              <a:avLst/>
              <a:gdLst/>
              <a:ahLst/>
              <a:cxnLst/>
              <a:rect l="l" t="t" r="r" b="b"/>
              <a:pathLst>
                <a:path w="865504" h="865504">
                  <a:moveTo>
                    <a:pt x="432719" y="0"/>
                  </a:moveTo>
                  <a:lnTo>
                    <a:pt x="385569" y="2539"/>
                  </a:lnTo>
                  <a:lnTo>
                    <a:pt x="339890" y="9980"/>
                  </a:lnTo>
                  <a:lnTo>
                    <a:pt x="295945" y="22060"/>
                  </a:lnTo>
                  <a:lnTo>
                    <a:pt x="253999" y="38513"/>
                  </a:lnTo>
                  <a:lnTo>
                    <a:pt x="214316" y="59078"/>
                  </a:lnTo>
                  <a:lnTo>
                    <a:pt x="177159" y="83488"/>
                  </a:lnTo>
                  <a:lnTo>
                    <a:pt x="142793" y="111482"/>
                  </a:lnTo>
                  <a:lnTo>
                    <a:pt x="111482" y="142793"/>
                  </a:lnTo>
                  <a:lnTo>
                    <a:pt x="83488" y="177159"/>
                  </a:lnTo>
                  <a:lnTo>
                    <a:pt x="59078" y="214316"/>
                  </a:lnTo>
                  <a:lnTo>
                    <a:pt x="38513" y="253999"/>
                  </a:lnTo>
                  <a:lnTo>
                    <a:pt x="22060" y="295945"/>
                  </a:lnTo>
                  <a:lnTo>
                    <a:pt x="9980" y="339890"/>
                  </a:lnTo>
                  <a:lnTo>
                    <a:pt x="2539" y="385569"/>
                  </a:lnTo>
                  <a:lnTo>
                    <a:pt x="0" y="432719"/>
                  </a:lnTo>
                  <a:lnTo>
                    <a:pt x="2539" y="479870"/>
                  </a:lnTo>
                  <a:lnTo>
                    <a:pt x="9980" y="525549"/>
                  </a:lnTo>
                  <a:lnTo>
                    <a:pt x="22060" y="569494"/>
                  </a:lnTo>
                  <a:lnTo>
                    <a:pt x="38513" y="611441"/>
                  </a:lnTo>
                  <a:lnTo>
                    <a:pt x="59078" y="651125"/>
                  </a:lnTo>
                  <a:lnTo>
                    <a:pt x="83488" y="688283"/>
                  </a:lnTo>
                  <a:lnTo>
                    <a:pt x="111482" y="722650"/>
                  </a:lnTo>
                  <a:lnTo>
                    <a:pt x="142793" y="753963"/>
                  </a:lnTo>
                  <a:lnTo>
                    <a:pt x="177159" y="781957"/>
                  </a:lnTo>
                  <a:lnTo>
                    <a:pt x="214316" y="806369"/>
                  </a:lnTo>
                  <a:lnTo>
                    <a:pt x="253999" y="826934"/>
                  </a:lnTo>
                  <a:lnTo>
                    <a:pt x="295945" y="843388"/>
                  </a:lnTo>
                  <a:lnTo>
                    <a:pt x="339890" y="855469"/>
                  </a:lnTo>
                  <a:lnTo>
                    <a:pt x="385569" y="862910"/>
                  </a:lnTo>
                  <a:lnTo>
                    <a:pt x="432719" y="865450"/>
                  </a:lnTo>
                  <a:lnTo>
                    <a:pt x="479869" y="862910"/>
                  </a:lnTo>
                  <a:lnTo>
                    <a:pt x="525549" y="855469"/>
                  </a:lnTo>
                  <a:lnTo>
                    <a:pt x="569493" y="843388"/>
                  </a:lnTo>
                  <a:lnTo>
                    <a:pt x="611439" y="826934"/>
                  </a:lnTo>
                  <a:lnTo>
                    <a:pt x="651123" y="806369"/>
                  </a:lnTo>
                  <a:lnTo>
                    <a:pt x="688279" y="781957"/>
                  </a:lnTo>
                  <a:lnTo>
                    <a:pt x="722645" y="753963"/>
                  </a:lnTo>
                  <a:lnTo>
                    <a:pt x="753957" y="722650"/>
                  </a:lnTo>
                  <a:lnTo>
                    <a:pt x="781950" y="688283"/>
                  </a:lnTo>
                  <a:lnTo>
                    <a:pt x="806361" y="651125"/>
                  </a:lnTo>
                  <a:lnTo>
                    <a:pt x="826925" y="611441"/>
                  </a:lnTo>
                  <a:lnTo>
                    <a:pt x="843379" y="569494"/>
                  </a:lnTo>
                  <a:lnTo>
                    <a:pt x="855459" y="525549"/>
                  </a:lnTo>
                  <a:lnTo>
                    <a:pt x="862900" y="479870"/>
                  </a:lnTo>
                  <a:lnTo>
                    <a:pt x="865439" y="432719"/>
                  </a:lnTo>
                  <a:lnTo>
                    <a:pt x="862900" y="385569"/>
                  </a:lnTo>
                  <a:lnTo>
                    <a:pt x="855459" y="339890"/>
                  </a:lnTo>
                  <a:lnTo>
                    <a:pt x="843379" y="295945"/>
                  </a:lnTo>
                  <a:lnTo>
                    <a:pt x="826925" y="253999"/>
                  </a:lnTo>
                  <a:lnTo>
                    <a:pt x="806361" y="214316"/>
                  </a:lnTo>
                  <a:lnTo>
                    <a:pt x="781950" y="177159"/>
                  </a:lnTo>
                  <a:lnTo>
                    <a:pt x="753957" y="142793"/>
                  </a:lnTo>
                  <a:lnTo>
                    <a:pt x="722645" y="111482"/>
                  </a:lnTo>
                  <a:lnTo>
                    <a:pt x="688279" y="83488"/>
                  </a:lnTo>
                  <a:lnTo>
                    <a:pt x="651123" y="59078"/>
                  </a:lnTo>
                  <a:lnTo>
                    <a:pt x="611439" y="38513"/>
                  </a:lnTo>
                  <a:lnTo>
                    <a:pt x="569493" y="22060"/>
                  </a:lnTo>
                  <a:lnTo>
                    <a:pt x="525549" y="9980"/>
                  </a:lnTo>
                  <a:lnTo>
                    <a:pt x="479869" y="2539"/>
                  </a:lnTo>
                  <a:lnTo>
                    <a:pt x="432719" y="0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22">
              <a:extLst>
                <a:ext uri="{FF2B5EF4-FFF2-40B4-BE49-F238E27FC236}">
                  <a16:creationId xmlns:a16="http://schemas.microsoft.com/office/drawing/2014/main" id="{F770793B-65AD-482F-9ADD-969934AFA723}"/>
                </a:ext>
              </a:extLst>
            </p:cNvPr>
            <p:cNvSpPr/>
            <p:nvPr/>
          </p:nvSpPr>
          <p:spPr>
            <a:xfrm>
              <a:off x="5099037" y="8790781"/>
              <a:ext cx="541020" cy="400050"/>
            </a:xfrm>
            <a:custGeom>
              <a:avLst/>
              <a:gdLst/>
              <a:ahLst/>
              <a:cxnLst/>
              <a:rect l="l" t="t" r="r" b="b"/>
              <a:pathLst>
                <a:path w="541020" h="400050">
                  <a:moveTo>
                    <a:pt x="39243" y="152273"/>
                  </a:moveTo>
                  <a:lnTo>
                    <a:pt x="36068" y="149098"/>
                  </a:lnTo>
                  <a:lnTo>
                    <a:pt x="28244" y="149098"/>
                  </a:lnTo>
                  <a:lnTo>
                    <a:pt x="25069" y="152273"/>
                  </a:lnTo>
                  <a:lnTo>
                    <a:pt x="25069" y="247497"/>
                  </a:lnTo>
                  <a:lnTo>
                    <a:pt x="28244" y="250672"/>
                  </a:lnTo>
                  <a:lnTo>
                    <a:pt x="32156" y="250672"/>
                  </a:lnTo>
                  <a:lnTo>
                    <a:pt x="36068" y="250672"/>
                  </a:lnTo>
                  <a:lnTo>
                    <a:pt x="39243" y="247497"/>
                  </a:lnTo>
                  <a:lnTo>
                    <a:pt x="39243" y="152273"/>
                  </a:lnTo>
                  <a:close/>
                </a:path>
                <a:path w="541020" h="400050">
                  <a:moveTo>
                    <a:pt x="491693" y="61061"/>
                  </a:moveTo>
                  <a:lnTo>
                    <a:pt x="490067" y="52730"/>
                  </a:lnTo>
                  <a:lnTo>
                    <a:pt x="489991" y="52311"/>
                  </a:lnTo>
                  <a:lnTo>
                    <a:pt x="485317" y="45161"/>
                  </a:lnTo>
                  <a:lnTo>
                    <a:pt x="478409" y="40335"/>
                  </a:lnTo>
                  <a:lnTo>
                    <a:pt x="477532" y="40157"/>
                  </a:lnTo>
                  <a:lnTo>
                    <a:pt x="477532" y="56464"/>
                  </a:lnTo>
                  <a:lnTo>
                    <a:pt x="477532" y="343319"/>
                  </a:lnTo>
                  <a:lnTo>
                    <a:pt x="474141" y="347052"/>
                  </a:lnTo>
                  <a:lnTo>
                    <a:pt x="66408" y="347052"/>
                  </a:lnTo>
                  <a:lnTo>
                    <a:pt x="63004" y="343319"/>
                  </a:lnTo>
                  <a:lnTo>
                    <a:pt x="63004" y="56464"/>
                  </a:lnTo>
                  <a:lnTo>
                    <a:pt x="66408" y="52730"/>
                  </a:lnTo>
                  <a:lnTo>
                    <a:pt x="474141" y="52730"/>
                  </a:lnTo>
                  <a:lnTo>
                    <a:pt x="477532" y="56464"/>
                  </a:lnTo>
                  <a:lnTo>
                    <a:pt x="477532" y="40157"/>
                  </a:lnTo>
                  <a:lnTo>
                    <a:pt x="469963" y="38557"/>
                  </a:lnTo>
                  <a:lnTo>
                    <a:pt x="70586" y="38557"/>
                  </a:lnTo>
                  <a:lnTo>
                    <a:pt x="62141" y="40335"/>
                  </a:lnTo>
                  <a:lnTo>
                    <a:pt x="55219" y="45161"/>
                  </a:lnTo>
                  <a:lnTo>
                    <a:pt x="50558" y="52311"/>
                  </a:lnTo>
                  <a:lnTo>
                    <a:pt x="48856" y="61061"/>
                  </a:lnTo>
                  <a:lnTo>
                    <a:pt x="48856" y="338709"/>
                  </a:lnTo>
                  <a:lnTo>
                    <a:pt x="50558" y="347459"/>
                  </a:lnTo>
                  <a:lnTo>
                    <a:pt x="55219" y="354609"/>
                  </a:lnTo>
                  <a:lnTo>
                    <a:pt x="62141" y="359448"/>
                  </a:lnTo>
                  <a:lnTo>
                    <a:pt x="70586" y="361213"/>
                  </a:lnTo>
                  <a:lnTo>
                    <a:pt x="469963" y="361213"/>
                  </a:lnTo>
                  <a:lnTo>
                    <a:pt x="478409" y="359448"/>
                  </a:lnTo>
                  <a:lnTo>
                    <a:pt x="485317" y="354609"/>
                  </a:lnTo>
                  <a:lnTo>
                    <a:pt x="489991" y="347459"/>
                  </a:lnTo>
                  <a:lnTo>
                    <a:pt x="490067" y="347052"/>
                  </a:lnTo>
                  <a:lnTo>
                    <a:pt x="491693" y="338709"/>
                  </a:lnTo>
                  <a:lnTo>
                    <a:pt x="491693" y="61061"/>
                  </a:lnTo>
                  <a:close/>
                </a:path>
                <a:path w="541020" h="400050">
                  <a:moveTo>
                    <a:pt x="540550" y="37934"/>
                  </a:moveTo>
                  <a:lnTo>
                    <a:pt x="537552" y="23177"/>
                  </a:lnTo>
                  <a:lnTo>
                    <a:pt x="531469" y="14160"/>
                  </a:lnTo>
                  <a:lnTo>
                    <a:pt x="529424" y="11112"/>
                  </a:lnTo>
                  <a:lnTo>
                    <a:pt x="526364" y="9055"/>
                  </a:lnTo>
                  <a:lnTo>
                    <a:pt x="526364" y="37934"/>
                  </a:lnTo>
                  <a:lnTo>
                    <a:pt x="526364" y="361848"/>
                  </a:lnTo>
                  <a:lnTo>
                    <a:pt x="524497" y="371094"/>
                  </a:lnTo>
                  <a:lnTo>
                    <a:pt x="519404" y="378650"/>
                  </a:lnTo>
                  <a:lnTo>
                    <a:pt x="511848" y="383755"/>
                  </a:lnTo>
                  <a:lnTo>
                    <a:pt x="502602" y="385622"/>
                  </a:lnTo>
                  <a:lnTo>
                    <a:pt x="37947" y="385622"/>
                  </a:lnTo>
                  <a:lnTo>
                    <a:pt x="28689" y="383755"/>
                  </a:lnTo>
                  <a:lnTo>
                    <a:pt x="21132" y="378650"/>
                  </a:lnTo>
                  <a:lnTo>
                    <a:pt x="16040" y="371094"/>
                  </a:lnTo>
                  <a:lnTo>
                    <a:pt x="14160" y="361848"/>
                  </a:lnTo>
                  <a:lnTo>
                    <a:pt x="14160" y="37934"/>
                  </a:lnTo>
                  <a:lnTo>
                    <a:pt x="16040" y="28689"/>
                  </a:lnTo>
                  <a:lnTo>
                    <a:pt x="21132" y="21132"/>
                  </a:lnTo>
                  <a:lnTo>
                    <a:pt x="28689" y="16027"/>
                  </a:lnTo>
                  <a:lnTo>
                    <a:pt x="37947" y="14160"/>
                  </a:lnTo>
                  <a:lnTo>
                    <a:pt x="502602" y="14160"/>
                  </a:lnTo>
                  <a:lnTo>
                    <a:pt x="511848" y="16027"/>
                  </a:lnTo>
                  <a:lnTo>
                    <a:pt x="519404" y="21132"/>
                  </a:lnTo>
                  <a:lnTo>
                    <a:pt x="524497" y="28689"/>
                  </a:lnTo>
                  <a:lnTo>
                    <a:pt x="526364" y="37934"/>
                  </a:lnTo>
                  <a:lnTo>
                    <a:pt x="526364" y="9055"/>
                  </a:lnTo>
                  <a:lnTo>
                    <a:pt x="517359" y="2984"/>
                  </a:lnTo>
                  <a:lnTo>
                    <a:pt x="502602" y="0"/>
                  </a:lnTo>
                  <a:lnTo>
                    <a:pt x="37947" y="0"/>
                  </a:lnTo>
                  <a:lnTo>
                    <a:pt x="23190" y="2984"/>
                  </a:lnTo>
                  <a:lnTo>
                    <a:pt x="11137" y="11112"/>
                  </a:lnTo>
                  <a:lnTo>
                    <a:pt x="2997" y="23177"/>
                  </a:lnTo>
                  <a:lnTo>
                    <a:pt x="0" y="37934"/>
                  </a:lnTo>
                  <a:lnTo>
                    <a:pt x="0" y="361848"/>
                  </a:lnTo>
                  <a:lnTo>
                    <a:pt x="2997" y="376605"/>
                  </a:lnTo>
                  <a:lnTo>
                    <a:pt x="11137" y="388658"/>
                  </a:lnTo>
                  <a:lnTo>
                    <a:pt x="23190" y="396798"/>
                  </a:lnTo>
                  <a:lnTo>
                    <a:pt x="37947" y="399783"/>
                  </a:lnTo>
                  <a:lnTo>
                    <a:pt x="502602" y="399783"/>
                  </a:lnTo>
                  <a:lnTo>
                    <a:pt x="517359" y="396798"/>
                  </a:lnTo>
                  <a:lnTo>
                    <a:pt x="529424" y="388658"/>
                  </a:lnTo>
                  <a:lnTo>
                    <a:pt x="531469" y="385622"/>
                  </a:lnTo>
                  <a:lnTo>
                    <a:pt x="537552" y="376605"/>
                  </a:lnTo>
                  <a:lnTo>
                    <a:pt x="540550" y="361848"/>
                  </a:lnTo>
                  <a:lnTo>
                    <a:pt x="540550" y="379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23">
              <a:extLst>
                <a:ext uri="{FF2B5EF4-FFF2-40B4-BE49-F238E27FC236}">
                  <a16:creationId xmlns:a16="http://schemas.microsoft.com/office/drawing/2014/main" id="{86AEB6D8-AD8A-459D-98CF-42C12E235A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9108" y="8890462"/>
              <a:ext cx="148131" cy="205962"/>
            </a:xfrm>
            <a:prstGeom prst="rect">
              <a:avLst/>
            </a:prstGeom>
          </p:spPr>
        </p:pic>
        <p:sp>
          <p:nvSpPr>
            <p:cNvPr id="21" name="object 124">
              <a:extLst>
                <a:ext uri="{FF2B5EF4-FFF2-40B4-BE49-F238E27FC236}">
                  <a16:creationId xmlns:a16="http://schemas.microsoft.com/office/drawing/2014/main" id="{29711B15-CD71-43D4-BBBB-9D01A52B15B1}"/>
                </a:ext>
              </a:extLst>
            </p:cNvPr>
            <p:cNvSpPr/>
            <p:nvPr/>
          </p:nvSpPr>
          <p:spPr>
            <a:xfrm>
              <a:off x="5148948" y="8715051"/>
              <a:ext cx="435609" cy="381635"/>
            </a:xfrm>
            <a:custGeom>
              <a:avLst/>
              <a:gdLst/>
              <a:ahLst/>
              <a:cxnLst/>
              <a:rect l="l" t="t" r="r" b="b"/>
              <a:pathLst>
                <a:path w="435610" h="381634">
                  <a:moveTo>
                    <a:pt x="383273" y="3187"/>
                  </a:moveTo>
                  <a:lnTo>
                    <a:pt x="380098" y="0"/>
                  </a:lnTo>
                  <a:lnTo>
                    <a:pt x="55384" y="0"/>
                  </a:lnTo>
                  <a:lnTo>
                    <a:pt x="52222" y="3187"/>
                  </a:lnTo>
                  <a:lnTo>
                    <a:pt x="52222" y="10998"/>
                  </a:lnTo>
                  <a:lnTo>
                    <a:pt x="55384" y="14173"/>
                  </a:lnTo>
                  <a:lnTo>
                    <a:pt x="376186" y="14173"/>
                  </a:lnTo>
                  <a:lnTo>
                    <a:pt x="380098" y="14173"/>
                  </a:lnTo>
                  <a:lnTo>
                    <a:pt x="383273" y="10998"/>
                  </a:lnTo>
                  <a:lnTo>
                    <a:pt x="383273" y="3187"/>
                  </a:lnTo>
                  <a:close/>
                </a:path>
                <a:path w="435610" h="381634">
                  <a:moveTo>
                    <a:pt x="385343" y="370370"/>
                  </a:moveTo>
                  <a:lnTo>
                    <a:pt x="382168" y="367207"/>
                  </a:lnTo>
                  <a:lnTo>
                    <a:pt x="53327" y="367207"/>
                  </a:lnTo>
                  <a:lnTo>
                    <a:pt x="50152" y="370370"/>
                  </a:lnTo>
                  <a:lnTo>
                    <a:pt x="50152" y="378193"/>
                  </a:lnTo>
                  <a:lnTo>
                    <a:pt x="53327" y="381368"/>
                  </a:lnTo>
                  <a:lnTo>
                    <a:pt x="378244" y="381368"/>
                  </a:lnTo>
                  <a:lnTo>
                    <a:pt x="382168" y="381368"/>
                  </a:lnTo>
                  <a:lnTo>
                    <a:pt x="385343" y="378193"/>
                  </a:lnTo>
                  <a:lnTo>
                    <a:pt x="385343" y="370370"/>
                  </a:lnTo>
                  <a:close/>
                </a:path>
                <a:path w="435610" h="381634">
                  <a:moveTo>
                    <a:pt x="385343" y="302514"/>
                  </a:moveTo>
                  <a:lnTo>
                    <a:pt x="382168" y="299339"/>
                  </a:lnTo>
                  <a:lnTo>
                    <a:pt x="256324" y="299339"/>
                  </a:lnTo>
                  <a:lnTo>
                    <a:pt x="253149" y="302514"/>
                  </a:lnTo>
                  <a:lnTo>
                    <a:pt x="253149" y="310337"/>
                  </a:lnTo>
                  <a:lnTo>
                    <a:pt x="256324" y="313512"/>
                  </a:lnTo>
                  <a:lnTo>
                    <a:pt x="378244" y="313512"/>
                  </a:lnTo>
                  <a:lnTo>
                    <a:pt x="382168" y="313512"/>
                  </a:lnTo>
                  <a:lnTo>
                    <a:pt x="385343" y="310337"/>
                  </a:lnTo>
                  <a:lnTo>
                    <a:pt x="385343" y="302514"/>
                  </a:lnTo>
                  <a:close/>
                </a:path>
                <a:path w="435610" h="381634">
                  <a:moveTo>
                    <a:pt x="385343" y="257086"/>
                  </a:moveTo>
                  <a:lnTo>
                    <a:pt x="382168" y="253911"/>
                  </a:lnTo>
                  <a:lnTo>
                    <a:pt x="256324" y="253911"/>
                  </a:lnTo>
                  <a:lnTo>
                    <a:pt x="253149" y="257086"/>
                  </a:lnTo>
                  <a:lnTo>
                    <a:pt x="253149" y="264896"/>
                  </a:lnTo>
                  <a:lnTo>
                    <a:pt x="256324" y="268071"/>
                  </a:lnTo>
                  <a:lnTo>
                    <a:pt x="378244" y="268071"/>
                  </a:lnTo>
                  <a:lnTo>
                    <a:pt x="382168" y="268071"/>
                  </a:lnTo>
                  <a:lnTo>
                    <a:pt x="385343" y="264896"/>
                  </a:lnTo>
                  <a:lnTo>
                    <a:pt x="385343" y="257086"/>
                  </a:lnTo>
                  <a:close/>
                </a:path>
                <a:path w="435610" h="381634">
                  <a:moveTo>
                    <a:pt x="385343" y="211632"/>
                  </a:moveTo>
                  <a:lnTo>
                    <a:pt x="382168" y="208457"/>
                  </a:lnTo>
                  <a:lnTo>
                    <a:pt x="256324" y="208457"/>
                  </a:lnTo>
                  <a:lnTo>
                    <a:pt x="253149" y="211632"/>
                  </a:lnTo>
                  <a:lnTo>
                    <a:pt x="253149" y="219456"/>
                  </a:lnTo>
                  <a:lnTo>
                    <a:pt x="256324" y="222643"/>
                  </a:lnTo>
                  <a:lnTo>
                    <a:pt x="378244" y="222643"/>
                  </a:lnTo>
                  <a:lnTo>
                    <a:pt x="382168" y="222643"/>
                  </a:lnTo>
                  <a:lnTo>
                    <a:pt x="385343" y="219456"/>
                  </a:lnTo>
                  <a:lnTo>
                    <a:pt x="385343" y="211632"/>
                  </a:lnTo>
                  <a:close/>
                </a:path>
                <a:path w="435610" h="381634">
                  <a:moveTo>
                    <a:pt x="435495" y="42278"/>
                  </a:moveTo>
                  <a:lnTo>
                    <a:pt x="432320" y="39103"/>
                  </a:lnTo>
                  <a:lnTo>
                    <a:pt x="3175" y="39103"/>
                  </a:lnTo>
                  <a:lnTo>
                    <a:pt x="0" y="42278"/>
                  </a:lnTo>
                  <a:lnTo>
                    <a:pt x="0" y="50101"/>
                  </a:lnTo>
                  <a:lnTo>
                    <a:pt x="3175" y="53276"/>
                  </a:lnTo>
                  <a:lnTo>
                    <a:pt x="428409" y="53276"/>
                  </a:lnTo>
                  <a:lnTo>
                    <a:pt x="432320" y="53276"/>
                  </a:lnTo>
                  <a:lnTo>
                    <a:pt x="435495" y="50101"/>
                  </a:lnTo>
                  <a:lnTo>
                    <a:pt x="435495" y="422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" name="Изображение 19">
            <a:extLst>
              <a:ext uri="{FF2B5EF4-FFF2-40B4-BE49-F238E27FC236}">
                <a16:creationId xmlns:a16="http://schemas.microsoft.com/office/drawing/2014/main" id="{B2F76FC3-7625-1659-F724-2E02EDA440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30" t="3807" r="13426" b="6576"/>
          <a:stretch/>
        </p:blipFill>
        <p:spPr>
          <a:xfrm flipH="1" flipV="1">
            <a:off x="9578423" y="114847"/>
            <a:ext cx="1229872" cy="12232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074649-CC7F-EAC2-3E58-9BE37AE450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215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ПОДБОР МЕДИЦИНСКОГО ПЕРСОНАЛА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ЛПУ</a:t>
            </a:r>
            <a:endParaRPr lang="ru-RU" sz="25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96B8FD2-22F1-409B-AF19-1767E63A5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" r="1887"/>
          <a:stretch/>
        </p:blipFill>
        <p:spPr>
          <a:xfrm>
            <a:off x="2198493" y="1266089"/>
            <a:ext cx="7795014" cy="559190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B7FC91-E4B9-4FBB-8DF0-E469F41EEFC4}"/>
              </a:ext>
            </a:extLst>
          </p:cNvPr>
          <p:cNvSpPr/>
          <p:nvPr/>
        </p:nvSpPr>
        <p:spPr>
          <a:xfrm>
            <a:off x="2198491" y="1264519"/>
            <a:ext cx="7795015" cy="5593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28F6FC9-DC97-414F-B2C6-418EF9843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3" t="3994" r="3651"/>
          <a:stretch/>
        </p:blipFill>
        <p:spPr>
          <a:xfrm>
            <a:off x="2997836" y="1264519"/>
            <a:ext cx="5861549" cy="55934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714F06-C94D-15BE-AED8-63A13576D7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97A055F-0E02-40C6-A493-3DFF6C3B6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5" t="7198" r="2812" b="303"/>
          <a:stretch/>
        </p:blipFill>
        <p:spPr>
          <a:xfrm>
            <a:off x="199888" y="66613"/>
            <a:ext cx="11792223" cy="672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92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СОЦИАЛЬНЫЕ СЕТИ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Центра развития профессиональной карьеры</a:t>
            </a:r>
            <a:endParaRPr lang="ru-RU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Изображение 3">
            <a:extLst>
              <a:ext uri="{FF2B5EF4-FFF2-40B4-BE49-F238E27FC236}">
                <a16:creationId xmlns:a16="http://schemas.microsoft.com/office/drawing/2014/main" id="{05E7865E-D302-4748-A780-C3070A251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6" t="7110" r="752" b="1944"/>
          <a:stretch/>
        </p:blipFill>
        <p:spPr>
          <a:xfrm>
            <a:off x="1325586" y="2215702"/>
            <a:ext cx="6002866" cy="32892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6E88BE-3B58-4E1D-8197-A32A0F9EF6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825" y="1313409"/>
            <a:ext cx="2762708" cy="27627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7CE428-8BD6-4199-B5CF-5CB1F32355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52" y="4076117"/>
            <a:ext cx="2781881" cy="2781881"/>
          </a:xfrm>
          <a:prstGeom prst="rect">
            <a:avLst/>
          </a:prstGeom>
        </p:spPr>
      </p:pic>
      <p:sp>
        <p:nvSpPr>
          <p:cNvPr id="16" name="Заполнитель контента 2">
            <a:extLst>
              <a:ext uri="{FF2B5EF4-FFF2-40B4-BE49-F238E27FC236}">
                <a16:creationId xmlns:a16="http://schemas.microsoft.com/office/drawing/2014/main" id="{48A9E9C9-EEE5-4079-8A50-B5CBAADCDC10}"/>
              </a:ext>
            </a:extLst>
          </p:cNvPr>
          <p:cNvSpPr txBox="1">
            <a:spLocks noEditPoints="1"/>
          </p:cNvSpPr>
          <p:nvPr/>
        </p:nvSpPr>
        <p:spPr>
          <a:xfrm>
            <a:off x="1325586" y="5683829"/>
            <a:ext cx="6002866" cy="7169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1" dirty="0"/>
              <a:t>ДИНАМИКА УВЕЛИЧЕНИЯ КОЛИЧЕСТВА ПОДПИСЧИКОВ В ГРУППЕ </a:t>
            </a:r>
            <a:r>
              <a:rPr lang="ru-RU" sz="1800" b="1" dirty="0">
                <a:solidFill>
                  <a:srgbClr val="A21C28"/>
                </a:solidFill>
              </a:rPr>
              <a:t>В</a:t>
            </a:r>
            <a:r>
              <a:rPr lang="ru-RU" sz="1800" b="1" dirty="0"/>
              <a:t>КОНТАКТЕ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A7E295-FF1D-281B-81E2-C0A247FB60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819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НОВЫЕ ТЕНДЕНЦИИ В ПАРТНЕРСТВЕ 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УНИВЕРСИТЕТ &amp; РАБОТОДАТЕЛЬ</a:t>
            </a:r>
          </a:p>
        </p:txBody>
      </p: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1017346" y="1607193"/>
            <a:ext cx="5880017" cy="427282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</a:rPr>
              <a:t>19</a:t>
            </a:r>
            <a:r>
              <a:rPr lang="ru-RU" sz="1800" dirty="0"/>
              <a:t> сентября в Томске прошла проектно-аналитическая сессия МОН РФ для центров карьеры Сибирского федерального округа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b="1" dirty="0"/>
              <a:t>НОВЫЕ</a:t>
            </a:r>
            <a:r>
              <a:rPr lang="ru-RU" sz="1600" dirty="0"/>
              <a:t> </a:t>
            </a:r>
            <a:r>
              <a:rPr lang="ru-RU" sz="1600" b="1" dirty="0"/>
              <a:t>ПОДХОДЫ</a:t>
            </a:r>
            <a:r>
              <a:rPr lang="ru-RU" sz="1600" dirty="0"/>
              <a:t> и механизмы в вопросах трудоустройства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1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b="1" dirty="0"/>
              <a:t>АКТУАЛЬНЫЕ</a:t>
            </a:r>
            <a:r>
              <a:rPr lang="ru-RU" sz="1600" dirty="0"/>
              <a:t> трендах в развитии рынка труда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1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b="1" dirty="0"/>
              <a:t>ТОЧЕЧНОЕ</a:t>
            </a:r>
            <a:r>
              <a:rPr lang="ru-RU" sz="1600" dirty="0"/>
              <a:t> выстраивание работы со студентами для формирования карьерной траектории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1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b="1" dirty="0"/>
              <a:t>ДРАЙВЕРЫ</a:t>
            </a:r>
            <a:r>
              <a:rPr lang="ru-RU" sz="1600" dirty="0"/>
              <a:t> развития, которые позволят привлечь в регионы новых абитуриентов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5EAC933-C7EF-46B8-AC15-D6393551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999923" y="1280766"/>
            <a:ext cx="4192077" cy="278861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3D65D26-D312-4ED9-94D7-335AB15A2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8522" t="8600"/>
          <a:stretch/>
        </p:blipFill>
        <p:spPr bwMode="auto">
          <a:xfrm>
            <a:off x="7999923" y="4069383"/>
            <a:ext cx="4192077" cy="27886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7DF488-1E20-EB2D-FFE7-0E73FB0666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253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ЗНАКОМСТВО С КАДРОВЫМИ ЦЕНТРАМИ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ВЛАДИМИРА И МОСКВЫ</a:t>
            </a:r>
          </a:p>
        </p:txBody>
      </p: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189134" y="1737966"/>
            <a:ext cx="6895952" cy="342748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19 и 20 сентября 2022 делегация* посетила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/>
              <a:t>-</a:t>
            </a:r>
            <a:r>
              <a:rPr lang="ru-RU" sz="1600" dirty="0"/>
              <a:t> Центр привлечения медицинских кадров Владимирской области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/>
              <a:t>-</a:t>
            </a:r>
            <a:r>
              <a:rPr lang="ru-RU" sz="1600" dirty="0"/>
              <a:t> Кадровый центр Департамента здравоохранения города Москвы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Целью визита стало ознакомление со структурой центров, наиболее эффективными практиками трудоустройства и алгоритмом взаимодействия со всеми участниками процесса трудоустройства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3A2481-CC25-4901-A76B-ED4E58DBF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2" t="7311" r="6766" b="21470"/>
          <a:stretch/>
        </p:blipFill>
        <p:spPr>
          <a:xfrm>
            <a:off x="7171319" y="1272147"/>
            <a:ext cx="5020681" cy="23677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12DDC2-8924-4F70-97F1-28D80B278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8"/>
          <a:stretch/>
        </p:blipFill>
        <p:spPr>
          <a:xfrm>
            <a:off x="7171319" y="3639899"/>
            <a:ext cx="5020681" cy="322415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033D082-478B-4E72-B946-8586F820982B}"/>
              </a:ext>
            </a:extLst>
          </p:cNvPr>
          <p:cNvSpPr txBox="1">
            <a:spLocks/>
          </p:cNvSpPr>
          <p:nvPr/>
        </p:nvSpPr>
        <p:spPr>
          <a:xfrm>
            <a:off x="0" y="6314304"/>
            <a:ext cx="7171320" cy="543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Из представителей Минздрава Красноярского края, Краевой клинической больницы и Красноярского государственного медицинского университета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A4714B-F878-9581-656F-5BFCB771E9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687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6D0D833-6EA0-4032-8D37-B79FDB6FAC57}"/>
              </a:ext>
            </a:extLst>
          </p:cNvPr>
          <p:cNvGrpSpPr/>
          <p:nvPr/>
        </p:nvGrpSpPr>
        <p:grpSpPr>
          <a:xfrm>
            <a:off x="0" y="1946926"/>
            <a:ext cx="4286250" cy="723838"/>
            <a:chOff x="-8451107" y="37117"/>
            <a:chExt cx="13367887" cy="1524000"/>
          </a:xfrm>
          <a:solidFill>
            <a:srgbClr val="A21C28"/>
          </a:solidFill>
        </p:grpSpPr>
        <p:sp>
          <p:nvSpPr>
            <p:cNvPr id="8" name="Блок-схема: задержка 7">
              <a:extLst>
                <a:ext uri="{FF2B5EF4-FFF2-40B4-BE49-F238E27FC236}">
                  <a16:creationId xmlns:a16="http://schemas.microsoft.com/office/drawing/2014/main" id="{E37CDAB7-DFB2-43C9-BE67-0797CCF0B0DB}"/>
                </a:ext>
              </a:extLst>
            </p:cNvPr>
            <p:cNvSpPr/>
            <p:nvPr/>
          </p:nvSpPr>
          <p:spPr>
            <a:xfrm>
              <a:off x="3449968" y="37117"/>
              <a:ext cx="1466812" cy="1524000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F4BB169-7872-471C-9175-CD85BF359FB1}"/>
                </a:ext>
              </a:extLst>
            </p:cNvPr>
            <p:cNvSpPr/>
            <p:nvPr/>
          </p:nvSpPr>
          <p:spPr>
            <a:xfrm>
              <a:off x="-8451107" y="37117"/>
              <a:ext cx="12339227" cy="152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6C9A0AE-BDAF-4534-8B5A-27F42E7D519E}"/>
              </a:ext>
            </a:extLst>
          </p:cNvPr>
          <p:cNvGrpSpPr/>
          <p:nvPr/>
        </p:nvGrpSpPr>
        <p:grpSpPr>
          <a:xfrm>
            <a:off x="0" y="4156111"/>
            <a:ext cx="4286250" cy="723838"/>
            <a:chOff x="-8451107" y="37117"/>
            <a:chExt cx="13367887" cy="1524000"/>
          </a:xfrm>
          <a:solidFill>
            <a:srgbClr val="A21C28"/>
          </a:solidFill>
        </p:grpSpPr>
        <p:sp>
          <p:nvSpPr>
            <p:cNvPr id="11" name="Блок-схема: задержка 10">
              <a:extLst>
                <a:ext uri="{FF2B5EF4-FFF2-40B4-BE49-F238E27FC236}">
                  <a16:creationId xmlns:a16="http://schemas.microsoft.com/office/drawing/2014/main" id="{F306D0A6-58C0-49A7-B49B-864FAF53BB25}"/>
                </a:ext>
              </a:extLst>
            </p:cNvPr>
            <p:cNvSpPr/>
            <p:nvPr/>
          </p:nvSpPr>
          <p:spPr>
            <a:xfrm>
              <a:off x="3449968" y="37117"/>
              <a:ext cx="1466812" cy="1524000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5D92BBE-5144-428B-A4E7-60828647B8CB}"/>
                </a:ext>
              </a:extLst>
            </p:cNvPr>
            <p:cNvSpPr/>
            <p:nvPr/>
          </p:nvSpPr>
          <p:spPr>
            <a:xfrm>
              <a:off x="-8451107" y="37117"/>
              <a:ext cx="12339227" cy="152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ЗНАКОМСТВО С КАДРОВЫМИ ЦЕНТРАМИ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ВЛАДИМИРА И МОСКВЫ</a:t>
            </a:r>
          </a:p>
        </p:txBody>
      </p: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278955" y="1772144"/>
            <a:ext cx="8114543" cy="4767935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bg1"/>
                </a:solidFill>
              </a:rPr>
              <a:t>19 СЕНТЯБРЯ ВО ВЛАДИМИРЕ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были обсуждены направления деятельности Центра, система взаимодействия участников процесса, работа с вузами и абитуриентами, а также были озвучены меры социальной поддержки для медицинских работников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bg1"/>
                </a:solidFill>
              </a:rPr>
              <a:t>20 СЕНТЯБРЯ В МОСКВЕ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для делегации из Красноярска была проведена экскурсия, а также обсуждены вопросы направлений деятельности, оценки профессиональных компетенций медицинских работников, особенности проведения тренингов по профессиональным и личностным компетенциям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54E136-1FBA-4922-A6DC-7896AEEC9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445110" y="1266003"/>
            <a:ext cx="3746890" cy="28101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29E95C-B866-44DA-AEAD-C06F6C3F4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58" b="1112"/>
          <a:stretch/>
        </p:blipFill>
        <p:spPr>
          <a:xfrm>
            <a:off x="8445109" y="4075438"/>
            <a:ext cx="3746891" cy="27825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80A0BA-A068-E229-017A-C7AFF0FB1F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624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АКСЕЛЕРАТОР ЦЕНТРОВ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КАРЬЕРЫ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1219200" y="1750771"/>
            <a:ext cx="10243929" cy="454708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</a:rPr>
              <a:t>КОМАНДА ЦЕНТРА РАЗВИТИЯ ПРОФЕССИОНАЛЬНОЙ КАРЬЕРЫ КРАСГМУ </a:t>
            </a:r>
            <a:r>
              <a:rPr lang="ru-RU" sz="1800" dirty="0"/>
              <a:t>участвуют во втором потоке Акселератора (</a:t>
            </a:r>
            <a:r>
              <a:rPr lang="ru-RU" sz="1800" b="1" dirty="0"/>
              <a:t>16 мая 2022</a:t>
            </a:r>
            <a:r>
              <a:rPr lang="ru-RU" sz="1800" dirty="0"/>
              <a:t>), войдя в десятку университетов </a:t>
            </a:r>
            <a:r>
              <a:rPr lang="ru-RU" sz="1800" b="1" dirty="0"/>
              <a:t>с лучшими результатами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ОБУЧЕНИЕ ВКЛЮЧАЕТ </a:t>
            </a:r>
            <a:r>
              <a:rPr lang="ru-RU" sz="1800" dirty="0"/>
              <a:t>в себя лекции, домашние задания и взаимодействие с наставниками, которые направляют и помогают в трансформации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На </a:t>
            </a:r>
            <a:r>
              <a:rPr lang="ru-RU" sz="1800" b="1" dirty="0"/>
              <a:t>1</a:t>
            </a:r>
            <a:r>
              <a:rPr lang="ru-RU" sz="1800" dirty="0"/>
              <a:t> уровне обучение осуществлялось по </a:t>
            </a:r>
            <a:r>
              <a:rPr lang="ru-RU" sz="1800" b="1" dirty="0"/>
              <a:t>4</a:t>
            </a:r>
            <a:r>
              <a:rPr lang="ru-RU" sz="1800" dirty="0"/>
              <a:t> трекам: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«Информационное поле и коммуникации»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«Карьерные мероприятия»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«Кадровые партнеры»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«Амбассадоры Центров карьеры»</a:t>
            </a:r>
            <a:endParaRPr lang="ru-RU" sz="1600" dirty="0"/>
          </a:p>
        </p:txBody>
      </p:sp>
      <p:pic>
        <p:nvPicPr>
          <p:cNvPr id="5" name="Изображение 3">
            <a:extLst>
              <a:ext uri="{FF2B5EF4-FFF2-40B4-BE49-F238E27FC236}">
                <a16:creationId xmlns:a16="http://schemas.microsoft.com/office/drawing/2014/main" id="{785CF8AE-F3EB-495F-A548-CF6DB02865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35" t="5538" r="8884" b="14502"/>
          <a:stretch/>
        </p:blipFill>
        <p:spPr>
          <a:xfrm>
            <a:off x="9766727" y="214765"/>
            <a:ext cx="1041568" cy="10234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529786-62B4-122F-17FE-A9EFBEEA89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B6D731-49A4-2B3C-7392-AAEB2042DC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146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АКСЕЛЕРАТОР ЦЕНТРОВ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КАРЬЕРЫ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939725" y="1776751"/>
            <a:ext cx="6938650" cy="4206211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</a:rPr>
              <a:t>НА ВТОРОМ УРОВНЕ </a:t>
            </a:r>
            <a:r>
              <a:rPr lang="ru-RU" sz="1800" dirty="0"/>
              <a:t>Акселератора команда Центра карьеры разрабатывает стратегическую программу развития: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-</a:t>
            </a:r>
            <a:r>
              <a:rPr lang="ru-RU" sz="1800" dirty="0"/>
              <a:t> Задачи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-</a:t>
            </a:r>
            <a:r>
              <a:rPr lang="ru-RU" sz="1800" dirty="0"/>
              <a:t> Механизмы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-</a:t>
            </a:r>
            <a:r>
              <a:rPr lang="ru-RU" sz="1800" dirty="0"/>
              <a:t> Инструменты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-</a:t>
            </a:r>
            <a:r>
              <a:rPr lang="ru-RU" sz="1800" dirty="0"/>
              <a:t> Ключевые показатели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ТАКЖЕ</a:t>
            </a:r>
            <a:r>
              <a:rPr lang="ru-RU" sz="1800" dirty="0"/>
              <a:t> </a:t>
            </a:r>
            <a:r>
              <a:rPr lang="ru-RU" sz="1800" b="1" dirty="0"/>
              <a:t>РАЗРАБОТАНА</a:t>
            </a:r>
            <a:r>
              <a:rPr lang="ru-RU" sz="1800" dirty="0"/>
              <a:t> программа работы в информационном поле, запланированы: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-</a:t>
            </a:r>
            <a:r>
              <a:rPr lang="ru-RU" sz="1800" dirty="0"/>
              <a:t> Образы целевого действия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-</a:t>
            </a:r>
            <a:r>
              <a:rPr lang="ru-RU" sz="1800" dirty="0"/>
              <a:t> Площадки размещения информации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-</a:t>
            </a:r>
            <a:r>
              <a:rPr lang="ru-RU" sz="1800" dirty="0"/>
              <a:t> Форматы контента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-</a:t>
            </a:r>
            <a:r>
              <a:rPr lang="ru-RU" sz="1800" dirty="0"/>
              <a:t> Критерии эффективной оценки деятельности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-</a:t>
            </a:r>
            <a:r>
              <a:rPr lang="ru-RU" sz="1800" dirty="0"/>
              <a:t> Ресурсы, необходимые для реализации проектов</a:t>
            </a:r>
            <a:endParaRPr lang="ru-RU" sz="1600" dirty="0"/>
          </a:p>
        </p:txBody>
      </p:sp>
      <p:pic>
        <p:nvPicPr>
          <p:cNvPr id="6" name="Изображение 4">
            <a:extLst>
              <a:ext uri="{FF2B5EF4-FFF2-40B4-BE49-F238E27FC236}">
                <a16:creationId xmlns:a16="http://schemas.microsoft.com/office/drawing/2014/main" id="{FD4A4C6A-B6F0-4AC0-98EC-7A5DD5C0C4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958"/>
          <a:stretch/>
        </p:blipFill>
        <p:spPr>
          <a:xfrm>
            <a:off x="8408659" y="1430739"/>
            <a:ext cx="3139389" cy="2632619"/>
          </a:xfrm>
          <a:prstGeom prst="rect">
            <a:avLst/>
          </a:prstGeom>
        </p:spPr>
      </p:pic>
      <p:pic>
        <p:nvPicPr>
          <p:cNvPr id="7" name="Изображение 7">
            <a:extLst>
              <a:ext uri="{FF2B5EF4-FFF2-40B4-BE49-F238E27FC236}">
                <a16:creationId xmlns:a16="http://schemas.microsoft.com/office/drawing/2014/main" id="{BFD7ABBB-BE76-47CB-B45E-EE54285C83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8" t="3906" r="2914" b="-1093"/>
          <a:stretch/>
        </p:blipFill>
        <p:spPr>
          <a:xfrm>
            <a:off x="8502103" y="4228006"/>
            <a:ext cx="2616032" cy="25615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931D4F-3F5E-EC07-6ADA-08072DDB8A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1C057D-4ED0-23C0-0CE2-F8BD4428CF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  <p:pic>
        <p:nvPicPr>
          <p:cNvPr id="9" name="Изображение 3">
            <a:extLst>
              <a:ext uri="{FF2B5EF4-FFF2-40B4-BE49-F238E27FC236}">
                <a16:creationId xmlns:a16="http://schemas.microsoft.com/office/drawing/2014/main" id="{F2D7F16C-F4D3-92E1-B5C9-838CE4BB05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735" t="5538" r="8884" b="14502"/>
          <a:stretch/>
        </p:blipFill>
        <p:spPr>
          <a:xfrm>
            <a:off x="9766727" y="214765"/>
            <a:ext cx="1041568" cy="10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812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ПЛАНИРУЕМЫЕ НАПРАВЛЕНИЯ РАЗВИТИЯ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СОТРУДНИЧЕСТВА</a:t>
            </a:r>
          </a:p>
        </p:txBody>
      </p: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2894590" y="1643527"/>
            <a:ext cx="7581649" cy="455138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/>
              <a:t>НА БАЗЕ КРАСГМУ </a:t>
            </a:r>
            <a:r>
              <a:rPr lang="ru-RU" sz="1600" dirty="0"/>
              <a:t>открытие регионального кадрового центра по привлечению специалистов в систему здравоохранения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/>
              <a:t>ОРГАНИЗАЦИЯ</a:t>
            </a:r>
            <a:r>
              <a:rPr lang="ru-RU" sz="1600" dirty="0"/>
              <a:t> </a:t>
            </a:r>
            <a:r>
              <a:rPr lang="ru-RU" sz="1600" b="1" dirty="0"/>
              <a:t>ВЗАИМОДЕЙСТВИЯ</a:t>
            </a:r>
            <a:r>
              <a:rPr lang="ru-RU" sz="1600" dirty="0"/>
              <a:t> кадровых служб ЛПУ с Университетом, студентами и выпускниками Расширение базы кадровых партнеров среди коммерческих медицинских организаций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/>
              <a:t>ОРГАНИЗОВАТЬ</a:t>
            </a:r>
            <a:r>
              <a:rPr lang="ru-RU" sz="1600" dirty="0"/>
              <a:t> взаимодействие студентов и HR-специалистов ЛПУ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/>
              <a:t>ОРГАНИЗАЦИЯ</a:t>
            </a:r>
            <a:r>
              <a:rPr lang="ru-RU" sz="1600" dirty="0"/>
              <a:t> карьерных мероприятий на базе ЛПУ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/>
              <a:t>ОЦЕНКА</a:t>
            </a:r>
            <a:r>
              <a:rPr lang="ru-RU" sz="1600" dirty="0"/>
              <a:t> </a:t>
            </a:r>
            <a:r>
              <a:rPr lang="ru-RU" sz="1600" b="1" dirty="0"/>
              <a:t>ТРЕБОВАНИЙ</a:t>
            </a:r>
            <a:r>
              <a:rPr lang="ru-RU" sz="1600" dirty="0"/>
              <a:t> работодателей, предъявляемых к молодым специалистам с целью модернизации учебного процесса</a:t>
            </a:r>
          </a:p>
        </p:txBody>
      </p:sp>
      <p:grpSp>
        <p:nvGrpSpPr>
          <p:cNvPr id="5" name="object 107">
            <a:extLst>
              <a:ext uri="{FF2B5EF4-FFF2-40B4-BE49-F238E27FC236}">
                <a16:creationId xmlns:a16="http://schemas.microsoft.com/office/drawing/2014/main" id="{DD26D1D4-DB50-498F-ACD6-740AEE71AA9E}"/>
              </a:ext>
            </a:extLst>
          </p:cNvPr>
          <p:cNvGrpSpPr/>
          <p:nvPr/>
        </p:nvGrpSpPr>
        <p:grpSpPr>
          <a:xfrm>
            <a:off x="1785030" y="1705755"/>
            <a:ext cx="884227" cy="678645"/>
            <a:chOff x="13114689" y="6354767"/>
            <a:chExt cx="1242695" cy="953769"/>
          </a:xfrm>
        </p:grpSpPr>
        <p:sp>
          <p:nvSpPr>
            <p:cNvPr id="6" name="object 108">
              <a:extLst>
                <a:ext uri="{FF2B5EF4-FFF2-40B4-BE49-F238E27FC236}">
                  <a16:creationId xmlns:a16="http://schemas.microsoft.com/office/drawing/2014/main" id="{8997330D-FB27-4FEE-9952-BE32E2C3F613}"/>
                </a:ext>
              </a:extLst>
            </p:cNvPr>
            <p:cNvSpPr/>
            <p:nvPr/>
          </p:nvSpPr>
          <p:spPr>
            <a:xfrm>
              <a:off x="13114680" y="6488347"/>
              <a:ext cx="1242695" cy="820419"/>
            </a:xfrm>
            <a:custGeom>
              <a:avLst/>
              <a:gdLst/>
              <a:ahLst/>
              <a:cxnLst/>
              <a:rect l="l" t="t" r="r" b="b"/>
              <a:pathLst>
                <a:path w="1242694" h="820420">
                  <a:moveTo>
                    <a:pt x="108534" y="613918"/>
                  </a:moveTo>
                  <a:lnTo>
                    <a:pt x="84175" y="613918"/>
                  </a:lnTo>
                  <a:lnTo>
                    <a:pt x="84175" y="657021"/>
                  </a:lnTo>
                  <a:lnTo>
                    <a:pt x="108534" y="657021"/>
                  </a:lnTo>
                  <a:lnTo>
                    <a:pt x="108534" y="613918"/>
                  </a:lnTo>
                  <a:close/>
                </a:path>
                <a:path w="1242694" h="820420">
                  <a:moveTo>
                    <a:pt x="108534" y="489572"/>
                  </a:moveTo>
                  <a:lnTo>
                    <a:pt x="84175" y="489572"/>
                  </a:lnTo>
                  <a:lnTo>
                    <a:pt x="84175" y="532676"/>
                  </a:lnTo>
                  <a:lnTo>
                    <a:pt x="108534" y="532676"/>
                  </a:lnTo>
                  <a:lnTo>
                    <a:pt x="108534" y="489572"/>
                  </a:lnTo>
                  <a:close/>
                </a:path>
                <a:path w="1242694" h="820420">
                  <a:moveTo>
                    <a:pt x="108534" y="365201"/>
                  </a:moveTo>
                  <a:lnTo>
                    <a:pt x="84175" y="365201"/>
                  </a:lnTo>
                  <a:lnTo>
                    <a:pt x="84175" y="408254"/>
                  </a:lnTo>
                  <a:lnTo>
                    <a:pt x="108534" y="408254"/>
                  </a:lnTo>
                  <a:lnTo>
                    <a:pt x="108534" y="365201"/>
                  </a:lnTo>
                  <a:close/>
                </a:path>
                <a:path w="1242694" h="820420">
                  <a:moveTo>
                    <a:pt x="198945" y="613930"/>
                  </a:moveTo>
                  <a:lnTo>
                    <a:pt x="174548" y="613930"/>
                  </a:lnTo>
                  <a:lnTo>
                    <a:pt x="174548" y="656996"/>
                  </a:lnTo>
                  <a:lnTo>
                    <a:pt x="198945" y="656996"/>
                  </a:lnTo>
                  <a:lnTo>
                    <a:pt x="198945" y="613930"/>
                  </a:lnTo>
                  <a:close/>
                </a:path>
                <a:path w="1242694" h="820420">
                  <a:moveTo>
                    <a:pt x="198945" y="489572"/>
                  </a:moveTo>
                  <a:lnTo>
                    <a:pt x="174548" y="489572"/>
                  </a:lnTo>
                  <a:lnTo>
                    <a:pt x="174548" y="532676"/>
                  </a:lnTo>
                  <a:lnTo>
                    <a:pt x="198945" y="532676"/>
                  </a:lnTo>
                  <a:lnTo>
                    <a:pt x="198945" y="489572"/>
                  </a:lnTo>
                  <a:close/>
                </a:path>
                <a:path w="1242694" h="820420">
                  <a:moveTo>
                    <a:pt x="198945" y="365201"/>
                  </a:moveTo>
                  <a:lnTo>
                    <a:pt x="174548" y="365201"/>
                  </a:lnTo>
                  <a:lnTo>
                    <a:pt x="174548" y="408254"/>
                  </a:lnTo>
                  <a:lnTo>
                    <a:pt x="198945" y="408254"/>
                  </a:lnTo>
                  <a:lnTo>
                    <a:pt x="198945" y="365201"/>
                  </a:lnTo>
                  <a:close/>
                </a:path>
                <a:path w="1242694" h="820420">
                  <a:moveTo>
                    <a:pt x="501891" y="365201"/>
                  </a:moveTo>
                  <a:lnTo>
                    <a:pt x="478091" y="365201"/>
                  </a:lnTo>
                  <a:lnTo>
                    <a:pt x="478091" y="577075"/>
                  </a:lnTo>
                  <a:lnTo>
                    <a:pt x="501891" y="570814"/>
                  </a:lnTo>
                  <a:lnTo>
                    <a:pt x="501891" y="365201"/>
                  </a:lnTo>
                  <a:close/>
                </a:path>
                <a:path w="1242694" h="820420">
                  <a:moveTo>
                    <a:pt x="502297" y="704862"/>
                  </a:moveTo>
                  <a:lnTo>
                    <a:pt x="477888" y="704862"/>
                  </a:lnTo>
                  <a:lnTo>
                    <a:pt x="477888" y="747941"/>
                  </a:lnTo>
                  <a:lnTo>
                    <a:pt x="502297" y="747941"/>
                  </a:lnTo>
                  <a:lnTo>
                    <a:pt x="502297" y="704862"/>
                  </a:lnTo>
                  <a:close/>
                </a:path>
                <a:path w="1242694" h="820420">
                  <a:moveTo>
                    <a:pt x="584860" y="365201"/>
                  </a:moveTo>
                  <a:lnTo>
                    <a:pt x="564476" y="365201"/>
                  </a:lnTo>
                  <a:lnTo>
                    <a:pt x="564083" y="554393"/>
                  </a:lnTo>
                  <a:lnTo>
                    <a:pt x="584860" y="549135"/>
                  </a:lnTo>
                  <a:lnTo>
                    <a:pt x="584860" y="365201"/>
                  </a:lnTo>
                  <a:close/>
                </a:path>
                <a:path w="1242694" h="820420">
                  <a:moveTo>
                    <a:pt x="676744" y="365201"/>
                  </a:moveTo>
                  <a:lnTo>
                    <a:pt x="652437" y="365201"/>
                  </a:lnTo>
                  <a:lnTo>
                    <a:pt x="652437" y="549021"/>
                  </a:lnTo>
                  <a:lnTo>
                    <a:pt x="676744" y="555091"/>
                  </a:lnTo>
                  <a:lnTo>
                    <a:pt x="676744" y="365201"/>
                  </a:lnTo>
                  <a:close/>
                </a:path>
                <a:path w="1242694" h="820420">
                  <a:moveTo>
                    <a:pt x="766749" y="797420"/>
                  </a:moveTo>
                  <a:lnTo>
                    <a:pt x="478091" y="797420"/>
                  </a:lnTo>
                  <a:lnTo>
                    <a:pt x="478091" y="820102"/>
                  </a:lnTo>
                  <a:lnTo>
                    <a:pt x="766749" y="820102"/>
                  </a:lnTo>
                  <a:lnTo>
                    <a:pt x="766749" y="797420"/>
                  </a:lnTo>
                  <a:close/>
                </a:path>
                <a:path w="1242694" h="820420">
                  <a:moveTo>
                    <a:pt x="766800" y="636955"/>
                  </a:moveTo>
                  <a:lnTo>
                    <a:pt x="618261" y="598347"/>
                  </a:lnTo>
                  <a:lnTo>
                    <a:pt x="478002" y="637019"/>
                  </a:lnTo>
                  <a:lnTo>
                    <a:pt x="477824" y="655523"/>
                  </a:lnTo>
                  <a:lnTo>
                    <a:pt x="617042" y="617791"/>
                  </a:lnTo>
                  <a:lnTo>
                    <a:pt x="766800" y="655764"/>
                  </a:lnTo>
                  <a:lnTo>
                    <a:pt x="766800" y="636955"/>
                  </a:lnTo>
                  <a:close/>
                </a:path>
                <a:path w="1242694" h="820420">
                  <a:moveTo>
                    <a:pt x="766940" y="704862"/>
                  </a:moveTo>
                  <a:lnTo>
                    <a:pt x="742480" y="704862"/>
                  </a:lnTo>
                  <a:lnTo>
                    <a:pt x="742480" y="747941"/>
                  </a:lnTo>
                  <a:lnTo>
                    <a:pt x="766940" y="747941"/>
                  </a:lnTo>
                  <a:lnTo>
                    <a:pt x="766940" y="704862"/>
                  </a:lnTo>
                  <a:close/>
                </a:path>
                <a:path w="1242694" h="820420">
                  <a:moveTo>
                    <a:pt x="766940" y="365975"/>
                  </a:moveTo>
                  <a:lnTo>
                    <a:pt x="742480" y="365975"/>
                  </a:lnTo>
                  <a:lnTo>
                    <a:pt x="742480" y="572452"/>
                  </a:lnTo>
                  <a:lnTo>
                    <a:pt x="766940" y="579069"/>
                  </a:lnTo>
                  <a:lnTo>
                    <a:pt x="766940" y="365975"/>
                  </a:lnTo>
                  <a:close/>
                </a:path>
                <a:path w="1242694" h="820420">
                  <a:moveTo>
                    <a:pt x="1066533" y="613930"/>
                  </a:moveTo>
                  <a:lnTo>
                    <a:pt x="1042162" y="613930"/>
                  </a:lnTo>
                  <a:lnTo>
                    <a:pt x="1042162" y="656996"/>
                  </a:lnTo>
                  <a:lnTo>
                    <a:pt x="1066533" y="656996"/>
                  </a:lnTo>
                  <a:lnTo>
                    <a:pt x="1066533" y="613930"/>
                  </a:lnTo>
                  <a:close/>
                </a:path>
                <a:path w="1242694" h="820420">
                  <a:moveTo>
                    <a:pt x="1066533" y="489572"/>
                  </a:moveTo>
                  <a:lnTo>
                    <a:pt x="1042162" y="489572"/>
                  </a:lnTo>
                  <a:lnTo>
                    <a:pt x="1042162" y="532663"/>
                  </a:lnTo>
                  <a:lnTo>
                    <a:pt x="1066533" y="532663"/>
                  </a:lnTo>
                  <a:lnTo>
                    <a:pt x="1066533" y="489572"/>
                  </a:lnTo>
                  <a:close/>
                </a:path>
                <a:path w="1242694" h="820420">
                  <a:moveTo>
                    <a:pt x="1066533" y="365201"/>
                  </a:moveTo>
                  <a:lnTo>
                    <a:pt x="1042162" y="365201"/>
                  </a:lnTo>
                  <a:lnTo>
                    <a:pt x="1042162" y="410248"/>
                  </a:lnTo>
                  <a:lnTo>
                    <a:pt x="1066533" y="410248"/>
                  </a:lnTo>
                  <a:lnTo>
                    <a:pt x="1066533" y="365201"/>
                  </a:lnTo>
                  <a:close/>
                </a:path>
                <a:path w="1242694" h="820420">
                  <a:moveTo>
                    <a:pt x="1160970" y="613918"/>
                  </a:moveTo>
                  <a:lnTo>
                    <a:pt x="1136611" y="613918"/>
                  </a:lnTo>
                  <a:lnTo>
                    <a:pt x="1136611" y="657009"/>
                  </a:lnTo>
                  <a:lnTo>
                    <a:pt x="1160970" y="657009"/>
                  </a:lnTo>
                  <a:lnTo>
                    <a:pt x="1160970" y="613918"/>
                  </a:lnTo>
                  <a:close/>
                </a:path>
                <a:path w="1242694" h="820420">
                  <a:moveTo>
                    <a:pt x="1160970" y="489572"/>
                  </a:moveTo>
                  <a:lnTo>
                    <a:pt x="1136611" y="489572"/>
                  </a:lnTo>
                  <a:lnTo>
                    <a:pt x="1136611" y="532663"/>
                  </a:lnTo>
                  <a:lnTo>
                    <a:pt x="1160970" y="532663"/>
                  </a:lnTo>
                  <a:lnTo>
                    <a:pt x="1160970" y="489572"/>
                  </a:lnTo>
                  <a:close/>
                </a:path>
                <a:path w="1242694" h="820420">
                  <a:moveTo>
                    <a:pt x="1160970" y="365201"/>
                  </a:moveTo>
                  <a:lnTo>
                    <a:pt x="1136611" y="365201"/>
                  </a:lnTo>
                  <a:lnTo>
                    <a:pt x="1136611" y="410248"/>
                  </a:lnTo>
                  <a:lnTo>
                    <a:pt x="1160970" y="410248"/>
                  </a:lnTo>
                  <a:lnTo>
                    <a:pt x="1160970" y="365201"/>
                  </a:lnTo>
                  <a:close/>
                </a:path>
                <a:path w="1242694" h="820420">
                  <a:moveTo>
                    <a:pt x="1242644" y="246227"/>
                  </a:moveTo>
                  <a:lnTo>
                    <a:pt x="1218438" y="246227"/>
                  </a:lnTo>
                  <a:lnTo>
                    <a:pt x="1218438" y="268871"/>
                  </a:lnTo>
                  <a:lnTo>
                    <a:pt x="1218438" y="797420"/>
                  </a:lnTo>
                  <a:lnTo>
                    <a:pt x="977392" y="797420"/>
                  </a:lnTo>
                  <a:lnTo>
                    <a:pt x="977392" y="310502"/>
                  </a:lnTo>
                  <a:lnTo>
                    <a:pt x="977392" y="287870"/>
                  </a:lnTo>
                  <a:lnTo>
                    <a:pt x="977392" y="268871"/>
                  </a:lnTo>
                  <a:lnTo>
                    <a:pt x="1218438" y="268871"/>
                  </a:lnTo>
                  <a:lnTo>
                    <a:pt x="1218438" y="246227"/>
                  </a:lnTo>
                  <a:lnTo>
                    <a:pt x="977392" y="246202"/>
                  </a:lnTo>
                  <a:lnTo>
                    <a:pt x="977392" y="203492"/>
                  </a:lnTo>
                  <a:lnTo>
                    <a:pt x="977392" y="180949"/>
                  </a:lnTo>
                  <a:lnTo>
                    <a:pt x="953084" y="180949"/>
                  </a:lnTo>
                  <a:lnTo>
                    <a:pt x="953084" y="203492"/>
                  </a:lnTo>
                  <a:lnTo>
                    <a:pt x="953084" y="287870"/>
                  </a:lnTo>
                  <a:lnTo>
                    <a:pt x="953084" y="310502"/>
                  </a:lnTo>
                  <a:lnTo>
                    <a:pt x="953084" y="797420"/>
                  </a:lnTo>
                  <a:lnTo>
                    <a:pt x="865403" y="797420"/>
                  </a:lnTo>
                  <a:lnTo>
                    <a:pt x="865403" y="310502"/>
                  </a:lnTo>
                  <a:lnTo>
                    <a:pt x="953084" y="310502"/>
                  </a:lnTo>
                  <a:lnTo>
                    <a:pt x="953084" y="287870"/>
                  </a:lnTo>
                  <a:lnTo>
                    <a:pt x="378510" y="287870"/>
                  </a:lnTo>
                  <a:lnTo>
                    <a:pt x="378510" y="310502"/>
                  </a:lnTo>
                  <a:lnTo>
                    <a:pt x="378510" y="797420"/>
                  </a:lnTo>
                  <a:lnTo>
                    <a:pt x="290969" y="797420"/>
                  </a:lnTo>
                  <a:lnTo>
                    <a:pt x="290969" y="310502"/>
                  </a:lnTo>
                  <a:lnTo>
                    <a:pt x="378510" y="310502"/>
                  </a:lnTo>
                  <a:lnTo>
                    <a:pt x="378510" y="287870"/>
                  </a:lnTo>
                  <a:lnTo>
                    <a:pt x="290969" y="287870"/>
                  </a:lnTo>
                  <a:lnTo>
                    <a:pt x="290969" y="268871"/>
                  </a:lnTo>
                  <a:lnTo>
                    <a:pt x="290969" y="203492"/>
                  </a:lnTo>
                  <a:lnTo>
                    <a:pt x="953084" y="203492"/>
                  </a:lnTo>
                  <a:lnTo>
                    <a:pt x="953084" y="180949"/>
                  </a:lnTo>
                  <a:lnTo>
                    <a:pt x="853821" y="180936"/>
                  </a:lnTo>
                  <a:lnTo>
                    <a:pt x="872680" y="180936"/>
                  </a:lnTo>
                  <a:lnTo>
                    <a:pt x="857326" y="131953"/>
                  </a:lnTo>
                  <a:lnTo>
                    <a:pt x="834428" y="94957"/>
                  </a:lnTo>
                  <a:lnTo>
                    <a:pt x="803452" y="62890"/>
                  </a:lnTo>
                  <a:lnTo>
                    <a:pt x="765568" y="36563"/>
                  </a:lnTo>
                  <a:lnTo>
                    <a:pt x="733450" y="22021"/>
                  </a:lnTo>
                  <a:lnTo>
                    <a:pt x="721906" y="16789"/>
                  </a:lnTo>
                  <a:lnTo>
                    <a:pt x="673620" y="4330"/>
                  </a:lnTo>
                  <a:lnTo>
                    <a:pt x="621842" y="0"/>
                  </a:lnTo>
                  <a:lnTo>
                    <a:pt x="618134" y="25"/>
                  </a:lnTo>
                  <a:lnTo>
                    <a:pt x="563562" y="4826"/>
                  </a:lnTo>
                  <a:lnTo>
                    <a:pt x="513194" y="17449"/>
                  </a:lnTo>
                  <a:lnTo>
                    <a:pt x="468071" y="37172"/>
                  </a:lnTo>
                  <a:lnTo>
                    <a:pt x="429247" y="63309"/>
                  </a:lnTo>
                  <a:lnTo>
                    <a:pt x="397789" y="95135"/>
                  </a:lnTo>
                  <a:lnTo>
                    <a:pt x="374713" y="131978"/>
                  </a:lnTo>
                  <a:lnTo>
                    <a:pt x="361099" y="173151"/>
                  </a:lnTo>
                  <a:lnTo>
                    <a:pt x="359575" y="180886"/>
                  </a:lnTo>
                  <a:lnTo>
                    <a:pt x="449935" y="180886"/>
                  </a:lnTo>
                  <a:lnTo>
                    <a:pt x="383400" y="180873"/>
                  </a:lnTo>
                  <a:lnTo>
                    <a:pt x="387400" y="168541"/>
                  </a:lnTo>
                  <a:lnTo>
                    <a:pt x="406577" y="126098"/>
                  </a:lnTo>
                  <a:lnTo>
                    <a:pt x="433844" y="90500"/>
                  </a:lnTo>
                  <a:lnTo>
                    <a:pt x="468744" y="62052"/>
                  </a:lnTo>
                  <a:lnTo>
                    <a:pt x="510908" y="40995"/>
                  </a:lnTo>
                  <a:lnTo>
                    <a:pt x="559930" y="27584"/>
                  </a:lnTo>
                  <a:lnTo>
                    <a:pt x="615365" y="22110"/>
                  </a:lnTo>
                  <a:lnTo>
                    <a:pt x="620407" y="22021"/>
                  </a:lnTo>
                  <a:lnTo>
                    <a:pt x="622909" y="22021"/>
                  </a:lnTo>
                  <a:lnTo>
                    <a:pt x="675538" y="26606"/>
                  </a:lnTo>
                  <a:lnTo>
                    <a:pt x="723176" y="39954"/>
                  </a:lnTo>
                  <a:lnTo>
                    <a:pt x="764908" y="61455"/>
                  </a:lnTo>
                  <a:lnTo>
                    <a:pt x="799795" y="90512"/>
                  </a:lnTo>
                  <a:lnTo>
                    <a:pt x="826909" y="126479"/>
                  </a:lnTo>
                  <a:lnTo>
                    <a:pt x="845337" y="168770"/>
                  </a:lnTo>
                  <a:lnTo>
                    <a:pt x="849083" y="180936"/>
                  </a:lnTo>
                  <a:lnTo>
                    <a:pt x="359575" y="180886"/>
                  </a:lnTo>
                  <a:lnTo>
                    <a:pt x="266750" y="180822"/>
                  </a:lnTo>
                  <a:lnTo>
                    <a:pt x="266750" y="246202"/>
                  </a:lnTo>
                  <a:lnTo>
                    <a:pt x="266750" y="268871"/>
                  </a:lnTo>
                  <a:lnTo>
                    <a:pt x="266750" y="797420"/>
                  </a:lnTo>
                  <a:lnTo>
                    <a:pt x="24206" y="797420"/>
                  </a:lnTo>
                  <a:lnTo>
                    <a:pt x="24206" y="268871"/>
                  </a:lnTo>
                  <a:lnTo>
                    <a:pt x="266750" y="268871"/>
                  </a:lnTo>
                  <a:lnTo>
                    <a:pt x="266750" y="246202"/>
                  </a:lnTo>
                  <a:lnTo>
                    <a:pt x="0" y="246227"/>
                  </a:lnTo>
                  <a:lnTo>
                    <a:pt x="0" y="820089"/>
                  </a:lnTo>
                  <a:lnTo>
                    <a:pt x="402831" y="820089"/>
                  </a:lnTo>
                  <a:lnTo>
                    <a:pt x="402831" y="797420"/>
                  </a:lnTo>
                  <a:lnTo>
                    <a:pt x="402831" y="310502"/>
                  </a:lnTo>
                  <a:lnTo>
                    <a:pt x="841082" y="310502"/>
                  </a:lnTo>
                  <a:lnTo>
                    <a:pt x="841082" y="820089"/>
                  </a:lnTo>
                  <a:lnTo>
                    <a:pt x="1242644" y="820089"/>
                  </a:lnTo>
                  <a:lnTo>
                    <a:pt x="1242644" y="797420"/>
                  </a:lnTo>
                  <a:lnTo>
                    <a:pt x="1242644" y="268871"/>
                  </a:lnTo>
                  <a:lnTo>
                    <a:pt x="1242644" y="246227"/>
                  </a:lnTo>
                  <a:close/>
                </a:path>
              </a:pathLst>
            </a:custGeom>
            <a:solidFill>
              <a:srgbClr val="AF00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09">
              <a:extLst>
                <a:ext uri="{FF2B5EF4-FFF2-40B4-BE49-F238E27FC236}">
                  <a16:creationId xmlns:a16="http://schemas.microsoft.com/office/drawing/2014/main" id="{D5012A60-A2C2-4DDB-9CBA-981BA4122BD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79583" y="6354767"/>
              <a:ext cx="109452" cy="114543"/>
            </a:xfrm>
            <a:prstGeom prst="rect">
              <a:avLst/>
            </a:prstGeom>
          </p:spPr>
        </p:pic>
      </p:grpSp>
      <p:sp>
        <p:nvSpPr>
          <p:cNvPr id="8" name="object 101">
            <a:extLst>
              <a:ext uri="{FF2B5EF4-FFF2-40B4-BE49-F238E27FC236}">
                <a16:creationId xmlns:a16="http://schemas.microsoft.com/office/drawing/2014/main" id="{EFE6C60E-867B-43D8-82C8-4EE8B920B915}"/>
              </a:ext>
            </a:extLst>
          </p:cNvPr>
          <p:cNvSpPr/>
          <p:nvPr/>
        </p:nvSpPr>
        <p:spPr>
          <a:xfrm>
            <a:off x="1814850" y="2931387"/>
            <a:ext cx="824586" cy="454991"/>
          </a:xfrm>
          <a:custGeom>
            <a:avLst/>
            <a:gdLst/>
            <a:ahLst/>
            <a:cxnLst/>
            <a:rect l="l" t="t" r="r" b="b"/>
            <a:pathLst>
              <a:path w="1158875" h="639445">
                <a:moveTo>
                  <a:pt x="863103" y="252233"/>
                </a:moveTo>
                <a:lnTo>
                  <a:pt x="825870" y="252233"/>
                </a:lnTo>
                <a:lnTo>
                  <a:pt x="969174" y="447012"/>
                </a:lnTo>
                <a:lnTo>
                  <a:pt x="961174" y="456677"/>
                </a:lnTo>
                <a:lnTo>
                  <a:pt x="950242" y="472520"/>
                </a:lnTo>
                <a:lnTo>
                  <a:pt x="942238" y="489903"/>
                </a:lnTo>
                <a:lnTo>
                  <a:pt x="937320" y="508390"/>
                </a:lnTo>
                <a:lnTo>
                  <a:pt x="935646" y="527544"/>
                </a:lnTo>
                <a:lnTo>
                  <a:pt x="944408" y="570832"/>
                </a:lnTo>
                <a:lnTo>
                  <a:pt x="968287" y="606219"/>
                </a:lnTo>
                <a:lnTo>
                  <a:pt x="1003674" y="630098"/>
                </a:lnTo>
                <a:lnTo>
                  <a:pt x="1046962" y="638860"/>
                </a:lnTo>
                <a:lnTo>
                  <a:pt x="1090255" y="630098"/>
                </a:lnTo>
                <a:lnTo>
                  <a:pt x="1121743" y="608850"/>
                </a:lnTo>
                <a:lnTo>
                  <a:pt x="1046962" y="608850"/>
                </a:lnTo>
                <a:lnTo>
                  <a:pt x="1015343" y="602451"/>
                </a:lnTo>
                <a:lnTo>
                  <a:pt x="989496" y="585010"/>
                </a:lnTo>
                <a:lnTo>
                  <a:pt x="972055" y="559163"/>
                </a:lnTo>
                <a:lnTo>
                  <a:pt x="965656" y="527544"/>
                </a:lnTo>
                <a:lnTo>
                  <a:pt x="972055" y="495924"/>
                </a:lnTo>
                <a:lnTo>
                  <a:pt x="989496" y="470077"/>
                </a:lnTo>
                <a:lnTo>
                  <a:pt x="1015343" y="452636"/>
                </a:lnTo>
                <a:lnTo>
                  <a:pt x="1046962" y="446237"/>
                </a:lnTo>
                <a:lnTo>
                  <a:pt x="1121735" y="446237"/>
                </a:lnTo>
                <a:lnTo>
                  <a:pt x="1096515" y="429222"/>
                </a:lnTo>
                <a:lnTo>
                  <a:pt x="993372" y="429222"/>
                </a:lnTo>
                <a:lnTo>
                  <a:pt x="863103" y="252233"/>
                </a:lnTo>
                <a:close/>
              </a:path>
              <a:path w="1158875" h="639445">
                <a:moveTo>
                  <a:pt x="1121735" y="446237"/>
                </a:moveTo>
                <a:lnTo>
                  <a:pt x="1046962" y="446237"/>
                </a:lnTo>
                <a:lnTo>
                  <a:pt x="1078588" y="452636"/>
                </a:lnTo>
                <a:lnTo>
                  <a:pt x="1104438" y="470077"/>
                </a:lnTo>
                <a:lnTo>
                  <a:pt x="1121880" y="495924"/>
                </a:lnTo>
                <a:lnTo>
                  <a:pt x="1128279" y="527544"/>
                </a:lnTo>
                <a:lnTo>
                  <a:pt x="1121880" y="559163"/>
                </a:lnTo>
                <a:lnTo>
                  <a:pt x="1104438" y="585010"/>
                </a:lnTo>
                <a:lnTo>
                  <a:pt x="1078588" y="602451"/>
                </a:lnTo>
                <a:lnTo>
                  <a:pt x="1046962" y="608850"/>
                </a:lnTo>
                <a:lnTo>
                  <a:pt x="1121743" y="608850"/>
                </a:lnTo>
                <a:lnTo>
                  <a:pt x="1125642" y="606219"/>
                </a:lnTo>
                <a:lnTo>
                  <a:pt x="1149518" y="570832"/>
                </a:lnTo>
                <a:lnTo>
                  <a:pt x="1158278" y="527544"/>
                </a:lnTo>
                <a:lnTo>
                  <a:pt x="1149518" y="484257"/>
                </a:lnTo>
                <a:lnTo>
                  <a:pt x="1125642" y="448873"/>
                </a:lnTo>
                <a:lnTo>
                  <a:pt x="1121735" y="446237"/>
                </a:lnTo>
                <a:close/>
              </a:path>
              <a:path w="1158875" h="639445">
                <a:moveTo>
                  <a:pt x="218106" y="203218"/>
                </a:moveTo>
                <a:lnTo>
                  <a:pt x="175156" y="203218"/>
                </a:lnTo>
                <a:lnTo>
                  <a:pt x="351518" y="375412"/>
                </a:lnTo>
                <a:lnTo>
                  <a:pt x="346900" y="385674"/>
                </a:lnTo>
                <a:lnTo>
                  <a:pt x="342627" y="396651"/>
                </a:lnTo>
                <a:lnTo>
                  <a:pt x="339566" y="407929"/>
                </a:lnTo>
                <a:lnTo>
                  <a:pt x="337725" y="419467"/>
                </a:lnTo>
                <a:lnTo>
                  <a:pt x="337110" y="431222"/>
                </a:lnTo>
                <a:lnTo>
                  <a:pt x="345871" y="474516"/>
                </a:lnTo>
                <a:lnTo>
                  <a:pt x="369750" y="509907"/>
                </a:lnTo>
                <a:lnTo>
                  <a:pt x="405138" y="533787"/>
                </a:lnTo>
                <a:lnTo>
                  <a:pt x="448426" y="542548"/>
                </a:lnTo>
                <a:lnTo>
                  <a:pt x="491720" y="533787"/>
                </a:lnTo>
                <a:lnTo>
                  <a:pt x="523210" y="512539"/>
                </a:lnTo>
                <a:lnTo>
                  <a:pt x="448415" y="512539"/>
                </a:lnTo>
                <a:lnTo>
                  <a:pt x="416796" y="506140"/>
                </a:lnTo>
                <a:lnTo>
                  <a:pt x="390948" y="488698"/>
                </a:lnTo>
                <a:lnTo>
                  <a:pt x="373508" y="462847"/>
                </a:lnTo>
                <a:lnTo>
                  <a:pt x="367109" y="431222"/>
                </a:lnTo>
                <a:lnTo>
                  <a:pt x="373508" y="399609"/>
                </a:lnTo>
                <a:lnTo>
                  <a:pt x="390948" y="373764"/>
                </a:lnTo>
                <a:lnTo>
                  <a:pt x="416796" y="356325"/>
                </a:lnTo>
                <a:lnTo>
                  <a:pt x="441482" y="351329"/>
                </a:lnTo>
                <a:lnTo>
                  <a:pt x="369810" y="351329"/>
                </a:lnTo>
                <a:lnTo>
                  <a:pt x="218106" y="203218"/>
                </a:lnTo>
                <a:close/>
              </a:path>
              <a:path w="1158875" h="639445">
                <a:moveTo>
                  <a:pt x="523411" y="349926"/>
                </a:moveTo>
                <a:lnTo>
                  <a:pt x="448415" y="349926"/>
                </a:lnTo>
                <a:lnTo>
                  <a:pt x="480042" y="356325"/>
                </a:lnTo>
                <a:lnTo>
                  <a:pt x="505896" y="373764"/>
                </a:lnTo>
                <a:lnTo>
                  <a:pt x="523342" y="399609"/>
                </a:lnTo>
                <a:lnTo>
                  <a:pt x="529743" y="431222"/>
                </a:lnTo>
                <a:lnTo>
                  <a:pt x="523342" y="462847"/>
                </a:lnTo>
                <a:lnTo>
                  <a:pt x="505896" y="488698"/>
                </a:lnTo>
                <a:lnTo>
                  <a:pt x="480042" y="506140"/>
                </a:lnTo>
                <a:lnTo>
                  <a:pt x="448415" y="512539"/>
                </a:lnTo>
                <a:lnTo>
                  <a:pt x="523210" y="512539"/>
                </a:lnTo>
                <a:lnTo>
                  <a:pt x="527110" y="509907"/>
                </a:lnTo>
                <a:lnTo>
                  <a:pt x="550990" y="474516"/>
                </a:lnTo>
                <a:lnTo>
                  <a:pt x="559752" y="431222"/>
                </a:lnTo>
                <a:lnTo>
                  <a:pt x="559752" y="424364"/>
                </a:lnTo>
                <a:lnTo>
                  <a:pt x="559092" y="417359"/>
                </a:lnTo>
                <a:lnTo>
                  <a:pt x="556307" y="402710"/>
                </a:lnTo>
                <a:lnTo>
                  <a:pt x="583837" y="371318"/>
                </a:lnTo>
                <a:lnTo>
                  <a:pt x="543931" y="371318"/>
                </a:lnTo>
                <a:lnTo>
                  <a:pt x="531826" y="357622"/>
                </a:lnTo>
                <a:lnTo>
                  <a:pt x="523411" y="349926"/>
                </a:lnTo>
                <a:close/>
              </a:path>
              <a:path w="1158875" h="639445">
                <a:moveTo>
                  <a:pt x="1046962" y="416238"/>
                </a:moveTo>
                <a:lnTo>
                  <a:pt x="1004985" y="424479"/>
                </a:lnTo>
                <a:lnTo>
                  <a:pt x="993372" y="429222"/>
                </a:lnTo>
                <a:lnTo>
                  <a:pt x="1096515" y="429222"/>
                </a:lnTo>
                <a:lnTo>
                  <a:pt x="1090255" y="424998"/>
                </a:lnTo>
                <a:lnTo>
                  <a:pt x="1046962" y="416238"/>
                </a:lnTo>
                <a:close/>
              </a:path>
              <a:path w="1158875" h="639445">
                <a:moveTo>
                  <a:pt x="758008" y="51600"/>
                </a:moveTo>
                <a:lnTo>
                  <a:pt x="714714" y="60362"/>
                </a:lnTo>
                <a:lnTo>
                  <a:pt x="679323" y="84240"/>
                </a:lnTo>
                <a:lnTo>
                  <a:pt x="655443" y="119628"/>
                </a:lnTo>
                <a:lnTo>
                  <a:pt x="646681" y="162916"/>
                </a:lnTo>
                <a:lnTo>
                  <a:pt x="647681" y="177763"/>
                </a:lnTo>
                <a:lnTo>
                  <a:pt x="650645" y="192286"/>
                </a:lnTo>
                <a:lnTo>
                  <a:pt x="655516" y="206288"/>
                </a:lnTo>
                <a:lnTo>
                  <a:pt x="662241" y="219574"/>
                </a:lnTo>
                <a:lnTo>
                  <a:pt x="668199" y="229605"/>
                </a:lnTo>
                <a:lnTo>
                  <a:pt x="543931" y="371318"/>
                </a:lnTo>
                <a:lnTo>
                  <a:pt x="583837" y="371318"/>
                </a:lnTo>
                <a:lnTo>
                  <a:pt x="689088" y="251301"/>
                </a:lnTo>
                <a:lnTo>
                  <a:pt x="862418" y="251301"/>
                </a:lnTo>
                <a:lnTo>
                  <a:pt x="857215" y="244233"/>
                </a:lnTo>
                <a:lnTo>
                  <a:pt x="758008" y="244233"/>
                </a:lnTo>
                <a:lnTo>
                  <a:pt x="726382" y="237834"/>
                </a:lnTo>
                <a:lnTo>
                  <a:pt x="700532" y="220392"/>
                </a:lnTo>
                <a:lnTo>
                  <a:pt x="683090" y="194542"/>
                </a:lnTo>
                <a:lnTo>
                  <a:pt x="676691" y="162916"/>
                </a:lnTo>
                <a:lnTo>
                  <a:pt x="683090" y="131297"/>
                </a:lnTo>
                <a:lnTo>
                  <a:pt x="700532" y="105449"/>
                </a:lnTo>
                <a:lnTo>
                  <a:pt x="726382" y="88009"/>
                </a:lnTo>
                <a:lnTo>
                  <a:pt x="758008" y="81610"/>
                </a:lnTo>
                <a:lnTo>
                  <a:pt x="832794" y="81610"/>
                </a:lnTo>
                <a:lnTo>
                  <a:pt x="801299" y="60362"/>
                </a:lnTo>
                <a:lnTo>
                  <a:pt x="758008" y="51600"/>
                </a:lnTo>
                <a:close/>
              </a:path>
              <a:path w="1158875" h="639445">
                <a:moveTo>
                  <a:pt x="448426" y="319916"/>
                </a:moveTo>
                <a:lnTo>
                  <a:pt x="396222" y="332935"/>
                </a:lnTo>
                <a:lnTo>
                  <a:pt x="369810" y="351329"/>
                </a:lnTo>
                <a:lnTo>
                  <a:pt x="441482" y="351329"/>
                </a:lnTo>
                <a:lnTo>
                  <a:pt x="448415" y="349926"/>
                </a:lnTo>
                <a:lnTo>
                  <a:pt x="523411" y="349926"/>
                </a:lnTo>
                <a:lnTo>
                  <a:pt x="514329" y="341619"/>
                </a:lnTo>
                <a:lnTo>
                  <a:pt x="494111" y="329781"/>
                </a:lnTo>
                <a:lnTo>
                  <a:pt x="471901" y="322437"/>
                </a:lnTo>
                <a:lnTo>
                  <a:pt x="448426" y="319916"/>
                </a:lnTo>
                <a:close/>
              </a:path>
              <a:path w="1158875" h="639445">
                <a:moveTo>
                  <a:pt x="862418" y="251301"/>
                </a:moveTo>
                <a:lnTo>
                  <a:pt x="689088" y="251301"/>
                </a:lnTo>
                <a:lnTo>
                  <a:pt x="700627" y="258264"/>
                </a:lnTo>
                <a:lnTo>
                  <a:pt x="714034" y="265167"/>
                </a:lnTo>
                <a:lnTo>
                  <a:pt x="728202" y="270167"/>
                </a:lnTo>
                <a:lnTo>
                  <a:pt x="742928" y="273206"/>
                </a:lnTo>
                <a:lnTo>
                  <a:pt x="758008" y="274232"/>
                </a:lnTo>
                <a:lnTo>
                  <a:pt x="772482" y="273280"/>
                </a:lnTo>
                <a:lnTo>
                  <a:pt x="786671" y="270459"/>
                </a:lnTo>
                <a:lnTo>
                  <a:pt x="800378" y="265817"/>
                </a:lnTo>
                <a:lnTo>
                  <a:pt x="813409" y="259405"/>
                </a:lnTo>
                <a:lnTo>
                  <a:pt x="825870" y="252233"/>
                </a:lnTo>
                <a:lnTo>
                  <a:pt x="863103" y="252233"/>
                </a:lnTo>
                <a:lnTo>
                  <a:pt x="862418" y="251301"/>
                </a:lnTo>
                <a:close/>
              </a:path>
              <a:path w="1158875" h="639445">
                <a:moveTo>
                  <a:pt x="832794" y="81610"/>
                </a:moveTo>
                <a:lnTo>
                  <a:pt x="758008" y="81610"/>
                </a:lnTo>
                <a:lnTo>
                  <a:pt x="789629" y="88009"/>
                </a:lnTo>
                <a:lnTo>
                  <a:pt x="815480" y="105449"/>
                </a:lnTo>
                <a:lnTo>
                  <a:pt x="832924" y="131297"/>
                </a:lnTo>
                <a:lnTo>
                  <a:pt x="839325" y="162916"/>
                </a:lnTo>
                <a:lnTo>
                  <a:pt x="832924" y="194542"/>
                </a:lnTo>
                <a:lnTo>
                  <a:pt x="815480" y="220392"/>
                </a:lnTo>
                <a:lnTo>
                  <a:pt x="789629" y="237834"/>
                </a:lnTo>
                <a:lnTo>
                  <a:pt x="758008" y="244233"/>
                </a:lnTo>
                <a:lnTo>
                  <a:pt x="857215" y="244233"/>
                </a:lnTo>
                <a:lnTo>
                  <a:pt x="847073" y="230453"/>
                </a:lnTo>
                <a:lnTo>
                  <a:pt x="852790" y="221207"/>
                </a:lnTo>
                <a:lnTo>
                  <a:pt x="859945" y="207602"/>
                </a:lnTo>
                <a:lnTo>
                  <a:pt x="865128" y="193216"/>
                </a:lnTo>
                <a:lnTo>
                  <a:pt x="868281" y="178253"/>
                </a:lnTo>
                <a:lnTo>
                  <a:pt x="869345" y="162916"/>
                </a:lnTo>
                <a:lnTo>
                  <a:pt x="860580" y="119628"/>
                </a:lnTo>
                <a:lnTo>
                  <a:pt x="836694" y="84240"/>
                </a:lnTo>
                <a:lnTo>
                  <a:pt x="832794" y="81610"/>
                </a:lnTo>
                <a:close/>
              </a:path>
              <a:path w="1158875" h="639445">
                <a:moveTo>
                  <a:pt x="111315" y="0"/>
                </a:moveTo>
                <a:lnTo>
                  <a:pt x="68023" y="8761"/>
                </a:lnTo>
                <a:lnTo>
                  <a:pt x="32636" y="32641"/>
                </a:lnTo>
                <a:lnTo>
                  <a:pt x="8760" y="68032"/>
                </a:lnTo>
                <a:lnTo>
                  <a:pt x="0" y="111326"/>
                </a:lnTo>
                <a:lnTo>
                  <a:pt x="8760" y="154612"/>
                </a:lnTo>
                <a:lnTo>
                  <a:pt x="32636" y="189996"/>
                </a:lnTo>
                <a:lnTo>
                  <a:pt x="68023" y="213872"/>
                </a:lnTo>
                <a:lnTo>
                  <a:pt x="111315" y="222631"/>
                </a:lnTo>
                <a:lnTo>
                  <a:pt x="125224" y="221752"/>
                </a:lnTo>
                <a:lnTo>
                  <a:pt x="138883" y="219149"/>
                </a:lnTo>
                <a:lnTo>
                  <a:pt x="152106" y="214870"/>
                </a:lnTo>
                <a:lnTo>
                  <a:pt x="164707" y="208967"/>
                </a:lnTo>
                <a:lnTo>
                  <a:pt x="175156" y="203218"/>
                </a:lnTo>
                <a:lnTo>
                  <a:pt x="218106" y="203218"/>
                </a:lnTo>
                <a:lnTo>
                  <a:pt x="207253" y="192622"/>
                </a:lnTo>
                <a:lnTo>
                  <a:pt x="111305" y="192622"/>
                </a:lnTo>
                <a:lnTo>
                  <a:pt x="79686" y="186223"/>
                </a:lnTo>
                <a:lnTo>
                  <a:pt x="53838" y="168782"/>
                </a:lnTo>
                <a:lnTo>
                  <a:pt x="36396" y="142928"/>
                </a:lnTo>
                <a:lnTo>
                  <a:pt x="29999" y="111315"/>
                </a:lnTo>
                <a:lnTo>
                  <a:pt x="36398" y="79696"/>
                </a:lnTo>
                <a:lnTo>
                  <a:pt x="53839" y="53849"/>
                </a:lnTo>
                <a:lnTo>
                  <a:pt x="79690" y="36408"/>
                </a:lnTo>
                <a:lnTo>
                  <a:pt x="111315" y="30009"/>
                </a:lnTo>
                <a:lnTo>
                  <a:pt x="186091" y="30009"/>
                </a:lnTo>
                <a:lnTo>
                  <a:pt x="154603" y="8761"/>
                </a:lnTo>
                <a:lnTo>
                  <a:pt x="111315" y="0"/>
                </a:lnTo>
                <a:close/>
              </a:path>
              <a:path w="1158875" h="639445">
                <a:moveTo>
                  <a:pt x="186091" y="30009"/>
                </a:moveTo>
                <a:lnTo>
                  <a:pt x="111315" y="30009"/>
                </a:lnTo>
                <a:lnTo>
                  <a:pt x="142935" y="36408"/>
                </a:lnTo>
                <a:lnTo>
                  <a:pt x="168782" y="53849"/>
                </a:lnTo>
                <a:lnTo>
                  <a:pt x="186223" y="79696"/>
                </a:lnTo>
                <a:lnTo>
                  <a:pt x="192620" y="111326"/>
                </a:lnTo>
                <a:lnTo>
                  <a:pt x="186221" y="142935"/>
                </a:lnTo>
                <a:lnTo>
                  <a:pt x="168777" y="168782"/>
                </a:lnTo>
                <a:lnTo>
                  <a:pt x="142926" y="186223"/>
                </a:lnTo>
                <a:lnTo>
                  <a:pt x="111305" y="192622"/>
                </a:lnTo>
                <a:lnTo>
                  <a:pt x="207253" y="192622"/>
                </a:lnTo>
                <a:lnTo>
                  <a:pt x="197397" y="182999"/>
                </a:lnTo>
                <a:lnTo>
                  <a:pt x="204611" y="171931"/>
                </a:lnTo>
                <a:lnTo>
                  <a:pt x="212401" y="157860"/>
                </a:lnTo>
                <a:lnTo>
                  <a:pt x="218043" y="142928"/>
                </a:lnTo>
                <a:lnTo>
                  <a:pt x="221474" y="127347"/>
                </a:lnTo>
                <a:lnTo>
                  <a:pt x="222629" y="111315"/>
                </a:lnTo>
                <a:lnTo>
                  <a:pt x="213870" y="68032"/>
                </a:lnTo>
                <a:lnTo>
                  <a:pt x="189991" y="32641"/>
                </a:lnTo>
                <a:lnTo>
                  <a:pt x="186091" y="30009"/>
                </a:lnTo>
                <a:close/>
              </a:path>
            </a:pathLst>
          </a:custGeom>
          <a:solidFill>
            <a:srgbClr val="AF002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14BE132-E402-466D-B28C-46136DD239A7}"/>
              </a:ext>
            </a:extLst>
          </p:cNvPr>
          <p:cNvGrpSpPr/>
          <p:nvPr/>
        </p:nvGrpSpPr>
        <p:grpSpPr>
          <a:xfrm>
            <a:off x="1743687" y="3734997"/>
            <a:ext cx="966912" cy="613245"/>
            <a:chOff x="9248545" y="3038379"/>
            <a:chExt cx="1358900" cy="861856"/>
          </a:xfrm>
        </p:grpSpPr>
        <p:sp>
          <p:nvSpPr>
            <p:cNvPr id="11" name="object 99">
              <a:extLst>
                <a:ext uri="{FF2B5EF4-FFF2-40B4-BE49-F238E27FC236}">
                  <a16:creationId xmlns:a16="http://schemas.microsoft.com/office/drawing/2014/main" id="{F15E3D1E-F3F1-4632-8884-F4B451A9BFE4}"/>
                </a:ext>
              </a:extLst>
            </p:cNvPr>
            <p:cNvSpPr/>
            <p:nvPr/>
          </p:nvSpPr>
          <p:spPr>
            <a:xfrm>
              <a:off x="9248545" y="3146490"/>
              <a:ext cx="342900" cy="753745"/>
            </a:xfrm>
            <a:custGeom>
              <a:avLst/>
              <a:gdLst/>
              <a:ahLst/>
              <a:cxnLst/>
              <a:rect l="l" t="t" r="r" b="b"/>
              <a:pathLst>
                <a:path w="342900" h="753745">
                  <a:moveTo>
                    <a:pt x="203595" y="0"/>
                  </a:moveTo>
                  <a:lnTo>
                    <a:pt x="174885" y="5812"/>
                  </a:lnTo>
                  <a:lnTo>
                    <a:pt x="151414" y="21655"/>
                  </a:lnTo>
                  <a:lnTo>
                    <a:pt x="135576" y="45132"/>
                  </a:lnTo>
                  <a:lnTo>
                    <a:pt x="129765" y="73851"/>
                  </a:lnTo>
                  <a:lnTo>
                    <a:pt x="129765" y="81337"/>
                  </a:lnTo>
                  <a:lnTo>
                    <a:pt x="130896" y="88751"/>
                  </a:lnTo>
                  <a:lnTo>
                    <a:pt x="135660" y="104070"/>
                  </a:lnTo>
                  <a:lnTo>
                    <a:pt x="128477" y="108708"/>
                  </a:lnTo>
                  <a:lnTo>
                    <a:pt x="81740" y="158931"/>
                  </a:lnTo>
                  <a:lnTo>
                    <a:pt x="64922" y="224874"/>
                  </a:lnTo>
                  <a:lnTo>
                    <a:pt x="64878" y="268494"/>
                  </a:lnTo>
                  <a:lnTo>
                    <a:pt x="68975" y="301859"/>
                  </a:lnTo>
                  <a:lnTo>
                    <a:pt x="80801" y="332872"/>
                  </a:lnTo>
                  <a:lnTo>
                    <a:pt x="99672" y="360229"/>
                  </a:lnTo>
                  <a:lnTo>
                    <a:pt x="124890" y="382627"/>
                  </a:lnTo>
                  <a:lnTo>
                    <a:pt x="129744" y="385977"/>
                  </a:lnTo>
                  <a:lnTo>
                    <a:pt x="129744" y="436384"/>
                  </a:lnTo>
                  <a:lnTo>
                    <a:pt x="40836" y="502026"/>
                  </a:lnTo>
                  <a:lnTo>
                    <a:pt x="23831" y="513709"/>
                  </a:lnTo>
                  <a:lnTo>
                    <a:pt x="10974" y="529229"/>
                  </a:lnTo>
                  <a:lnTo>
                    <a:pt x="2839" y="547664"/>
                  </a:lnTo>
                  <a:lnTo>
                    <a:pt x="0" y="568087"/>
                  </a:lnTo>
                  <a:lnTo>
                    <a:pt x="0" y="749191"/>
                  </a:lnTo>
                  <a:lnTo>
                    <a:pt x="4020" y="753212"/>
                  </a:lnTo>
                  <a:lnTo>
                    <a:pt x="13926" y="753212"/>
                  </a:lnTo>
                  <a:lnTo>
                    <a:pt x="17947" y="749191"/>
                  </a:lnTo>
                  <a:lnTo>
                    <a:pt x="17947" y="549648"/>
                  </a:lnTo>
                  <a:lnTo>
                    <a:pt x="43289" y="549648"/>
                  </a:lnTo>
                  <a:lnTo>
                    <a:pt x="36847" y="543208"/>
                  </a:lnTo>
                  <a:lnTo>
                    <a:pt x="27109" y="534758"/>
                  </a:lnTo>
                  <a:lnTo>
                    <a:pt x="40438" y="523010"/>
                  </a:lnTo>
                  <a:lnTo>
                    <a:pt x="44501" y="520266"/>
                  </a:lnTo>
                  <a:lnTo>
                    <a:pt x="121629" y="481692"/>
                  </a:lnTo>
                  <a:lnTo>
                    <a:pt x="124425" y="479953"/>
                  </a:lnTo>
                  <a:lnTo>
                    <a:pt x="134938" y="472017"/>
                  </a:lnTo>
                  <a:lnTo>
                    <a:pt x="160327" y="472017"/>
                  </a:lnTo>
                  <a:lnTo>
                    <a:pt x="144343" y="456017"/>
                  </a:lnTo>
                  <a:lnTo>
                    <a:pt x="147105" y="445305"/>
                  </a:lnTo>
                  <a:lnTo>
                    <a:pt x="147679" y="440887"/>
                  </a:lnTo>
                  <a:lnTo>
                    <a:pt x="147691" y="396364"/>
                  </a:lnTo>
                  <a:lnTo>
                    <a:pt x="277447" y="396364"/>
                  </a:lnTo>
                  <a:lnTo>
                    <a:pt x="277447" y="389265"/>
                  </a:lnTo>
                  <a:lnTo>
                    <a:pt x="203595" y="389265"/>
                  </a:lnTo>
                  <a:lnTo>
                    <a:pt x="156624" y="379759"/>
                  </a:lnTo>
                  <a:lnTo>
                    <a:pt x="118228" y="353851"/>
                  </a:lnTo>
                  <a:lnTo>
                    <a:pt x="92319" y="315455"/>
                  </a:lnTo>
                  <a:lnTo>
                    <a:pt x="82816" y="268494"/>
                  </a:lnTo>
                  <a:lnTo>
                    <a:pt x="82814" y="255322"/>
                  </a:lnTo>
                  <a:lnTo>
                    <a:pt x="91557" y="253322"/>
                  </a:lnTo>
                  <a:lnTo>
                    <a:pt x="103893" y="249828"/>
                  </a:lnTo>
                  <a:lnTo>
                    <a:pt x="118500" y="244026"/>
                  </a:lnTo>
                  <a:lnTo>
                    <a:pt x="129536" y="238118"/>
                  </a:lnTo>
                  <a:lnTo>
                    <a:pt x="82489" y="238118"/>
                  </a:lnTo>
                  <a:lnTo>
                    <a:pt x="82877" y="222150"/>
                  </a:lnTo>
                  <a:lnTo>
                    <a:pt x="93316" y="176380"/>
                  </a:lnTo>
                  <a:lnTo>
                    <a:pt x="119527" y="138961"/>
                  </a:lnTo>
                  <a:lnTo>
                    <a:pt x="157593" y="113711"/>
                  </a:lnTo>
                  <a:lnTo>
                    <a:pt x="203595" y="104447"/>
                  </a:lnTo>
                  <a:lnTo>
                    <a:pt x="272130" y="104447"/>
                  </a:lnTo>
                  <a:lnTo>
                    <a:pt x="271530" y="104059"/>
                  </a:lnTo>
                  <a:lnTo>
                    <a:pt x="273936" y="96332"/>
                  </a:lnTo>
                  <a:lnTo>
                    <a:pt x="256452" y="96332"/>
                  </a:lnTo>
                  <a:lnTo>
                    <a:pt x="256281" y="96279"/>
                  </a:lnTo>
                  <a:lnTo>
                    <a:pt x="150916" y="96279"/>
                  </a:lnTo>
                  <a:lnTo>
                    <a:pt x="148055" y="80531"/>
                  </a:lnTo>
                  <a:lnTo>
                    <a:pt x="147691" y="77243"/>
                  </a:lnTo>
                  <a:lnTo>
                    <a:pt x="147691" y="73851"/>
                  </a:lnTo>
                  <a:lnTo>
                    <a:pt x="152091" y="52109"/>
                  </a:lnTo>
                  <a:lnTo>
                    <a:pt x="164084" y="34334"/>
                  </a:lnTo>
                  <a:lnTo>
                    <a:pt x="181856" y="22338"/>
                  </a:lnTo>
                  <a:lnTo>
                    <a:pt x="203595" y="17936"/>
                  </a:lnTo>
                  <a:lnTo>
                    <a:pt x="250285" y="17936"/>
                  </a:lnTo>
                  <a:lnTo>
                    <a:pt x="232318" y="5812"/>
                  </a:lnTo>
                  <a:lnTo>
                    <a:pt x="203595" y="0"/>
                  </a:lnTo>
                  <a:close/>
                </a:path>
                <a:path w="342900" h="753745">
                  <a:moveTo>
                    <a:pt x="43289" y="549648"/>
                  </a:moveTo>
                  <a:lnTo>
                    <a:pt x="17947" y="549648"/>
                  </a:lnTo>
                  <a:lnTo>
                    <a:pt x="70133" y="601845"/>
                  </a:lnTo>
                  <a:lnTo>
                    <a:pt x="77149" y="610378"/>
                  </a:lnTo>
                  <a:lnTo>
                    <a:pt x="82284" y="619970"/>
                  </a:lnTo>
                  <a:lnTo>
                    <a:pt x="85437" y="630379"/>
                  </a:lnTo>
                  <a:lnTo>
                    <a:pt x="86510" y="641362"/>
                  </a:lnTo>
                  <a:lnTo>
                    <a:pt x="86510" y="749191"/>
                  </a:lnTo>
                  <a:lnTo>
                    <a:pt x="90531" y="753212"/>
                  </a:lnTo>
                  <a:lnTo>
                    <a:pt x="100415" y="753212"/>
                  </a:lnTo>
                  <a:lnTo>
                    <a:pt x="104436" y="749191"/>
                  </a:lnTo>
                  <a:lnTo>
                    <a:pt x="104436" y="641362"/>
                  </a:lnTo>
                  <a:lnTo>
                    <a:pt x="103020" y="626842"/>
                  </a:lnTo>
                  <a:lnTo>
                    <a:pt x="98859" y="613087"/>
                  </a:lnTo>
                  <a:lnTo>
                    <a:pt x="92081" y="600417"/>
                  </a:lnTo>
                  <a:lnTo>
                    <a:pt x="82814" y="589154"/>
                  </a:lnTo>
                  <a:lnTo>
                    <a:pt x="43289" y="549648"/>
                  </a:lnTo>
                  <a:close/>
                </a:path>
                <a:path w="342900" h="753745">
                  <a:moveTo>
                    <a:pt x="160327" y="472017"/>
                  </a:moveTo>
                  <a:lnTo>
                    <a:pt x="134938" y="472017"/>
                  </a:lnTo>
                  <a:lnTo>
                    <a:pt x="194643" y="531711"/>
                  </a:lnTo>
                  <a:lnTo>
                    <a:pt x="194643" y="749191"/>
                  </a:lnTo>
                  <a:lnTo>
                    <a:pt x="198664" y="753212"/>
                  </a:lnTo>
                  <a:lnTo>
                    <a:pt x="208548" y="753212"/>
                  </a:lnTo>
                  <a:lnTo>
                    <a:pt x="212569" y="749191"/>
                  </a:lnTo>
                  <a:lnTo>
                    <a:pt x="212569" y="531711"/>
                  </a:lnTo>
                  <a:lnTo>
                    <a:pt x="228990" y="515293"/>
                  </a:lnTo>
                  <a:lnTo>
                    <a:pt x="203595" y="515293"/>
                  </a:lnTo>
                  <a:lnTo>
                    <a:pt x="160327" y="472017"/>
                  </a:lnTo>
                  <a:close/>
                </a:path>
                <a:path w="342900" h="753745">
                  <a:moveTo>
                    <a:pt x="277447" y="396364"/>
                  </a:moveTo>
                  <a:lnTo>
                    <a:pt x="259510" y="396364"/>
                  </a:lnTo>
                  <a:lnTo>
                    <a:pt x="259510" y="440887"/>
                  </a:lnTo>
                  <a:lnTo>
                    <a:pt x="260096" y="445379"/>
                  </a:lnTo>
                  <a:lnTo>
                    <a:pt x="262892" y="456017"/>
                  </a:lnTo>
                  <a:lnTo>
                    <a:pt x="203595" y="515293"/>
                  </a:lnTo>
                  <a:lnTo>
                    <a:pt x="228990" y="515293"/>
                  </a:lnTo>
                  <a:lnTo>
                    <a:pt x="272274" y="472017"/>
                  </a:lnTo>
                  <a:lnTo>
                    <a:pt x="306341" y="472017"/>
                  </a:lnTo>
                  <a:lnTo>
                    <a:pt x="277447" y="436384"/>
                  </a:lnTo>
                  <a:lnTo>
                    <a:pt x="277447" y="396364"/>
                  </a:lnTo>
                  <a:close/>
                </a:path>
                <a:path w="342900" h="753745">
                  <a:moveTo>
                    <a:pt x="306341" y="472017"/>
                  </a:moveTo>
                  <a:lnTo>
                    <a:pt x="272274" y="472017"/>
                  </a:lnTo>
                  <a:lnTo>
                    <a:pt x="282787" y="479953"/>
                  </a:lnTo>
                  <a:lnTo>
                    <a:pt x="285582" y="481692"/>
                  </a:lnTo>
                  <a:lnTo>
                    <a:pt x="308933" y="493377"/>
                  </a:lnTo>
                  <a:lnTo>
                    <a:pt x="310262" y="493691"/>
                  </a:lnTo>
                  <a:lnTo>
                    <a:pt x="315100" y="493691"/>
                  </a:lnTo>
                  <a:lnTo>
                    <a:pt x="318178" y="491796"/>
                  </a:lnTo>
                  <a:lnTo>
                    <a:pt x="320775" y="486592"/>
                  </a:lnTo>
                  <a:lnTo>
                    <a:pt x="320953" y="484163"/>
                  </a:lnTo>
                  <a:lnTo>
                    <a:pt x="319435" y="479608"/>
                  </a:lnTo>
                  <a:lnTo>
                    <a:pt x="317843" y="477765"/>
                  </a:lnTo>
                  <a:lnTo>
                    <a:pt x="306341" y="472017"/>
                  </a:lnTo>
                  <a:close/>
                </a:path>
                <a:path w="342900" h="753745">
                  <a:moveTo>
                    <a:pt x="259510" y="396364"/>
                  </a:moveTo>
                  <a:lnTo>
                    <a:pt x="147691" y="396364"/>
                  </a:lnTo>
                  <a:lnTo>
                    <a:pt x="162319" y="400930"/>
                  </a:lnTo>
                  <a:lnTo>
                    <a:pt x="172414" y="403668"/>
                  </a:lnTo>
                  <a:lnTo>
                    <a:pt x="182682" y="405629"/>
                  </a:lnTo>
                  <a:lnTo>
                    <a:pt x="193088" y="406808"/>
                  </a:lnTo>
                  <a:lnTo>
                    <a:pt x="203595" y="407202"/>
                  </a:lnTo>
                  <a:lnTo>
                    <a:pt x="214106" y="406808"/>
                  </a:lnTo>
                  <a:lnTo>
                    <a:pt x="224518" y="405629"/>
                  </a:lnTo>
                  <a:lnTo>
                    <a:pt x="234790" y="403668"/>
                  </a:lnTo>
                  <a:lnTo>
                    <a:pt x="244882" y="400930"/>
                  </a:lnTo>
                  <a:lnTo>
                    <a:pt x="259510" y="396364"/>
                  </a:lnTo>
                  <a:close/>
                </a:path>
                <a:path w="342900" h="753745">
                  <a:moveTo>
                    <a:pt x="342324" y="260086"/>
                  </a:moveTo>
                  <a:lnTo>
                    <a:pt x="325037" y="260086"/>
                  </a:lnTo>
                  <a:lnTo>
                    <a:pt x="324189" y="275112"/>
                  </a:lnTo>
                  <a:lnTo>
                    <a:pt x="312898" y="319952"/>
                  </a:lnTo>
                  <a:lnTo>
                    <a:pt x="286639" y="356192"/>
                  </a:lnTo>
                  <a:lnTo>
                    <a:pt x="249006" y="380430"/>
                  </a:lnTo>
                  <a:lnTo>
                    <a:pt x="203595" y="389265"/>
                  </a:lnTo>
                  <a:lnTo>
                    <a:pt x="277447" y="389265"/>
                  </a:lnTo>
                  <a:lnTo>
                    <a:pt x="277462" y="385977"/>
                  </a:lnTo>
                  <a:lnTo>
                    <a:pt x="282306" y="382616"/>
                  </a:lnTo>
                  <a:lnTo>
                    <a:pt x="307539" y="360214"/>
                  </a:lnTo>
                  <a:lnTo>
                    <a:pt x="326407" y="332857"/>
                  </a:lnTo>
                  <a:lnTo>
                    <a:pt x="338231" y="301847"/>
                  </a:lnTo>
                  <a:lnTo>
                    <a:pt x="342324" y="268494"/>
                  </a:lnTo>
                  <a:lnTo>
                    <a:pt x="342324" y="260086"/>
                  </a:lnTo>
                  <a:close/>
                </a:path>
                <a:path w="342900" h="753745">
                  <a:moveTo>
                    <a:pt x="187129" y="216967"/>
                  </a:moveTo>
                  <a:lnTo>
                    <a:pt x="159701" y="216967"/>
                  </a:lnTo>
                  <a:lnTo>
                    <a:pt x="166811" y="223710"/>
                  </a:lnTo>
                  <a:lnTo>
                    <a:pt x="202014" y="249322"/>
                  </a:lnTo>
                  <a:lnTo>
                    <a:pt x="255282" y="266729"/>
                  </a:lnTo>
                  <a:lnTo>
                    <a:pt x="273939" y="267897"/>
                  </a:lnTo>
                  <a:lnTo>
                    <a:pt x="282922" y="267624"/>
                  </a:lnTo>
                  <a:lnTo>
                    <a:pt x="292006" y="266806"/>
                  </a:lnTo>
                  <a:lnTo>
                    <a:pt x="301162" y="265441"/>
                  </a:lnTo>
                  <a:lnTo>
                    <a:pt x="310357" y="263531"/>
                  </a:lnTo>
                  <a:lnTo>
                    <a:pt x="325037" y="260086"/>
                  </a:lnTo>
                  <a:lnTo>
                    <a:pt x="342324" y="260086"/>
                  </a:lnTo>
                  <a:lnTo>
                    <a:pt x="342324" y="249929"/>
                  </a:lnTo>
                  <a:lnTo>
                    <a:pt x="273834" y="249929"/>
                  </a:lnTo>
                  <a:lnTo>
                    <a:pt x="229583" y="242146"/>
                  </a:lnTo>
                  <a:lnTo>
                    <a:pt x="196518" y="224874"/>
                  </a:lnTo>
                  <a:lnTo>
                    <a:pt x="187129" y="216967"/>
                  </a:lnTo>
                  <a:close/>
                </a:path>
                <a:path w="342900" h="753745">
                  <a:moveTo>
                    <a:pt x="272130" y="104447"/>
                  </a:moveTo>
                  <a:lnTo>
                    <a:pt x="203595" y="104447"/>
                  </a:lnTo>
                  <a:lnTo>
                    <a:pt x="250568" y="113954"/>
                  </a:lnTo>
                  <a:lnTo>
                    <a:pt x="288968" y="139866"/>
                  </a:lnTo>
                  <a:lnTo>
                    <a:pt x="314880" y="178266"/>
                  </a:lnTo>
                  <a:lnTo>
                    <a:pt x="324314" y="224874"/>
                  </a:lnTo>
                  <a:lnTo>
                    <a:pt x="324388" y="240893"/>
                  </a:lnTo>
                  <a:lnTo>
                    <a:pt x="316419" y="243343"/>
                  </a:lnTo>
                  <a:lnTo>
                    <a:pt x="305700" y="246218"/>
                  </a:lnTo>
                  <a:lnTo>
                    <a:pt x="295005" y="248277"/>
                  </a:lnTo>
                  <a:lnTo>
                    <a:pt x="284371" y="249515"/>
                  </a:lnTo>
                  <a:lnTo>
                    <a:pt x="273834" y="249929"/>
                  </a:lnTo>
                  <a:lnTo>
                    <a:pt x="342324" y="249929"/>
                  </a:lnTo>
                  <a:lnTo>
                    <a:pt x="337986" y="190725"/>
                  </a:lnTo>
                  <a:lnTo>
                    <a:pt x="305456" y="131133"/>
                  </a:lnTo>
                  <a:lnTo>
                    <a:pt x="278714" y="108698"/>
                  </a:lnTo>
                  <a:lnTo>
                    <a:pt x="272130" y="104447"/>
                  </a:lnTo>
                  <a:close/>
                </a:path>
                <a:path w="342900" h="753745">
                  <a:moveTo>
                    <a:pt x="160330" y="194643"/>
                  </a:moveTo>
                  <a:lnTo>
                    <a:pt x="157928" y="194664"/>
                  </a:lnTo>
                  <a:lnTo>
                    <a:pt x="155660" y="195617"/>
                  </a:lnTo>
                  <a:lnTo>
                    <a:pt x="154005" y="197271"/>
                  </a:lnTo>
                  <a:lnTo>
                    <a:pt x="138163" y="211222"/>
                  </a:lnTo>
                  <a:lnTo>
                    <a:pt x="123061" y="221473"/>
                  </a:lnTo>
                  <a:lnTo>
                    <a:pt x="109345" y="228589"/>
                  </a:lnTo>
                  <a:lnTo>
                    <a:pt x="97661" y="233134"/>
                  </a:lnTo>
                  <a:lnTo>
                    <a:pt x="82489" y="238118"/>
                  </a:lnTo>
                  <a:lnTo>
                    <a:pt x="129536" y="238118"/>
                  </a:lnTo>
                  <a:lnTo>
                    <a:pt x="134758" y="235322"/>
                  </a:lnTo>
                  <a:lnTo>
                    <a:pt x="152047" y="223124"/>
                  </a:lnTo>
                  <a:lnTo>
                    <a:pt x="159701" y="216967"/>
                  </a:lnTo>
                  <a:lnTo>
                    <a:pt x="187129" y="216967"/>
                  </a:lnTo>
                  <a:lnTo>
                    <a:pt x="175534" y="207202"/>
                  </a:lnTo>
                  <a:lnTo>
                    <a:pt x="167523" y="198224"/>
                  </a:lnTo>
                  <a:lnTo>
                    <a:pt x="165963" y="196151"/>
                  </a:lnTo>
                  <a:lnTo>
                    <a:pt x="163576" y="194842"/>
                  </a:lnTo>
                  <a:lnTo>
                    <a:pt x="161094" y="194664"/>
                  </a:lnTo>
                  <a:lnTo>
                    <a:pt x="160330" y="194643"/>
                  </a:lnTo>
                  <a:close/>
                </a:path>
                <a:path w="342900" h="753745">
                  <a:moveTo>
                    <a:pt x="250285" y="17936"/>
                  </a:moveTo>
                  <a:lnTo>
                    <a:pt x="203595" y="17936"/>
                  </a:lnTo>
                  <a:lnTo>
                    <a:pt x="225337" y="22338"/>
                  </a:lnTo>
                  <a:lnTo>
                    <a:pt x="243113" y="34334"/>
                  </a:lnTo>
                  <a:lnTo>
                    <a:pt x="255108" y="52109"/>
                  </a:lnTo>
                  <a:lnTo>
                    <a:pt x="259510" y="73851"/>
                  </a:lnTo>
                  <a:lnTo>
                    <a:pt x="259508" y="77243"/>
                  </a:lnTo>
                  <a:lnTo>
                    <a:pt x="259203" y="80552"/>
                  </a:lnTo>
                  <a:lnTo>
                    <a:pt x="256452" y="96332"/>
                  </a:lnTo>
                  <a:lnTo>
                    <a:pt x="273936" y="96332"/>
                  </a:lnTo>
                  <a:lnTo>
                    <a:pt x="276295" y="88751"/>
                  </a:lnTo>
                  <a:lnTo>
                    <a:pt x="277440" y="81337"/>
                  </a:lnTo>
                  <a:lnTo>
                    <a:pt x="277447" y="73851"/>
                  </a:lnTo>
                  <a:lnTo>
                    <a:pt x="271635" y="45132"/>
                  </a:lnTo>
                  <a:lnTo>
                    <a:pt x="255795" y="21655"/>
                  </a:lnTo>
                  <a:lnTo>
                    <a:pt x="250285" y="17936"/>
                  </a:lnTo>
                  <a:close/>
                </a:path>
                <a:path w="342900" h="753745">
                  <a:moveTo>
                    <a:pt x="203595" y="86510"/>
                  </a:moveTo>
                  <a:lnTo>
                    <a:pt x="162952" y="92594"/>
                  </a:lnTo>
                  <a:lnTo>
                    <a:pt x="150916" y="96279"/>
                  </a:lnTo>
                  <a:lnTo>
                    <a:pt x="256281" y="96279"/>
                  </a:lnTo>
                  <a:lnTo>
                    <a:pt x="213902" y="86890"/>
                  </a:lnTo>
                  <a:lnTo>
                    <a:pt x="203595" y="86510"/>
                  </a:lnTo>
                  <a:close/>
                </a:path>
              </a:pathLst>
            </a:custGeom>
            <a:solidFill>
              <a:srgbClr val="AF00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0">
              <a:extLst>
                <a:ext uri="{FF2B5EF4-FFF2-40B4-BE49-F238E27FC236}">
                  <a16:creationId xmlns:a16="http://schemas.microsoft.com/office/drawing/2014/main" id="{EF756DCF-33B8-4F3C-9550-3BC0E32F8EA8}"/>
                </a:ext>
              </a:extLst>
            </p:cNvPr>
            <p:cNvSpPr/>
            <p:nvPr/>
          </p:nvSpPr>
          <p:spPr>
            <a:xfrm>
              <a:off x="9637801" y="3038379"/>
              <a:ext cx="969644" cy="861694"/>
            </a:xfrm>
            <a:custGeom>
              <a:avLst/>
              <a:gdLst/>
              <a:ahLst/>
              <a:cxnLst/>
              <a:rect l="l" t="t" r="r" b="b"/>
              <a:pathLst>
                <a:path w="969645" h="861695">
                  <a:moveTo>
                    <a:pt x="580212" y="584187"/>
                  </a:moveTo>
                  <a:lnTo>
                    <a:pt x="576186" y="556806"/>
                  </a:lnTo>
                  <a:lnTo>
                    <a:pt x="574192" y="552513"/>
                  </a:lnTo>
                  <a:lnTo>
                    <a:pt x="564756" y="532168"/>
                  </a:lnTo>
                  <a:lnTo>
                    <a:pt x="546887" y="511733"/>
                  </a:lnTo>
                  <a:lnTo>
                    <a:pt x="523481" y="496938"/>
                  </a:lnTo>
                  <a:lnTo>
                    <a:pt x="437756" y="458825"/>
                  </a:lnTo>
                  <a:lnTo>
                    <a:pt x="405942" y="444677"/>
                  </a:lnTo>
                  <a:lnTo>
                    <a:pt x="397535" y="439369"/>
                  </a:lnTo>
                  <a:lnTo>
                    <a:pt x="391121" y="432041"/>
                  </a:lnTo>
                  <a:lnTo>
                    <a:pt x="387019" y="423189"/>
                  </a:lnTo>
                  <a:lnTo>
                    <a:pt x="385572" y="413359"/>
                  </a:lnTo>
                  <a:lnTo>
                    <a:pt x="385572" y="388188"/>
                  </a:lnTo>
                  <a:lnTo>
                    <a:pt x="385572" y="375653"/>
                  </a:lnTo>
                  <a:lnTo>
                    <a:pt x="415544" y="346608"/>
                  </a:lnTo>
                  <a:lnTo>
                    <a:pt x="446392" y="282790"/>
                  </a:lnTo>
                  <a:lnTo>
                    <a:pt x="450456" y="246849"/>
                  </a:lnTo>
                  <a:lnTo>
                    <a:pt x="450456" y="197586"/>
                  </a:lnTo>
                  <a:lnTo>
                    <a:pt x="450532" y="194703"/>
                  </a:lnTo>
                  <a:lnTo>
                    <a:pt x="472084" y="160337"/>
                  </a:lnTo>
                  <a:lnTo>
                    <a:pt x="463892" y="109715"/>
                  </a:lnTo>
                  <a:lnTo>
                    <a:pt x="454139" y="90881"/>
                  </a:lnTo>
                  <a:lnTo>
                    <a:pt x="454139" y="160337"/>
                  </a:lnTo>
                  <a:lnTo>
                    <a:pt x="454139" y="170776"/>
                  </a:lnTo>
                  <a:lnTo>
                    <a:pt x="409371" y="182397"/>
                  </a:lnTo>
                  <a:lnTo>
                    <a:pt x="376174" y="184162"/>
                  </a:lnTo>
                  <a:lnTo>
                    <a:pt x="322224" y="178790"/>
                  </a:lnTo>
                  <a:lnTo>
                    <a:pt x="280835" y="165519"/>
                  </a:lnTo>
                  <a:lnTo>
                    <a:pt x="250964" y="148628"/>
                  </a:lnTo>
                  <a:lnTo>
                    <a:pt x="231559" y="132372"/>
                  </a:lnTo>
                  <a:lnTo>
                    <a:pt x="229870" y="130683"/>
                  </a:lnTo>
                  <a:lnTo>
                    <a:pt x="227622" y="129743"/>
                  </a:lnTo>
                  <a:lnTo>
                    <a:pt x="222846" y="129743"/>
                  </a:lnTo>
                  <a:lnTo>
                    <a:pt x="220586" y="130683"/>
                  </a:lnTo>
                  <a:lnTo>
                    <a:pt x="217195" y="134048"/>
                  </a:lnTo>
                  <a:lnTo>
                    <a:pt x="216255" y="136309"/>
                  </a:lnTo>
                  <a:lnTo>
                    <a:pt x="216255" y="141122"/>
                  </a:lnTo>
                  <a:lnTo>
                    <a:pt x="256806" y="173685"/>
                  </a:lnTo>
                  <a:lnTo>
                    <a:pt x="298018" y="190969"/>
                  </a:lnTo>
                  <a:lnTo>
                    <a:pt x="339077" y="199478"/>
                  </a:lnTo>
                  <a:lnTo>
                    <a:pt x="376555" y="201752"/>
                  </a:lnTo>
                  <a:lnTo>
                    <a:pt x="387223" y="201587"/>
                  </a:lnTo>
                  <a:lnTo>
                    <a:pt x="398030" y="201079"/>
                  </a:lnTo>
                  <a:lnTo>
                    <a:pt x="408940" y="200253"/>
                  </a:lnTo>
                  <a:lnTo>
                    <a:pt x="419912" y="199085"/>
                  </a:lnTo>
                  <a:lnTo>
                    <a:pt x="432523" y="197586"/>
                  </a:lnTo>
                  <a:lnTo>
                    <a:pt x="432523" y="246849"/>
                  </a:lnTo>
                  <a:lnTo>
                    <a:pt x="425246" y="291807"/>
                  </a:lnTo>
                  <a:lnTo>
                    <a:pt x="405003" y="330898"/>
                  </a:lnTo>
                  <a:lnTo>
                    <a:pt x="379463" y="356438"/>
                  </a:lnTo>
                  <a:lnTo>
                    <a:pt x="379463" y="447535"/>
                  </a:lnTo>
                  <a:lnTo>
                    <a:pt x="290106" y="536905"/>
                  </a:lnTo>
                  <a:lnTo>
                    <a:pt x="212026" y="458825"/>
                  </a:lnTo>
                  <a:lnTo>
                    <a:pt x="200736" y="447535"/>
                  </a:lnTo>
                  <a:lnTo>
                    <a:pt x="212559" y="413359"/>
                  </a:lnTo>
                  <a:lnTo>
                    <a:pt x="212559" y="388175"/>
                  </a:lnTo>
                  <a:lnTo>
                    <a:pt x="228219" y="394754"/>
                  </a:lnTo>
                  <a:lnTo>
                    <a:pt x="243166" y="400177"/>
                  </a:lnTo>
                  <a:lnTo>
                    <a:pt x="258521" y="404063"/>
                  </a:lnTo>
                  <a:lnTo>
                    <a:pt x="274193" y="406400"/>
                  </a:lnTo>
                  <a:lnTo>
                    <a:pt x="290106" y="407187"/>
                  </a:lnTo>
                  <a:lnTo>
                    <a:pt x="306082" y="406400"/>
                  </a:lnTo>
                  <a:lnTo>
                    <a:pt x="321754" y="404063"/>
                  </a:lnTo>
                  <a:lnTo>
                    <a:pt x="337096" y="400177"/>
                  </a:lnTo>
                  <a:lnTo>
                    <a:pt x="352044" y="394741"/>
                  </a:lnTo>
                  <a:lnTo>
                    <a:pt x="365086" y="389255"/>
                  </a:lnTo>
                  <a:lnTo>
                    <a:pt x="367626" y="388188"/>
                  </a:lnTo>
                  <a:lnTo>
                    <a:pt x="367626" y="413359"/>
                  </a:lnTo>
                  <a:lnTo>
                    <a:pt x="368096" y="420319"/>
                  </a:lnTo>
                  <a:lnTo>
                    <a:pt x="369506" y="427151"/>
                  </a:lnTo>
                  <a:lnTo>
                    <a:pt x="371805" y="433743"/>
                  </a:lnTo>
                  <a:lnTo>
                    <a:pt x="374992" y="440016"/>
                  </a:lnTo>
                  <a:lnTo>
                    <a:pt x="379463" y="447535"/>
                  </a:lnTo>
                  <a:lnTo>
                    <a:pt x="379463" y="356438"/>
                  </a:lnTo>
                  <a:lnTo>
                    <a:pt x="374154" y="361734"/>
                  </a:lnTo>
                  <a:lnTo>
                    <a:pt x="335076" y="381977"/>
                  </a:lnTo>
                  <a:lnTo>
                    <a:pt x="290106" y="389255"/>
                  </a:lnTo>
                  <a:lnTo>
                    <a:pt x="283438" y="388175"/>
                  </a:lnTo>
                  <a:lnTo>
                    <a:pt x="245148" y="381977"/>
                  </a:lnTo>
                  <a:lnTo>
                    <a:pt x="206057" y="361734"/>
                  </a:lnTo>
                  <a:lnTo>
                    <a:pt x="175209" y="330885"/>
                  </a:lnTo>
                  <a:lnTo>
                    <a:pt x="154965" y="291807"/>
                  </a:lnTo>
                  <a:lnTo>
                    <a:pt x="147701" y="246849"/>
                  </a:lnTo>
                  <a:lnTo>
                    <a:pt x="147701" y="230098"/>
                  </a:lnTo>
                  <a:lnTo>
                    <a:pt x="154876" y="227241"/>
                  </a:lnTo>
                  <a:lnTo>
                    <a:pt x="163322" y="223367"/>
                  </a:lnTo>
                  <a:lnTo>
                    <a:pt x="171716" y="218440"/>
                  </a:lnTo>
                  <a:lnTo>
                    <a:pt x="178054" y="213893"/>
                  </a:lnTo>
                  <a:lnTo>
                    <a:pt x="179971" y="212521"/>
                  </a:lnTo>
                  <a:lnTo>
                    <a:pt x="188137" y="205549"/>
                  </a:lnTo>
                  <a:lnTo>
                    <a:pt x="189826" y="204000"/>
                  </a:lnTo>
                  <a:lnTo>
                    <a:pt x="190830" y="201777"/>
                  </a:lnTo>
                  <a:lnTo>
                    <a:pt x="191046" y="196989"/>
                  </a:lnTo>
                  <a:lnTo>
                    <a:pt x="190195" y="194703"/>
                  </a:lnTo>
                  <a:lnTo>
                    <a:pt x="186842" y="191084"/>
                  </a:lnTo>
                  <a:lnTo>
                    <a:pt x="184505" y="190055"/>
                  </a:lnTo>
                  <a:lnTo>
                    <a:pt x="179717" y="190055"/>
                  </a:lnTo>
                  <a:lnTo>
                    <a:pt x="177558" y="190893"/>
                  </a:lnTo>
                  <a:lnTo>
                    <a:pt x="175895" y="192430"/>
                  </a:lnTo>
                  <a:lnTo>
                    <a:pt x="167233" y="199682"/>
                  </a:lnTo>
                  <a:lnTo>
                    <a:pt x="130937" y="213893"/>
                  </a:lnTo>
                  <a:lnTo>
                    <a:pt x="126606" y="205232"/>
                  </a:lnTo>
                  <a:lnTo>
                    <a:pt x="126072" y="202869"/>
                  </a:lnTo>
                  <a:lnTo>
                    <a:pt x="126072" y="160337"/>
                  </a:lnTo>
                  <a:lnTo>
                    <a:pt x="133350" y="115379"/>
                  </a:lnTo>
                  <a:lnTo>
                    <a:pt x="153581" y="76288"/>
                  </a:lnTo>
                  <a:lnTo>
                    <a:pt x="184429" y="45440"/>
                  </a:lnTo>
                  <a:lnTo>
                    <a:pt x="223507" y="25209"/>
                  </a:lnTo>
                  <a:lnTo>
                    <a:pt x="268465" y="17932"/>
                  </a:lnTo>
                  <a:lnTo>
                    <a:pt x="311721" y="17932"/>
                  </a:lnTo>
                  <a:lnTo>
                    <a:pt x="356692" y="25209"/>
                  </a:lnTo>
                  <a:lnTo>
                    <a:pt x="395782" y="45440"/>
                  </a:lnTo>
                  <a:lnTo>
                    <a:pt x="426618" y="76288"/>
                  </a:lnTo>
                  <a:lnTo>
                    <a:pt x="446862" y="115379"/>
                  </a:lnTo>
                  <a:lnTo>
                    <a:pt x="454139" y="160337"/>
                  </a:lnTo>
                  <a:lnTo>
                    <a:pt x="454139" y="90881"/>
                  </a:lnTo>
                  <a:lnTo>
                    <a:pt x="441109" y="65709"/>
                  </a:lnTo>
                  <a:lnTo>
                    <a:pt x="406374" y="30975"/>
                  </a:lnTo>
                  <a:lnTo>
                    <a:pt x="381177" y="17932"/>
                  </a:lnTo>
                  <a:lnTo>
                    <a:pt x="362356" y="8178"/>
                  </a:lnTo>
                  <a:lnTo>
                    <a:pt x="311721" y="0"/>
                  </a:lnTo>
                  <a:lnTo>
                    <a:pt x="268490" y="0"/>
                  </a:lnTo>
                  <a:lnTo>
                    <a:pt x="217855" y="8178"/>
                  </a:lnTo>
                  <a:lnTo>
                    <a:pt x="173837" y="30975"/>
                  </a:lnTo>
                  <a:lnTo>
                    <a:pt x="139103" y="65709"/>
                  </a:lnTo>
                  <a:lnTo>
                    <a:pt x="116319" y="109715"/>
                  </a:lnTo>
                  <a:lnTo>
                    <a:pt x="108127" y="160337"/>
                  </a:lnTo>
                  <a:lnTo>
                    <a:pt x="108204" y="201079"/>
                  </a:lnTo>
                  <a:lnTo>
                    <a:pt x="129768" y="231140"/>
                  </a:lnTo>
                  <a:lnTo>
                    <a:pt x="129768" y="246849"/>
                  </a:lnTo>
                  <a:lnTo>
                    <a:pt x="145630" y="316420"/>
                  </a:lnTo>
                  <a:lnTo>
                    <a:pt x="190398" y="372262"/>
                  </a:lnTo>
                  <a:lnTo>
                    <a:pt x="194640" y="375653"/>
                  </a:lnTo>
                  <a:lnTo>
                    <a:pt x="194640" y="413359"/>
                  </a:lnTo>
                  <a:lnTo>
                    <a:pt x="56692" y="496951"/>
                  </a:lnTo>
                  <a:lnTo>
                    <a:pt x="33312" y="511733"/>
                  </a:lnTo>
                  <a:lnTo>
                    <a:pt x="15443" y="532168"/>
                  </a:lnTo>
                  <a:lnTo>
                    <a:pt x="4013" y="556806"/>
                  </a:lnTo>
                  <a:lnTo>
                    <a:pt x="0" y="584187"/>
                  </a:lnTo>
                  <a:lnTo>
                    <a:pt x="12" y="857313"/>
                  </a:lnTo>
                  <a:lnTo>
                    <a:pt x="4025" y="861314"/>
                  </a:lnTo>
                  <a:lnTo>
                    <a:pt x="13919" y="861314"/>
                  </a:lnTo>
                  <a:lnTo>
                    <a:pt x="17932" y="857313"/>
                  </a:lnTo>
                  <a:lnTo>
                    <a:pt x="17945" y="581418"/>
                  </a:lnTo>
                  <a:lnTo>
                    <a:pt x="18122" y="578700"/>
                  </a:lnTo>
                  <a:lnTo>
                    <a:pt x="18415" y="575983"/>
                  </a:lnTo>
                  <a:lnTo>
                    <a:pt x="20980" y="552653"/>
                  </a:lnTo>
                  <a:lnTo>
                    <a:pt x="91757" y="623443"/>
                  </a:lnTo>
                  <a:lnTo>
                    <a:pt x="98767" y="631977"/>
                  </a:lnTo>
                  <a:lnTo>
                    <a:pt x="103898" y="641565"/>
                  </a:lnTo>
                  <a:lnTo>
                    <a:pt x="107048" y="651979"/>
                  </a:lnTo>
                  <a:lnTo>
                    <a:pt x="108127" y="662978"/>
                  </a:lnTo>
                  <a:lnTo>
                    <a:pt x="108127" y="857313"/>
                  </a:lnTo>
                  <a:lnTo>
                    <a:pt x="112153" y="861314"/>
                  </a:lnTo>
                  <a:lnTo>
                    <a:pt x="122047" y="861314"/>
                  </a:lnTo>
                  <a:lnTo>
                    <a:pt x="126072" y="857313"/>
                  </a:lnTo>
                  <a:lnTo>
                    <a:pt x="126072" y="662978"/>
                  </a:lnTo>
                  <a:lnTo>
                    <a:pt x="124650" y="648449"/>
                  </a:lnTo>
                  <a:lnTo>
                    <a:pt x="120484" y="634695"/>
                  </a:lnTo>
                  <a:lnTo>
                    <a:pt x="113703" y="622033"/>
                  </a:lnTo>
                  <a:lnTo>
                    <a:pt x="104444" y="610755"/>
                  </a:lnTo>
                  <a:lnTo>
                    <a:pt x="46342" y="552653"/>
                  </a:lnTo>
                  <a:lnTo>
                    <a:pt x="32029" y="538340"/>
                  </a:lnTo>
                  <a:lnTo>
                    <a:pt x="63995" y="513346"/>
                  </a:lnTo>
                  <a:lnTo>
                    <a:pt x="186639" y="458825"/>
                  </a:lnTo>
                  <a:lnTo>
                    <a:pt x="281139" y="553313"/>
                  </a:lnTo>
                  <a:lnTo>
                    <a:pt x="281152" y="857313"/>
                  </a:lnTo>
                  <a:lnTo>
                    <a:pt x="285153" y="861314"/>
                  </a:lnTo>
                  <a:lnTo>
                    <a:pt x="295046" y="861314"/>
                  </a:lnTo>
                  <a:lnTo>
                    <a:pt x="299072" y="857313"/>
                  </a:lnTo>
                  <a:lnTo>
                    <a:pt x="299085" y="553313"/>
                  </a:lnTo>
                  <a:lnTo>
                    <a:pt x="315480" y="536905"/>
                  </a:lnTo>
                  <a:lnTo>
                    <a:pt x="393585" y="458825"/>
                  </a:lnTo>
                  <a:lnTo>
                    <a:pt x="516216" y="513346"/>
                  </a:lnTo>
                  <a:lnTo>
                    <a:pt x="522871" y="516699"/>
                  </a:lnTo>
                  <a:lnTo>
                    <a:pt x="529158" y="520674"/>
                  </a:lnTo>
                  <a:lnTo>
                    <a:pt x="535038" y="525233"/>
                  </a:lnTo>
                  <a:lnTo>
                    <a:pt x="540486" y="530390"/>
                  </a:lnTo>
                  <a:lnTo>
                    <a:pt x="548195" y="538353"/>
                  </a:lnTo>
                  <a:lnTo>
                    <a:pt x="475780" y="610755"/>
                  </a:lnTo>
                  <a:lnTo>
                    <a:pt x="466509" y="622033"/>
                  </a:lnTo>
                  <a:lnTo>
                    <a:pt x="459727" y="634695"/>
                  </a:lnTo>
                  <a:lnTo>
                    <a:pt x="455549" y="648449"/>
                  </a:lnTo>
                  <a:lnTo>
                    <a:pt x="454139" y="662978"/>
                  </a:lnTo>
                  <a:lnTo>
                    <a:pt x="454139" y="857313"/>
                  </a:lnTo>
                  <a:lnTo>
                    <a:pt x="458152" y="861314"/>
                  </a:lnTo>
                  <a:lnTo>
                    <a:pt x="468058" y="861314"/>
                  </a:lnTo>
                  <a:lnTo>
                    <a:pt x="472084" y="857313"/>
                  </a:lnTo>
                  <a:lnTo>
                    <a:pt x="472084" y="662978"/>
                  </a:lnTo>
                  <a:lnTo>
                    <a:pt x="473151" y="651979"/>
                  </a:lnTo>
                  <a:lnTo>
                    <a:pt x="476313" y="641565"/>
                  </a:lnTo>
                  <a:lnTo>
                    <a:pt x="481444" y="631977"/>
                  </a:lnTo>
                  <a:lnTo>
                    <a:pt x="488454" y="623443"/>
                  </a:lnTo>
                  <a:lnTo>
                    <a:pt x="559384" y="552513"/>
                  </a:lnTo>
                  <a:lnTo>
                    <a:pt x="562063" y="578764"/>
                  </a:lnTo>
                  <a:lnTo>
                    <a:pt x="562267" y="581418"/>
                  </a:lnTo>
                  <a:lnTo>
                    <a:pt x="562279" y="857313"/>
                  </a:lnTo>
                  <a:lnTo>
                    <a:pt x="566293" y="861314"/>
                  </a:lnTo>
                  <a:lnTo>
                    <a:pt x="576186" y="861314"/>
                  </a:lnTo>
                  <a:lnTo>
                    <a:pt x="580199" y="857313"/>
                  </a:lnTo>
                  <a:lnTo>
                    <a:pt x="580212" y="584187"/>
                  </a:lnTo>
                  <a:close/>
                </a:path>
                <a:path w="969645" h="861695">
                  <a:moveTo>
                    <a:pt x="969467" y="857313"/>
                  </a:moveTo>
                  <a:lnTo>
                    <a:pt x="969391" y="632396"/>
                  </a:lnTo>
                  <a:lnTo>
                    <a:pt x="966635" y="612521"/>
                  </a:lnTo>
                  <a:lnTo>
                    <a:pt x="960970" y="599706"/>
                  </a:lnTo>
                  <a:lnTo>
                    <a:pt x="958507" y="594093"/>
                  </a:lnTo>
                  <a:lnTo>
                    <a:pt x="945654" y="578573"/>
                  </a:lnTo>
                  <a:lnTo>
                    <a:pt x="928649" y="566902"/>
                  </a:lnTo>
                  <a:lnTo>
                    <a:pt x="825373" y="515251"/>
                  </a:lnTo>
                  <a:lnTo>
                    <a:pt x="815428" y="510273"/>
                  </a:lnTo>
                  <a:lnTo>
                    <a:pt x="807529" y="504863"/>
                  </a:lnTo>
                  <a:lnTo>
                    <a:pt x="801560" y="497662"/>
                  </a:lnTo>
                  <a:lnTo>
                    <a:pt x="797775" y="489115"/>
                  </a:lnTo>
                  <a:lnTo>
                    <a:pt x="796455" y="479628"/>
                  </a:lnTo>
                  <a:lnTo>
                    <a:pt x="796455" y="459117"/>
                  </a:lnTo>
                  <a:lnTo>
                    <a:pt x="796455" y="454139"/>
                  </a:lnTo>
                  <a:lnTo>
                    <a:pt x="796455" y="445884"/>
                  </a:lnTo>
                  <a:lnTo>
                    <a:pt x="800252" y="442531"/>
                  </a:lnTo>
                  <a:lnTo>
                    <a:pt x="817003" y="424141"/>
                  </a:lnTo>
                  <a:lnTo>
                    <a:pt x="829386" y="402907"/>
                  </a:lnTo>
                  <a:lnTo>
                    <a:pt x="837082" y="379590"/>
                  </a:lnTo>
                  <a:lnTo>
                    <a:pt x="839711" y="354965"/>
                  </a:lnTo>
                  <a:lnTo>
                    <a:pt x="839762" y="331393"/>
                  </a:lnTo>
                  <a:lnTo>
                    <a:pt x="841603" y="320687"/>
                  </a:lnTo>
                  <a:lnTo>
                    <a:pt x="857313" y="320687"/>
                  </a:lnTo>
                  <a:lnTo>
                    <a:pt x="861339" y="316661"/>
                  </a:lnTo>
                  <a:lnTo>
                    <a:pt x="861339" y="302831"/>
                  </a:lnTo>
                  <a:lnTo>
                    <a:pt x="861339" y="268465"/>
                  </a:lnTo>
                  <a:lnTo>
                    <a:pt x="852119" y="222948"/>
                  </a:lnTo>
                  <a:lnTo>
                    <a:pt x="843407" y="210045"/>
                  </a:lnTo>
                  <a:lnTo>
                    <a:pt x="843407" y="268465"/>
                  </a:lnTo>
                  <a:lnTo>
                    <a:pt x="843407" y="302831"/>
                  </a:lnTo>
                  <a:lnTo>
                    <a:pt x="831532" y="302196"/>
                  </a:lnTo>
                  <a:lnTo>
                    <a:pt x="821778" y="300875"/>
                  </a:lnTo>
                  <a:lnTo>
                    <a:pt x="821778" y="319671"/>
                  </a:lnTo>
                  <a:lnTo>
                    <a:pt x="821778" y="354965"/>
                  </a:lnTo>
                  <a:lnTo>
                    <a:pt x="813981" y="393534"/>
                  </a:lnTo>
                  <a:lnTo>
                    <a:pt x="792708" y="425056"/>
                  </a:lnTo>
                  <a:lnTo>
                    <a:pt x="781913" y="432346"/>
                  </a:lnTo>
                  <a:lnTo>
                    <a:pt x="781913" y="499262"/>
                  </a:lnTo>
                  <a:lnTo>
                    <a:pt x="722604" y="558546"/>
                  </a:lnTo>
                  <a:lnTo>
                    <a:pt x="679310" y="515251"/>
                  </a:lnTo>
                  <a:lnTo>
                    <a:pt x="663308" y="499262"/>
                  </a:lnTo>
                  <a:lnTo>
                    <a:pt x="666127" y="488543"/>
                  </a:lnTo>
                  <a:lnTo>
                    <a:pt x="666711" y="484047"/>
                  </a:lnTo>
                  <a:lnTo>
                    <a:pt x="666711" y="459117"/>
                  </a:lnTo>
                  <a:lnTo>
                    <a:pt x="681888" y="464769"/>
                  </a:lnTo>
                  <a:lnTo>
                    <a:pt x="691794" y="467956"/>
                  </a:lnTo>
                  <a:lnTo>
                    <a:pt x="701903" y="470230"/>
                  </a:lnTo>
                  <a:lnTo>
                    <a:pt x="712190" y="471601"/>
                  </a:lnTo>
                  <a:lnTo>
                    <a:pt x="722604" y="472059"/>
                  </a:lnTo>
                  <a:lnTo>
                    <a:pt x="733031" y="471601"/>
                  </a:lnTo>
                  <a:lnTo>
                    <a:pt x="743318" y="470230"/>
                  </a:lnTo>
                  <a:lnTo>
                    <a:pt x="753427" y="467956"/>
                  </a:lnTo>
                  <a:lnTo>
                    <a:pt x="763346" y="464769"/>
                  </a:lnTo>
                  <a:lnTo>
                    <a:pt x="778510" y="459117"/>
                  </a:lnTo>
                  <a:lnTo>
                    <a:pt x="778510" y="484047"/>
                  </a:lnTo>
                  <a:lnTo>
                    <a:pt x="779094" y="488543"/>
                  </a:lnTo>
                  <a:lnTo>
                    <a:pt x="781913" y="499262"/>
                  </a:lnTo>
                  <a:lnTo>
                    <a:pt x="781913" y="432346"/>
                  </a:lnTo>
                  <a:lnTo>
                    <a:pt x="761174" y="446328"/>
                  </a:lnTo>
                  <a:lnTo>
                    <a:pt x="722604" y="454139"/>
                  </a:lnTo>
                  <a:lnTo>
                    <a:pt x="684060" y="446328"/>
                  </a:lnTo>
                  <a:lnTo>
                    <a:pt x="652538" y="425056"/>
                  </a:lnTo>
                  <a:lnTo>
                    <a:pt x="631266" y="393534"/>
                  </a:lnTo>
                  <a:lnTo>
                    <a:pt x="623455" y="354965"/>
                  </a:lnTo>
                  <a:lnTo>
                    <a:pt x="623455" y="320167"/>
                  </a:lnTo>
                  <a:lnTo>
                    <a:pt x="623455" y="314718"/>
                  </a:lnTo>
                  <a:lnTo>
                    <a:pt x="630542" y="311899"/>
                  </a:lnTo>
                  <a:lnTo>
                    <a:pt x="642150" y="306666"/>
                  </a:lnTo>
                  <a:lnTo>
                    <a:pt x="648931" y="302895"/>
                  </a:lnTo>
                  <a:lnTo>
                    <a:pt x="653440" y="300393"/>
                  </a:lnTo>
                  <a:lnTo>
                    <a:pt x="664375" y="293103"/>
                  </a:lnTo>
                  <a:lnTo>
                    <a:pt x="674890" y="284810"/>
                  </a:lnTo>
                  <a:lnTo>
                    <a:pt x="680669" y="279895"/>
                  </a:lnTo>
                  <a:lnTo>
                    <a:pt x="687387" y="283400"/>
                  </a:lnTo>
                  <a:lnTo>
                    <a:pt x="734263" y="302666"/>
                  </a:lnTo>
                  <a:lnTo>
                    <a:pt x="811644" y="318643"/>
                  </a:lnTo>
                  <a:lnTo>
                    <a:pt x="821778" y="319671"/>
                  </a:lnTo>
                  <a:lnTo>
                    <a:pt x="821778" y="300875"/>
                  </a:lnTo>
                  <a:lnTo>
                    <a:pt x="770737" y="293916"/>
                  </a:lnTo>
                  <a:lnTo>
                    <a:pt x="724928" y="280339"/>
                  </a:lnTo>
                  <a:lnTo>
                    <a:pt x="723912" y="279895"/>
                  </a:lnTo>
                  <a:lnTo>
                    <a:pt x="695604" y="267398"/>
                  </a:lnTo>
                  <a:lnTo>
                    <a:pt x="684339" y="261010"/>
                  </a:lnTo>
                  <a:lnTo>
                    <a:pt x="682866" y="260032"/>
                  </a:lnTo>
                  <a:lnTo>
                    <a:pt x="681139" y="259499"/>
                  </a:lnTo>
                  <a:lnTo>
                    <a:pt x="676986" y="259499"/>
                  </a:lnTo>
                  <a:lnTo>
                    <a:pt x="674725" y="260438"/>
                  </a:lnTo>
                  <a:lnTo>
                    <a:pt x="673036" y="262128"/>
                  </a:lnTo>
                  <a:lnTo>
                    <a:pt x="657148" y="276110"/>
                  </a:lnTo>
                  <a:lnTo>
                    <a:pt x="642023" y="286372"/>
                  </a:lnTo>
                  <a:lnTo>
                    <a:pt x="628294" y="293497"/>
                  </a:lnTo>
                  <a:lnTo>
                    <a:pt x="616597" y="298043"/>
                  </a:lnTo>
                  <a:lnTo>
                    <a:pt x="601802" y="302895"/>
                  </a:lnTo>
                  <a:lnTo>
                    <a:pt x="601840" y="268465"/>
                  </a:lnTo>
                  <a:lnTo>
                    <a:pt x="609638" y="229908"/>
                  </a:lnTo>
                  <a:lnTo>
                    <a:pt x="630910" y="198386"/>
                  </a:lnTo>
                  <a:lnTo>
                    <a:pt x="662432" y="177114"/>
                  </a:lnTo>
                  <a:lnTo>
                    <a:pt x="701001" y="169303"/>
                  </a:lnTo>
                  <a:lnTo>
                    <a:pt x="744258" y="169303"/>
                  </a:lnTo>
                  <a:lnTo>
                    <a:pt x="782815" y="177114"/>
                  </a:lnTo>
                  <a:lnTo>
                    <a:pt x="814336" y="198386"/>
                  </a:lnTo>
                  <a:lnTo>
                    <a:pt x="835609" y="229908"/>
                  </a:lnTo>
                  <a:lnTo>
                    <a:pt x="843407" y="268465"/>
                  </a:lnTo>
                  <a:lnTo>
                    <a:pt x="843407" y="210045"/>
                  </a:lnTo>
                  <a:lnTo>
                    <a:pt x="826998" y="185712"/>
                  </a:lnTo>
                  <a:lnTo>
                    <a:pt x="802703" y="169303"/>
                  </a:lnTo>
                  <a:lnTo>
                    <a:pt x="789774" y="160591"/>
                  </a:lnTo>
                  <a:lnTo>
                    <a:pt x="744258" y="151371"/>
                  </a:lnTo>
                  <a:lnTo>
                    <a:pt x="701001" y="151371"/>
                  </a:lnTo>
                  <a:lnTo>
                    <a:pt x="655459" y="160591"/>
                  </a:lnTo>
                  <a:lnTo>
                    <a:pt x="618223" y="185712"/>
                  </a:lnTo>
                  <a:lnTo>
                    <a:pt x="593102" y="222948"/>
                  </a:lnTo>
                  <a:lnTo>
                    <a:pt x="583895" y="268465"/>
                  </a:lnTo>
                  <a:lnTo>
                    <a:pt x="583895" y="316826"/>
                  </a:lnTo>
                  <a:lnTo>
                    <a:pt x="588175" y="320662"/>
                  </a:lnTo>
                  <a:lnTo>
                    <a:pt x="593737" y="320675"/>
                  </a:lnTo>
                  <a:lnTo>
                    <a:pt x="605510" y="320167"/>
                  </a:lnTo>
                  <a:lnTo>
                    <a:pt x="605510" y="354965"/>
                  </a:lnTo>
                  <a:lnTo>
                    <a:pt x="615835" y="402907"/>
                  </a:lnTo>
                  <a:lnTo>
                    <a:pt x="644982" y="442531"/>
                  </a:lnTo>
                  <a:lnTo>
                    <a:pt x="648766" y="445884"/>
                  </a:lnTo>
                  <a:lnTo>
                    <a:pt x="648766" y="479628"/>
                  </a:lnTo>
                  <a:lnTo>
                    <a:pt x="627672" y="511365"/>
                  </a:lnTo>
                  <a:lnTo>
                    <a:pt x="626071" y="513207"/>
                  </a:lnTo>
                  <a:lnTo>
                    <a:pt x="624573" y="517740"/>
                  </a:lnTo>
                  <a:lnTo>
                    <a:pt x="624751" y="520179"/>
                  </a:lnTo>
                  <a:lnTo>
                    <a:pt x="627329" y="525386"/>
                  </a:lnTo>
                  <a:lnTo>
                    <a:pt x="630415" y="527291"/>
                  </a:lnTo>
                  <a:lnTo>
                    <a:pt x="635241" y="527291"/>
                  </a:lnTo>
                  <a:lnTo>
                    <a:pt x="636574" y="526961"/>
                  </a:lnTo>
                  <a:lnTo>
                    <a:pt x="640676" y="524916"/>
                  </a:lnTo>
                  <a:lnTo>
                    <a:pt x="643458" y="523189"/>
                  </a:lnTo>
                  <a:lnTo>
                    <a:pt x="653948" y="515251"/>
                  </a:lnTo>
                  <a:lnTo>
                    <a:pt x="713638" y="574941"/>
                  </a:lnTo>
                  <a:lnTo>
                    <a:pt x="713651" y="857313"/>
                  </a:lnTo>
                  <a:lnTo>
                    <a:pt x="717664" y="861339"/>
                  </a:lnTo>
                  <a:lnTo>
                    <a:pt x="727570" y="861326"/>
                  </a:lnTo>
                  <a:lnTo>
                    <a:pt x="731583" y="857313"/>
                  </a:lnTo>
                  <a:lnTo>
                    <a:pt x="731583" y="574941"/>
                  </a:lnTo>
                  <a:lnTo>
                    <a:pt x="747979" y="558546"/>
                  </a:lnTo>
                  <a:lnTo>
                    <a:pt x="791273" y="515251"/>
                  </a:lnTo>
                  <a:lnTo>
                    <a:pt x="801674" y="523087"/>
                  </a:lnTo>
                  <a:lnTo>
                    <a:pt x="804430" y="524840"/>
                  </a:lnTo>
                  <a:lnTo>
                    <a:pt x="930935" y="588098"/>
                  </a:lnTo>
                  <a:lnTo>
                    <a:pt x="886650" y="632396"/>
                  </a:lnTo>
                  <a:lnTo>
                    <a:pt x="877392" y="643661"/>
                  </a:lnTo>
                  <a:lnTo>
                    <a:pt x="870610" y="656323"/>
                  </a:lnTo>
                  <a:lnTo>
                    <a:pt x="866444" y="670077"/>
                  </a:lnTo>
                  <a:lnTo>
                    <a:pt x="865035" y="684606"/>
                  </a:lnTo>
                  <a:lnTo>
                    <a:pt x="865047" y="857313"/>
                  </a:lnTo>
                  <a:lnTo>
                    <a:pt x="869061" y="861326"/>
                  </a:lnTo>
                  <a:lnTo>
                    <a:pt x="878941" y="861326"/>
                  </a:lnTo>
                  <a:lnTo>
                    <a:pt x="882942" y="857313"/>
                  </a:lnTo>
                  <a:lnTo>
                    <a:pt x="882954" y="684606"/>
                  </a:lnTo>
                  <a:lnTo>
                    <a:pt x="884034" y="673608"/>
                  </a:lnTo>
                  <a:lnTo>
                    <a:pt x="887196" y="663194"/>
                  </a:lnTo>
                  <a:lnTo>
                    <a:pt x="892327" y="653592"/>
                  </a:lnTo>
                  <a:lnTo>
                    <a:pt x="899350" y="645071"/>
                  </a:lnTo>
                  <a:lnTo>
                    <a:pt x="944702" y="599706"/>
                  </a:lnTo>
                  <a:lnTo>
                    <a:pt x="950899" y="623354"/>
                  </a:lnTo>
                  <a:lnTo>
                    <a:pt x="951522" y="628142"/>
                  </a:lnTo>
                  <a:lnTo>
                    <a:pt x="951534" y="857313"/>
                  </a:lnTo>
                  <a:lnTo>
                    <a:pt x="955548" y="861326"/>
                  </a:lnTo>
                  <a:lnTo>
                    <a:pt x="965441" y="861326"/>
                  </a:lnTo>
                  <a:lnTo>
                    <a:pt x="969467" y="857313"/>
                  </a:lnTo>
                  <a:close/>
                </a:path>
              </a:pathLst>
            </a:custGeom>
            <a:solidFill>
              <a:srgbClr val="AF00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05">
            <a:extLst>
              <a:ext uri="{FF2B5EF4-FFF2-40B4-BE49-F238E27FC236}">
                <a16:creationId xmlns:a16="http://schemas.microsoft.com/office/drawing/2014/main" id="{E172FA04-C317-4594-95AD-65332ECA34BB}"/>
              </a:ext>
            </a:extLst>
          </p:cNvPr>
          <p:cNvSpPr/>
          <p:nvPr/>
        </p:nvSpPr>
        <p:spPr>
          <a:xfrm>
            <a:off x="1881269" y="4515351"/>
            <a:ext cx="691749" cy="691297"/>
          </a:xfrm>
          <a:custGeom>
            <a:avLst/>
            <a:gdLst/>
            <a:ahLst/>
            <a:cxnLst/>
            <a:rect l="l" t="t" r="r" b="b"/>
            <a:pathLst>
              <a:path w="972184" h="971550">
                <a:moveTo>
                  <a:pt x="485901" y="0"/>
                </a:moveTo>
                <a:lnTo>
                  <a:pt x="440878" y="6350"/>
                </a:lnTo>
                <a:lnTo>
                  <a:pt x="399852" y="22860"/>
                </a:lnTo>
                <a:lnTo>
                  <a:pt x="364399" y="48260"/>
                </a:lnTo>
                <a:lnTo>
                  <a:pt x="336097" y="81280"/>
                </a:lnTo>
                <a:lnTo>
                  <a:pt x="316520" y="120650"/>
                </a:lnTo>
                <a:lnTo>
                  <a:pt x="307247" y="165100"/>
                </a:lnTo>
                <a:lnTo>
                  <a:pt x="306901" y="170180"/>
                </a:lnTo>
                <a:lnTo>
                  <a:pt x="255866" y="170180"/>
                </a:lnTo>
                <a:lnTo>
                  <a:pt x="229791" y="175260"/>
                </a:lnTo>
                <a:lnTo>
                  <a:pt x="208474" y="189230"/>
                </a:lnTo>
                <a:lnTo>
                  <a:pt x="194089" y="210820"/>
                </a:lnTo>
                <a:lnTo>
                  <a:pt x="188811" y="237490"/>
                </a:lnTo>
                <a:lnTo>
                  <a:pt x="188811" y="304800"/>
                </a:lnTo>
                <a:lnTo>
                  <a:pt x="67055" y="304800"/>
                </a:lnTo>
                <a:lnTo>
                  <a:pt x="40980" y="309880"/>
                </a:lnTo>
                <a:lnTo>
                  <a:pt x="19663" y="323850"/>
                </a:lnTo>
                <a:lnTo>
                  <a:pt x="5278" y="345440"/>
                </a:lnTo>
                <a:lnTo>
                  <a:pt x="0" y="372110"/>
                </a:lnTo>
                <a:lnTo>
                  <a:pt x="0" y="947420"/>
                </a:lnTo>
                <a:lnTo>
                  <a:pt x="1958" y="957580"/>
                </a:lnTo>
                <a:lnTo>
                  <a:pt x="7296" y="965200"/>
                </a:lnTo>
                <a:lnTo>
                  <a:pt x="15209" y="970280"/>
                </a:lnTo>
                <a:lnTo>
                  <a:pt x="24889" y="971550"/>
                </a:lnTo>
                <a:lnTo>
                  <a:pt x="946913" y="971550"/>
                </a:lnTo>
                <a:lnTo>
                  <a:pt x="956589" y="970280"/>
                </a:lnTo>
                <a:lnTo>
                  <a:pt x="964502" y="965200"/>
                </a:lnTo>
                <a:lnTo>
                  <a:pt x="969842" y="957580"/>
                </a:lnTo>
                <a:lnTo>
                  <a:pt x="970822" y="952500"/>
                </a:lnTo>
                <a:lnTo>
                  <a:pt x="19098" y="952500"/>
                </a:lnTo>
                <a:lnTo>
                  <a:pt x="19098" y="372110"/>
                </a:lnTo>
                <a:lnTo>
                  <a:pt x="22872" y="353060"/>
                </a:lnTo>
                <a:lnTo>
                  <a:pt x="33158" y="337820"/>
                </a:lnTo>
                <a:lnTo>
                  <a:pt x="48403" y="327660"/>
                </a:lnTo>
                <a:lnTo>
                  <a:pt x="67055" y="323850"/>
                </a:lnTo>
                <a:lnTo>
                  <a:pt x="207920" y="323850"/>
                </a:lnTo>
                <a:lnTo>
                  <a:pt x="207920" y="237490"/>
                </a:lnTo>
                <a:lnTo>
                  <a:pt x="211693" y="218440"/>
                </a:lnTo>
                <a:lnTo>
                  <a:pt x="221978" y="203200"/>
                </a:lnTo>
                <a:lnTo>
                  <a:pt x="237221" y="193040"/>
                </a:lnTo>
                <a:lnTo>
                  <a:pt x="255866" y="189230"/>
                </a:lnTo>
                <a:lnTo>
                  <a:pt x="327436" y="189230"/>
                </a:lnTo>
                <a:lnTo>
                  <a:pt x="325801" y="179070"/>
                </a:lnTo>
                <a:lnTo>
                  <a:pt x="333977" y="129540"/>
                </a:lnTo>
                <a:lnTo>
                  <a:pt x="356732" y="85090"/>
                </a:lnTo>
                <a:lnTo>
                  <a:pt x="391409" y="50800"/>
                </a:lnTo>
                <a:lnTo>
                  <a:pt x="435351" y="27940"/>
                </a:lnTo>
                <a:lnTo>
                  <a:pt x="485901" y="19050"/>
                </a:lnTo>
                <a:lnTo>
                  <a:pt x="562480" y="19050"/>
                </a:lnTo>
                <a:lnTo>
                  <a:pt x="530923" y="6350"/>
                </a:lnTo>
                <a:lnTo>
                  <a:pt x="485901" y="0"/>
                </a:lnTo>
                <a:close/>
              </a:path>
              <a:path w="972184" h="971550">
                <a:moveTo>
                  <a:pt x="207920" y="323850"/>
                </a:moveTo>
                <a:lnTo>
                  <a:pt x="188811" y="323850"/>
                </a:lnTo>
                <a:lnTo>
                  <a:pt x="188811" y="391160"/>
                </a:lnTo>
                <a:lnTo>
                  <a:pt x="104478" y="391160"/>
                </a:lnTo>
                <a:lnTo>
                  <a:pt x="98279" y="393700"/>
                </a:lnTo>
                <a:lnTo>
                  <a:pt x="88782" y="402590"/>
                </a:lnTo>
                <a:lnTo>
                  <a:pt x="86206" y="408940"/>
                </a:lnTo>
                <a:lnTo>
                  <a:pt x="86305" y="425450"/>
                </a:lnTo>
                <a:lnTo>
                  <a:pt x="86583" y="486410"/>
                </a:lnTo>
                <a:lnTo>
                  <a:pt x="88579" y="496570"/>
                </a:lnTo>
                <a:lnTo>
                  <a:pt x="93931" y="504190"/>
                </a:lnTo>
                <a:lnTo>
                  <a:pt x="101832" y="509270"/>
                </a:lnTo>
                <a:lnTo>
                  <a:pt x="111473" y="511810"/>
                </a:lnTo>
                <a:lnTo>
                  <a:pt x="188811" y="511810"/>
                </a:lnTo>
                <a:lnTo>
                  <a:pt x="188811" y="577850"/>
                </a:lnTo>
                <a:lnTo>
                  <a:pt x="104478" y="577850"/>
                </a:lnTo>
                <a:lnTo>
                  <a:pt x="98279" y="581660"/>
                </a:lnTo>
                <a:lnTo>
                  <a:pt x="88782" y="590550"/>
                </a:lnTo>
                <a:lnTo>
                  <a:pt x="86206" y="596900"/>
                </a:lnTo>
                <a:lnTo>
                  <a:pt x="86305" y="613410"/>
                </a:lnTo>
                <a:lnTo>
                  <a:pt x="86583" y="674370"/>
                </a:lnTo>
                <a:lnTo>
                  <a:pt x="88579" y="684530"/>
                </a:lnTo>
                <a:lnTo>
                  <a:pt x="93931" y="692150"/>
                </a:lnTo>
                <a:lnTo>
                  <a:pt x="101832" y="697230"/>
                </a:lnTo>
                <a:lnTo>
                  <a:pt x="111473" y="698500"/>
                </a:lnTo>
                <a:lnTo>
                  <a:pt x="188811" y="698500"/>
                </a:lnTo>
                <a:lnTo>
                  <a:pt x="188811" y="765810"/>
                </a:lnTo>
                <a:lnTo>
                  <a:pt x="104468" y="765810"/>
                </a:lnTo>
                <a:lnTo>
                  <a:pt x="98279" y="768350"/>
                </a:lnTo>
                <a:lnTo>
                  <a:pt x="88782" y="777240"/>
                </a:lnTo>
                <a:lnTo>
                  <a:pt x="86206" y="783590"/>
                </a:lnTo>
                <a:lnTo>
                  <a:pt x="86334" y="806450"/>
                </a:lnTo>
                <a:lnTo>
                  <a:pt x="86583" y="861060"/>
                </a:lnTo>
                <a:lnTo>
                  <a:pt x="88579" y="871220"/>
                </a:lnTo>
                <a:lnTo>
                  <a:pt x="93931" y="878840"/>
                </a:lnTo>
                <a:lnTo>
                  <a:pt x="101832" y="883920"/>
                </a:lnTo>
                <a:lnTo>
                  <a:pt x="111473" y="886460"/>
                </a:lnTo>
                <a:lnTo>
                  <a:pt x="188811" y="886460"/>
                </a:lnTo>
                <a:lnTo>
                  <a:pt x="188811" y="952500"/>
                </a:lnTo>
                <a:lnTo>
                  <a:pt x="207920" y="952500"/>
                </a:lnTo>
                <a:lnTo>
                  <a:pt x="207920" y="867410"/>
                </a:lnTo>
                <a:lnTo>
                  <a:pt x="111473" y="867410"/>
                </a:lnTo>
                <a:lnTo>
                  <a:pt x="105703" y="866140"/>
                </a:lnTo>
                <a:lnTo>
                  <a:pt x="105368" y="789940"/>
                </a:lnTo>
                <a:lnTo>
                  <a:pt x="105640" y="787400"/>
                </a:lnTo>
                <a:lnTo>
                  <a:pt x="107054" y="786130"/>
                </a:lnTo>
                <a:lnTo>
                  <a:pt x="109148" y="784860"/>
                </a:lnTo>
                <a:lnTo>
                  <a:pt x="207920" y="784860"/>
                </a:lnTo>
                <a:lnTo>
                  <a:pt x="207920" y="679450"/>
                </a:lnTo>
                <a:lnTo>
                  <a:pt x="105703" y="679450"/>
                </a:lnTo>
                <a:lnTo>
                  <a:pt x="105368" y="603250"/>
                </a:lnTo>
                <a:lnTo>
                  <a:pt x="105661" y="600710"/>
                </a:lnTo>
                <a:lnTo>
                  <a:pt x="106928" y="599440"/>
                </a:lnTo>
                <a:lnTo>
                  <a:pt x="109022" y="598170"/>
                </a:lnTo>
                <a:lnTo>
                  <a:pt x="207920" y="598170"/>
                </a:lnTo>
                <a:lnTo>
                  <a:pt x="207920" y="492760"/>
                </a:lnTo>
                <a:lnTo>
                  <a:pt x="111473" y="492760"/>
                </a:lnTo>
                <a:lnTo>
                  <a:pt x="105703" y="491490"/>
                </a:lnTo>
                <a:lnTo>
                  <a:pt x="105368" y="415290"/>
                </a:lnTo>
                <a:lnTo>
                  <a:pt x="105661" y="412750"/>
                </a:lnTo>
                <a:lnTo>
                  <a:pt x="106928" y="411480"/>
                </a:lnTo>
                <a:lnTo>
                  <a:pt x="109022" y="410210"/>
                </a:lnTo>
                <a:lnTo>
                  <a:pt x="207920" y="410210"/>
                </a:lnTo>
                <a:lnTo>
                  <a:pt x="207920" y="323850"/>
                </a:lnTo>
                <a:close/>
              </a:path>
              <a:path w="972184" h="971550">
                <a:moveTo>
                  <a:pt x="348314" y="854710"/>
                </a:moveTo>
                <a:lnTo>
                  <a:pt x="337790" y="854710"/>
                </a:lnTo>
                <a:lnTo>
                  <a:pt x="333497" y="858520"/>
                </a:lnTo>
                <a:lnTo>
                  <a:pt x="333497" y="952500"/>
                </a:lnTo>
                <a:lnTo>
                  <a:pt x="352607" y="952500"/>
                </a:lnTo>
                <a:lnTo>
                  <a:pt x="352607" y="858520"/>
                </a:lnTo>
                <a:lnTo>
                  <a:pt x="348314" y="854710"/>
                </a:lnTo>
                <a:close/>
              </a:path>
              <a:path w="972184" h="971550">
                <a:moveTo>
                  <a:pt x="495461" y="690880"/>
                </a:moveTo>
                <a:lnTo>
                  <a:pt x="476351" y="690880"/>
                </a:lnTo>
                <a:lnTo>
                  <a:pt x="476351" y="952500"/>
                </a:lnTo>
                <a:lnTo>
                  <a:pt x="495461" y="952500"/>
                </a:lnTo>
                <a:lnTo>
                  <a:pt x="495461" y="690880"/>
                </a:lnTo>
                <a:close/>
              </a:path>
              <a:path w="972184" h="971550">
                <a:moveTo>
                  <a:pt x="639331" y="690880"/>
                </a:moveTo>
                <a:lnTo>
                  <a:pt x="619185" y="690880"/>
                </a:lnTo>
                <a:lnTo>
                  <a:pt x="619185" y="952500"/>
                </a:lnTo>
                <a:lnTo>
                  <a:pt x="638294" y="952500"/>
                </a:lnTo>
                <a:lnTo>
                  <a:pt x="638294" y="694690"/>
                </a:lnTo>
                <a:lnTo>
                  <a:pt x="639331" y="690880"/>
                </a:lnTo>
                <a:close/>
              </a:path>
              <a:path w="972184" h="971550">
                <a:moveTo>
                  <a:pt x="762393" y="189230"/>
                </a:moveTo>
                <a:lnTo>
                  <a:pt x="715004" y="189230"/>
                </a:lnTo>
                <a:lnTo>
                  <a:pt x="733649" y="193040"/>
                </a:lnTo>
                <a:lnTo>
                  <a:pt x="748892" y="203200"/>
                </a:lnTo>
                <a:lnTo>
                  <a:pt x="759176" y="218440"/>
                </a:lnTo>
                <a:lnTo>
                  <a:pt x="762950" y="237490"/>
                </a:lnTo>
                <a:lnTo>
                  <a:pt x="762950" y="952500"/>
                </a:lnTo>
                <a:lnTo>
                  <a:pt x="782059" y="952500"/>
                </a:lnTo>
                <a:lnTo>
                  <a:pt x="782059" y="886460"/>
                </a:lnTo>
                <a:lnTo>
                  <a:pt x="860319" y="886460"/>
                </a:lnTo>
                <a:lnTo>
                  <a:pt x="869959" y="883920"/>
                </a:lnTo>
                <a:lnTo>
                  <a:pt x="877860" y="878840"/>
                </a:lnTo>
                <a:lnTo>
                  <a:pt x="883213" y="871220"/>
                </a:lnTo>
                <a:lnTo>
                  <a:pt x="883961" y="867410"/>
                </a:lnTo>
                <a:lnTo>
                  <a:pt x="782059" y="867410"/>
                </a:lnTo>
                <a:lnTo>
                  <a:pt x="782059" y="784860"/>
                </a:lnTo>
                <a:lnTo>
                  <a:pt x="885579" y="784860"/>
                </a:lnTo>
                <a:lnTo>
                  <a:pt x="885585" y="783590"/>
                </a:lnTo>
                <a:lnTo>
                  <a:pt x="883009" y="777240"/>
                </a:lnTo>
                <a:lnTo>
                  <a:pt x="873502" y="768350"/>
                </a:lnTo>
                <a:lnTo>
                  <a:pt x="867303" y="765810"/>
                </a:lnTo>
                <a:lnTo>
                  <a:pt x="782059" y="765810"/>
                </a:lnTo>
                <a:lnTo>
                  <a:pt x="782059" y="698500"/>
                </a:lnTo>
                <a:lnTo>
                  <a:pt x="860319" y="698500"/>
                </a:lnTo>
                <a:lnTo>
                  <a:pt x="869959" y="697230"/>
                </a:lnTo>
                <a:lnTo>
                  <a:pt x="877860" y="692150"/>
                </a:lnTo>
                <a:lnTo>
                  <a:pt x="883213" y="684530"/>
                </a:lnTo>
                <a:lnTo>
                  <a:pt x="884210" y="679450"/>
                </a:lnTo>
                <a:lnTo>
                  <a:pt x="782059" y="679450"/>
                </a:lnTo>
                <a:lnTo>
                  <a:pt x="782059" y="598170"/>
                </a:lnTo>
                <a:lnTo>
                  <a:pt x="885579" y="598170"/>
                </a:lnTo>
                <a:lnTo>
                  <a:pt x="885585" y="596900"/>
                </a:lnTo>
                <a:lnTo>
                  <a:pt x="883009" y="590550"/>
                </a:lnTo>
                <a:lnTo>
                  <a:pt x="873502" y="581660"/>
                </a:lnTo>
                <a:lnTo>
                  <a:pt x="867303" y="577850"/>
                </a:lnTo>
                <a:lnTo>
                  <a:pt x="782059" y="577850"/>
                </a:lnTo>
                <a:lnTo>
                  <a:pt x="782059" y="511810"/>
                </a:lnTo>
                <a:lnTo>
                  <a:pt x="860319" y="511810"/>
                </a:lnTo>
                <a:lnTo>
                  <a:pt x="869959" y="509270"/>
                </a:lnTo>
                <a:lnTo>
                  <a:pt x="877860" y="504190"/>
                </a:lnTo>
                <a:lnTo>
                  <a:pt x="883213" y="496570"/>
                </a:lnTo>
                <a:lnTo>
                  <a:pt x="883961" y="492760"/>
                </a:lnTo>
                <a:lnTo>
                  <a:pt x="782059" y="492760"/>
                </a:lnTo>
                <a:lnTo>
                  <a:pt x="782059" y="410210"/>
                </a:lnTo>
                <a:lnTo>
                  <a:pt x="885579" y="410210"/>
                </a:lnTo>
                <a:lnTo>
                  <a:pt x="885585" y="408940"/>
                </a:lnTo>
                <a:lnTo>
                  <a:pt x="883009" y="402590"/>
                </a:lnTo>
                <a:lnTo>
                  <a:pt x="873502" y="393700"/>
                </a:lnTo>
                <a:lnTo>
                  <a:pt x="867303" y="391160"/>
                </a:lnTo>
                <a:lnTo>
                  <a:pt x="782059" y="391160"/>
                </a:lnTo>
                <a:lnTo>
                  <a:pt x="782059" y="237490"/>
                </a:lnTo>
                <a:lnTo>
                  <a:pt x="776780" y="210820"/>
                </a:lnTo>
                <a:lnTo>
                  <a:pt x="762393" y="189230"/>
                </a:lnTo>
                <a:close/>
              </a:path>
              <a:path w="972184" h="971550">
                <a:moveTo>
                  <a:pt x="904736" y="304800"/>
                </a:moveTo>
                <a:lnTo>
                  <a:pt x="834341" y="304800"/>
                </a:lnTo>
                <a:lnTo>
                  <a:pt x="830048" y="308610"/>
                </a:lnTo>
                <a:lnTo>
                  <a:pt x="830048" y="318770"/>
                </a:lnTo>
                <a:lnTo>
                  <a:pt x="834341" y="323850"/>
                </a:lnTo>
                <a:lnTo>
                  <a:pt x="904736" y="323850"/>
                </a:lnTo>
                <a:lnTo>
                  <a:pt x="923388" y="327660"/>
                </a:lnTo>
                <a:lnTo>
                  <a:pt x="938633" y="337820"/>
                </a:lnTo>
                <a:lnTo>
                  <a:pt x="948919" y="353060"/>
                </a:lnTo>
                <a:lnTo>
                  <a:pt x="952693" y="372110"/>
                </a:lnTo>
                <a:lnTo>
                  <a:pt x="952693" y="947420"/>
                </a:lnTo>
                <a:lnTo>
                  <a:pt x="951740" y="952500"/>
                </a:lnTo>
                <a:lnTo>
                  <a:pt x="970822" y="952500"/>
                </a:lnTo>
                <a:lnTo>
                  <a:pt x="971802" y="947420"/>
                </a:lnTo>
                <a:lnTo>
                  <a:pt x="971802" y="372110"/>
                </a:lnTo>
                <a:lnTo>
                  <a:pt x="966523" y="345440"/>
                </a:lnTo>
                <a:lnTo>
                  <a:pt x="952134" y="323850"/>
                </a:lnTo>
                <a:lnTo>
                  <a:pt x="930813" y="309880"/>
                </a:lnTo>
                <a:lnTo>
                  <a:pt x="904736" y="304800"/>
                </a:lnTo>
                <a:close/>
              </a:path>
              <a:path w="972184" h="971550">
                <a:moveTo>
                  <a:pt x="207920" y="784860"/>
                </a:moveTo>
                <a:lnTo>
                  <a:pt x="188811" y="784860"/>
                </a:lnTo>
                <a:lnTo>
                  <a:pt x="188811" y="867410"/>
                </a:lnTo>
                <a:lnTo>
                  <a:pt x="207920" y="867410"/>
                </a:lnTo>
                <a:lnTo>
                  <a:pt x="207920" y="784860"/>
                </a:lnTo>
                <a:close/>
              </a:path>
              <a:path w="972184" h="971550">
                <a:moveTo>
                  <a:pt x="885579" y="784860"/>
                </a:moveTo>
                <a:lnTo>
                  <a:pt x="863324" y="784860"/>
                </a:lnTo>
                <a:lnTo>
                  <a:pt x="864738" y="786130"/>
                </a:lnTo>
                <a:lnTo>
                  <a:pt x="866455" y="788670"/>
                </a:lnTo>
                <a:lnTo>
                  <a:pt x="866099" y="861060"/>
                </a:lnTo>
                <a:lnTo>
                  <a:pt x="865146" y="867410"/>
                </a:lnTo>
                <a:lnTo>
                  <a:pt x="883961" y="867410"/>
                </a:lnTo>
                <a:lnTo>
                  <a:pt x="885208" y="861060"/>
                </a:lnTo>
                <a:lnTo>
                  <a:pt x="885579" y="784860"/>
                </a:lnTo>
                <a:close/>
              </a:path>
              <a:path w="972184" h="971550">
                <a:moveTo>
                  <a:pt x="433651" y="797560"/>
                </a:moveTo>
                <a:lnTo>
                  <a:pt x="423118" y="797560"/>
                </a:lnTo>
                <a:lnTo>
                  <a:pt x="418835" y="801370"/>
                </a:lnTo>
                <a:lnTo>
                  <a:pt x="418835" y="842010"/>
                </a:lnTo>
                <a:lnTo>
                  <a:pt x="423118" y="845820"/>
                </a:lnTo>
                <a:lnTo>
                  <a:pt x="433651" y="845820"/>
                </a:lnTo>
                <a:lnTo>
                  <a:pt x="437934" y="842010"/>
                </a:lnTo>
                <a:lnTo>
                  <a:pt x="437934" y="801370"/>
                </a:lnTo>
                <a:lnTo>
                  <a:pt x="433651" y="797560"/>
                </a:lnTo>
                <a:close/>
              </a:path>
              <a:path w="972184" h="971550">
                <a:moveTo>
                  <a:pt x="548674" y="797560"/>
                </a:moveTo>
                <a:lnTo>
                  <a:pt x="538151" y="797560"/>
                </a:lnTo>
                <a:lnTo>
                  <a:pt x="533858" y="801370"/>
                </a:lnTo>
                <a:lnTo>
                  <a:pt x="533858" y="842010"/>
                </a:lnTo>
                <a:lnTo>
                  <a:pt x="538151" y="845820"/>
                </a:lnTo>
                <a:lnTo>
                  <a:pt x="548674" y="845820"/>
                </a:lnTo>
                <a:lnTo>
                  <a:pt x="552967" y="842010"/>
                </a:lnTo>
                <a:lnTo>
                  <a:pt x="552967" y="801370"/>
                </a:lnTo>
                <a:lnTo>
                  <a:pt x="548674" y="797560"/>
                </a:lnTo>
                <a:close/>
              </a:path>
              <a:path w="972184" h="971550">
                <a:moveTo>
                  <a:pt x="639676" y="689610"/>
                </a:moveTo>
                <a:lnTo>
                  <a:pt x="333497" y="689610"/>
                </a:lnTo>
                <a:lnTo>
                  <a:pt x="333497" y="802640"/>
                </a:lnTo>
                <a:lnTo>
                  <a:pt x="337790" y="806450"/>
                </a:lnTo>
                <a:lnTo>
                  <a:pt x="348314" y="806450"/>
                </a:lnTo>
                <a:lnTo>
                  <a:pt x="352607" y="802640"/>
                </a:lnTo>
                <a:lnTo>
                  <a:pt x="352607" y="690880"/>
                </a:lnTo>
                <a:lnTo>
                  <a:pt x="639331" y="690880"/>
                </a:lnTo>
                <a:lnTo>
                  <a:pt x="639676" y="689610"/>
                </a:lnTo>
                <a:close/>
              </a:path>
              <a:path w="972184" h="971550">
                <a:moveTo>
                  <a:pt x="645990" y="613410"/>
                </a:moveTo>
                <a:lnTo>
                  <a:pt x="325801" y="613410"/>
                </a:lnTo>
                <a:lnTo>
                  <a:pt x="317612" y="614680"/>
                </a:lnTo>
                <a:lnTo>
                  <a:pt x="310918" y="619760"/>
                </a:lnTo>
                <a:lnTo>
                  <a:pt x="306401" y="626110"/>
                </a:lnTo>
                <a:lnTo>
                  <a:pt x="304744" y="635000"/>
                </a:lnTo>
                <a:lnTo>
                  <a:pt x="304713" y="674370"/>
                </a:lnTo>
                <a:lnTo>
                  <a:pt x="306880" y="679450"/>
                </a:lnTo>
                <a:lnTo>
                  <a:pt x="314932" y="688340"/>
                </a:lnTo>
                <a:lnTo>
                  <a:pt x="320461" y="690880"/>
                </a:lnTo>
                <a:lnTo>
                  <a:pt x="327466" y="690880"/>
                </a:lnTo>
                <a:lnTo>
                  <a:pt x="333497" y="689610"/>
                </a:lnTo>
                <a:lnTo>
                  <a:pt x="653990" y="689610"/>
                </a:lnTo>
                <a:lnTo>
                  <a:pt x="656974" y="688340"/>
                </a:lnTo>
                <a:lnTo>
                  <a:pt x="663885" y="680720"/>
                </a:lnTo>
                <a:lnTo>
                  <a:pt x="667100" y="675640"/>
                </a:lnTo>
                <a:lnTo>
                  <a:pt x="667058" y="670560"/>
                </a:lnTo>
                <a:lnTo>
                  <a:pt x="323854" y="670560"/>
                </a:lnTo>
                <a:lnTo>
                  <a:pt x="323854" y="632460"/>
                </a:lnTo>
                <a:lnTo>
                  <a:pt x="666574" y="632460"/>
                </a:lnTo>
                <a:lnTo>
                  <a:pt x="665390" y="626110"/>
                </a:lnTo>
                <a:lnTo>
                  <a:pt x="660873" y="619760"/>
                </a:lnTo>
                <a:lnTo>
                  <a:pt x="654179" y="614680"/>
                </a:lnTo>
                <a:lnTo>
                  <a:pt x="645990" y="613410"/>
                </a:lnTo>
                <a:close/>
              </a:path>
              <a:path w="972184" h="971550">
                <a:moveTo>
                  <a:pt x="653990" y="689610"/>
                </a:moveTo>
                <a:lnTo>
                  <a:pt x="639676" y="689610"/>
                </a:lnTo>
                <a:lnTo>
                  <a:pt x="644786" y="690880"/>
                </a:lnTo>
                <a:lnTo>
                  <a:pt x="651006" y="690880"/>
                </a:lnTo>
                <a:lnTo>
                  <a:pt x="653990" y="689610"/>
                </a:lnTo>
                <a:close/>
              </a:path>
              <a:path w="972184" h="971550">
                <a:moveTo>
                  <a:pt x="207920" y="598170"/>
                </a:moveTo>
                <a:lnTo>
                  <a:pt x="188811" y="598170"/>
                </a:lnTo>
                <a:lnTo>
                  <a:pt x="188811" y="679450"/>
                </a:lnTo>
                <a:lnTo>
                  <a:pt x="207920" y="679450"/>
                </a:lnTo>
                <a:lnTo>
                  <a:pt x="207920" y="598170"/>
                </a:lnTo>
                <a:close/>
              </a:path>
              <a:path w="972184" h="971550">
                <a:moveTo>
                  <a:pt x="885579" y="598170"/>
                </a:moveTo>
                <a:lnTo>
                  <a:pt x="863324" y="598170"/>
                </a:lnTo>
                <a:lnTo>
                  <a:pt x="864738" y="599440"/>
                </a:lnTo>
                <a:lnTo>
                  <a:pt x="866455" y="601980"/>
                </a:lnTo>
                <a:lnTo>
                  <a:pt x="866099" y="674370"/>
                </a:lnTo>
                <a:lnTo>
                  <a:pt x="865146" y="679450"/>
                </a:lnTo>
                <a:lnTo>
                  <a:pt x="884210" y="679450"/>
                </a:lnTo>
                <a:lnTo>
                  <a:pt x="885208" y="674370"/>
                </a:lnTo>
                <a:lnTo>
                  <a:pt x="885579" y="598170"/>
                </a:lnTo>
                <a:close/>
              </a:path>
              <a:path w="972184" h="971550">
                <a:moveTo>
                  <a:pt x="666574" y="632460"/>
                </a:moveTo>
                <a:lnTo>
                  <a:pt x="647959" y="632460"/>
                </a:lnTo>
                <a:lnTo>
                  <a:pt x="647959" y="670560"/>
                </a:lnTo>
                <a:lnTo>
                  <a:pt x="667058" y="670560"/>
                </a:lnTo>
                <a:lnTo>
                  <a:pt x="667047" y="635000"/>
                </a:lnTo>
                <a:lnTo>
                  <a:pt x="666574" y="632460"/>
                </a:lnTo>
                <a:close/>
              </a:path>
              <a:path w="972184" h="971550">
                <a:moveTo>
                  <a:pt x="427421" y="425450"/>
                </a:moveTo>
                <a:lnTo>
                  <a:pt x="300346" y="425450"/>
                </a:lnTo>
                <a:lnTo>
                  <a:pt x="290706" y="427990"/>
                </a:lnTo>
                <a:lnTo>
                  <a:pt x="282805" y="433070"/>
                </a:lnTo>
                <a:lnTo>
                  <a:pt x="277452" y="440690"/>
                </a:lnTo>
                <a:lnTo>
                  <a:pt x="275457" y="450850"/>
                </a:lnTo>
                <a:lnTo>
                  <a:pt x="275199" y="509270"/>
                </a:lnTo>
                <a:lnTo>
                  <a:pt x="275080" y="528320"/>
                </a:lnTo>
                <a:lnTo>
                  <a:pt x="277656" y="534670"/>
                </a:lnTo>
                <a:lnTo>
                  <a:pt x="287164" y="543560"/>
                </a:lnTo>
                <a:lnTo>
                  <a:pt x="293352" y="546100"/>
                </a:lnTo>
                <a:lnTo>
                  <a:pt x="427421" y="546100"/>
                </a:lnTo>
                <a:lnTo>
                  <a:pt x="437097" y="544830"/>
                </a:lnTo>
                <a:lnTo>
                  <a:pt x="445010" y="539750"/>
                </a:lnTo>
                <a:lnTo>
                  <a:pt x="450350" y="530860"/>
                </a:lnTo>
                <a:lnTo>
                  <a:pt x="451190" y="527050"/>
                </a:lnTo>
                <a:lnTo>
                  <a:pt x="297153" y="527050"/>
                </a:lnTo>
                <a:lnTo>
                  <a:pt x="295708" y="525780"/>
                </a:lnTo>
                <a:lnTo>
                  <a:pt x="294231" y="523240"/>
                </a:lnTo>
                <a:lnTo>
                  <a:pt x="294566" y="450850"/>
                </a:lnTo>
                <a:lnTo>
                  <a:pt x="295519" y="444500"/>
                </a:lnTo>
                <a:lnTo>
                  <a:pt x="451085" y="444500"/>
                </a:lnTo>
                <a:lnTo>
                  <a:pt x="450350" y="440690"/>
                </a:lnTo>
                <a:lnTo>
                  <a:pt x="445010" y="433070"/>
                </a:lnTo>
                <a:lnTo>
                  <a:pt x="437097" y="427990"/>
                </a:lnTo>
                <a:lnTo>
                  <a:pt x="427421" y="425450"/>
                </a:lnTo>
                <a:close/>
              </a:path>
              <a:path w="972184" h="971550">
                <a:moveTo>
                  <a:pt x="677968" y="425450"/>
                </a:moveTo>
                <a:lnTo>
                  <a:pt x="544370" y="425450"/>
                </a:lnTo>
                <a:lnTo>
                  <a:pt x="534695" y="427990"/>
                </a:lnTo>
                <a:lnTo>
                  <a:pt x="526782" y="433070"/>
                </a:lnTo>
                <a:lnTo>
                  <a:pt x="521441" y="440690"/>
                </a:lnTo>
                <a:lnTo>
                  <a:pt x="519481" y="450850"/>
                </a:lnTo>
                <a:lnTo>
                  <a:pt x="519481" y="521970"/>
                </a:lnTo>
                <a:lnTo>
                  <a:pt x="521441" y="530860"/>
                </a:lnTo>
                <a:lnTo>
                  <a:pt x="526782" y="539750"/>
                </a:lnTo>
                <a:lnTo>
                  <a:pt x="534695" y="544830"/>
                </a:lnTo>
                <a:lnTo>
                  <a:pt x="544370" y="546100"/>
                </a:lnTo>
                <a:lnTo>
                  <a:pt x="670974" y="546100"/>
                </a:lnTo>
                <a:lnTo>
                  <a:pt x="680623" y="544830"/>
                </a:lnTo>
                <a:lnTo>
                  <a:pt x="688523" y="539750"/>
                </a:lnTo>
                <a:lnTo>
                  <a:pt x="693871" y="530860"/>
                </a:lnTo>
                <a:lnTo>
                  <a:pt x="694725" y="527050"/>
                </a:lnTo>
                <a:lnTo>
                  <a:pt x="538590" y="527050"/>
                </a:lnTo>
                <a:lnTo>
                  <a:pt x="538590" y="450850"/>
                </a:lnTo>
                <a:lnTo>
                  <a:pt x="539543" y="444500"/>
                </a:lnTo>
                <a:lnTo>
                  <a:pt x="696240" y="444500"/>
                </a:lnTo>
                <a:lnTo>
                  <a:pt x="693664" y="438150"/>
                </a:lnTo>
                <a:lnTo>
                  <a:pt x="684157" y="427990"/>
                </a:lnTo>
                <a:lnTo>
                  <a:pt x="677968" y="425450"/>
                </a:lnTo>
                <a:close/>
              </a:path>
              <a:path w="972184" h="971550">
                <a:moveTo>
                  <a:pt x="451085" y="444500"/>
                </a:moveTo>
                <a:lnTo>
                  <a:pt x="427421" y="444500"/>
                </a:lnTo>
                <a:lnTo>
                  <a:pt x="433211" y="445770"/>
                </a:lnTo>
                <a:lnTo>
                  <a:pt x="433211" y="521970"/>
                </a:lnTo>
                <a:lnTo>
                  <a:pt x="432248" y="527050"/>
                </a:lnTo>
                <a:lnTo>
                  <a:pt x="451190" y="527050"/>
                </a:lnTo>
                <a:lnTo>
                  <a:pt x="452310" y="521970"/>
                </a:lnTo>
                <a:lnTo>
                  <a:pt x="452310" y="450850"/>
                </a:lnTo>
                <a:lnTo>
                  <a:pt x="451085" y="444500"/>
                </a:lnTo>
                <a:close/>
              </a:path>
              <a:path w="972184" h="971550">
                <a:moveTo>
                  <a:pt x="696240" y="444500"/>
                </a:moveTo>
                <a:lnTo>
                  <a:pt x="671309" y="444500"/>
                </a:lnTo>
                <a:lnTo>
                  <a:pt x="673979" y="445770"/>
                </a:lnTo>
                <a:lnTo>
                  <a:pt x="675393" y="447040"/>
                </a:lnTo>
                <a:lnTo>
                  <a:pt x="677110" y="448310"/>
                </a:lnTo>
                <a:lnTo>
                  <a:pt x="676754" y="521970"/>
                </a:lnTo>
                <a:lnTo>
                  <a:pt x="675801" y="527050"/>
                </a:lnTo>
                <a:lnTo>
                  <a:pt x="694725" y="527050"/>
                </a:lnTo>
                <a:lnTo>
                  <a:pt x="695863" y="521970"/>
                </a:lnTo>
                <a:lnTo>
                  <a:pt x="696240" y="444500"/>
                </a:lnTo>
                <a:close/>
              </a:path>
              <a:path w="972184" h="971550">
                <a:moveTo>
                  <a:pt x="207920" y="410210"/>
                </a:moveTo>
                <a:lnTo>
                  <a:pt x="188811" y="410210"/>
                </a:lnTo>
                <a:lnTo>
                  <a:pt x="188811" y="492760"/>
                </a:lnTo>
                <a:lnTo>
                  <a:pt x="207920" y="492760"/>
                </a:lnTo>
                <a:lnTo>
                  <a:pt x="207920" y="410210"/>
                </a:lnTo>
                <a:close/>
              </a:path>
              <a:path w="972184" h="971550">
                <a:moveTo>
                  <a:pt x="885579" y="410210"/>
                </a:moveTo>
                <a:lnTo>
                  <a:pt x="863324" y="410210"/>
                </a:lnTo>
                <a:lnTo>
                  <a:pt x="864738" y="411480"/>
                </a:lnTo>
                <a:lnTo>
                  <a:pt x="866455" y="414020"/>
                </a:lnTo>
                <a:lnTo>
                  <a:pt x="866099" y="486410"/>
                </a:lnTo>
                <a:lnTo>
                  <a:pt x="865146" y="492760"/>
                </a:lnTo>
                <a:lnTo>
                  <a:pt x="883961" y="492760"/>
                </a:lnTo>
                <a:lnTo>
                  <a:pt x="885208" y="486410"/>
                </a:lnTo>
                <a:lnTo>
                  <a:pt x="885579" y="410210"/>
                </a:lnTo>
                <a:close/>
              </a:path>
              <a:path w="972184" h="971550">
                <a:moveTo>
                  <a:pt x="327436" y="189230"/>
                </a:moveTo>
                <a:lnTo>
                  <a:pt x="306901" y="189230"/>
                </a:lnTo>
                <a:lnTo>
                  <a:pt x="307247" y="193040"/>
                </a:lnTo>
                <a:lnTo>
                  <a:pt x="316520" y="237490"/>
                </a:lnTo>
                <a:lnTo>
                  <a:pt x="336097" y="278130"/>
                </a:lnTo>
                <a:lnTo>
                  <a:pt x="364399" y="311150"/>
                </a:lnTo>
                <a:lnTo>
                  <a:pt x="399852" y="336550"/>
                </a:lnTo>
                <a:lnTo>
                  <a:pt x="440878" y="353060"/>
                </a:lnTo>
                <a:lnTo>
                  <a:pt x="485901" y="359410"/>
                </a:lnTo>
                <a:lnTo>
                  <a:pt x="530923" y="353060"/>
                </a:lnTo>
                <a:lnTo>
                  <a:pt x="565636" y="339090"/>
                </a:lnTo>
                <a:lnTo>
                  <a:pt x="485901" y="339090"/>
                </a:lnTo>
                <a:lnTo>
                  <a:pt x="435351" y="331470"/>
                </a:lnTo>
                <a:lnTo>
                  <a:pt x="391409" y="308610"/>
                </a:lnTo>
                <a:lnTo>
                  <a:pt x="356732" y="274320"/>
                </a:lnTo>
                <a:lnTo>
                  <a:pt x="333977" y="229870"/>
                </a:lnTo>
                <a:lnTo>
                  <a:pt x="327436" y="189230"/>
                </a:lnTo>
                <a:close/>
              </a:path>
              <a:path w="972184" h="971550">
                <a:moveTo>
                  <a:pt x="562480" y="19050"/>
                </a:moveTo>
                <a:lnTo>
                  <a:pt x="485901" y="19050"/>
                </a:lnTo>
                <a:lnTo>
                  <a:pt x="536450" y="27940"/>
                </a:lnTo>
                <a:lnTo>
                  <a:pt x="580389" y="50800"/>
                </a:lnTo>
                <a:lnTo>
                  <a:pt x="615063" y="85090"/>
                </a:lnTo>
                <a:lnTo>
                  <a:pt x="637816" y="129540"/>
                </a:lnTo>
                <a:lnTo>
                  <a:pt x="645990" y="179070"/>
                </a:lnTo>
                <a:lnTo>
                  <a:pt x="637816" y="229870"/>
                </a:lnTo>
                <a:lnTo>
                  <a:pt x="615063" y="274320"/>
                </a:lnTo>
                <a:lnTo>
                  <a:pt x="580389" y="308610"/>
                </a:lnTo>
                <a:lnTo>
                  <a:pt x="536450" y="331470"/>
                </a:lnTo>
                <a:lnTo>
                  <a:pt x="485901" y="339090"/>
                </a:lnTo>
                <a:lnTo>
                  <a:pt x="565636" y="339090"/>
                </a:lnTo>
                <a:lnTo>
                  <a:pt x="607399" y="311150"/>
                </a:lnTo>
                <a:lnTo>
                  <a:pt x="635701" y="278130"/>
                </a:lnTo>
                <a:lnTo>
                  <a:pt x="655278" y="237490"/>
                </a:lnTo>
                <a:lnTo>
                  <a:pt x="664555" y="193040"/>
                </a:lnTo>
                <a:lnTo>
                  <a:pt x="664901" y="189230"/>
                </a:lnTo>
                <a:lnTo>
                  <a:pt x="762393" y="189230"/>
                </a:lnTo>
                <a:lnTo>
                  <a:pt x="741075" y="175260"/>
                </a:lnTo>
                <a:lnTo>
                  <a:pt x="715004" y="170180"/>
                </a:lnTo>
                <a:lnTo>
                  <a:pt x="664901" y="170180"/>
                </a:lnTo>
                <a:lnTo>
                  <a:pt x="664555" y="165100"/>
                </a:lnTo>
                <a:lnTo>
                  <a:pt x="655278" y="120650"/>
                </a:lnTo>
                <a:lnTo>
                  <a:pt x="635701" y="81280"/>
                </a:lnTo>
                <a:lnTo>
                  <a:pt x="607399" y="48260"/>
                </a:lnTo>
                <a:lnTo>
                  <a:pt x="571948" y="22860"/>
                </a:lnTo>
                <a:lnTo>
                  <a:pt x="562480" y="19050"/>
                </a:lnTo>
                <a:close/>
              </a:path>
              <a:path w="972184" h="971550">
                <a:moveTo>
                  <a:pt x="503157" y="58420"/>
                </a:moveTo>
                <a:lnTo>
                  <a:pt x="468655" y="58420"/>
                </a:lnTo>
                <a:lnTo>
                  <a:pt x="460466" y="59690"/>
                </a:lnTo>
                <a:lnTo>
                  <a:pt x="453772" y="63500"/>
                </a:lnTo>
                <a:lnTo>
                  <a:pt x="449256" y="71120"/>
                </a:lnTo>
                <a:lnTo>
                  <a:pt x="447598" y="78740"/>
                </a:lnTo>
                <a:lnTo>
                  <a:pt x="447598" y="140970"/>
                </a:lnTo>
                <a:lnTo>
                  <a:pt x="385255" y="140970"/>
                </a:lnTo>
                <a:lnTo>
                  <a:pt x="377066" y="143510"/>
                </a:lnTo>
                <a:lnTo>
                  <a:pt x="370372" y="147320"/>
                </a:lnTo>
                <a:lnTo>
                  <a:pt x="365855" y="153670"/>
                </a:lnTo>
                <a:lnTo>
                  <a:pt x="364198" y="162560"/>
                </a:lnTo>
                <a:lnTo>
                  <a:pt x="364198" y="196850"/>
                </a:lnTo>
                <a:lnTo>
                  <a:pt x="365855" y="204470"/>
                </a:lnTo>
                <a:lnTo>
                  <a:pt x="370372" y="212090"/>
                </a:lnTo>
                <a:lnTo>
                  <a:pt x="377066" y="215900"/>
                </a:lnTo>
                <a:lnTo>
                  <a:pt x="385255" y="218440"/>
                </a:lnTo>
                <a:lnTo>
                  <a:pt x="447588" y="218440"/>
                </a:lnTo>
                <a:lnTo>
                  <a:pt x="447588" y="280670"/>
                </a:lnTo>
                <a:lnTo>
                  <a:pt x="449247" y="288290"/>
                </a:lnTo>
                <a:lnTo>
                  <a:pt x="453767" y="294640"/>
                </a:lnTo>
                <a:lnTo>
                  <a:pt x="460465" y="299720"/>
                </a:lnTo>
                <a:lnTo>
                  <a:pt x="468655" y="300990"/>
                </a:lnTo>
                <a:lnTo>
                  <a:pt x="503157" y="300990"/>
                </a:lnTo>
                <a:lnTo>
                  <a:pt x="511346" y="299720"/>
                </a:lnTo>
                <a:lnTo>
                  <a:pt x="518040" y="294640"/>
                </a:lnTo>
                <a:lnTo>
                  <a:pt x="522557" y="288290"/>
                </a:lnTo>
                <a:lnTo>
                  <a:pt x="523938" y="281940"/>
                </a:lnTo>
                <a:lnTo>
                  <a:pt x="466708" y="281940"/>
                </a:lnTo>
                <a:lnTo>
                  <a:pt x="466708" y="205740"/>
                </a:lnTo>
                <a:lnTo>
                  <a:pt x="459839" y="199390"/>
                </a:lnTo>
                <a:lnTo>
                  <a:pt x="383307" y="199390"/>
                </a:lnTo>
                <a:lnTo>
                  <a:pt x="383307" y="160020"/>
                </a:lnTo>
                <a:lnTo>
                  <a:pt x="459839" y="160020"/>
                </a:lnTo>
                <a:lnTo>
                  <a:pt x="466708" y="153670"/>
                </a:lnTo>
                <a:lnTo>
                  <a:pt x="466708" y="77470"/>
                </a:lnTo>
                <a:lnTo>
                  <a:pt x="523938" y="77470"/>
                </a:lnTo>
                <a:lnTo>
                  <a:pt x="522557" y="71120"/>
                </a:lnTo>
                <a:lnTo>
                  <a:pt x="518040" y="63500"/>
                </a:lnTo>
                <a:lnTo>
                  <a:pt x="511346" y="59690"/>
                </a:lnTo>
                <a:lnTo>
                  <a:pt x="503157" y="58420"/>
                </a:lnTo>
                <a:close/>
              </a:path>
              <a:path w="972184" h="971550">
                <a:moveTo>
                  <a:pt x="523938" y="77470"/>
                </a:moveTo>
                <a:lnTo>
                  <a:pt x="505105" y="77470"/>
                </a:lnTo>
                <a:lnTo>
                  <a:pt x="505105" y="153670"/>
                </a:lnTo>
                <a:lnTo>
                  <a:pt x="511973" y="160020"/>
                </a:lnTo>
                <a:lnTo>
                  <a:pt x="588495" y="160020"/>
                </a:lnTo>
                <a:lnTo>
                  <a:pt x="588495" y="199390"/>
                </a:lnTo>
                <a:lnTo>
                  <a:pt x="511973" y="199390"/>
                </a:lnTo>
                <a:lnTo>
                  <a:pt x="505105" y="205740"/>
                </a:lnTo>
                <a:lnTo>
                  <a:pt x="505105" y="281940"/>
                </a:lnTo>
                <a:lnTo>
                  <a:pt x="523938" y="281940"/>
                </a:lnTo>
                <a:lnTo>
                  <a:pt x="524214" y="280670"/>
                </a:lnTo>
                <a:lnTo>
                  <a:pt x="524214" y="218440"/>
                </a:lnTo>
                <a:lnTo>
                  <a:pt x="586547" y="218440"/>
                </a:lnTo>
                <a:lnTo>
                  <a:pt x="594734" y="215900"/>
                </a:lnTo>
                <a:lnTo>
                  <a:pt x="601425" y="212090"/>
                </a:lnTo>
                <a:lnTo>
                  <a:pt x="605938" y="204470"/>
                </a:lnTo>
                <a:lnTo>
                  <a:pt x="607594" y="196850"/>
                </a:lnTo>
                <a:lnTo>
                  <a:pt x="607594" y="162560"/>
                </a:lnTo>
                <a:lnTo>
                  <a:pt x="605938" y="153670"/>
                </a:lnTo>
                <a:lnTo>
                  <a:pt x="601425" y="147320"/>
                </a:lnTo>
                <a:lnTo>
                  <a:pt x="594734" y="143510"/>
                </a:lnTo>
                <a:lnTo>
                  <a:pt x="586547" y="140970"/>
                </a:lnTo>
                <a:lnTo>
                  <a:pt x="524214" y="140970"/>
                </a:lnTo>
                <a:lnTo>
                  <a:pt x="524214" y="78740"/>
                </a:lnTo>
                <a:lnTo>
                  <a:pt x="523938" y="77470"/>
                </a:lnTo>
                <a:close/>
              </a:path>
            </a:pathLst>
          </a:custGeom>
          <a:solidFill>
            <a:srgbClr val="AF002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84">
            <a:extLst>
              <a:ext uri="{FF2B5EF4-FFF2-40B4-BE49-F238E27FC236}">
                <a16:creationId xmlns:a16="http://schemas.microsoft.com/office/drawing/2014/main" id="{0D05D176-8B93-4953-8605-9D98F7BBB35E}"/>
              </a:ext>
            </a:extLst>
          </p:cNvPr>
          <p:cNvGrpSpPr/>
          <p:nvPr/>
        </p:nvGrpSpPr>
        <p:grpSpPr>
          <a:xfrm>
            <a:off x="1885787" y="5440333"/>
            <a:ext cx="682712" cy="600479"/>
            <a:chOff x="9448319" y="6464651"/>
            <a:chExt cx="959485" cy="843915"/>
          </a:xfrm>
        </p:grpSpPr>
        <p:sp>
          <p:nvSpPr>
            <p:cNvPr id="16" name="object 85">
              <a:extLst>
                <a:ext uri="{FF2B5EF4-FFF2-40B4-BE49-F238E27FC236}">
                  <a16:creationId xmlns:a16="http://schemas.microsoft.com/office/drawing/2014/main" id="{2C01942B-C11E-47EF-897E-D7367AF82639}"/>
                </a:ext>
              </a:extLst>
            </p:cNvPr>
            <p:cNvSpPr/>
            <p:nvPr/>
          </p:nvSpPr>
          <p:spPr>
            <a:xfrm>
              <a:off x="9448317" y="6599015"/>
              <a:ext cx="959485" cy="709930"/>
            </a:xfrm>
            <a:custGeom>
              <a:avLst/>
              <a:gdLst/>
              <a:ahLst/>
              <a:cxnLst/>
              <a:rect l="l" t="t" r="r" b="b"/>
              <a:pathLst>
                <a:path w="959484" h="709929">
                  <a:moveTo>
                    <a:pt x="69608" y="270230"/>
                  </a:moveTo>
                  <a:lnTo>
                    <a:pt x="63982" y="264591"/>
                  </a:lnTo>
                  <a:lnTo>
                    <a:pt x="50114" y="264591"/>
                  </a:lnTo>
                  <a:lnTo>
                    <a:pt x="44475" y="270230"/>
                  </a:lnTo>
                  <a:lnTo>
                    <a:pt x="44475" y="439216"/>
                  </a:lnTo>
                  <a:lnTo>
                    <a:pt x="50114" y="444842"/>
                  </a:lnTo>
                  <a:lnTo>
                    <a:pt x="57035" y="444842"/>
                  </a:lnTo>
                  <a:lnTo>
                    <a:pt x="63982" y="444842"/>
                  </a:lnTo>
                  <a:lnTo>
                    <a:pt x="69608" y="439216"/>
                  </a:lnTo>
                  <a:lnTo>
                    <a:pt x="69608" y="270230"/>
                  </a:lnTo>
                  <a:close/>
                </a:path>
                <a:path w="959484" h="709929">
                  <a:moveTo>
                    <a:pt x="440397" y="463321"/>
                  </a:moveTo>
                  <a:lnTo>
                    <a:pt x="430060" y="412216"/>
                  </a:lnTo>
                  <a:lnTo>
                    <a:pt x="415277" y="390321"/>
                  </a:lnTo>
                  <a:lnTo>
                    <a:pt x="415277" y="463321"/>
                  </a:lnTo>
                  <a:lnTo>
                    <a:pt x="415277" y="517245"/>
                  </a:lnTo>
                  <a:lnTo>
                    <a:pt x="202692" y="517245"/>
                  </a:lnTo>
                  <a:lnTo>
                    <a:pt x="202692" y="463321"/>
                  </a:lnTo>
                  <a:lnTo>
                    <a:pt x="211061" y="421995"/>
                  </a:lnTo>
                  <a:lnTo>
                    <a:pt x="233857" y="388200"/>
                  </a:lnTo>
                  <a:lnTo>
                    <a:pt x="267652" y="365404"/>
                  </a:lnTo>
                  <a:lnTo>
                    <a:pt x="308978" y="357035"/>
                  </a:lnTo>
                  <a:lnTo>
                    <a:pt x="350316" y="365404"/>
                  </a:lnTo>
                  <a:lnTo>
                    <a:pt x="384098" y="388200"/>
                  </a:lnTo>
                  <a:lnTo>
                    <a:pt x="406908" y="421995"/>
                  </a:lnTo>
                  <a:lnTo>
                    <a:pt x="415277" y="463321"/>
                  </a:lnTo>
                  <a:lnTo>
                    <a:pt x="415277" y="390321"/>
                  </a:lnTo>
                  <a:lnTo>
                    <a:pt x="401866" y="370446"/>
                  </a:lnTo>
                  <a:lnTo>
                    <a:pt x="382003" y="357035"/>
                  </a:lnTo>
                  <a:lnTo>
                    <a:pt x="360083" y="342252"/>
                  </a:lnTo>
                  <a:lnTo>
                    <a:pt x="308978" y="331914"/>
                  </a:lnTo>
                  <a:lnTo>
                    <a:pt x="257873" y="342252"/>
                  </a:lnTo>
                  <a:lnTo>
                    <a:pt x="216090" y="370446"/>
                  </a:lnTo>
                  <a:lnTo>
                    <a:pt x="187909" y="412216"/>
                  </a:lnTo>
                  <a:lnTo>
                    <a:pt x="177558" y="463321"/>
                  </a:lnTo>
                  <a:lnTo>
                    <a:pt x="177558" y="536752"/>
                  </a:lnTo>
                  <a:lnTo>
                    <a:pt x="183184" y="542378"/>
                  </a:lnTo>
                  <a:lnTo>
                    <a:pt x="434771" y="542378"/>
                  </a:lnTo>
                  <a:lnTo>
                    <a:pt x="440397" y="536752"/>
                  </a:lnTo>
                  <a:lnTo>
                    <a:pt x="440397" y="517245"/>
                  </a:lnTo>
                  <a:lnTo>
                    <a:pt x="440397" y="463321"/>
                  </a:lnTo>
                  <a:close/>
                </a:path>
                <a:path w="959484" h="709929">
                  <a:moveTo>
                    <a:pt x="872502" y="108369"/>
                  </a:moveTo>
                  <a:lnTo>
                    <a:pt x="869607" y="93573"/>
                  </a:lnTo>
                  <a:lnTo>
                    <a:pt x="869467" y="92849"/>
                  </a:lnTo>
                  <a:lnTo>
                    <a:pt x="861187" y="80149"/>
                  </a:lnTo>
                  <a:lnTo>
                    <a:pt x="848931" y="71589"/>
                  </a:lnTo>
                  <a:lnTo>
                    <a:pt x="847369" y="71272"/>
                  </a:lnTo>
                  <a:lnTo>
                    <a:pt x="847369" y="100215"/>
                  </a:lnTo>
                  <a:lnTo>
                    <a:pt x="847369" y="609219"/>
                  </a:lnTo>
                  <a:lnTo>
                    <a:pt x="841349" y="615873"/>
                  </a:lnTo>
                  <a:lnTo>
                    <a:pt x="117830" y="615873"/>
                  </a:lnTo>
                  <a:lnTo>
                    <a:pt x="111798" y="609219"/>
                  </a:lnTo>
                  <a:lnTo>
                    <a:pt x="111798" y="100215"/>
                  </a:lnTo>
                  <a:lnTo>
                    <a:pt x="117830" y="93573"/>
                  </a:lnTo>
                  <a:lnTo>
                    <a:pt x="841349" y="93573"/>
                  </a:lnTo>
                  <a:lnTo>
                    <a:pt x="847369" y="100215"/>
                  </a:lnTo>
                  <a:lnTo>
                    <a:pt x="847369" y="71272"/>
                  </a:lnTo>
                  <a:lnTo>
                    <a:pt x="833945" y="68440"/>
                  </a:lnTo>
                  <a:lnTo>
                    <a:pt x="125247" y="68440"/>
                  </a:lnTo>
                  <a:lnTo>
                    <a:pt x="110248" y="71589"/>
                  </a:lnTo>
                  <a:lnTo>
                    <a:pt x="97980" y="80149"/>
                  </a:lnTo>
                  <a:lnTo>
                    <a:pt x="89712" y="92849"/>
                  </a:lnTo>
                  <a:lnTo>
                    <a:pt x="86677" y="108369"/>
                  </a:lnTo>
                  <a:lnTo>
                    <a:pt x="86677" y="601065"/>
                  </a:lnTo>
                  <a:lnTo>
                    <a:pt x="89712" y="616585"/>
                  </a:lnTo>
                  <a:lnTo>
                    <a:pt x="97980" y="629285"/>
                  </a:lnTo>
                  <a:lnTo>
                    <a:pt x="110248" y="637857"/>
                  </a:lnTo>
                  <a:lnTo>
                    <a:pt x="125247" y="641007"/>
                  </a:lnTo>
                  <a:lnTo>
                    <a:pt x="833945" y="641007"/>
                  </a:lnTo>
                  <a:lnTo>
                    <a:pt x="869467" y="616585"/>
                  </a:lnTo>
                  <a:lnTo>
                    <a:pt x="872502" y="601065"/>
                  </a:lnTo>
                  <a:lnTo>
                    <a:pt x="872502" y="108369"/>
                  </a:lnTo>
                  <a:close/>
                </a:path>
                <a:path w="959484" h="709929">
                  <a:moveTo>
                    <a:pt x="959180" y="67310"/>
                  </a:moveTo>
                  <a:lnTo>
                    <a:pt x="953884" y="41135"/>
                  </a:lnTo>
                  <a:lnTo>
                    <a:pt x="943089" y="25133"/>
                  </a:lnTo>
                  <a:lnTo>
                    <a:pt x="939444" y="19735"/>
                  </a:lnTo>
                  <a:lnTo>
                    <a:pt x="934046" y="16103"/>
                  </a:lnTo>
                  <a:lnTo>
                    <a:pt x="934046" y="67310"/>
                  </a:lnTo>
                  <a:lnTo>
                    <a:pt x="934046" y="642124"/>
                  </a:lnTo>
                  <a:lnTo>
                    <a:pt x="930732" y="658520"/>
                  </a:lnTo>
                  <a:lnTo>
                    <a:pt x="921689" y="671931"/>
                  </a:lnTo>
                  <a:lnTo>
                    <a:pt x="908278" y="680974"/>
                  </a:lnTo>
                  <a:lnTo>
                    <a:pt x="891870" y="684301"/>
                  </a:lnTo>
                  <a:lnTo>
                    <a:pt x="67310" y="684301"/>
                  </a:lnTo>
                  <a:lnTo>
                    <a:pt x="50901" y="680974"/>
                  </a:lnTo>
                  <a:lnTo>
                    <a:pt x="37490" y="671931"/>
                  </a:lnTo>
                  <a:lnTo>
                    <a:pt x="28448" y="658520"/>
                  </a:lnTo>
                  <a:lnTo>
                    <a:pt x="25120" y="642124"/>
                  </a:lnTo>
                  <a:lnTo>
                    <a:pt x="25120" y="67310"/>
                  </a:lnTo>
                  <a:lnTo>
                    <a:pt x="28448" y="50914"/>
                  </a:lnTo>
                  <a:lnTo>
                    <a:pt x="37490" y="37503"/>
                  </a:lnTo>
                  <a:lnTo>
                    <a:pt x="50901" y="28460"/>
                  </a:lnTo>
                  <a:lnTo>
                    <a:pt x="67310" y="25133"/>
                  </a:lnTo>
                  <a:lnTo>
                    <a:pt x="891870" y="25133"/>
                  </a:lnTo>
                  <a:lnTo>
                    <a:pt x="908278" y="28460"/>
                  </a:lnTo>
                  <a:lnTo>
                    <a:pt x="921689" y="37503"/>
                  </a:lnTo>
                  <a:lnTo>
                    <a:pt x="930732" y="50914"/>
                  </a:lnTo>
                  <a:lnTo>
                    <a:pt x="934046" y="67310"/>
                  </a:lnTo>
                  <a:lnTo>
                    <a:pt x="934046" y="16103"/>
                  </a:lnTo>
                  <a:lnTo>
                    <a:pt x="918044" y="5295"/>
                  </a:lnTo>
                  <a:lnTo>
                    <a:pt x="891870" y="0"/>
                  </a:lnTo>
                  <a:lnTo>
                    <a:pt x="67310" y="0"/>
                  </a:lnTo>
                  <a:lnTo>
                    <a:pt x="41135" y="5295"/>
                  </a:lnTo>
                  <a:lnTo>
                    <a:pt x="19735" y="19735"/>
                  </a:lnTo>
                  <a:lnTo>
                    <a:pt x="5295" y="41135"/>
                  </a:lnTo>
                  <a:lnTo>
                    <a:pt x="0" y="67310"/>
                  </a:lnTo>
                  <a:lnTo>
                    <a:pt x="0" y="642124"/>
                  </a:lnTo>
                  <a:lnTo>
                    <a:pt x="5295" y="668299"/>
                  </a:lnTo>
                  <a:lnTo>
                    <a:pt x="19735" y="689698"/>
                  </a:lnTo>
                  <a:lnTo>
                    <a:pt x="41135" y="704138"/>
                  </a:lnTo>
                  <a:lnTo>
                    <a:pt x="67310" y="709434"/>
                  </a:lnTo>
                  <a:lnTo>
                    <a:pt x="891870" y="709434"/>
                  </a:lnTo>
                  <a:lnTo>
                    <a:pt x="939444" y="689698"/>
                  </a:lnTo>
                  <a:lnTo>
                    <a:pt x="959180" y="642124"/>
                  </a:lnTo>
                  <a:lnTo>
                    <a:pt x="959180" y="67310"/>
                  </a:lnTo>
                  <a:close/>
                </a:path>
              </a:pathLst>
            </a:custGeom>
            <a:solidFill>
              <a:srgbClr val="AF00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86">
              <a:extLst>
                <a:ext uri="{FF2B5EF4-FFF2-40B4-BE49-F238E27FC236}">
                  <a16:creationId xmlns:a16="http://schemas.microsoft.com/office/drawing/2014/main" id="{C74739A2-4A5E-4B7E-9A19-6B67096B607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8196" y="6775940"/>
              <a:ext cx="138215" cy="138226"/>
            </a:xfrm>
            <a:prstGeom prst="rect">
              <a:avLst/>
            </a:prstGeom>
          </p:spPr>
        </p:pic>
        <p:sp>
          <p:nvSpPr>
            <p:cNvPr id="18" name="object 87">
              <a:extLst>
                <a:ext uri="{FF2B5EF4-FFF2-40B4-BE49-F238E27FC236}">
                  <a16:creationId xmlns:a16="http://schemas.microsoft.com/office/drawing/2014/main" id="{CFCF8C33-0693-4FA5-A843-7C0F003114BB}"/>
                </a:ext>
              </a:extLst>
            </p:cNvPr>
            <p:cNvSpPr/>
            <p:nvPr/>
          </p:nvSpPr>
          <p:spPr>
            <a:xfrm>
              <a:off x="9536861" y="6464661"/>
              <a:ext cx="773430" cy="676910"/>
            </a:xfrm>
            <a:custGeom>
              <a:avLst/>
              <a:gdLst/>
              <a:ahLst/>
              <a:cxnLst/>
              <a:rect l="l" t="t" r="r" b="b"/>
              <a:pathLst>
                <a:path w="773429" h="676909">
                  <a:moveTo>
                    <a:pt x="680135" y="5626"/>
                  </a:moveTo>
                  <a:lnTo>
                    <a:pt x="674509" y="0"/>
                  </a:lnTo>
                  <a:lnTo>
                    <a:pt x="98310" y="0"/>
                  </a:lnTo>
                  <a:lnTo>
                    <a:pt x="92684" y="5626"/>
                  </a:lnTo>
                  <a:lnTo>
                    <a:pt x="92684" y="19507"/>
                  </a:lnTo>
                  <a:lnTo>
                    <a:pt x="98310" y="25120"/>
                  </a:lnTo>
                  <a:lnTo>
                    <a:pt x="667562" y="25120"/>
                  </a:lnTo>
                  <a:lnTo>
                    <a:pt x="674509" y="25120"/>
                  </a:lnTo>
                  <a:lnTo>
                    <a:pt x="680135" y="19507"/>
                  </a:lnTo>
                  <a:lnTo>
                    <a:pt x="680135" y="5626"/>
                  </a:lnTo>
                  <a:close/>
                </a:path>
                <a:path w="773429" h="676909">
                  <a:moveTo>
                    <a:pt x="683793" y="657237"/>
                  </a:moveTo>
                  <a:lnTo>
                    <a:pt x="678167" y="651598"/>
                  </a:lnTo>
                  <a:lnTo>
                    <a:pt x="289547" y="651598"/>
                  </a:lnTo>
                  <a:lnTo>
                    <a:pt x="289547" y="597547"/>
                  </a:lnTo>
                  <a:lnTo>
                    <a:pt x="283921" y="591908"/>
                  </a:lnTo>
                  <a:lnTo>
                    <a:pt x="270052" y="591908"/>
                  </a:lnTo>
                  <a:lnTo>
                    <a:pt x="264414" y="597547"/>
                  </a:lnTo>
                  <a:lnTo>
                    <a:pt x="264414" y="651598"/>
                  </a:lnTo>
                  <a:lnTo>
                    <a:pt x="176453" y="651598"/>
                  </a:lnTo>
                  <a:lnTo>
                    <a:pt x="176453" y="597547"/>
                  </a:lnTo>
                  <a:lnTo>
                    <a:pt x="170827" y="591908"/>
                  </a:lnTo>
                  <a:lnTo>
                    <a:pt x="156946" y="591908"/>
                  </a:lnTo>
                  <a:lnTo>
                    <a:pt x="151333" y="597547"/>
                  </a:lnTo>
                  <a:lnTo>
                    <a:pt x="151333" y="651598"/>
                  </a:lnTo>
                  <a:lnTo>
                    <a:pt x="94640" y="651598"/>
                  </a:lnTo>
                  <a:lnTo>
                    <a:pt x="89001" y="657237"/>
                  </a:lnTo>
                  <a:lnTo>
                    <a:pt x="89001" y="671106"/>
                  </a:lnTo>
                  <a:lnTo>
                    <a:pt x="94640" y="676732"/>
                  </a:lnTo>
                  <a:lnTo>
                    <a:pt x="156946" y="676732"/>
                  </a:lnTo>
                  <a:lnTo>
                    <a:pt x="163893" y="676732"/>
                  </a:lnTo>
                  <a:lnTo>
                    <a:pt x="678167" y="676732"/>
                  </a:lnTo>
                  <a:lnTo>
                    <a:pt x="683793" y="671106"/>
                  </a:lnTo>
                  <a:lnTo>
                    <a:pt x="683793" y="657237"/>
                  </a:lnTo>
                  <a:close/>
                </a:path>
                <a:path w="773429" h="676909">
                  <a:moveTo>
                    <a:pt x="683793" y="536803"/>
                  </a:moveTo>
                  <a:lnTo>
                    <a:pt x="678167" y="531177"/>
                  </a:lnTo>
                  <a:lnTo>
                    <a:pt x="454863" y="531177"/>
                  </a:lnTo>
                  <a:lnTo>
                    <a:pt x="449237" y="536803"/>
                  </a:lnTo>
                  <a:lnTo>
                    <a:pt x="449237" y="550684"/>
                  </a:lnTo>
                  <a:lnTo>
                    <a:pt x="454863" y="556310"/>
                  </a:lnTo>
                  <a:lnTo>
                    <a:pt x="671233" y="556310"/>
                  </a:lnTo>
                  <a:lnTo>
                    <a:pt x="678167" y="556310"/>
                  </a:lnTo>
                  <a:lnTo>
                    <a:pt x="683793" y="550684"/>
                  </a:lnTo>
                  <a:lnTo>
                    <a:pt x="683793" y="536803"/>
                  </a:lnTo>
                  <a:close/>
                </a:path>
                <a:path w="773429" h="676909">
                  <a:moveTo>
                    <a:pt x="683793" y="456184"/>
                  </a:moveTo>
                  <a:lnTo>
                    <a:pt x="678167" y="450557"/>
                  </a:lnTo>
                  <a:lnTo>
                    <a:pt x="454863" y="450557"/>
                  </a:lnTo>
                  <a:lnTo>
                    <a:pt x="449237" y="456184"/>
                  </a:lnTo>
                  <a:lnTo>
                    <a:pt x="449237" y="470052"/>
                  </a:lnTo>
                  <a:lnTo>
                    <a:pt x="454863" y="475691"/>
                  </a:lnTo>
                  <a:lnTo>
                    <a:pt x="671233" y="475691"/>
                  </a:lnTo>
                  <a:lnTo>
                    <a:pt x="678167" y="475691"/>
                  </a:lnTo>
                  <a:lnTo>
                    <a:pt x="683793" y="470052"/>
                  </a:lnTo>
                  <a:lnTo>
                    <a:pt x="683793" y="456184"/>
                  </a:lnTo>
                  <a:close/>
                </a:path>
                <a:path w="773429" h="676909">
                  <a:moveTo>
                    <a:pt x="683793" y="375551"/>
                  </a:moveTo>
                  <a:lnTo>
                    <a:pt x="678167" y="369938"/>
                  </a:lnTo>
                  <a:lnTo>
                    <a:pt x="454863" y="369938"/>
                  </a:lnTo>
                  <a:lnTo>
                    <a:pt x="449237" y="375551"/>
                  </a:lnTo>
                  <a:lnTo>
                    <a:pt x="449237" y="389432"/>
                  </a:lnTo>
                  <a:lnTo>
                    <a:pt x="454863" y="395058"/>
                  </a:lnTo>
                  <a:lnTo>
                    <a:pt x="671233" y="395058"/>
                  </a:lnTo>
                  <a:lnTo>
                    <a:pt x="678167" y="395058"/>
                  </a:lnTo>
                  <a:lnTo>
                    <a:pt x="683793" y="389432"/>
                  </a:lnTo>
                  <a:lnTo>
                    <a:pt x="683793" y="375551"/>
                  </a:lnTo>
                  <a:close/>
                </a:path>
                <a:path w="773429" h="676909">
                  <a:moveTo>
                    <a:pt x="772807" y="75018"/>
                  </a:moveTo>
                  <a:lnTo>
                    <a:pt x="767181" y="69392"/>
                  </a:lnTo>
                  <a:lnTo>
                    <a:pt x="5626" y="69392"/>
                  </a:lnTo>
                  <a:lnTo>
                    <a:pt x="0" y="75018"/>
                  </a:lnTo>
                  <a:lnTo>
                    <a:pt x="0" y="88887"/>
                  </a:lnTo>
                  <a:lnTo>
                    <a:pt x="5626" y="94526"/>
                  </a:lnTo>
                  <a:lnTo>
                    <a:pt x="760247" y="94526"/>
                  </a:lnTo>
                  <a:lnTo>
                    <a:pt x="767181" y="94526"/>
                  </a:lnTo>
                  <a:lnTo>
                    <a:pt x="772807" y="88887"/>
                  </a:lnTo>
                  <a:lnTo>
                    <a:pt x="772807" y="75018"/>
                  </a:lnTo>
                  <a:close/>
                </a:path>
              </a:pathLst>
            </a:custGeom>
            <a:solidFill>
              <a:srgbClr val="AF00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918D2D-D89C-A4F5-EE68-EC4CB2C49B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547105-7492-C3D5-55A6-CE8C9446E4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175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МОНИТОРИНГИ ПО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ТРУДОУСТРОЙСТВУ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302781" y="1266091"/>
            <a:ext cx="10785075" cy="5334544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/>
              <a:t>ЕЖЕНЕДЕЛЬНЫЙ «УЧАСТИЕ В ОКАЗАНИИ МЕДИЦИНСКОЙ ПОМОЩИ»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https://monitoring.rmapo.ru/Monitoring_db/ru_RU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/>
              <a:t>ЕЖЕКВАРТАЛЬНЫЙ «ВЫПЛАТЫ ШТРАФОВ В РАМКАХ ЦЕЛЕВОГО ОБУЧЕНИЯ»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https://monitoring.rmapo.ru/Monitoring_db/ru_RU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/>
              <a:t>ПО ЗАПРОСУ «СВЕДЕНИЯ О ЛИЦАХ, ЗАВЕРШИВШИХ ОБУЧЕНИЕ В 2022 ГОДУ В СООТВЕТСТВИИ С ДОГОВОРАМИ О ЦЕЛЕВОМ ОБУЧЕНИИ»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https://monitoring.rmapo.ru/Monitoring_db/ru_RU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/>
              <a:t>ПО ЗАПРОСУ «ПРОГНОЗИРУЕМОМУ ТРУДОУСТРОЙСТВУ ВЫПУСКНИКОВ С ИНВАЛИДНОСТЬЮ»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http://иасмон.рф/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/>
              <a:t>ПО ЗАПРОСУ «ИНФОРМАЦИЯ ОБ ОБУЧАЮЩИХСЯ В РАМКАХ КВОТЫ ПРИЕМА НА ЦЕЛЕВОЕ ОБУЧЕНИЕ»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https://conti.facultetus.ru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/>
              <a:t>2 РАЗА В ГОД «ТРУДОУСТРОЙСТВО ОБУЧАЮЩИХСЯ И ВЫПУСКНИКОВ В ПК»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https://facultetus.ru/poll/1904/N7o32C75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A21C28"/>
                </a:solidFill>
              </a:rPr>
              <a:t>ЗАПРОСЫ ВЕДОМСТВ</a:t>
            </a:r>
            <a:r>
              <a:rPr lang="ru-RU" sz="1400" b="1" dirty="0"/>
              <a:t>:</a:t>
            </a:r>
            <a:r>
              <a:rPr lang="ru-RU" sz="1400" b="1" dirty="0">
                <a:solidFill>
                  <a:srgbClr val="A21C28"/>
                </a:solidFill>
              </a:rPr>
              <a:t> </a:t>
            </a:r>
            <a:r>
              <a:rPr lang="ru-RU" sz="1400" dirty="0"/>
              <a:t>Министерства здравоохранения РФ, Министерства науки и высшего образования РФ, Министерства здравоохранения Красноярского края, Министерства образования Красноярского края, Совет ректоров вузов  Красноярского края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E076DC-A84F-E494-F464-D14AF899F1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30"/>
            <a:ext cx="12192000" cy="4828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688A6B-3C7C-6184-470E-00B0E94BE8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454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8201149-3C94-4819-8FD7-01AC6C15522B}"/>
              </a:ext>
            </a:extLst>
          </p:cNvPr>
          <p:cNvGrpSpPr/>
          <p:nvPr/>
        </p:nvGrpSpPr>
        <p:grpSpPr>
          <a:xfrm>
            <a:off x="8048029" y="0"/>
            <a:ext cx="4195602" cy="6858000"/>
            <a:chOff x="10462437" y="0"/>
            <a:chExt cx="5454283" cy="8915400"/>
          </a:xfrm>
        </p:grpSpPr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472F24F3-2F76-405C-B0AD-AF38D5573B65}"/>
                </a:ext>
              </a:extLst>
            </p:cNvPr>
            <p:cNvSpPr/>
            <p:nvPr/>
          </p:nvSpPr>
          <p:spPr>
            <a:xfrm>
              <a:off x="10527952" y="0"/>
              <a:ext cx="5303708" cy="8915400"/>
            </a:xfrm>
            <a:prstGeom prst="rect">
              <a:avLst/>
            </a:prstGeom>
            <a:solidFill>
              <a:schemeClr val="tx1">
                <a:alpha val="2000"/>
              </a:schemeClr>
            </a:solidFill>
          </p:spPr>
          <p:txBody>
            <a:bodyPr/>
            <a:lstStyle/>
            <a:p>
              <a:endParaRPr lang="ru-RU" sz="1385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2455629-95B0-45E4-927F-8EA48F631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9" t="10122" r="14236"/>
            <a:stretch/>
          </p:blipFill>
          <p:spPr>
            <a:xfrm>
              <a:off x="10547002" y="902368"/>
              <a:ext cx="5303708" cy="8013032"/>
            </a:xfrm>
            <a:prstGeom prst="rect">
              <a:avLst/>
            </a:prstGeom>
          </p:spPr>
        </p:pic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41EE563E-14D3-40FE-BE04-AB6FD969FDFD}"/>
                </a:ext>
              </a:extLst>
            </p:cNvPr>
            <p:cNvSpPr txBox="1">
              <a:spLocks/>
            </p:cNvSpPr>
            <p:nvPr/>
          </p:nvSpPr>
          <p:spPr>
            <a:xfrm>
              <a:off x="10462437" y="0"/>
              <a:ext cx="5454283" cy="8915400"/>
            </a:xfrm>
            <a:prstGeom prst="rect">
              <a:avLst/>
            </a:prstGeom>
          </p:spPr>
          <p:txBody>
            <a:bodyPr vert="horz" lIns="70338" tIns="35169" rIns="70338" bIns="35169" rtlCol="0" anchor="ctr">
              <a:noAutofit/>
            </a:bodyPr>
            <a:lstStyle>
              <a:lvl1pPr algn="l" defTabSz="11887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7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2461" b="1" dirty="0">
                  <a:solidFill>
                    <a:srgbClr val="A21C28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СТРУКТУРА </a:t>
              </a: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ЗАНЯТОСТИ ВЫПУСКНИКОВ</a:t>
              </a:r>
              <a:endParaRPr lang="en-US" sz="2461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2022</a:t>
              </a:r>
            </a:p>
          </p:txBody>
        </p:sp>
      </p:grp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BD6F9BF-B8BA-438F-A23C-1224AE01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" y="1"/>
            <a:ext cx="8083771" cy="1266090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СПЕЦИАЛИТЕТ</a:t>
            </a:r>
            <a:br>
              <a:rPr lang="en-US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773825C4-4A3E-4624-847F-ADD167F616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0023275"/>
              </p:ext>
            </p:extLst>
          </p:nvPr>
        </p:nvGraphicFramePr>
        <p:xfrm>
          <a:off x="37036" y="1266091"/>
          <a:ext cx="8113080" cy="5591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2">
            <a:extLst>
              <a:ext uri="{FF2B5EF4-FFF2-40B4-BE49-F238E27FC236}">
                <a16:creationId xmlns:a16="http://schemas.microsoft.com/office/drawing/2014/main" id="{C4D73B56-7376-493C-8168-54E163216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502"/>
            <a:ext cx="8113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latin typeface="+mn-lt"/>
              </a:rPr>
              <a:t>КОЛИЧЕСТВО ВЫПУСКНИКОВ  </a:t>
            </a:r>
            <a:r>
              <a:rPr lang="ru-RU" sz="2400" b="1" dirty="0">
                <a:solidFill>
                  <a:srgbClr val="A21C28"/>
                </a:solidFill>
                <a:latin typeface="+mn-lt"/>
              </a:rPr>
              <a:t>659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EE2E7F-2F14-687B-07F8-8E119A6C98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420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8201149-3C94-4819-8FD7-01AC6C15522B}"/>
              </a:ext>
            </a:extLst>
          </p:cNvPr>
          <p:cNvGrpSpPr/>
          <p:nvPr/>
        </p:nvGrpSpPr>
        <p:grpSpPr>
          <a:xfrm>
            <a:off x="8048029" y="0"/>
            <a:ext cx="4195602" cy="6858000"/>
            <a:chOff x="10462437" y="0"/>
            <a:chExt cx="5454283" cy="8915400"/>
          </a:xfrm>
        </p:grpSpPr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472F24F3-2F76-405C-B0AD-AF38D5573B65}"/>
                </a:ext>
              </a:extLst>
            </p:cNvPr>
            <p:cNvSpPr/>
            <p:nvPr/>
          </p:nvSpPr>
          <p:spPr>
            <a:xfrm>
              <a:off x="10527952" y="0"/>
              <a:ext cx="5303708" cy="8915400"/>
            </a:xfrm>
            <a:prstGeom prst="rect">
              <a:avLst/>
            </a:prstGeom>
            <a:solidFill>
              <a:schemeClr val="tx1">
                <a:alpha val="2000"/>
              </a:schemeClr>
            </a:solidFill>
          </p:spPr>
          <p:txBody>
            <a:bodyPr/>
            <a:lstStyle/>
            <a:p>
              <a:endParaRPr lang="ru-RU" sz="1385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2455629-95B0-45E4-927F-8EA48F631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9" t="10122" r="14236"/>
            <a:stretch/>
          </p:blipFill>
          <p:spPr>
            <a:xfrm>
              <a:off x="10547002" y="902368"/>
              <a:ext cx="5303708" cy="8013032"/>
            </a:xfrm>
            <a:prstGeom prst="rect">
              <a:avLst/>
            </a:prstGeom>
          </p:spPr>
        </p:pic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41EE563E-14D3-40FE-BE04-AB6FD969FDFD}"/>
                </a:ext>
              </a:extLst>
            </p:cNvPr>
            <p:cNvSpPr txBox="1">
              <a:spLocks/>
            </p:cNvSpPr>
            <p:nvPr/>
          </p:nvSpPr>
          <p:spPr>
            <a:xfrm>
              <a:off x="10462437" y="0"/>
              <a:ext cx="5454283" cy="8915400"/>
            </a:xfrm>
            <a:prstGeom prst="rect">
              <a:avLst/>
            </a:prstGeom>
          </p:spPr>
          <p:txBody>
            <a:bodyPr vert="horz" lIns="70338" tIns="35169" rIns="70338" bIns="35169" rtlCol="0" anchor="ctr">
              <a:noAutofit/>
            </a:bodyPr>
            <a:lstStyle>
              <a:lvl1pPr algn="l" defTabSz="11887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7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2461" b="1" dirty="0">
                  <a:solidFill>
                    <a:srgbClr val="A21C28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СТРУКТУРА </a:t>
              </a: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ЗАНЯТОСТИ ВЫПУСКНИКОВ</a:t>
              </a:r>
              <a:endParaRPr lang="en-US" sz="2461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2022</a:t>
              </a:r>
            </a:p>
          </p:txBody>
        </p:sp>
      </p:grp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BD6F9BF-B8BA-438F-A23C-1224AE01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" y="1"/>
            <a:ext cx="8083771" cy="1266090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ОРДИНАТУРА</a:t>
            </a: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825CC733-3D1F-4199-93CD-8E1741031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1764445"/>
              </p:ext>
            </p:extLst>
          </p:nvPr>
        </p:nvGraphicFramePr>
        <p:xfrm>
          <a:off x="1" y="1266091"/>
          <a:ext cx="8113080" cy="5591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2">
            <a:extLst>
              <a:ext uri="{FF2B5EF4-FFF2-40B4-BE49-F238E27FC236}">
                <a16:creationId xmlns:a16="http://schemas.microsoft.com/office/drawing/2014/main" id="{9515E249-EFE0-4470-AD07-9C9071548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502"/>
            <a:ext cx="8113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latin typeface="+mn-lt"/>
              </a:rPr>
              <a:t>КОЛИЧЕСТВО ВЫПУСКНИКОВ  </a:t>
            </a:r>
            <a:r>
              <a:rPr lang="ru-RU" sz="2400" b="1" dirty="0">
                <a:solidFill>
                  <a:srgbClr val="A21C28"/>
                </a:solidFill>
                <a:latin typeface="+mn-lt"/>
              </a:rPr>
              <a:t>259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0AB81B-C6F4-57CD-8732-352ED3A79F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12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78B3822C-C74B-43D3-9BED-349C5A9AA5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638" r="825"/>
          <a:stretch/>
        </p:blipFill>
        <p:spPr>
          <a:xfrm>
            <a:off x="407693" y="3309"/>
            <a:ext cx="11584418" cy="685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219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86">
            <a:extLst>
              <a:ext uri="{FF2B5EF4-FFF2-40B4-BE49-F238E27FC236}">
                <a16:creationId xmlns:a16="http://schemas.microsoft.com/office/drawing/2014/main" id="{E3B62D33-71F8-4986-875E-DD73062C7A9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4826" y="1804471"/>
            <a:ext cx="4957174" cy="3976071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33D706DC-456D-45B4-B051-EB13D9D0BE99}"/>
              </a:ext>
            </a:extLst>
          </p:cNvPr>
          <p:cNvSpPr txBox="1">
            <a:spLocks/>
          </p:cNvSpPr>
          <p:nvPr/>
        </p:nvSpPr>
        <p:spPr>
          <a:xfrm>
            <a:off x="284721" y="1955969"/>
            <a:ext cx="7866156" cy="3397207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89010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КРАСГМУ ПОВЫШЕНИЕ КАЧЕСТВА ОБРАЗОВАНИЯ                   </a:t>
            </a:r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условиях модернизации здравоохранения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основанное на принципах доказательной медицины в обучении,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осуществляется не только за счет реализации компонентов основных профессиональных образовательных программ, но и за счет внедрения современных подходов к обучению студентов и ординаторов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9D3FED9-38EC-49AE-902D-1C27DC31C936}"/>
              </a:ext>
            </a:extLst>
          </p:cNvPr>
          <p:cNvSpPr txBox="1">
            <a:spLocks/>
          </p:cNvSpPr>
          <p:nvPr/>
        </p:nvSpPr>
        <p:spPr>
          <a:xfrm>
            <a:off x="815428" y="0"/>
            <a:ext cx="10189610" cy="10631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1887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77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ВМЕСТО ЗАКЛЮЧЕНИЯ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837C72-6A25-E3E3-C199-BF7F82A39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269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B28496E-637C-41EB-A675-6217A42EB8ED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1133811" cy="10631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1887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769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ПОЗИЦИОНИРОВАНИЕ</a:t>
            </a:r>
            <a:r>
              <a:rPr lang="ru-RU" sz="2769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769" b="1" dirty="0">
                <a:latin typeface="Verdana" panose="020B0604030504040204" pitchFamily="34" charset="0"/>
                <a:ea typeface="Verdana" panose="020B0604030504040204" pitchFamily="34" charset="0"/>
              </a:rPr>
              <a:t>В СОЦИАЛЬНЫХ СЕТЯХ</a:t>
            </a:r>
            <a:endParaRPr lang="en-US" sz="2769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2461" dirty="0">
                <a:latin typeface="Verdana" panose="020B0604030504040204" pitchFamily="34" charset="0"/>
                <a:ea typeface="Verdana" panose="020B0604030504040204" pitchFamily="34" charset="0"/>
              </a:rPr>
              <a:t>Центр развития профессиональной карьеры </a:t>
            </a:r>
            <a:r>
              <a:rPr lang="ru-RU" sz="2461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КрасГМУ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1B2318-F698-42DA-8AD8-526E5E40A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74" r="23645" b="10417"/>
          <a:stretch/>
        </p:blipFill>
        <p:spPr>
          <a:xfrm>
            <a:off x="0" y="948886"/>
            <a:ext cx="6297584" cy="5892668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54F63EA-C047-4817-8AA2-34BD313BE954}"/>
              </a:ext>
            </a:extLst>
          </p:cNvPr>
          <p:cNvGrpSpPr/>
          <p:nvPr/>
        </p:nvGrpSpPr>
        <p:grpSpPr>
          <a:xfrm>
            <a:off x="6297584" y="948885"/>
            <a:ext cx="3150577" cy="5905500"/>
            <a:chOff x="10300187" y="1216870"/>
            <a:chExt cx="4095750" cy="767715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6A8AE67E-2B48-4DB8-A1A4-59EE9B449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8"/>
            <a:stretch/>
          </p:blipFill>
          <p:spPr>
            <a:xfrm>
              <a:off x="10673115" y="1807420"/>
              <a:ext cx="3305598" cy="6819900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A088CA4-A505-4D38-B52B-336A13394A04}"/>
                </a:ext>
              </a:extLst>
            </p:cNvPr>
            <p:cNvSpPr/>
            <p:nvPr/>
          </p:nvSpPr>
          <p:spPr>
            <a:xfrm>
              <a:off x="10673115" y="1562100"/>
              <a:ext cx="3302912" cy="24531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85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E898F391-750E-4377-B2D7-BCCC89770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26" b="90741" l="5800" r="94700">
                          <a14:foregroundMark x1="29500" y1="10926" x2="29700" y2="37222"/>
                          <a14:foregroundMark x1="29700" y1="37222" x2="29700" y2="37222"/>
                          <a14:foregroundMark x1="31300" y1="8519" x2="36200" y2="5741"/>
                          <a14:foregroundMark x1="30400" y1="83333" x2="33400" y2="85278"/>
                          <a14:foregroundMark x1="70300" y1="80741" x2="70300" y2="79259"/>
                          <a14:foregroundMark x1="26800" y1="8519" x2="27700" y2="85000"/>
                          <a14:foregroundMark x1="27700" y1="85000" x2="34900" y2="88056"/>
                          <a14:foregroundMark x1="34900" y1="88056" x2="63100" y2="88704"/>
                          <a14:foregroundMark x1="63100" y1="88704" x2="71600" y2="86111"/>
                          <a14:foregroundMark x1="71600" y1="86111" x2="75100" y2="62778"/>
                          <a14:foregroundMark x1="75100" y1="62778" x2="74100" y2="59630"/>
                          <a14:foregroundMark x1="72700" y1="59444" x2="72300" y2="10833"/>
                          <a14:foregroundMark x1="72300" y1="10833" x2="65500" y2="5093"/>
                          <a14:foregroundMark x1="65500" y1="5093" x2="60100" y2="4074"/>
                          <a14:foregroundMark x1="28400" y1="6852" x2="25000" y2="30370"/>
                          <a14:foregroundMark x1="28900" y1="10926" x2="29100" y2="3889"/>
                          <a14:foregroundMark x1="29100" y1="3889" x2="40100" y2="3519"/>
                          <a14:foregroundMark x1="40100" y1="3519" x2="57500" y2="3611"/>
                          <a14:foregroundMark x1="57500" y1="3611" x2="66700" y2="4074"/>
                          <a14:foregroundMark x1="67000" y1="4444" x2="69500" y2="5370"/>
                          <a14:foregroundMark x1="71100" y1="8148" x2="72700" y2="4444"/>
                          <a14:foregroundMark x1="69500" y1="3426" x2="74600" y2="3889"/>
                          <a14:foregroundMark x1="70700" y1="6204" x2="94700" y2="60000"/>
                          <a14:foregroundMark x1="94700" y1="60000" x2="94700" y2="61296"/>
                          <a14:foregroundMark x1="72300" y1="87593" x2="78900" y2="52870"/>
                          <a14:foregroundMark x1="78900" y1="52870" x2="84900" y2="63426"/>
                          <a14:foregroundMark x1="84900" y1="63426" x2="91400" y2="57407"/>
                          <a14:foregroundMark x1="91400" y1="57407" x2="82200" y2="73796"/>
                          <a14:foregroundMark x1="82200" y1="73796" x2="82500" y2="54630"/>
                          <a14:foregroundMark x1="82500" y1="54630" x2="89000" y2="27315"/>
                          <a14:foregroundMark x1="89000" y1="27315" x2="91400" y2="32222"/>
                          <a14:foregroundMark x1="91400" y1="32222" x2="91700" y2="35000"/>
                          <a14:foregroundMark x1="75300" y1="85648" x2="75300" y2="82500"/>
                          <a14:foregroundMark x1="66500" y1="90833" x2="73000" y2="86111"/>
                          <a14:foregroundMark x1="73000" y1="86111" x2="75700" y2="87222"/>
                          <a14:foregroundMark x1="26800" y1="5741" x2="27300" y2="4722"/>
                          <a14:foregroundMark x1="24100" y1="13426" x2="16300" y2="27870"/>
                          <a14:foregroundMark x1="16300" y1="27870" x2="25400" y2="63889"/>
                          <a14:foregroundMark x1="25400" y1="63889" x2="24900" y2="41111"/>
                          <a14:foregroundMark x1="24900" y1="41111" x2="21700" y2="29259"/>
                          <a14:foregroundMark x1="21700" y1="29259" x2="21700" y2="29259"/>
                          <a14:foregroundMark x1="78300" y1="7685" x2="71900" y2="8426"/>
                          <a14:foregroundMark x1="71900" y1="8426" x2="74600" y2="8148"/>
                          <a14:foregroundMark x1="25400" y1="7870" x2="26400" y2="5093"/>
                          <a14:foregroundMark x1="27100" y1="6204" x2="25200" y2="8333"/>
                          <a14:foregroundMark x1="27500" y1="5370" x2="20500" y2="5556"/>
                          <a14:foregroundMark x1="20500" y1="5556" x2="5800" y2="28889"/>
                          <a14:backgroundMark x1="48600" y1="18611" x2="52100" y2="67130"/>
                          <a14:backgroundMark x1="52100" y1="67130" x2="52100" y2="67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6" t="2778" r="25308" b="11111"/>
            <a:stretch/>
          </p:blipFill>
          <p:spPr>
            <a:xfrm>
              <a:off x="10300187" y="1216870"/>
              <a:ext cx="4095750" cy="7677150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C46CC38-3E7E-4556-AD6D-0CB3FEE0FF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84" y="1281314"/>
            <a:ext cx="2725616" cy="272561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197A247-D8C6-4958-905B-FCC92D0FAE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216" y="3992281"/>
            <a:ext cx="2740266" cy="2740266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0C54F8A-B4AF-4B95-8163-0B7577214106}"/>
              </a:ext>
            </a:extLst>
          </p:cNvPr>
          <p:cNvSpPr/>
          <p:nvPr/>
        </p:nvSpPr>
        <p:spPr>
          <a:xfrm>
            <a:off x="5641731" y="948885"/>
            <a:ext cx="587095" cy="250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85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75B882-4A5B-1CF6-EF49-E9F3981260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0808295" y="79512"/>
            <a:ext cx="1287903" cy="1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569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9C454F-72AE-4BF7-8517-238E4D7B3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4" y="2042786"/>
            <a:ext cx="12192000" cy="4828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A778F-5B86-4978-AF87-C2B566F94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9520" y="1946329"/>
            <a:ext cx="12192000" cy="2387600"/>
          </a:xfrm>
        </p:spPr>
        <p:txBody>
          <a:bodyPr>
            <a:normAutofit/>
          </a:bodyPr>
          <a:lstStyle/>
          <a:p>
            <a:r>
              <a:rPr lang="ru-RU" sz="5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1E5D55-4F1B-0BF0-4844-AA6017FB68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14" t="29185" r="20856" b="49743"/>
          <a:stretch/>
        </p:blipFill>
        <p:spPr>
          <a:xfrm>
            <a:off x="89520" y="187937"/>
            <a:ext cx="4648733" cy="144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508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8201149-3C94-4819-8FD7-01AC6C15522B}"/>
              </a:ext>
            </a:extLst>
          </p:cNvPr>
          <p:cNvGrpSpPr/>
          <p:nvPr/>
        </p:nvGrpSpPr>
        <p:grpSpPr>
          <a:xfrm>
            <a:off x="8048029" y="0"/>
            <a:ext cx="4195602" cy="6858000"/>
            <a:chOff x="10462437" y="0"/>
            <a:chExt cx="5454283" cy="8915400"/>
          </a:xfrm>
        </p:grpSpPr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472F24F3-2F76-405C-B0AD-AF38D5573B65}"/>
                </a:ext>
              </a:extLst>
            </p:cNvPr>
            <p:cNvSpPr/>
            <p:nvPr/>
          </p:nvSpPr>
          <p:spPr>
            <a:xfrm>
              <a:off x="10527952" y="0"/>
              <a:ext cx="5303708" cy="8915400"/>
            </a:xfrm>
            <a:prstGeom prst="rect">
              <a:avLst/>
            </a:prstGeom>
            <a:solidFill>
              <a:schemeClr val="tx1">
                <a:alpha val="2000"/>
              </a:schemeClr>
            </a:solidFill>
          </p:spPr>
          <p:txBody>
            <a:bodyPr/>
            <a:lstStyle/>
            <a:p>
              <a:endParaRPr lang="ru-RU" sz="1385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2455629-95B0-45E4-927F-8EA48F631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9" t="10122" r="14236"/>
            <a:stretch/>
          </p:blipFill>
          <p:spPr>
            <a:xfrm>
              <a:off x="10547002" y="902368"/>
              <a:ext cx="5303708" cy="8013032"/>
            </a:xfrm>
            <a:prstGeom prst="rect">
              <a:avLst/>
            </a:prstGeom>
          </p:spPr>
        </p:pic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41EE563E-14D3-40FE-BE04-AB6FD969FDFD}"/>
                </a:ext>
              </a:extLst>
            </p:cNvPr>
            <p:cNvSpPr txBox="1">
              <a:spLocks/>
            </p:cNvSpPr>
            <p:nvPr/>
          </p:nvSpPr>
          <p:spPr>
            <a:xfrm>
              <a:off x="10462437" y="0"/>
              <a:ext cx="5454283" cy="8915400"/>
            </a:xfrm>
            <a:prstGeom prst="rect">
              <a:avLst/>
            </a:prstGeom>
          </p:spPr>
          <p:txBody>
            <a:bodyPr vert="horz" lIns="70338" tIns="35169" rIns="70338" bIns="35169" rtlCol="0" anchor="ctr">
              <a:noAutofit/>
            </a:bodyPr>
            <a:lstStyle>
              <a:lvl1pPr algn="l" defTabSz="11887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7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2461" b="1" dirty="0">
                  <a:solidFill>
                    <a:srgbClr val="A21C28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СТРУКТУРА </a:t>
              </a: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ЗАНЯТОСТИ ВЫПУСКНИКОВ</a:t>
              </a:r>
              <a:endParaRPr lang="en-US" sz="2461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2022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3A2A49-2305-420A-8D94-8AE4A39927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1133812" y="0"/>
            <a:ext cx="1058188" cy="106312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BD6F9BF-B8BA-438F-A23C-1224AE01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" y="1"/>
            <a:ext cx="8083771" cy="1266090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СПЕЦИАЛЬНОСТЬ</a:t>
            </a:r>
            <a:br>
              <a:rPr lang="en-US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ЛЕЧЕБНОЕ ДЕЛО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773825C4-4A3E-4624-847F-ADD167F616CA}"/>
              </a:ext>
            </a:extLst>
          </p:cNvPr>
          <p:cNvGraphicFramePr/>
          <p:nvPr/>
        </p:nvGraphicFramePr>
        <p:xfrm>
          <a:off x="1" y="1266091"/>
          <a:ext cx="8113080" cy="5591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2">
            <a:extLst>
              <a:ext uri="{FF2B5EF4-FFF2-40B4-BE49-F238E27FC236}">
                <a16:creationId xmlns:a16="http://schemas.microsoft.com/office/drawing/2014/main" id="{C4D73B56-7376-493C-8168-54E163216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502"/>
            <a:ext cx="8113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latin typeface="+mn-lt"/>
              </a:rPr>
              <a:t>КОЛИЧЕСТВО ВЫПУСКНИКОВ  </a:t>
            </a:r>
            <a:r>
              <a:rPr lang="ru-RU" sz="2400" b="1" dirty="0">
                <a:solidFill>
                  <a:srgbClr val="A21C28"/>
                </a:solidFill>
                <a:latin typeface="+mn-lt"/>
              </a:rPr>
              <a:t>387</a:t>
            </a:r>
          </a:p>
        </p:txBody>
      </p:sp>
    </p:spTree>
    <p:extLst>
      <p:ext uri="{BB962C8B-B14F-4D97-AF65-F5344CB8AC3E}">
        <p14:creationId xmlns:p14="http://schemas.microsoft.com/office/powerpoint/2010/main" val="17911472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8201149-3C94-4819-8FD7-01AC6C15522B}"/>
              </a:ext>
            </a:extLst>
          </p:cNvPr>
          <p:cNvGrpSpPr/>
          <p:nvPr/>
        </p:nvGrpSpPr>
        <p:grpSpPr>
          <a:xfrm>
            <a:off x="8048029" y="0"/>
            <a:ext cx="4195602" cy="6858000"/>
            <a:chOff x="10462437" y="0"/>
            <a:chExt cx="5454283" cy="8915400"/>
          </a:xfrm>
        </p:grpSpPr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472F24F3-2F76-405C-B0AD-AF38D5573B65}"/>
                </a:ext>
              </a:extLst>
            </p:cNvPr>
            <p:cNvSpPr/>
            <p:nvPr/>
          </p:nvSpPr>
          <p:spPr>
            <a:xfrm>
              <a:off x="10527952" y="0"/>
              <a:ext cx="5303708" cy="8915400"/>
            </a:xfrm>
            <a:prstGeom prst="rect">
              <a:avLst/>
            </a:prstGeom>
            <a:solidFill>
              <a:schemeClr val="tx1">
                <a:alpha val="2000"/>
              </a:schemeClr>
            </a:solidFill>
          </p:spPr>
          <p:txBody>
            <a:bodyPr/>
            <a:lstStyle/>
            <a:p>
              <a:endParaRPr lang="ru-RU" sz="1385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2455629-95B0-45E4-927F-8EA48F631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9" t="10122" r="14236"/>
            <a:stretch/>
          </p:blipFill>
          <p:spPr>
            <a:xfrm>
              <a:off x="10547002" y="902368"/>
              <a:ext cx="5303708" cy="8013032"/>
            </a:xfrm>
            <a:prstGeom prst="rect">
              <a:avLst/>
            </a:prstGeom>
          </p:spPr>
        </p:pic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41EE563E-14D3-40FE-BE04-AB6FD969FDFD}"/>
                </a:ext>
              </a:extLst>
            </p:cNvPr>
            <p:cNvSpPr txBox="1">
              <a:spLocks/>
            </p:cNvSpPr>
            <p:nvPr/>
          </p:nvSpPr>
          <p:spPr>
            <a:xfrm>
              <a:off x="10462437" y="0"/>
              <a:ext cx="5454283" cy="8915400"/>
            </a:xfrm>
            <a:prstGeom prst="rect">
              <a:avLst/>
            </a:prstGeom>
          </p:spPr>
          <p:txBody>
            <a:bodyPr vert="horz" lIns="70338" tIns="35169" rIns="70338" bIns="35169" rtlCol="0" anchor="ctr">
              <a:noAutofit/>
            </a:bodyPr>
            <a:lstStyle>
              <a:lvl1pPr algn="l" defTabSz="11887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7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2461" b="1" dirty="0">
                  <a:solidFill>
                    <a:srgbClr val="A21C28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СТРУКТУРА </a:t>
              </a: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ЗАНЯТОСТИ ВЫПУСКНИКОВ</a:t>
              </a:r>
              <a:endParaRPr lang="en-US" sz="2461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2022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3A2A49-2305-420A-8D94-8AE4A39927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1133812" y="0"/>
            <a:ext cx="1058188" cy="106312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BD6F9BF-B8BA-438F-A23C-1224AE01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" y="1"/>
            <a:ext cx="8083771" cy="1266090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СПЕЦИАЛЬНОСТЬ</a:t>
            </a:r>
            <a:br>
              <a:rPr lang="en-US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ПЕДИАТРИЯ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3F0876EC-4BF4-4C0C-AD2A-57968E7E67E6}"/>
              </a:ext>
            </a:extLst>
          </p:cNvPr>
          <p:cNvGraphicFramePr/>
          <p:nvPr/>
        </p:nvGraphicFramePr>
        <p:xfrm>
          <a:off x="1" y="1266091"/>
          <a:ext cx="8113080" cy="5591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2">
            <a:extLst>
              <a:ext uri="{FF2B5EF4-FFF2-40B4-BE49-F238E27FC236}">
                <a16:creationId xmlns:a16="http://schemas.microsoft.com/office/drawing/2014/main" id="{C264C089-C821-415D-952F-DA9575E72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502"/>
            <a:ext cx="8113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latin typeface="+mn-lt"/>
              </a:rPr>
              <a:t>КОЛИЧЕСТВО ВЫПУСКНИКОВ  </a:t>
            </a:r>
            <a:r>
              <a:rPr lang="ru-RU" sz="2400" b="1" dirty="0">
                <a:solidFill>
                  <a:srgbClr val="A21C28"/>
                </a:solidFill>
                <a:latin typeface="+mn-lt"/>
              </a:rPr>
              <a:t>157</a:t>
            </a:r>
          </a:p>
        </p:txBody>
      </p:sp>
    </p:spTree>
    <p:extLst>
      <p:ext uri="{BB962C8B-B14F-4D97-AF65-F5344CB8AC3E}">
        <p14:creationId xmlns:p14="http://schemas.microsoft.com/office/powerpoint/2010/main" val="2577117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8201149-3C94-4819-8FD7-01AC6C15522B}"/>
              </a:ext>
            </a:extLst>
          </p:cNvPr>
          <p:cNvGrpSpPr/>
          <p:nvPr/>
        </p:nvGrpSpPr>
        <p:grpSpPr>
          <a:xfrm>
            <a:off x="8048029" y="0"/>
            <a:ext cx="4195602" cy="6858000"/>
            <a:chOff x="10462437" y="0"/>
            <a:chExt cx="5454283" cy="8915400"/>
          </a:xfrm>
        </p:grpSpPr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472F24F3-2F76-405C-B0AD-AF38D5573B65}"/>
                </a:ext>
              </a:extLst>
            </p:cNvPr>
            <p:cNvSpPr/>
            <p:nvPr/>
          </p:nvSpPr>
          <p:spPr>
            <a:xfrm>
              <a:off x="10527952" y="0"/>
              <a:ext cx="5303708" cy="8915400"/>
            </a:xfrm>
            <a:prstGeom prst="rect">
              <a:avLst/>
            </a:prstGeom>
            <a:solidFill>
              <a:schemeClr val="tx1">
                <a:alpha val="2000"/>
              </a:schemeClr>
            </a:solidFill>
          </p:spPr>
          <p:txBody>
            <a:bodyPr/>
            <a:lstStyle/>
            <a:p>
              <a:endParaRPr lang="ru-RU" sz="1385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2455629-95B0-45E4-927F-8EA48F631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9" t="10122" r="14236"/>
            <a:stretch/>
          </p:blipFill>
          <p:spPr>
            <a:xfrm>
              <a:off x="10547002" y="902368"/>
              <a:ext cx="5303708" cy="8013032"/>
            </a:xfrm>
            <a:prstGeom prst="rect">
              <a:avLst/>
            </a:prstGeom>
          </p:spPr>
        </p:pic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41EE563E-14D3-40FE-BE04-AB6FD969FDFD}"/>
                </a:ext>
              </a:extLst>
            </p:cNvPr>
            <p:cNvSpPr txBox="1">
              <a:spLocks/>
            </p:cNvSpPr>
            <p:nvPr/>
          </p:nvSpPr>
          <p:spPr>
            <a:xfrm>
              <a:off x="10462437" y="0"/>
              <a:ext cx="5454283" cy="8915400"/>
            </a:xfrm>
            <a:prstGeom prst="rect">
              <a:avLst/>
            </a:prstGeom>
          </p:spPr>
          <p:txBody>
            <a:bodyPr vert="horz" lIns="70338" tIns="35169" rIns="70338" bIns="35169" rtlCol="0" anchor="ctr">
              <a:noAutofit/>
            </a:bodyPr>
            <a:lstStyle>
              <a:lvl1pPr algn="l" defTabSz="11887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7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2461" b="1" dirty="0">
                  <a:solidFill>
                    <a:srgbClr val="A21C28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СТРУКТУРА </a:t>
              </a: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ЗАНЯТОСТИ ВЫПУСКНИКОВ</a:t>
              </a:r>
              <a:endParaRPr lang="en-US" sz="2461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2022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3A2A49-2305-420A-8D94-8AE4A39927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1133812" y="0"/>
            <a:ext cx="1058188" cy="106312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BD6F9BF-B8BA-438F-A23C-1224AE01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" y="1"/>
            <a:ext cx="8083771" cy="1266090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СПЕЦИАЛЬНОСТЬ</a:t>
            </a:r>
            <a:br>
              <a:rPr lang="en-US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СТОМАТОЛОГИЯ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0DD87D04-170F-4DA3-ABE4-0290ACFCDD0B}"/>
              </a:ext>
            </a:extLst>
          </p:cNvPr>
          <p:cNvGraphicFramePr/>
          <p:nvPr/>
        </p:nvGraphicFramePr>
        <p:xfrm>
          <a:off x="1" y="1266091"/>
          <a:ext cx="8113080" cy="5591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2">
            <a:extLst>
              <a:ext uri="{FF2B5EF4-FFF2-40B4-BE49-F238E27FC236}">
                <a16:creationId xmlns:a16="http://schemas.microsoft.com/office/drawing/2014/main" id="{CB7CAD54-C696-4C2E-B79B-7E7737C0F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502"/>
            <a:ext cx="8113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latin typeface="+mn-lt"/>
              </a:rPr>
              <a:t>КОЛИЧЕСТВО ВЫПУСКНИКОВ  </a:t>
            </a:r>
            <a:r>
              <a:rPr lang="ru-RU" sz="2400" b="1" dirty="0">
                <a:solidFill>
                  <a:srgbClr val="A21C28"/>
                </a:solidFill>
                <a:latin typeface="+mn-lt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7838506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5235B5C4-0F18-4B2A-8798-0E57FBFAEAC6}"/>
              </a:ext>
            </a:extLst>
          </p:cNvPr>
          <p:cNvGraphicFramePr/>
          <p:nvPr/>
        </p:nvGraphicFramePr>
        <p:xfrm>
          <a:off x="1" y="1266091"/>
          <a:ext cx="8113080" cy="5591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8201149-3C94-4819-8FD7-01AC6C15522B}"/>
              </a:ext>
            </a:extLst>
          </p:cNvPr>
          <p:cNvGrpSpPr/>
          <p:nvPr/>
        </p:nvGrpSpPr>
        <p:grpSpPr>
          <a:xfrm>
            <a:off x="8048029" y="0"/>
            <a:ext cx="4195602" cy="6858000"/>
            <a:chOff x="10462437" y="0"/>
            <a:chExt cx="5454283" cy="8915400"/>
          </a:xfrm>
        </p:grpSpPr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472F24F3-2F76-405C-B0AD-AF38D5573B65}"/>
                </a:ext>
              </a:extLst>
            </p:cNvPr>
            <p:cNvSpPr/>
            <p:nvPr/>
          </p:nvSpPr>
          <p:spPr>
            <a:xfrm>
              <a:off x="10527952" y="0"/>
              <a:ext cx="5303708" cy="8915400"/>
            </a:xfrm>
            <a:prstGeom prst="rect">
              <a:avLst/>
            </a:prstGeom>
            <a:solidFill>
              <a:schemeClr val="tx1">
                <a:alpha val="2000"/>
              </a:schemeClr>
            </a:solidFill>
          </p:spPr>
          <p:txBody>
            <a:bodyPr/>
            <a:lstStyle/>
            <a:p>
              <a:endParaRPr lang="ru-RU" sz="1385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2455629-95B0-45E4-927F-8EA48F631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9" t="10122" r="14236"/>
            <a:stretch/>
          </p:blipFill>
          <p:spPr>
            <a:xfrm>
              <a:off x="10547002" y="902368"/>
              <a:ext cx="5303708" cy="8013032"/>
            </a:xfrm>
            <a:prstGeom prst="rect">
              <a:avLst/>
            </a:prstGeom>
          </p:spPr>
        </p:pic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41EE563E-14D3-40FE-BE04-AB6FD969FDFD}"/>
                </a:ext>
              </a:extLst>
            </p:cNvPr>
            <p:cNvSpPr txBox="1">
              <a:spLocks/>
            </p:cNvSpPr>
            <p:nvPr/>
          </p:nvSpPr>
          <p:spPr>
            <a:xfrm>
              <a:off x="10462437" y="0"/>
              <a:ext cx="5454283" cy="8915400"/>
            </a:xfrm>
            <a:prstGeom prst="rect">
              <a:avLst/>
            </a:prstGeom>
          </p:spPr>
          <p:txBody>
            <a:bodyPr vert="horz" lIns="70338" tIns="35169" rIns="70338" bIns="35169" rtlCol="0" anchor="ctr">
              <a:noAutofit/>
            </a:bodyPr>
            <a:lstStyle>
              <a:lvl1pPr algn="l" defTabSz="11887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7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2461" b="1" dirty="0">
                  <a:solidFill>
                    <a:srgbClr val="A21C28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СТРУКТУРА </a:t>
              </a: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ЗАНЯТОСТИ ВЫПУСКНИКОВ</a:t>
              </a:r>
              <a:endParaRPr lang="en-US" sz="2461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2022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3A2A49-2305-420A-8D94-8AE4A39927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1133812" y="0"/>
            <a:ext cx="1058188" cy="106312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BD6F9BF-B8BA-438F-A23C-1224AE01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" y="1"/>
            <a:ext cx="8083771" cy="1266090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СПЕЦИАЛЬНОСТЬ</a:t>
            </a:r>
            <a:br>
              <a:rPr lang="en-US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МЕДИЦИНСКАЯ КИБЕРНЕТИКА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779A6EE9-AC97-4CA1-9FAE-A21266B4C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502"/>
            <a:ext cx="8113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latin typeface="+mn-lt"/>
              </a:rPr>
              <a:t>КОЛИЧЕСТВО ВЫПУСКНИКОВ  </a:t>
            </a:r>
            <a:r>
              <a:rPr lang="ru-RU" sz="2400" b="1" dirty="0">
                <a:solidFill>
                  <a:srgbClr val="A21C28"/>
                </a:solidFill>
                <a:latin typeface="+mn-lt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40523189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8201149-3C94-4819-8FD7-01AC6C15522B}"/>
              </a:ext>
            </a:extLst>
          </p:cNvPr>
          <p:cNvGrpSpPr/>
          <p:nvPr/>
        </p:nvGrpSpPr>
        <p:grpSpPr>
          <a:xfrm>
            <a:off x="8048029" y="0"/>
            <a:ext cx="4195602" cy="6858000"/>
            <a:chOff x="10462437" y="0"/>
            <a:chExt cx="5454283" cy="8915400"/>
          </a:xfrm>
        </p:grpSpPr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472F24F3-2F76-405C-B0AD-AF38D5573B65}"/>
                </a:ext>
              </a:extLst>
            </p:cNvPr>
            <p:cNvSpPr/>
            <p:nvPr/>
          </p:nvSpPr>
          <p:spPr>
            <a:xfrm>
              <a:off x="10527952" y="0"/>
              <a:ext cx="5303708" cy="8915400"/>
            </a:xfrm>
            <a:prstGeom prst="rect">
              <a:avLst/>
            </a:prstGeom>
            <a:solidFill>
              <a:schemeClr val="tx1">
                <a:alpha val="2000"/>
              </a:schemeClr>
            </a:solidFill>
          </p:spPr>
          <p:txBody>
            <a:bodyPr/>
            <a:lstStyle/>
            <a:p>
              <a:endParaRPr lang="ru-RU" sz="1385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2455629-95B0-45E4-927F-8EA48F631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9" t="10122" r="14236"/>
            <a:stretch/>
          </p:blipFill>
          <p:spPr>
            <a:xfrm>
              <a:off x="10547002" y="902368"/>
              <a:ext cx="5303708" cy="8013032"/>
            </a:xfrm>
            <a:prstGeom prst="rect">
              <a:avLst/>
            </a:prstGeom>
          </p:spPr>
        </p:pic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41EE563E-14D3-40FE-BE04-AB6FD969FDFD}"/>
                </a:ext>
              </a:extLst>
            </p:cNvPr>
            <p:cNvSpPr txBox="1">
              <a:spLocks/>
            </p:cNvSpPr>
            <p:nvPr/>
          </p:nvSpPr>
          <p:spPr>
            <a:xfrm>
              <a:off x="10462437" y="0"/>
              <a:ext cx="5454283" cy="8915400"/>
            </a:xfrm>
            <a:prstGeom prst="rect">
              <a:avLst/>
            </a:prstGeom>
          </p:spPr>
          <p:txBody>
            <a:bodyPr vert="horz" lIns="70338" tIns="35169" rIns="70338" bIns="35169" rtlCol="0" anchor="ctr">
              <a:noAutofit/>
            </a:bodyPr>
            <a:lstStyle>
              <a:lvl1pPr algn="l" defTabSz="11887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7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2461" b="1" dirty="0">
                  <a:solidFill>
                    <a:srgbClr val="A21C28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СТРУКТУРА </a:t>
              </a: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ЗАНЯТОСТИ ВЫПУСКНИКОВ</a:t>
              </a:r>
              <a:endParaRPr lang="en-US" sz="2461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461" b="1" dirty="0">
                  <a:latin typeface="Verdana" panose="020B0604030504040204" pitchFamily="34" charset="0"/>
                  <a:ea typeface="Verdana" panose="020B0604030504040204" pitchFamily="34" charset="0"/>
                </a:rPr>
                <a:t>2022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3A2A49-2305-420A-8D94-8AE4A39927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1133812" y="0"/>
            <a:ext cx="1058188" cy="106312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BD6F9BF-B8BA-438F-A23C-1224AE01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" y="1"/>
            <a:ext cx="8083771" cy="1266090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СПЕЦИАЛЬНОСТЬ</a:t>
            </a:r>
            <a:br>
              <a:rPr lang="en-US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ФАРМАЦИЯ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4BD73367-BA9D-4ACA-8686-A25FC327F073}"/>
              </a:ext>
            </a:extLst>
          </p:cNvPr>
          <p:cNvGraphicFramePr/>
          <p:nvPr/>
        </p:nvGraphicFramePr>
        <p:xfrm>
          <a:off x="1" y="1266091"/>
          <a:ext cx="8113080" cy="5591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2">
            <a:extLst>
              <a:ext uri="{FF2B5EF4-FFF2-40B4-BE49-F238E27FC236}">
                <a16:creationId xmlns:a16="http://schemas.microsoft.com/office/drawing/2014/main" id="{BFB88168-A3D2-438B-AD05-81590B5F3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502"/>
            <a:ext cx="8113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latin typeface="+mn-lt"/>
              </a:rPr>
              <a:t>КОЛИЧЕСТВО ВЫПУСКНИКОВ  </a:t>
            </a:r>
            <a:r>
              <a:rPr lang="ru-RU" sz="2400" b="1" dirty="0">
                <a:solidFill>
                  <a:srgbClr val="A21C28"/>
                </a:solidFill>
                <a:latin typeface="+mn-lt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8294264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034A90"/>
      </a:accent2>
      <a:accent3>
        <a:srgbClr val="7F7F7F"/>
      </a:accent3>
      <a:accent4>
        <a:srgbClr val="7F7F7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Wor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rgbClr val="A21C2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4244</Words>
  <Application>Microsoft Office PowerPoint</Application>
  <PresentationFormat>Широкоэкранный</PresentationFormat>
  <Paragraphs>955</Paragraphs>
  <Slides>97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102" baseType="lpstr">
      <vt:lpstr>Arial</vt:lpstr>
      <vt:lpstr>Calibri</vt:lpstr>
      <vt:lpstr>Verdana</vt:lpstr>
      <vt:lpstr>Wingdings</vt:lpstr>
      <vt:lpstr>Тема Office</vt:lpstr>
      <vt:lpstr>ОБЕСПЕЧЕНИЕ СИСТЕМЫ ЗДРАВООХРАНЕНИЯ КРАЯ КВАЛИФИЦИРОВАННЫМИ МЕДИЦИНСКИМИ КАДРАМИ</vt:lpstr>
      <vt:lpstr>РАСШИРЕНИЕ ЦЕЛЕВОЙ АУДИТОРИИ </vt:lpstr>
      <vt:lpstr>ПРОФОРИЕНТАЦИОННЫЕ МЕРОПРИЯТИЯ ДЛЯ РАЗНЫХ ГРУПП</vt:lpstr>
      <vt:lpstr>НОВОЕ В ПРОФОРИЕНТАЦИИ</vt:lpstr>
      <vt:lpstr>МАСТЕР-КЛАССЫ </vt:lpstr>
      <vt:lpstr>НОВОЕ В ПРОФОРИЕНТАЦИИ</vt:lpstr>
      <vt:lpstr>НОВОЕ В ПРОФОРИЕНТАЦИИ</vt:lpstr>
      <vt:lpstr>Презентация PowerPoint</vt:lpstr>
      <vt:lpstr>Презентация PowerPoint</vt:lpstr>
      <vt:lpstr>РЕГИСТРАЦИЯ НА МЕРОПРИЯТИЯ</vt:lpstr>
      <vt:lpstr>РЕГИСТРАЦИЯ НА МЕРОПРИЯТИЯ</vt:lpstr>
      <vt:lpstr>ДОВУЗОВСКАЯ ПОДГОТОВКА </vt:lpstr>
      <vt:lpstr>Презентация PowerPoint</vt:lpstr>
      <vt:lpstr>ДИНАМИКА КОНТРОЛЬНЫХ ЦИФР ПРИЕМА</vt:lpstr>
      <vt:lpstr>ДИНАМИКА КОЛИЧЕСТВА ЗАЧИСЛЕННЫХ</vt:lpstr>
      <vt:lpstr>ЭКСПОРТ МЕДИЦИНСКОГО ОБРАЗОВАНИЯ</vt:lpstr>
      <vt:lpstr>КЛИНИЧЕСКИЙ КОМПОНЕНТ </vt:lpstr>
      <vt:lpstr>КРАСГМУ ИННОВАЦИОННЫЕ ПОДХОДЫ</vt:lpstr>
      <vt:lpstr>ПРОЕКТНОЕ ОБУЧЕНИЕ </vt:lpstr>
      <vt:lpstr>ПРОЕКТНОЕ ОБУЧЕНИЕ 2022 </vt:lpstr>
      <vt:lpstr>ЭЛЕМЕНТЫ ЭЛИТНОГО ОБРАЗОВАНИЯ</vt:lpstr>
      <vt:lpstr>ЭЛИТНОЕ ОБРАЗОВАНИЕ </vt:lpstr>
      <vt:lpstr>СОЗДАНИЕ КАДРОВОГО ПАСПОРТА  СИСТЕМЫ ЗДРАВООХРАНЕНИЯ РЕГИОНА</vt:lpstr>
      <vt:lpstr>ОБРАЗОВАТЕЛЬНЫЙ СЕРТИФИКАТ </vt:lpstr>
      <vt:lpstr>АККРЕДИТАЦИЯ СПЕЦИАЛИСТОВ </vt:lpstr>
      <vt:lpstr>ПЕРВИЧНАЯ АККРЕДИТАЦИЯ СПЕЦИАЛИСТОВ (СПЕЦИАЛИТЕТ) летняя сессия 2022 </vt:lpstr>
      <vt:lpstr>ПЕРВИЧНАЯ СПЕЦИАЛИЗИРОВАННАЯ АККРЕДИТАЦИЯ (ОРДИНАТУРА, ДПО) осень 2021 – зима 2022</vt:lpstr>
      <vt:lpstr>Презентация PowerPoint</vt:lpstr>
      <vt:lpstr>ИТОГИ ПЕРВИЧНОЙ АККРЕДИТАЦИИ И СПЕЦИАЛИЗИРОВАННОЙ АККРЕДИТАЦИИ </vt:lpstr>
      <vt:lpstr>Презентация PowerPoint</vt:lpstr>
      <vt:lpstr>ИНСТИТУТ ПОСЛЕДИПЛОМНОГО ОБРАЗОВАНИЯ</vt:lpstr>
      <vt:lpstr>ПОРТАЛ НЕПРЕРЫВНОГО МЕДИЦИНСКОГО И  ФАРМАЦЕВТИЧЕСКОГО ОБРАЗОВАНИЯ МЗ РФ</vt:lpstr>
      <vt:lpstr>КОЛИЧЕСТВО КУРСОВ НМО ОБРАЗОВАТЕЛЬНЫХ ОРГАНИЗАЦИЙ СФО</vt:lpstr>
      <vt:lpstr>КОЛИЧЕСТВО ЗАОЧНЫХ КУРСОВ НМО* ОБРАЗОВАТЕЛЬНЫХ ОРГАНИЗАЦИЙ СФО</vt:lpstr>
      <vt:lpstr>ИННОВАЦИИ ТЕХНОЛОГИЧЕСКИЕ (ПРОДУКТОВЫЕ)</vt:lpstr>
      <vt:lpstr>ПРОГРАММА НОВОГО ПОКОЛЕНИЯ*  ТЕРАПЕВТИЧЕСКИЙ ДИКТАНТ</vt:lpstr>
      <vt:lpstr>ТЕРАПЕВТИЧЕСКИЙ ДИКТАНТ </vt:lpstr>
      <vt:lpstr>ИННОВАЦИИ ТЕХНОЛОГИЧЕСКИЕ (ПРОДУКТОВЫЕ)</vt:lpstr>
      <vt:lpstr>ИННОВАЦИИ ОРГАНИЗАЦИОННЫЕ (ПРОЦЕССНЫЕ)</vt:lpstr>
      <vt:lpstr>ГОТОВНОСТЬ К РАБОТЕ В ПРАКТИЧЕСКОМ ЗДРАВООХРАНЕНИИ</vt:lpstr>
      <vt:lpstr>Презентация PowerPoint</vt:lpstr>
      <vt:lpstr>ПРИЧИНЫ НЕЖЕЛАНИЯ  ТРУДОУСТРАИВАТЬСЯ В МЕДИЦИНСКИЕ ОРГАНИЗАЦИИ РАЙОНОВ КРАЯ</vt:lpstr>
      <vt:lpstr>НЕОБХОДИМЫЕ ИЗМЕНЕНИЯ В СФЕРЕ  ЗДРАВООХРАНЕНИЯ*</vt:lpstr>
      <vt:lpstr>ФЗ от 29.12.2012 N 273-ФЗ «Об образовании в РФ»</vt:lpstr>
      <vt:lpstr>ГОТОВНОСТЬ К РАБОТЕ В ПРАКТИЧЕСКОМ ЗДРАВООХРАНЕНИИ</vt:lpstr>
      <vt:lpstr>УСЛОВИЯ ПРИМЕНЕНИЯ ПАРАЛЛЕЛЬНОГО ДПО</vt:lpstr>
      <vt:lpstr>ОСОБЕННОСТИ ОБРАЗОВАТЕЛЬНОГО ПРОЦЕССА</vt:lpstr>
      <vt:lpstr>ОРГАНИЗАЦИЯ ДИСТАНЦИОННОГО КОМПОНЕНТА ОБУЧЕНИЯ</vt:lpstr>
      <vt:lpstr>ПРОФЕССИОНАЛЬНАЯ ПЕРЕПОДГОТОВКА </vt:lpstr>
      <vt:lpstr>ГОТОВНОСТЬ К РАБОТЕ В ПРАКТИЧЕСКОМ ЗДРАВООХРАНЕНИИ</vt:lpstr>
      <vt:lpstr>Презентация PowerPoint</vt:lpstr>
      <vt:lpstr>ЧТО ЭТО ДАСТ? </vt:lpstr>
      <vt:lpstr>ИННОВАЦИИ ОРГАНИЗАЦИОННЫЕ (ПРОЦЕССНЫЕ)</vt:lpstr>
      <vt:lpstr>ГЕОГРАФИЯ ВПП </vt:lpstr>
      <vt:lpstr>ЗАДАЧИ ВПП </vt:lpstr>
      <vt:lpstr>ТЕХНОЛОГИЯ ВПП кафедра ЛОР болезней с курсом ПО </vt:lpstr>
      <vt:lpstr>ОБОРУДОВАНИЕ </vt:lpstr>
      <vt:lpstr>ПОЛУЧЕННЫЕ РЕЗУЛЬТАТЫ </vt:lpstr>
      <vt:lpstr>ВПП С ПРИМЕНЕНИЕМ IT-ТЕХНОЛОГИЙ ВОЗМОЖНОСТИ</vt:lpstr>
      <vt:lpstr>ВПП С ПРИМЕНЕНИЕМ IT-ТЕХНОЛОГИЙ ДЛЯ ПАЦИЕНТА </vt:lpstr>
      <vt:lpstr>ВПП С ПРИМЕНЕНИЕМ IT-ТЕХНОЛОГИЙ ДЛЯ ППС </vt:lpstr>
      <vt:lpstr>ПРОИЗВОДСТВЕННАЯ ПРАКТИКА  ординаторов в районах Красноярского края</vt:lpstr>
      <vt:lpstr>Презентация PowerPoint</vt:lpstr>
      <vt:lpstr>ПРОИЗВОДСТВЕННАЯ ПРАКТИКА ОРДИНАТОРОВ В РАЙОНАХ КРАСНОЯРСКОГО КРАЯ</vt:lpstr>
      <vt:lpstr>НАУЧНО-ПРАКТИЧЕСКИЕ И КАРЬЕРНЫЕ МЕРОПРИЯТИЯ</vt:lpstr>
      <vt:lpstr>НЕДЕЛЯ КАРЬЕРЫ 2022 </vt:lpstr>
      <vt:lpstr>НЕДЕЛЯ КАРЬЕРЫ 2022 </vt:lpstr>
      <vt:lpstr>ПРОГРАММЫ ДПП РАЗРАБОТАННЫЕ НА ОСНОВЕ НПА ПО ЗАПРОСУ*</vt:lpstr>
      <vt:lpstr>ПРОГРАММЫ ДПП РАЗРАБОТАННЫЕ НА ОСНОВЕ НПА ПО ЗАПРОСУ*</vt:lpstr>
      <vt:lpstr>НОВИНКИ 2022 </vt:lpstr>
      <vt:lpstr>ВОЕННО-ПОЛЕВАЯ ТЕРАПИЯ И ХИРУРГИЯ</vt:lpstr>
      <vt:lpstr>ВОЕННО-ПОЛЕВАЯ ТЕРАПИЯ И ХИРУРГИЯ</vt:lpstr>
      <vt:lpstr>ПОДБОР МЕДИЦИНСКОГО ПЕРСОНАЛА ДЛЯ ЛПУ</vt:lpstr>
      <vt:lpstr>МЕДИЦИНСКИЙ КАДРОВЫЙ ПРИЗЫВ </vt:lpstr>
      <vt:lpstr>ФАКУЛЬТЕТУС </vt:lpstr>
      <vt:lpstr>ФАКУЛЬТЕТУС Динамика добавления кадровых партнеров</vt:lpstr>
      <vt:lpstr>ФАКУЛЬТЕТУС Динамика актуальных вакансий</vt:lpstr>
      <vt:lpstr>ФАКУЛЬТЕТУС доступные данные</vt:lpstr>
      <vt:lpstr>ПОДБОР МЕДИЦИНСКОГО ПЕРСОНАЛА ДЛЯ ЛПУ</vt:lpstr>
      <vt:lpstr>СОЦИАЛЬНЫЕ СЕТИ Центра развития профессиональной карьеры</vt:lpstr>
      <vt:lpstr>НОВЫЕ ТЕНДЕНЦИИ В ПАРТНЕРСТВЕ  УНИВЕРСИТЕТ &amp; РАБОТОДАТЕЛЬ</vt:lpstr>
      <vt:lpstr>ЗНАКОМСТВО С КАДРОВЫМИ ЦЕНТРАМИ ВЛАДИМИРА И МОСКВЫ</vt:lpstr>
      <vt:lpstr>ЗНАКОМСТВО С КАДРОВЫМИ ЦЕНТРАМИ ВЛАДИМИРА И МОСКВЫ</vt:lpstr>
      <vt:lpstr>АКСЕЛЕРАТОР ЦЕНТРОВ КАРЬЕРЫ </vt:lpstr>
      <vt:lpstr>АКСЕЛЕРАТОР ЦЕНТРОВ КАРЬЕРЫ </vt:lpstr>
      <vt:lpstr>ПЛАНИРУЕМЫЕ НАПРАВЛЕНИЯ РАЗВИТИЯ СОТРУДНИЧЕСТВА</vt:lpstr>
      <vt:lpstr>МОНИТОРИНГИ ПО ТРУДОУСТРОЙСТВУ </vt:lpstr>
      <vt:lpstr>СПЕЦИАЛИТЕТ </vt:lpstr>
      <vt:lpstr>ОРДИНАТУРА</vt:lpstr>
      <vt:lpstr>Презентация PowerPoint</vt:lpstr>
      <vt:lpstr>Презентация PowerPoint</vt:lpstr>
      <vt:lpstr>СПАСИБО ЗА ВНИМАНИЕ</vt:lpstr>
      <vt:lpstr>СПЕЦИАЛЬНОСТЬ ЛЕЧЕБНОЕ ДЕЛО</vt:lpstr>
      <vt:lpstr>СПЕЦИАЛЬНОСТЬ ПЕДИАТРИЯ</vt:lpstr>
      <vt:lpstr>СПЕЦИАЛЬНОСТЬ СТОМАТОЛОГИЯ</vt:lpstr>
      <vt:lpstr>СПЕЦИАЛЬНОСТЬ МЕДИЦИНСКАЯ КИБЕРНЕТИКА</vt:lpstr>
      <vt:lpstr>СПЕЦИАЛЬНОСТЬ ФАРМАЦИЯ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Denbag</dc:creator>
  <cp:lastModifiedBy>ирина соловьева</cp:lastModifiedBy>
  <cp:revision>402</cp:revision>
  <dcterms:created xsi:type="dcterms:W3CDTF">2022-10-10T07:44:37Z</dcterms:created>
  <dcterms:modified xsi:type="dcterms:W3CDTF">2022-11-15T13:40:34Z</dcterms:modified>
</cp:coreProperties>
</file>