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85" r:id="rId3"/>
    <p:sldId id="287" r:id="rId4"/>
    <p:sldId id="328" r:id="rId5"/>
    <p:sldId id="329" r:id="rId6"/>
    <p:sldId id="330" r:id="rId7"/>
    <p:sldId id="294" r:id="rId8"/>
    <p:sldId id="331" r:id="rId9"/>
    <p:sldId id="332" r:id="rId10"/>
    <p:sldId id="333" r:id="rId11"/>
    <p:sldId id="297" r:id="rId12"/>
    <p:sldId id="334" r:id="rId13"/>
    <p:sldId id="335" r:id="rId14"/>
    <p:sldId id="336" r:id="rId15"/>
    <p:sldId id="310" r:id="rId16"/>
    <p:sldId id="309" r:id="rId17"/>
    <p:sldId id="337" r:id="rId18"/>
    <p:sldId id="338" r:id="rId19"/>
    <p:sldId id="339" r:id="rId20"/>
    <p:sldId id="340" r:id="rId21"/>
    <p:sldId id="341" r:id="rId22"/>
    <p:sldId id="306" r:id="rId23"/>
    <p:sldId id="312" r:id="rId24"/>
    <p:sldId id="313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14" r:id="rId33"/>
    <p:sldId id="315" r:id="rId34"/>
    <p:sldId id="316" r:id="rId35"/>
    <p:sldId id="349" r:id="rId36"/>
    <p:sldId id="350" r:id="rId37"/>
    <p:sldId id="351" r:id="rId38"/>
    <p:sldId id="318" r:id="rId39"/>
    <p:sldId id="352" r:id="rId40"/>
    <p:sldId id="319" r:id="rId41"/>
    <p:sldId id="320" r:id="rId42"/>
    <p:sldId id="353" r:id="rId43"/>
    <p:sldId id="354" r:id="rId44"/>
    <p:sldId id="355" r:id="rId45"/>
    <p:sldId id="356" r:id="rId46"/>
    <p:sldId id="357" r:id="rId47"/>
    <p:sldId id="270" r:id="rId48"/>
    <p:sldId id="358" r:id="rId49"/>
    <p:sldId id="359" r:id="rId50"/>
    <p:sldId id="360" r:id="rId51"/>
    <p:sldId id="361" r:id="rId52"/>
    <p:sldId id="362" r:id="rId53"/>
    <p:sldId id="279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284" r:id="rId63"/>
    <p:sldId id="327" r:id="rId64"/>
    <p:sldId id="373" r:id="rId65"/>
    <p:sldId id="371" r:id="rId66"/>
    <p:sldId id="286" r:id="rId67"/>
    <p:sldId id="37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0528-3330-4E9D-BDCE-938A8AD3F39F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2D73-1E18-4DC8-A8A2-2C75FC19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8970-94E3-4408-BBC5-372F35B741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59735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Лекция № 14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ФАРМАКОЛОГИЯ ЛЕКАРСТВЕННЫХ СРЕДСТВ ДЛЯ ЛЕЧЕНИЯ САХАРНОГО ДИАБЕТА И ПАТОЛОГИИ ЩИТОВИДНОЙ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ЖЕЛЕЗЫ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Брюханова И.Я.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5D8481-4855-4F59-9B2A-ED71C08B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МНН: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натрия (аналог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Т4)</a:t>
            </a:r>
          </a:p>
          <a:p>
            <a:pPr marL="1260475" indent="-1260475">
              <a:buNone/>
              <a:tabLst>
                <a:tab pos="1071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ТН: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-тироксин,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Эутирокс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Баготирокс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Медленнодействующий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синтетический гормон щитовидной железы. Лечение начинают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 (25 мкг), постепенно доводят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100мкг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нивелировать клинические проявление заболевания.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Фармакологическая группа: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тиреоидное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выпуска: таблетки 50, 75,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100, 125, 150 мкг.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45DA9E-9D87-4E92-AA8C-4EE81BDBA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76" t="1701" r="3030"/>
          <a:stretch/>
        </p:blipFill>
        <p:spPr>
          <a:xfrm>
            <a:off x="-10264" y="-1"/>
            <a:ext cx="4291140" cy="55873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675FCD-C7AB-4151-A591-831148765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52" t="2241" r="2786" b="5869"/>
          <a:stretch/>
        </p:blipFill>
        <p:spPr>
          <a:xfrm>
            <a:off x="4280876" y="2780928"/>
            <a:ext cx="4863124" cy="3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5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2867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(Т3)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Быстродействующий синтетический препарат,  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организма выводится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быстро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4-8 раз активнее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левотироксина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натрия, лучше всасывается в ЖКТ. </a:t>
            </a:r>
          </a:p>
          <a:p>
            <a:pPr indent="45085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 не применяют для обычной заместительной терапии,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 при неотложных состояниях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микседематозной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коме.  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 особенно 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опасаться развития 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осложнений со стороны сердца.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D142AE-479B-4FE3-8150-E814E5B8D3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17032"/>
            <a:ext cx="5688632" cy="265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14313" y="24434"/>
            <a:ext cx="8501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Тиреотом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комбинированный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препарат-левотироксин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120мкг,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40 мкг. Назначают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½-1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сутки. Действие начинается быстро за счет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лиотиронина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пролонгация эффекта обусловлена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левотироксином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Тиреокомб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комбинированный препарат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10 мкг.,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70 мкг,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йодит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калия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150мг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Назначают по 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3 раза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день.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3302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355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86B224-1E27-4CB6-9687-427ACFE4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E07A97-FC0D-43A4-8DA6-47FC0F7E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35290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Тахикардия, нарушение 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сердечного ритма.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Обострение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ИБС.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повышение уровня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сахара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Аллергические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5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FF3A1-33AE-4617-B866-3605E7FF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АНТИТИРЕОИДНЫХ СРЕДСТВ (ТИРЕОСТАТИКИ)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79FBCE-6899-4E54-9EE0-8E1E5DED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6" y="1916832"/>
            <a:ext cx="9129714" cy="49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назначению препаратов этой группы является гипертиреоз, связанный с повышением функции щитовидной железы и уровня тиреоидных гормонов в крови. Причиной гипертиреоза чаше всего является диффузный токсический зоб. У пожилых людей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узловой зоб.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1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99A8F0-997D-49FC-BBD8-5646B9219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Гипертиреоз – диффузный токсический зоб,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Базедова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болезнь. В клинической практике встречается чаще. Это заболевание характеризуется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триадой симптомов: зоб, пучеглазие, тахикардия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больных отмечается повышенная возбудимость, раздражительность, похудание, непереносимость тепла, потливость, дрожание рук, тахикардия, повышение АД, повышен основной обмен.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Татьяна Витальевна\Desktop\zhenschiny-zabolevayut-gorazdo-chasche-muzhchi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29600" cy="4937760"/>
          </a:xfrm>
          <a:prstGeom prst="rect">
            <a:avLst/>
          </a:prstGeom>
          <a:noFill/>
          <a:ln w="63500" cmpd="sng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2EC2B9-1DE6-465F-B151-D732DFFF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Антитиреоидные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3F1497-E98D-40BD-A5E6-FF5D3B17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611188" indent="-954088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Тиамазол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Тирозол,Мерказолил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Пропилтиоурацил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Пропицил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Калия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йодид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Калия перхлорат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1610BA-39E3-496E-ADD8-57E2BEA5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82" y="160337"/>
            <a:ext cx="9145016" cy="67637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ТИРЕОСТАТИКОВ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99A758-C124-45BD-940E-F27A84F8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35434" cy="594928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Тиреостатики подавляют синтез Т3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Т4. Они ингибируют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 тиреоидную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переводит йод в активную форму и способствует йодированию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тирозина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образованию гормонов Т3 и Т4.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Пропилтиоурацил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того, тормозит превращение Т4 в Т3.  </a:t>
            </a:r>
          </a:p>
          <a:p>
            <a:pPr marL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Тиамазол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10 раз активнее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пропилтиоурацила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8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лекции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96237"/>
            <a:ext cx="9144000" cy="606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Щитовидная железа: понятие, гормоны и их функция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Гормоны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щитовидной железы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3.Гипотиреоз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понятие, симптомы</a:t>
            </a:r>
          </a:p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.Клинико-фармакологическая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характеристика  препаратов, применяемых для заместительной терапии при гипотиреозе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5.Гипертиреоз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понятие. симптомы 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6.Клинико-фармакологическая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тиреостатиков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7.Оценка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эффективности и безопасности лекарственных средств, применяемых для лечения патологии щитовидной железы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Сахарный диабет: понятие, типы сахарного диабета 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9.Клинико-фармакологическая характеристика инсулинов 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10.Клинико-фармакологическая характеристика синтетических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антидиабетических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средств: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1) Клинико-фармакологическая характеристика производных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сульфонилмочевины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2) Клинико-фармакологическая характеристика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бигуанидов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Оценка эффективности и безопасности лекарственных средств, применяемых для лечения сахарного диабета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2F35CE-4920-4E71-B97C-411C0228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68660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сходен, однако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пропилтиоурацил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проходит через плацентарный барьер, поэтому назначают при гипертиреозе у беременных (хотя беременность при гипертиреозе наступает редко). </a:t>
            </a:r>
          </a:p>
          <a:p>
            <a:pPr marL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Калия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перхлорат тормозит активный захват йода щитовидной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железой.</a:t>
            </a: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Калия йодид  нарушают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гормонов в кровь.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4798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214313" y="188640"/>
            <a:ext cx="87153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Гипертиреоз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связанный с повышением 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щитовидной железы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уровня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гормонов в крови.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к хирургическому лечению тиреотоксикоза, послеоперационные рецидивы тиреотоксикоза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Особенности применения: внутрь, после еды, при легких и средних формах по 0,005 3 раза в сутки, при тяжелой форме - по 0,01 3 раза в сутки. Поддерживающая доза составляет 5-10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37258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81128"/>
            <a:ext cx="4608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65028E-3B19-47F2-8852-00C4D0B8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716016" cy="685799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Мерказолил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по 5 мг. Назначают внутрь после еды. Начинают с 10 мг 3 раза в сутки, поддерживающая доза составляет 5-10 мг/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E3584D-4089-40A8-9521-499DCF0E47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4585"/>
            <a:ext cx="4283968" cy="59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FFAFF7-F1A2-4AFC-9970-DEC6242D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458" y="0"/>
            <a:ext cx="5220072" cy="685800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4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Пропилтиоурацил</a:t>
            </a:r>
            <a:endParaRPr lang="ru-RU" sz="4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по 50мг. Назначают внутрь, не разжевывая, запивая достаточным количеством жидкости по 75–100 мг/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поддерживающая доза — 25–150 мг/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47970335-91644-700_700.jpg">
            <a:extLst>
              <a:ext uri="{FF2B5EF4-FFF2-40B4-BE49-F238E27FC236}">
                <a16:creationId xmlns:a16="http://schemas.microsoft.com/office/drawing/2014/main" xmlns="" id="{EC434079-3A2E-4B7E-BB41-A5A18FA91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07" t="8558" r="4907" b="5859"/>
          <a:stretch/>
        </p:blipFill>
        <p:spPr>
          <a:xfrm>
            <a:off x="5136614" y="800707"/>
            <a:ext cx="4030048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5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49D07-8066-41BB-A33E-EFE67CB6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ТИРЕОСТАТИКОВ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80DD25-79F1-4EE6-BC09-641E0EF4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085184"/>
          </a:xfrm>
        </p:spPr>
        <p:txBody>
          <a:bodyPr>
            <a:normAutofit/>
          </a:bodyPr>
          <a:lstStyle/>
          <a:p>
            <a:pPr marL="0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Лейкопения, вплоть до агранулоцитоза </a:t>
            </a:r>
          </a:p>
          <a:p>
            <a:pPr marL="0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 </a:t>
            </a:r>
          </a:p>
          <a:p>
            <a:pPr marL="0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</a:t>
            </a:r>
          </a:p>
          <a:p>
            <a:pPr marL="0"/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5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Сахарный диабет (СД)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Сахарный диабет (СД) – это гетерогенное заболевание, характеризующееся хронической гипергликемией, обусловленной абсолютной или относительной недостаточностью инсулина, что приводит к нарушению всех видов обмена веществ, прежде всего углеводного, поражению сосудов (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ангиопатии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), нервной системы (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нейропатии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), а также других органов и систем.  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Абсолютная недостаточность – нарушение секреции инсулина. 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Относительная недостаточность – уменьшение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рецепторов к инсулину на поверхности клеток и развитии толерантности клеток к его действию.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6713" y="0"/>
            <a:ext cx="9111350" cy="404664"/>
          </a:xfrm>
        </p:spPr>
        <p:txBody>
          <a:bodyPr>
            <a:noAutofit/>
          </a:bodyPr>
          <a:lstStyle/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628" y="548680"/>
            <a:ext cx="9144000" cy="6309320"/>
          </a:xfrm>
        </p:spPr>
        <p:txBody>
          <a:bodyPr>
            <a:noAutofit/>
          </a:bodyPr>
          <a:lstStyle/>
          <a:p>
            <a:pPr marL="0" indent="-514350" algn="just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Встречается у более молодых людей чаще до 30 лет. Поражаются </a:t>
            </a:r>
            <a:r>
              <a:rPr lang="el-G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-клетки островков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Лангерганса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поджелудочной железы. В этиологии заболевания – аутоиммунные процессы, вирусная инфекция, генетические факторы. Течение заболевания тяжелое, с развитием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кетоацидоза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задержке введения инсулина. Лечение: постоянное, пожизненное введение препаратов инсулина - заместительная терапия инсулином.</a:t>
            </a:r>
          </a:p>
          <a:p>
            <a:pPr marL="514350" indent="-514350">
              <a:buNone/>
            </a:pP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10939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Наблюдается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более пожилых людей, нередко имеет место ожирение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Возникает в результате гибели части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бета-клеток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снижения выработки инсулина,  потери чувствительности клеток организма к инсулину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его транспорта. Течение более легкое, обычно без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кетоацидоза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лечения СД 2 типа назначают строгую диету, гипогликемические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пероральные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ЛС, при неэффективности сочетают с инсулином.</a:t>
            </a:r>
          </a:p>
          <a:p>
            <a:pPr marL="0" algn="just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 lnSpcReduction="10000"/>
          </a:bodyPr>
          <a:lstStyle/>
          <a:p>
            <a:pPr indent="19050" eaLnBrk="1" hangingPunct="1"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Классическая триада симптомов при СД: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Полиурия (более 2л мочи в сутки).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Полидипсия (чувство жажды).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Полифагия (повышенный аппетит).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Другие признаки СД: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905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Сильный зуд в области половых органов. </a:t>
            </a:r>
          </a:p>
          <a:p>
            <a:pPr indent="1905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Слабость, повышенная утомляемость.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Частые простуды.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Гнойные заболевания кожи, фурункулез, появление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труднозаживающих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язв.</a:t>
            </a:r>
          </a:p>
          <a:p>
            <a:pPr indent="19050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Другие жалобы обусловлены поражением внутренних органов, сосудистой и нервной систем.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 фармакология препаратов инсулина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9198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гормон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вырабатываемый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-клетками островков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Лангерганса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поджелудочной железы. Влияет на все виды обмена, но особенно на углеводный обмен; увеличивает поглощение и использование глюкозы тканями, увеличивает синтез гликогена в печени; угнетает липолиз, препятствует образованию кетоновых тел, стимулирует синтез пептидов.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E85DD-9553-487D-ACCC-C2F99A3A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37"/>
            <a:ext cx="9144000" cy="1143000"/>
          </a:xfrm>
        </p:spPr>
        <p:txBody>
          <a:bodyPr>
            <a:normAutofit/>
          </a:bodyPr>
          <a:lstStyle/>
          <a:p>
            <a:r>
              <a:rPr lang="ru-RU" sz="5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C3E940-AA80-4019-A476-E773443D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4" y="141277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железа, вырабатывающая 2 типа гормонов. Гормоны щитовидной железы, выделяясь в кровоток действуют на ткани и органы всего организма.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9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858" y="0"/>
            <a:ext cx="9162858" cy="685800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60 лет для лечения СД применяли говяжий и свиной инсулины, которые по составу несколько отличаются от человеческого и человеческие полусинтетические инсулины, полученные из свиных. В настоящее время получают человеческий инсулин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генноинженерным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способом. Его преимущества - не обладает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иммуногенными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свойствами, так как идентичен естественному гормону человека.  </a:t>
            </a:r>
          </a:p>
          <a:p>
            <a:pPr marL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применяются только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генноинженерные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инсулины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инсулинов по продолжительности действия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Инсулины ультракороткого действия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Начало действия через 5-15 мин;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Пик действия через 1- 2 часа;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Продолжительность действия   3 – 4.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лизпро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Хумалог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– ДНК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рекомбинантный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аналог инсулина  человека.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аспарт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НовоРапид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Пенфилл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НовоРапид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ФлексПен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глулизин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Апидра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BF9EC-FFE0-4CB2-91B4-C18780B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лизпро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Хумалог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4D602D-576B-4F75-AEFF-B9C0258E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91" t="5818" r="18676" b="8846"/>
          <a:stretch/>
        </p:blipFill>
        <p:spPr>
          <a:xfrm>
            <a:off x="539552" y="2017208"/>
            <a:ext cx="3528392" cy="45661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2D884F-6FA2-4A8E-9906-9F6F5887E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87880"/>
            <a:ext cx="1224136" cy="6110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F4DB19-B2DB-4CC2-8397-01DA932F05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39789"/>
            <a:ext cx="1366480" cy="41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7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44198-C0D3-4970-B011-8BED03F7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12776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НовоРапид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Пенфилл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НовоРапид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ФлексПен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BC0F93-D74C-4637-AD8F-CFC689E5AB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754" t="3117" r="16254" b="1606"/>
          <a:stretch/>
        </p:blipFill>
        <p:spPr>
          <a:xfrm>
            <a:off x="24303" y="1542784"/>
            <a:ext cx="2699792" cy="5315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26F340-445A-4038-AD48-A3E0A309A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2879" y="1542784"/>
            <a:ext cx="1416818" cy="5315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61CE07-0EF6-4F32-9DC7-61D933863B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91759"/>
            <a:ext cx="4157538" cy="35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2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C75FC6-3AC7-452E-8FD4-EEAD229B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глулизин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Апидра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CA7CA9-485B-402C-9397-00DD2A8A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36" b="3087"/>
          <a:stretch/>
        </p:blipFill>
        <p:spPr>
          <a:xfrm>
            <a:off x="6804248" y="832148"/>
            <a:ext cx="1907753" cy="5832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ED3877-D007-4AE3-97E2-EEEF3DD8E8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3825"/>
            <a:ext cx="1152128" cy="6451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4603D8-840C-4E0C-9C09-CB9CC24825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170" b="5693"/>
          <a:stretch/>
        </p:blipFill>
        <p:spPr>
          <a:xfrm>
            <a:off x="1364928" y="2420888"/>
            <a:ext cx="5334024" cy="39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5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" y="237669"/>
            <a:ext cx="9144000" cy="671051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ИНСУЛИНЫ КОРОТКОГО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098022" cy="602128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через 20-30 минут</a:t>
            </a:r>
          </a:p>
          <a:p>
            <a:pPr marL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действия через 1-3 часа</a:t>
            </a: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действия 6–8 часов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Инсулин растворимый </a:t>
            </a:r>
            <a:r>
              <a:rPr lang="ru-RU" sz="4000" dirty="0" smtClean="0"/>
              <a:t>[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человеческий генно-инженерный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Хумулин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Регуляр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Генсулин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Актрапид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НМ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 Раствор для инъекций флаконы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КвикПен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™</a:t>
            </a:r>
          </a:p>
          <a:p>
            <a:endParaRPr lang="ru-RU" sz="4000" dirty="0" smtClean="0"/>
          </a:p>
          <a:p>
            <a:pPr marL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243DE-7FC2-417B-A06D-27CB00F1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" y="7676"/>
            <a:ext cx="9135681" cy="147710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Хумулин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ДНК-рекомбинантный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человеческий. Вводят подкожно. Возможно в/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введение.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627B96-CD0F-4436-93B8-7FBCB815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03" t="16322" r="7049" b="9368"/>
          <a:stretch/>
        </p:blipFill>
        <p:spPr>
          <a:xfrm>
            <a:off x="3476242" y="2492896"/>
            <a:ext cx="4359601" cy="2510074"/>
          </a:xfrm>
          <a:prstGeom prst="rect">
            <a:avLst/>
          </a:prstGeom>
        </p:spPr>
      </p:pic>
      <p:pic>
        <p:nvPicPr>
          <p:cNvPr id="5" name="Рисунок 4" descr="хумулин_р_шр.jpg">
            <a:extLst>
              <a:ext uri="{FF2B5EF4-FFF2-40B4-BE49-F238E27FC236}">
                <a16:creationId xmlns="" xmlns:a16="http://schemas.microsoft.com/office/drawing/2014/main" id="{9374264B-6701-4855-80DE-F33C707C2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8133"/>
            <a:ext cx="2409546" cy="51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хумулин Р карт.jpg">
            <a:extLst>
              <a:ext uri="{FF2B5EF4-FFF2-40B4-BE49-F238E27FC236}">
                <a16:creationId xmlns="" xmlns:a16="http://schemas.microsoft.com/office/drawing/2014/main" id="{A6255BC3-79B2-43FB-83AA-A195A0A5A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2" r="7343"/>
          <a:stretch/>
        </p:blipFill>
        <p:spPr bwMode="auto">
          <a:xfrm>
            <a:off x="2587142" y="2731643"/>
            <a:ext cx="864096" cy="41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Актрапид НМ пенф карт.jpg">
            <a:extLst>
              <a:ext uri="{FF2B5EF4-FFF2-40B4-BE49-F238E27FC236}">
                <a16:creationId xmlns="" xmlns:a16="http://schemas.microsoft.com/office/drawing/2014/main" id="{24FB8EB1-349A-49BC-8BFB-B0BADD897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59" y="1916832"/>
            <a:ext cx="110364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28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pPr algn="l"/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ИНСУЛИНЫ  СРЕДНЕЙ ПРОДОЛ-   </a:t>
            </a:r>
            <a:b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ЖИТЕЛЬНОСТИ  ДЕЙСТВИЯ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84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часа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действия через 6-8 часов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действия 12-16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  <a:p>
            <a:pPr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Инсулин-изофан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человеческий генно-инженерный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Хумулин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НПХ,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Протафан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НМ) 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Хумулин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НПХ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 суспензия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/к введения флаконы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КвикПен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Протафан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-суспензия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/к введения картриджи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ФлексПен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31683-3885-4CF1-9FDA-0990C398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изофан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Протафан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НМ,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Хумулин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AEA1D8-C199-4BE4-BAE6-B3A6C3FA4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2" t="15464" r="1649" b="14082"/>
          <a:stretch/>
        </p:blipFill>
        <p:spPr>
          <a:xfrm>
            <a:off x="3288717" y="2492896"/>
            <a:ext cx="5650510" cy="4176464"/>
          </a:xfrm>
          <a:prstGeom prst="rect">
            <a:avLst/>
          </a:prstGeom>
        </p:spPr>
      </p:pic>
      <p:pic>
        <p:nvPicPr>
          <p:cNvPr id="5" name="Рисунок 4" descr="НовоПен ручки.jpg">
            <a:extLst>
              <a:ext uri="{FF2B5EF4-FFF2-40B4-BE49-F238E27FC236}">
                <a16:creationId xmlns:a16="http://schemas.microsoft.com/office/drawing/2014/main" xmlns="" id="{208E1D05-D2F7-474C-9EB8-58D3DD78D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9273"/>
            <a:ext cx="1234058" cy="62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Протафан карт.jpg">
            <a:extLst>
              <a:ext uri="{FF2B5EF4-FFF2-40B4-BE49-F238E27FC236}">
                <a16:creationId xmlns:a16="http://schemas.microsoft.com/office/drawing/2014/main" xmlns="" id="{9CCC91B2-9BC9-472D-93BD-9AFE35506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4203"/>
            <a:ext cx="1130479" cy="53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0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ИНСУЛИНЫ ДЛИТЕЛЬНОГО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ДЕЙСТВИЯ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554" y="1196752"/>
            <a:ext cx="9153553" cy="5462067"/>
          </a:xfrm>
        </p:spPr>
        <p:txBody>
          <a:bodyPr>
            <a:noAutofit/>
          </a:bodyPr>
          <a:lstStyle/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через 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действия через 10 -16 часов, 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Лантуса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действия 24 -28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</a:p>
          <a:p>
            <a:pPr marL="0" indent="0">
              <a:buNone/>
            </a:pPr>
            <a:r>
              <a:rPr lang="ru-RU" sz="3600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гларгин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Лантус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Раствор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СолоСтар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детемир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Левемир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Пенфилл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Левемир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ФлексПен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 Раствор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КвикПен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DFB128-639F-4B59-8E53-94EE6338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ГОРМОНЫ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44D4A9-4AE6-46DF-AA7F-53F756CC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(йодсодержащие) гормоны: 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Т4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тироксин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тетрайодтиронин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трийодтиронин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Полипептидный гормон -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кальцитонин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тиреокальцитонин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способствует переходу кальция и фосфатов из крови в костную ткань, в крови уровень кальция и фосфора снижается.</a:t>
            </a: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Препарат –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кальцитонин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миакальцик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2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05AF6C-71F6-4DB1-889C-62B601F6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гларгин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Лантус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29B2D9-B03D-4277-B69D-441A85700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094" b="21653"/>
          <a:stretch/>
        </p:blipFill>
        <p:spPr>
          <a:xfrm>
            <a:off x="352532" y="1526667"/>
            <a:ext cx="5921330" cy="3804666"/>
          </a:xfrm>
          <a:prstGeom prst="rect">
            <a:avLst/>
          </a:prstGeom>
        </p:spPr>
      </p:pic>
      <p:pic>
        <p:nvPicPr>
          <p:cNvPr id="5" name="Рисунок 4" descr="Лантус.jpg">
            <a:extLst>
              <a:ext uri="{FF2B5EF4-FFF2-40B4-BE49-F238E27FC236}">
                <a16:creationId xmlns:a16="http://schemas.microsoft.com/office/drawing/2014/main" xmlns="" id="{3324DEC0-06DC-4805-989A-95F4D45F4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18456"/>
            <a:ext cx="1080120" cy="57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ларгин картр.jpg">
            <a:extLst>
              <a:ext uri="{FF2B5EF4-FFF2-40B4-BE49-F238E27FC236}">
                <a16:creationId xmlns:a16="http://schemas.microsoft.com/office/drawing/2014/main" xmlns="" id="{64F2B04B-5977-415B-8771-3CFD8CCB9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2280"/>
            <a:ext cx="981782" cy="55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8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B597E-D393-438C-8F0D-72A7CF70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61"/>
            <a:ext cx="9144000" cy="1636861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детемир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Левемир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Пенфилл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Левемир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ФлексПен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Картинки по запросу &quot;Инсулин детемир&quot;">
            <a:extLst>
              <a:ext uri="{FF2B5EF4-FFF2-40B4-BE49-F238E27FC236}">
                <a16:creationId xmlns:a16="http://schemas.microsoft.com/office/drawing/2014/main" xmlns="" id="{AD271F5D-03C0-457B-BFBC-930CCEACD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1" t="4381" r="5102"/>
          <a:stretch/>
        </p:blipFill>
        <p:spPr bwMode="auto">
          <a:xfrm>
            <a:off x="1151620" y="1837611"/>
            <a:ext cx="6840760" cy="50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1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ИНСУЛИНЫ КОМБИНИРОВАННОГО ДЕЙСТВИЯ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бифазные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препараты)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Готовые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пролонгированного (средней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длительности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инсулина короткого действия.</a:t>
            </a: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через 30 минут</a:t>
            </a: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действия через 2-8 часов</a:t>
            </a: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действия 18 - 20 часов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аспарт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двухфазный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НовоМикс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50)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Суспензия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ФлексПен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лизпро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двухфазный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Хумалог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Микс50)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Суспензия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двухфазный 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Хумулин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M3)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Суспензия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КвикПен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™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/>
          </a:p>
          <a:p>
            <a:pPr mar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82B0A1-BB76-42F1-AC33-659DDBF7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00808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аспарт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двухфазный 30, 50,70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ФлексПен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Суспензия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/к введения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шприц-ручки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НовоМикс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Пенфилл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НовоМикс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ФлексПен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72C4447-5484-4B68-9B4D-91F307D25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233" b="7093"/>
          <a:stretch/>
        </p:blipFill>
        <p:spPr>
          <a:xfrm>
            <a:off x="2541856" y="2420887"/>
            <a:ext cx="4060288" cy="3600400"/>
          </a:xfrm>
          <a:prstGeom prst="rect">
            <a:avLst/>
          </a:prstGeom>
        </p:spPr>
      </p:pic>
      <p:pic>
        <p:nvPicPr>
          <p:cNvPr id="5" name="Рисунок 4" descr="новомикс_шр.jpg">
            <a:extLst>
              <a:ext uri="{FF2B5EF4-FFF2-40B4-BE49-F238E27FC236}">
                <a16:creationId xmlns="" xmlns:a16="http://schemas.microsoft.com/office/drawing/2014/main" id="{E3411AF1-6E7D-4C17-AFEC-446A619E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1" t="7070" r="31064" b="11801"/>
          <a:stretch/>
        </p:blipFill>
        <p:spPr bwMode="auto">
          <a:xfrm rot="5400000">
            <a:off x="4105630" y="2161922"/>
            <a:ext cx="711460" cy="8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79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-14028"/>
            <a:ext cx="8640960" cy="687202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Препараты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инсулина короткого и ультракороткого имитируют нормальную физиологическую секрецию инсулина поджелудочной железой в ответ на стимуляцию, препараты инсулина средней продолжительности и препараты длительного действия – имитируют базальную (фоновую) секрецию инсулина, комбинированные препараты сочетают оба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ФАРМАКОКИНЕТИКА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55000" lnSpcReduction="20000"/>
          </a:bodyPr>
          <a:lstStyle/>
          <a:p>
            <a:pPr marL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инсулина вводят п/к, в/м, в/в. Внутривенно вводят только инсулины короткого действия  и только при диабетической коме и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прекоме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 Полнота всасывания и начало эффекта инсулина зависят от места введения (обычно инсулин вводят в область живота, бедра, ягодицы, верхнюю часть рук) </a:t>
            </a: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Быстрее всего инсулин поступает в кровь из подкожной клетчатки передней брюшной стенки,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медленнее - из области плеча, передней поверхности бедра и еще медленнее - из подлопаточной области и ягодицы.</a:t>
            </a:r>
          </a:p>
          <a:p>
            <a:pPr mar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Период полувыведения инсулина при в/венном введении составляет 5 минут, поэтому при диабетической коме инсулин вводят в/в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u="sng" dirty="0">
                <a:latin typeface="Times New Roman" pitchFamily="18" charset="0"/>
                <a:cs typeface="Times New Roman" pitchFamily="18" charset="0"/>
              </a:rPr>
              <a:t>Нельзя вводить внутривенно суспензии инсулина.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Температура вводимого инсулина должна соответствовать комнатной, т.к. холодный инсулин всасывается медленнее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Большая часть поступившего в кровоток инсулина подвергается протеолитическому распаду в печени и почках. Быстро выводится из организма почками (60%) и печенью (40%); менее 1,5% выводится с мочой в неизмененном виде.</a:t>
            </a:r>
          </a:p>
          <a:p>
            <a:pPr marL="0" algn="just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 к применению инсулина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Сахарный диабет 1 типа, однако в определенных условиях его назначают и при сахарном диабете 2 типа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пероральным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гипогликемическим средствам, при тяжелых сопутствующих заболеваниях, при подготовке к оперативным вмешательствам, диабетической коме, при диабете у беременных.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определении дозы инсулина руководствуются уровнем гликемии натощак и в течение суток, а также уровнем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глюкозурии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течение суток.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40768"/>
          </a:xfrm>
        </p:spPr>
        <p:txBody>
          <a:bodyPr>
            <a:noAutofit/>
          </a:bodyPr>
          <a:lstStyle/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ЛЕЧЕНИЮ ИНСУЛИНАМИ КОРОТКОГО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30"/>
            <a:ext cx="9144000" cy="4643470"/>
          </a:xfrm>
        </p:spPr>
        <p:txBody>
          <a:bodyPr>
            <a:noAutofit/>
          </a:bodyPr>
          <a:lstStyle/>
          <a:p>
            <a:pPr marL="0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Гипергликемическая кома,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прекома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(когда, требуется быстрый ургентный эффект) </a:t>
            </a:r>
          </a:p>
          <a:p>
            <a:pPr marL="0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эпизоды увеличения    потребности в инсулине (хирургическая операции, ОРВИ и т.д.) </a:t>
            </a:r>
          </a:p>
          <a:p>
            <a:pPr marL="0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Дебют заболевания, когда устанавливается необходимая для больного доза инсулина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" y="142860"/>
            <a:ext cx="9132807" cy="90987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ИНСУЛИНОТЕРАПИИ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93" y="908720"/>
            <a:ext cx="9132806" cy="5949280"/>
          </a:xfrm>
        </p:spPr>
        <p:txBody>
          <a:bodyPr>
            <a:normAutofit lnSpcReduction="10000"/>
          </a:bodyPr>
          <a:lstStyle/>
          <a:p>
            <a:pPr marL="0" indent="-51435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Гипогликемия, характеризующаяся дрожью, потливостью, психомоторным возбуждением и   быстрой потерей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сознания. Профилактика гипогликемии - после введения инсулина больной должен поесть в течении 15 – 20 минут.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Аллергические реакции  </a:t>
            </a:r>
          </a:p>
          <a:p>
            <a:pPr marL="0" lv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Липодистрофия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(профилактика - не производить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инъекции в одно и то же место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2BDA2-829B-4F49-B851-44762DE2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283"/>
            <a:ext cx="9144000" cy="701429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гипогликемии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A5038B-74BE-4CE3-A36D-AD78EFA7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в сознании - напоить сладким чаем, дать 1-2 конфеты. При бессознательном состоянии внутривенно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50-100мл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раствора глюкозы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больших доз глюкозы возникает опасность отека мозга. Больного необходимо перевести на инфузию 5% раствора глюкозы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возвращения сознания.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/>
          </a:p>
        </p:txBody>
      </p:sp>
    </p:spTree>
    <p:extLst>
      <p:ext uri="{BB962C8B-B14F-4D97-AF65-F5344CB8AC3E}">
        <p14:creationId xmlns="" xmlns:p14="http://schemas.microsoft.com/office/powerpoint/2010/main" val="24959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D053A-2156-4027-9116-0DD1776D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ГОРМОНОВ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655F28-6980-4770-95C6-23B0E114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Тиреоидные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обмен</a:t>
            </a:r>
          </a:p>
          <a:p>
            <a:pPr mar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обмен веществ</a:t>
            </a:r>
          </a:p>
          <a:p>
            <a:pPr mar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процессы тканевого дыхания и синтеза белка в организме</a:t>
            </a:r>
          </a:p>
          <a:p>
            <a:pPr mar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процессы в организме (дыхание, работу сердца, пищеварение, сон)</a:t>
            </a:r>
          </a:p>
          <a:p>
            <a:pPr mar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для нормального умственного и физического развития</a:t>
            </a:r>
          </a:p>
          <a:p>
            <a:pPr mar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контроле над массой тела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продукция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гормонов приводит к развитию гипотиреоза.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2910" y="188640"/>
            <a:ext cx="9166909" cy="51845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гипогликемических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антидиабетических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средств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(ПГС)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0" cap="none" dirty="0" smtClean="0">
                <a:latin typeface="Times New Roman" pitchFamily="18" charset="0"/>
                <a:cs typeface="Times New Roman" pitchFamily="18" charset="0"/>
              </a:rPr>
              <a:t>Наряду с инсулином, препараты которого пригодны только для парентерального применения, существует ряд синтетических соединений, оказывающих гипогликемическое действие и эффективных при приеме внутрь. Основное применение эти ЛС имеют при сахарном диабете типа 2.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65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1-го поколения: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карбутамид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букарбан) </a:t>
            </a:r>
            <a:r>
              <a:rPr lang="ru-RU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хлорпропамид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РФ сейчас не применяются;</a:t>
            </a:r>
          </a:p>
          <a:p>
            <a:pPr marL="0" indent="0">
              <a:buNone/>
            </a:pPr>
            <a:r>
              <a:rPr lang="ru-RU" sz="4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2-го </a:t>
            </a:r>
            <a:r>
              <a:rPr lang="ru-RU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поколения: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глибенкламид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Манинил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гликлазид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ликвидон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Глюренорм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3-го поколения: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глимепирид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Амарил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СУЛЬФОНИЛМОЧЕВИНЫ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2F106F-9571-4828-A834-798C3F40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и третьего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(в отличие от первого) в 50-100 раз более активны, поэтому они применяются в значительно меньших дозах 1-2 раза в сутки. Они вызывают также меньше побочных эффектов. 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используются только препараты 2-3 поколения.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5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ecd1c5ac59f739a017374f75dfa4a33.jpg"/>
          <p:cNvPicPr>
            <a:picLocks noChangeAspect="1"/>
          </p:cNvPicPr>
          <p:nvPr/>
        </p:nvPicPr>
        <p:blipFill rotWithShape="1">
          <a:blip r:embed="rId2" cstate="print"/>
          <a:srcRect l="7902" t="7330" r="5748" b="7144"/>
          <a:stretch/>
        </p:blipFill>
        <p:spPr>
          <a:xfrm>
            <a:off x="477945" y="-10196"/>
            <a:ext cx="3857123" cy="2895168"/>
          </a:xfrm>
          <a:prstGeom prst="rect">
            <a:avLst/>
          </a:prstGeom>
        </p:spPr>
      </p:pic>
      <p:pic>
        <p:nvPicPr>
          <p:cNvPr id="5" name="Рисунок 4" descr="Photo_Load.gif"/>
          <p:cNvPicPr>
            <a:picLocks noChangeAspect="1"/>
          </p:cNvPicPr>
          <p:nvPr/>
        </p:nvPicPr>
        <p:blipFill rotWithShape="1">
          <a:blip r:embed="rId3" cstate="print"/>
          <a:srcRect b="7841"/>
          <a:stretch/>
        </p:blipFill>
        <p:spPr>
          <a:xfrm>
            <a:off x="4752974" y="3236983"/>
            <a:ext cx="3929090" cy="3621017"/>
          </a:xfrm>
          <a:prstGeom prst="rect">
            <a:avLst/>
          </a:prstGeom>
        </p:spPr>
      </p:pic>
      <p:pic>
        <p:nvPicPr>
          <p:cNvPr id="6" name="Рисунок 5" descr="1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235" y="2899776"/>
            <a:ext cx="3929090" cy="3929090"/>
          </a:xfrm>
          <a:prstGeom prst="rect">
            <a:avLst/>
          </a:prstGeom>
        </p:spPr>
      </p:pic>
      <p:pic>
        <p:nvPicPr>
          <p:cNvPr id="7" name="Рисунок 6" descr="6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676" y="-10196"/>
            <a:ext cx="4432324" cy="332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" y="0"/>
            <a:ext cx="9129714" cy="119675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ДЕЙСТВИЯ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6" y="908720"/>
            <a:ext cx="9129714" cy="594928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Действие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производных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сульфонилмочевины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стимуляции синтеза инсулина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-клетками поджелудочной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также увеличивают чувствительность рецепторов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поджелудочной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к гликемии, повышают чувствительность рецепторов к инсулину, тормозят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инсулиназу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гликогенолиз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печени.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Препараты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сульфонилмочевины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хорошо абсорбируются из ЖКТ. С белками плазмы связывается приблизительно 95%.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Метаболизируется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преимущественно в печени. Выводится главным образом почками в виде метаболитов, менее 1% выводится почками в неизмененном виде. Продолжительность действия 12-24 часа.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ПРЕПАРАТОВ СУЛЬФОНИЛМОЧЕВИНЫ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964488" cy="458112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Гипогликемия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</a:p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тромбоцитопении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резистентности</a:t>
            </a:r>
          </a:p>
          <a:p>
            <a:pPr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295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БИГУАНИДЫ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965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бутилбигуаниды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буформин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адебит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глибутид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диметилбигуаниды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метформин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люкофаж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Сиофор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настоящее время применяется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метформин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8214A4-C9ED-499D-BD62-0FAE3E49A1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22263"/>
            <a:ext cx="3371760" cy="3135737"/>
          </a:xfrm>
          <a:prstGeom prst="rect">
            <a:avLst/>
          </a:prstGeom>
        </p:spPr>
      </p:pic>
      <p:pic>
        <p:nvPicPr>
          <p:cNvPr id="6" name="Рисунок 5" descr="1416-2406-thickbox.jpg"/>
          <p:cNvPicPr>
            <a:picLocks noChangeAspect="1"/>
          </p:cNvPicPr>
          <p:nvPr/>
        </p:nvPicPr>
        <p:blipFill rotWithShape="1">
          <a:blip r:embed="rId3" cstate="print"/>
          <a:srcRect l="5891" t="12822" r="4721" b="16394"/>
          <a:stretch/>
        </p:blipFill>
        <p:spPr>
          <a:xfrm>
            <a:off x="3059832" y="3501008"/>
            <a:ext cx="3779912" cy="29932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73016"/>
            <a:ext cx="4283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Тормозит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глюконеогенез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печени Повышает связывание инсулина с рецепторами в тканях. Активируют транспорт глюкозы в клетки.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Бигуаниды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обладают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анорексигенным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эффектом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(снижают аппетит), уменьшают всасывание глюкозы из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кишечника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что прежде всего показано при СД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типа с ожирением.</a:t>
            </a:r>
          </a:p>
          <a:p>
            <a:pPr marL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Механизм действия бигуанидов (метформина) Глюкофаж, Сиофор, Багом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3"/>
            <a:ext cx="8712968" cy="35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85750" y="188640"/>
            <a:ext cx="8858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Механизм действия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бигуанидов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Метформина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285750" y="4149081"/>
            <a:ext cx="86439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метформина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Риск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гипогликемий минимальный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Улучшают клинические исходы у пациентов с сахарным диабетом 2 типа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ожирением.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223973-458B-414C-8A0A-A4DF5E60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8"/>
            <a:ext cx="9144000" cy="66967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ГИПОТИРЕОЗА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A1409E-30AF-42EC-8B76-267BF3145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Заторможенность, вялость, апатия.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Распространенный слизистый отек кожи и подкожной клетчатки (за счет пропитывания тканей гидрофильным муцином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кожи, сухость и выпадение волос.</a:t>
            </a:r>
          </a:p>
          <a:p>
            <a:pPr mar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веса.</a:t>
            </a:r>
          </a:p>
          <a:p>
            <a:pPr marL="0"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Гипотония, брадикардия.</a:t>
            </a:r>
          </a:p>
          <a:p>
            <a:pPr mar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Запоры, редкое мочеиспускание.</a:t>
            </a:r>
          </a:p>
          <a:p>
            <a:pPr marL="0" lvl="0"/>
            <a:endParaRPr lang="ru-RU" dirty="0" smtClean="0"/>
          </a:p>
          <a:p>
            <a:pPr mar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643937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Быстро всасывается из ЖКТ.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метформина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50-60%.  Выводятся в основном почками в неизмененном виде.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Бигуаниды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назначают 1- 2 раза в сутки, после еды.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Побочные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метформина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Диспепсические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(тошнота, рвота,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металлический привкус во рту) часто встречаются в начале лечения и проходят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Гипогликемия (при применении в неадекватных дозах).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Молочнокислый ацидоз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лактоацидоз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чаще развивается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противопоказаниях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Лейкопения, анемия.</a:t>
            </a:r>
          </a:p>
          <a:p>
            <a:pPr algn="just"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Индивидуальная непереносимость. </a:t>
            </a:r>
          </a:p>
          <a:p>
            <a:pPr algn="just"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Метеоризм.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FD664-3882-4856-B410-3001184A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162"/>
            <a:ext cx="9144000" cy="8415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БИГУАНИДОВ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750F8C-AC3F-47AF-A454-E78815A9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 mar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с сердечно-сосудистыми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 (на фоне гипоксии могут вызвать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лактоацидоз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лактация.</a:t>
            </a:r>
          </a:p>
          <a:p>
            <a:pPr mar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и печеночная недостаточность.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применяться в течение 48 часов до и после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рентгенконтрастных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 (риск развития контраст-индуцированной ОПН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Гиперчувствительность.</a:t>
            </a:r>
          </a:p>
          <a:p>
            <a:pPr mar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2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918" y="0"/>
            <a:ext cx="9171918" cy="6858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для лечения СД стали использовать новые методы. В частности, применяют </a:t>
            </a:r>
            <a:r>
              <a:rPr lang="ru-RU" sz="4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акарбозу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глюкобай</a:t>
            </a:r>
            <a:r>
              <a:rPr lang="ru-RU" sz="4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псевдо-</a:t>
            </a:r>
            <a:r>
              <a:rPr lang="ru-RU" sz="4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тетрасахарид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ингибирующий 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глюкозидазу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приводит к уменьшению всасывания углеводов из кишечника и уменьшению подъема гликемии после 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AEC1F0-3318-4BB9-BFBB-742D25D438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438" y="252291"/>
            <a:ext cx="4685124" cy="63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3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оценки эффективности и безопасности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>лекарственных  средств для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лечения сахарного диабета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Клинические методы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динамики состояния больного (степень выраженности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жажды, сухости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 рту, полиурии);</a:t>
            </a:r>
          </a:p>
          <a:p>
            <a:pPr>
              <a:spcBef>
                <a:spcPts val="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нежелательных реакций на препараты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Лабораторно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 инструментальные методы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уровня глюкозы в крови, моче;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кетоновых тел в моче;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6268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577483"/>
          </a:xfrm>
        </p:spPr>
        <p:txBody>
          <a:bodyPr>
            <a:normAutofit fontScale="25000" lnSpcReduction="20000"/>
          </a:bodyPr>
          <a:lstStyle/>
          <a:p>
            <a:pPr marL="268288" indent="-268288">
              <a:buNone/>
              <a:tabLst>
                <a:tab pos="361950" algn="l"/>
              </a:tabLst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Дайте понятие гипотиреоза. Какие лекарственные препараты применяются при гипотиреозе?</a:t>
            </a:r>
          </a:p>
          <a:p>
            <a:pPr marL="361950" indent="-36195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 .Что  такое гипертиреоз? Какие лекарственные препараты применяются при гипертиреозе?</a:t>
            </a:r>
          </a:p>
          <a:p>
            <a:pPr marL="268288" indent="-268288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3. Что такое  сахарный  диабет?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4.  Какие препараты применяются при сахарном  диабете 1 типа?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5.  Какие препараты применяются при сахарном диабете 2 типа?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6.  Как делятся инсулины по продолжительности действия?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7.  Назовите осложнения инсулинотерапии.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8.  Как оказывается неотложная помощь при гипогликемии?</a:t>
            </a: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2" y="-8061"/>
            <a:ext cx="9129468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/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Обязательная: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Кузнецова Н.В. Клиническая фармакология: учебник - М.: ГЭОТАР-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2012, стр. 254 - 268   </a:t>
            </a:r>
          </a:p>
          <a:p>
            <a:pPr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Дополнительная литература: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1.Белоусов Ю.Б.,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Кукес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В.Г. и др. «Клиническая фармакология» Национальное руководство. – М.: ГЭОТАР –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Машковский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М.Д. Лекарственные средства. – М.: Новая волна, 2011.</a:t>
            </a:r>
          </a:p>
          <a:p>
            <a:pPr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Лекция- презентация  «Клиническая фармакология лекарственных                      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средств для лечения сахарного диабета и патологии щитовидной железы»  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Электронный справочник «Лекарственные средства»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Тесты АСТ по теме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Обращение лекарственных – база данных </a:t>
            </a:r>
            <a:r>
              <a:rPr lang="ru-RU" sz="2300" b="1" u="sng" dirty="0" err="1">
                <a:latin typeface="Times New Roman" pitchFamily="18" charset="0"/>
                <a:cs typeface="Times New Roman" pitchFamily="18" charset="0"/>
              </a:rPr>
              <a:t>www.regmed.ru</a:t>
            </a:r>
            <a:r>
              <a:rPr lang="ru-RU" sz="2300" b="1" u="sng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300" b="1" u="sng" dirty="0" err="1">
                <a:latin typeface="Times New Roman" pitchFamily="18" charset="0"/>
                <a:cs typeface="Times New Roman" pitchFamily="18" charset="0"/>
              </a:rPr>
              <a:t>search.asp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05C9EB-7284-41A3-BC6C-F23D01F6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форма гипотиреоза называется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микседемой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опасным осложнением ее является 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гипотиреоидная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Татьяна Витальевна\Desktop\miksedema-0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04456" cy="3672408"/>
          </a:xfrm>
          <a:prstGeom prst="rect">
            <a:avLst/>
          </a:prstGeom>
          <a:noFill/>
          <a:ln w="63500" cmpd="sng">
            <a:solidFill>
              <a:srgbClr val="00B05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1188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4BD55-5257-4586-AD9A-7C0C3CF3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ПРЕПАРАТЫ ТИРЕОИДНЫХ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116D14-B0D2-47F8-A537-40242097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Синтетические аналоги гормонов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щитовидной железы: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Левотироксин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-тироксин,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Эутирокс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Лиотиронин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Трийодтиронин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Берлин –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Комбинированные препараты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Тиреотом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левотироксин+лиотиронин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Тиреокомб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левотироксин+лиотиронин+К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гормонов используются для заместительной терапии при гипотиреозе.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FE0CF1-07EF-4925-804B-97EC0470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838" r="24130"/>
          <a:stretch/>
        </p:blipFill>
        <p:spPr>
          <a:xfrm>
            <a:off x="179512" y="836711"/>
            <a:ext cx="3387530" cy="4536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ECA7B9-EB3E-4C7F-BB14-93A4294FA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816" r="6955"/>
          <a:stretch/>
        </p:blipFill>
        <p:spPr>
          <a:xfrm>
            <a:off x="3466901" y="0"/>
            <a:ext cx="5677099" cy="400506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3302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301208"/>
            <a:ext cx="3355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9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2767</Words>
  <Application>Microsoft Office PowerPoint</Application>
  <PresentationFormat>Экран (4:3)</PresentationFormat>
  <Paragraphs>276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Лекция № 14 КЛИНИЧЕСКАЯ ФАРМАКОЛОГИЯ ЛЕКАРСТВЕННЫХ СРЕДСТВ ДЛЯ ЛЕЧЕНИЯ САХАРНОГО ДИАБЕТА И ПАТОЛОГИИ ЩИТОВИДНОЙ ЖЕЛЕЗЫ                                    Преподаватель                                       Брюханова И.Я.</vt:lpstr>
      <vt:lpstr>План лекции </vt:lpstr>
      <vt:lpstr>ЩИТОВИДНАЯ ЖЕЛЕЗА</vt:lpstr>
      <vt:lpstr>ГОРМОНЫ ЩИТОВИДНОЙ ЖЕЛЕЗЫ</vt:lpstr>
      <vt:lpstr>ФУНКЦИЯ ГОРМОНОВ ЩИТОВИДНОЙ ЖЕЛЕЗЫ</vt:lpstr>
      <vt:lpstr>СИМПТОМЫ ГИПОТИРЕОЗА</vt:lpstr>
      <vt:lpstr>Слайд 7</vt:lpstr>
      <vt:lpstr>  ПРЕПАРАТЫ ТИРЕОИДНЫХ ГОРМОНОВ</vt:lpstr>
      <vt:lpstr>Слайд 9</vt:lpstr>
      <vt:lpstr>Слайд 10</vt:lpstr>
      <vt:lpstr>Слайд 11</vt:lpstr>
      <vt:lpstr>Слайд 12</vt:lpstr>
      <vt:lpstr>Слайд 13</vt:lpstr>
      <vt:lpstr>ПОБОЧНЫЕ ЭФФЕКТЫ</vt:lpstr>
      <vt:lpstr>КЛИНИЧЕСКАЯ ФАРМАКОЛОГИЯ АНТИТИРЕОИДНЫХ СРЕДСТВ (ТИРЕОСТАТИКИ)</vt:lpstr>
      <vt:lpstr>Слайд 16</vt:lpstr>
      <vt:lpstr>Слайд 17</vt:lpstr>
      <vt:lpstr>  Антитиреоидные средства</vt:lpstr>
      <vt:lpstr>МЕХАНИЗМ ДЕЙСТВИЯ ТИРЕОСТАТИКОВ</vt:lpstr>
      <vt:lpstr>Слайд 20</vt:lpstr>
      <vt:lpstr>Слайд 21</vt:lpstr>
      <vt:lpstr>Слайд 22</vt:lpstr>
      <vt:lpstr>Слайд 23</vt:lpstr>
      <vt:lpstr>ПОБОЧНЫЕ ЭФФЕКТЫ ТИРЕОСТАТИКОВ</vt:lpstr>
      <vt:lpstr>Сахарный диабет (СД)  </vt:lpstr>
      <vt:lpstr> САХАРНЫЙ ДИАБЕТ I ТИПА</vt:lpstr>
      <vt:lpstr>САХАРНЫЙ ДИАБЕТ II ТИПА  </vt:lpstr>
      <vt:lpstr>Слайд 28</vt:lpstr>
      <vt:lpstr> Клиническая  фармакология препаратов инсулина </vt:lpstr>
      <vt:lpstr>Слайд 30</vt:lpstr>
      <vt:lpstr>Классификация инсулинов по продолжительности действия</vt:lpstr>
      <vt:lpstr>Инсулин лизпро (Хумалог)</vt:lpstr>
      <vt:lpstr>Инсулин аспарт (НовоРапид Пенфилл, НовоРапид ФлексПен)</vt:lpstr>
      <vt:lpstr>Инсулин глулизин (Апидра)</vt:lpstr>
      <vt:lpstr>2. ИНСУЛИНЫ КОРОТКОГО ДЕЙСТВИЯ  </vt:lpstr>
      <vt:lpstr> Инсулин растворимый  (Хумулин Регуляр) ДНК-рекомбинантный человеческий. Вводят подкожно. Возможно в/в  введение. </vt:lpstr>
      <vt:lpstr>  3. ИНСУЛИНЫ  СРЕДНЕЙ ПРОДОЛ-           ЖИТЕЛЬНОСТИ  ДЕЙСТВИЯ</vt:lpstr>
      <vt:lpstr>Инсулин-изофан (Протафан НМ, Хумулин НПХ)</vt:lpstr>
      <vt:lpstr>     4. ИНСУЛИНЫ ДЛИТЕЛЬНОГО             ДЕЙСТВИЯ</vt:lpstr>
      <vt:lpstr>Инсулин гларгин (Лантус)</vt:lpstr>
      <vt:lpstr>Инсулин детемир (Левемир Пенфилл, Левемир ФлексПен)</vt:lpstr>
      <vt:lpstr>5.ИНСУЛИНЫ КОМБИНИРОВАННОГО ДЕЙСТВИЯ  (бифазные препараты)</vt:lpstr>
      <vt:lpstr>Инсулин аспарт двухфазный 30, 50,70 ФлексПен Суспензия для п/к введения шприц-ручки  (НовоМикс 30 Пенфилл, НовоМикс 30 ФлексПен)</vt:lpstr>
      <vt:lpstr>Слайд 44</vt:lpstr>
      <vt:lpstr> ФАРМАКОКИНЕТИКА</vt:lpstr>
      <vt:lpstr> Показания к применению инсулина </vt:lpstr>
      <vt:lpstr>ПОКАЗАНИЯ К ЛЕЧЕНИЮ ИНСУЛИНАМИ КОРОТКОГО ДЕЙСТВИЯ</vt:lpstr>
      <vt:lpstr>ОСЛОЖНЕНИЯ ИНСУЛИНОТЕРАПИИ</vt:lpstr>
      <vt:lpstr>Первая помощь при гипогликемии</vt:lpstr>
      <vt:lpstr>Клиническая фармакология пероральных  гипогликемических (антидиабетических)  средств (ПГС)        Наряду с инсулином, препараты которого пригодны только для парентерального применения, существует ряд синтетических соединений, оказывающих гипогликемическое действие и эффективных при приеме внутрь. Основное применение эти ЛС имеют при сахарном диабете типа 2. </vt:lpstr>
      <vt:lpstr>ПРОИЗВОДНЫЕ СУЛЬФОНИЛМОЧЕВИНЫ</vt:lpstr>
      <vt:lpstr>Слайд 52</vt:lpstr>
      <vt:lpstr>Слайд 53</vt:lpstr>
      <vt:lpstr>МЕХАНИЗМ   ДЕЙСТВИЯ</vt:lpstr>
      <vt:lpstr> Фармакокинетика </vt:lpstr>
      <vt:lpstr>ПОБОЧНЫЕ ЭФФЕКТЫ ПРЕПАРАТОВ СУЛЬФОНИЛМОЧЕВИНЫ</vt:lpstr>
      <vt:lpstr>БИГУАНИДЫ</vt:lpstr>
      <vt:lpstr>МЕХАНИЗМ ДЕЙСТВИЯ</vt:lpstr>
      <vt:lpstr>Слайд 59</vt:lpstr>
      <vt:lpstr>Слайд 60</vt:lpstr>
      <vt:lpstr>ПРОТИВОПОКАЗАНИЯ  БИГУАНИДОВ</vt:lpstr>
      <vt:lpstr>Слайд 62</vt:lpstr>
      <vt:lpstr>Слайд 63</vt:lpstr>
      <vt:lpstr> Критерии оценки эффективности и безопасности    лекарственных  средств для лечения сахарного диабета  </vt:lpstr>
      <vt:lpstr>  Контрольные вопросы для закрепления: </vt:lpstr>
      <vt:lpstr>Рекомендуемая литература: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фармакология антидиабетических   средств  </dc:title>
  <cp:lastModifiedBy>Admin</cp:lastModifiedBy>
  <cp:revision>52</cp:revision>
  <dcterms:modified xsi:type="dcterms:W3CDTF">2021-03-27T03:32:43Z</dcterms:modified>
</cp:coreProperties>
</file>