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9" r:id="rId4"/>
    <p:sldId id="287" r:id="rId5"/>
    <p:sldId id="28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84" r:id="rId21"/>
    <p:sldId id="274" r:id="rId22"/>
    <p:sldId id="275" r:id="rId23"/>
    <p:sldId id="276" r:id="rId24"/>
    <p:sldId id="277" r:id="rId25"/>
    <p:sldId id="283" r:id="rId26"/>
    <p:sldId id="278" r:id="rId27"/>
    <p:sldId id="285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7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2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2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0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8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4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2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7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0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3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AAE2-4A68-4A26-8868-285D6F872A9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6F604-A341-46C2-B5E6-BBA7D04AE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Тема: Инженерные системы жилых и общественных зданий.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Естественное и искусственное освещение.</a:t>
            </a:r>
          </a:p>
        </p:txBody>
      </p:sp>
    </p:spTree>
    <p:extLst>
      <p:ext uri="{BB962C8B-B14F-4D97-AF65-F5344CB8AC3E}">
        <p14:creationId xmlns:p14="http://schemas.microsoft.com/office/powerpoint/2010/main" val="80596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Оценивается расчетное КЕО по нормативам, в зависимости от назначения помещения (см. таблицу 1 </a:t>
            </a:r>
            <a:r>
              <a:rPr lang="ru-RU" b="1" dirty="0"/>
              <a:t>«Нормирование естественной и искусственной освещенности помещений»). </a:t>
            </a:r>
          </a:p>
          <a:p>
            <a:r>
              <a:rPr lang="ru-RU" dirty="0"/>
              <a:t>КЕО обеспечивается в соответствии с характеристикой зрительной работы согласно требованиям, предъявляемым к естественному и искусственному освещению.</a:t>
            </a:r>
          </a:p>
          <a:p>
            <a:r>
              <a:rPr lang="ru-RU" dirty="0"/>
              <a:t> В помещениях, специально предназначенных для зрительной работы, нормированное значение КЕО повышается на один разряд и должно быть не менее 1,0%.</a:t>
            </a:r>
          </a:p>
        </p:txBody>
      </p:sp>
    </p:spTree>
    <p:extLst>
      <p:ext uri="{BB962C8B-B14F-4D97-AF65-F5344CB8AC3E}">
        <p14:creationId xmlns:p14="http://schemas.microsoft.com/office/powerpoint/2010/main" val="201171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Неравномерность естественного освещения помещений </a:t>
            </a:r>
            <a:r>
              <a:rPr lang="ru-RU" dirty="0"/>
              <a:t>– это отношение среднего значения КЕО к наименьшему значению в пределах характерного разреза помещения. </a:t>
            </a:r>
          </a:p>
          <a:p>
            <a:r>
              <a:rPr lang="ru-RU" dirty="0"/>
              <a:t>С верхним или комбинированным естественным освещением не должна превышать 3:1.</a:t>
            </a:r>
          </a:p>
          <a:p>
            <a:endParaRPr lang="ru-RU" dirty="0"/>
          </a:p>
          <a:p>
            <a:r>
              <a:rPr lang="ru-RU" dirty="0"/>
              <a:t>Степень (коэффициент) поглощения света стеклами выражается отношени­ем освещенности при закрытом окне к освещенности при открытом окне, не более 10-15%. </a:t>
            </a:r>
          </a:p>
          <a:p>
            <a:r>
              <a:rPr lang="ru-RU" dirty="0"/>
              <a:t>Очистку оконных стекол необходимо производить на реже двух раз в год.</a:t>
            </a:r>
          </a:p>
        </p:txBody>
      </p:sp>
    </p:spTree>
    <p:extLst>
      <p:ext uri="{BB962C8B-B14F-4D97-AF65-F5344CB8AC3E}">
        <p14:creationId xmlns:p14="http://schemas.microsoft.com/office/powerpoint/2010/main" val="352007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Коэффициент отражения поверхностей интерьера и оборудования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Для окраски и отделки </a:t>
            </a:r>
          </a:p>
          <a:p>
            <a:pPr marL="0" indent="0">
              <a:buNone/>
            </a:pPr>
            <a:r>
              <a:rPr lang="ru-RU" dirty="0"/>
              <a:t>поверхностей интерьера и оборудования учебных помещений, кабинетов врачей, приемно-смотровых боксов, палат, спальных комнат следует использовать диффузно-отражающие материалы светлой гаммы цветов:</a:t>
            </a:r>
          </a:p>
        </p:txBody>
      </p:sp>
    </p:spTree>
    <p:extLst>
      <p:ext uri="{BB962C8B-B14F-4D97-AF65-F5344CB8AC3E}">
        <p14:creationId xmlns:p14="http://schemas.microsoft.com/office/powerpoint/2010/main" val="92337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Коэффициент отражения поверхностей интерьера и оборудования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u="sng" dirty="0"/>
              <a:t>а) потолок и верхнюю часть ст</a:t>
            </a:r>
            <a:r>
              <a:rPr lang="ru-RU" sz="2400" dirty="0"/>
              <a:t>ен, двери и оконные рамы окрашивают в белый цвет;</a:t>
            </a:r>
          </a:p>
          <a:p>
            <a:pPr marL="0" indent="0">
              <a:buNone/>
            </a:pPr>
            <a:r>
              <a:rPr lang="ru-RU" sz="2400" i="1" u="sng" dirty="0"/>
              <a:t>б) стены </a:t>
            </a:r>
            <a:r>
              <a:rPr lang="ru-RU" sz="2400" dirty="0"/>
              <a:t>- в светло-желтые, светло-голубые, светло-розовые, бежевые, светло-зеленые цвета с коэффициентом отражения не менее 0,6 - 0,7;</a:t>
            </a:r>
          </a:p>
          <a:p>
            <a:pPr marL="0" indent="0">
              <a:buNone/>
            </a:pPr>
            <a:r>
              <a:rPr lang="ru-RU" sz="2400" i="1" u="sng" dirty="0"/>
              <a:t>в) столы </a:t>
            </a:r>
            <a:r>
              <a:rPr lang="ru-RU" sz="2400" dirty="0"/>
              <a:t>- в светло-зеленые и цвета натурального дерева - с коэффициентом отражения не менее 0,5;</a:t>
            </a:r>
          </a:p>
          <a:p>
            <a:pPr marL="0" indent="0">
              <a:buNone/>
            </a:pPr>
            <a:r>
              <a:rPr lang="ru-RU" sz="2400" dirty="0"/>
              <a:t>г</a:t>
            </a:r>
            <a:r>
              <a:rPr lang="ru-RU" sz="2400" i="1" u="sng" dirty="0"/>
              <a:t>) классные доски </a:t>
            </a:r>
            <a:r>
              <a:rPr lang="ru-RU" sz="2400" dirty="0"/>
              <a:t>- в темно-коричневые или темно-зеленые цвета с коэффициентом отражения не менее 0,2;</a:t>
            </a:r>
          </a:p>
          <a:p>
            <a:pPr marL="0" indent="0">
              <a:buNone/>
            </a:pPr>
            <a:r>
              <a:rPr lang="ru-RU" sz="2400" i="1" u="sng" dirty="0"/>
              <a:t>д) пол </a:t>
            </a:r>
            <a:r>
              <a:rPr lang="ru-RU" sz="2400" dirty="0"/>
              <a:t>- в светлые тона с коэффициентом отражения 0,4 - 0,5.</a:t>
            </a:r>
          </a:p>
        </p:txBody>
      </p:sp>
    </p:spTree>
    <p:extLst>
      <p:ext uri="{BB962C8B-B14F-4D97-AF65-F5344CB8AC3E}">
        <p14:creationId xmlns:p14="http://schemas.microsoft.com/office/powerpoint/2010/main" val="242391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Геометрические показатели для оценки естественного освещения в помещении.</a:t>
            </a:r>
            <a:br>
              <a:rPr lang="ru-RU" sz="3200" b="1" dirty="0">
                <a:solidFill>
                  <a:srgbClr val="FF0000"/>
                </a:solidFill>
              </a:rPr>
            </a:b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Световой коэффициент (СК) </a:t>
            </a:r>
            <a:r>
              <a:rPr lang="ru-RU" dirty="0"/>
              <a:t>- отношение площади застекленной поверхности окон к площади пола, выражается дробью.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В лечебных помещениях, игровых детских дошкольных учреждениях, учебных классах СК должен быть 1:4, 1:6,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жилых помещениях 1:8,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во вспомогательных-1:10.</a:t>
            </a:r>
          </a:p>
        </p:txBody>
      </p:sp>
    </p:spTree>
    <p:extLst>
      <p:ext uri="{BB962C8B-B14F-4D97-AF65-F5344CB8AC3E}">
        <p14:creationId xmlns:p14="http://schemas.microsoft.com/office/powerpoint/2010/main" val="316662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Коэффициент заглубления </a:t>
            </a:r>
            <a:r>
              <a:rPr lang="ru-RU" dirty="0"/>
              <a:t>- отношение расстояния от верхнего края окна к расстоянию от </a:t>
            </a:r>
            <a:r>
              <a:rPr lang="ru-RU" dirty="0" err="1"/>
              <a:t>светонесущей</a:t>
            </a:r>
            <a:r>
              <a:rPr lang="ru-RU" dirty="0"/>
              <a:t> до противоположной стены. </a:t>
            </a:r>
          </a:p>
          <a:p>
            <a:r>
              <a:rPr lang="ru-RU" dirty="0"/>
              <a:t>Это соотношение должно быть не более 1:1,5.</a:t>
            </a:r>
          </a:p>
          <a:p>
            <a:endParaRPr lang="ru-RU" dirty="0"/>
          </a:p>
          <a:p>
            <a:r>
              <a:rPr lang="ru-RU" dirty="0"/>
              <a:t>Кроме указанных показателей оцениваются: высота подоконника (не более 0,8 м), расстояние от верхнего края окна до потолка (не более 0,4 м), ширина межоконных проемов (не более 2 - 2,5 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88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Гигиенические требования к естественному освещению в помещении.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Освещение должно удовлетворять следующим требованиям: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Должно быть достаточным по уровню освещенности рабочей поверхности или всего помещения и соответствовать нормативам в зависимости от функционального назначения помещения.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Должно быть равномерным (определяется по расчету неравномерности освещения).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Должно не оказывать слепящего действия. Для защиты от слепящего действия солнечных лучей окна оборудуются солнцезащитными устройствами (козырьки, жалюзи и др.).</a:t>
            </a:r>
          </a:p>
        </p:txBody>
      </p:sp>
    </p:spTree>
    <p:extLst>
      <p:ext uri="{BB962C8B-B14F-4D97-AF65-F5344CB8AC3E}">
        <p14:creationId xmlns:p14="http://schemas.microsoft.com/office/powerpoint/2010/main" val="217902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Искусственное освещение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Типы искусственного освещения, его назначение</a:t>
            </a:r>
            <a:r>
              <a:rPr lang="ru-RU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ru-RU" i="1" u="sng" dirty="0"/>
              <a:t>Искусственное освещение создается </a:t>
            </a:r>
            <a:r>
              <a:rPr lang="ru-RU" dirty="0"/>
              <a:t>в помещениях источниками искусственного света - лампами накаливания или разрядными (люминесцентными). </a:t>
            </a:r>
          </a:p>
          <a:p>
            <a:pPr marL="0" indent="0">
              <a:buNone/>
            </a:pPr>
            <a:r>
              <a:rPr lang="ru-RU" i="1" u="sng" dirty="0"/>
              <a:t>Искусственное освещение </a:t>
            </a:r>
            <a:r>
              <a:rPr lang="ru-RU" dirty="0"/>
              <a:t>следует включать при снижении уровня естественной освещенности на удаленных от оконных проемов столах ниже 300 </a:t>
            </a:r>
            <a:r>
              <a:rPr lang="ru-RU" dirty="0" err="1"/>
              <a:t>лк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i="1" u="sng" dirty="0"/>
              <a:t>Освещение вторым светом </a:t>
            </a:r>
            <a:r>
              <a:rPr lang="ru-RU" dirty="0"/>
              <a:t>или только искусственное освещение допускается в операционных и предоперационных, аппаратных, наркозных, термостатных, микробиологических боксов, фотолабораториях, в помещениях санитарных узлов при палатах, гигиенических ванн, клизменных, комнат личной гигиены, душевых и гардеробных для персонала. </a:t>
            </a:r>
          </a:p>
        </p:txBody>
      </p:sp>
    </p:spTree>
    <p:extLst>
      <p:ext uri="{BB962C8B-B14F-4D97-AF65-F5344CB8AC3E}">
        <p14:creationId xmlns:p14="http://schemas.microsoft.com/office/powerpoint/2010/main" val="182156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Типы искусственного освещения: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А) По направлению света:</a:t>
            </a:r>
          </a:p>
          <a:p>
            <a:pPr marL="0" indent="0">
              <a:buNone/>
            </a:pPr>
            <a:r>
              <a:rPr lang="ru-RU" sz="1800" b="1" i="1" u="sng" dirty="0"/>
              <a:t>1. Общее </a:t>
            </a:r>
            <a:r>
              <a:rPr lang="ru-RU" sz="1800" dirty="0"/>
              <a:t>- светильники располагаются под потолком (верхнее) или на стенах (боковое);</a:t>
            </a:r>
          </a:p>
          <a:p>
            <a:pPr marL="0" indent="0">
              <a:buNone/>
            </a:pPr>
            <a:r>
              <a:rPr lang="ru-RU" sz="1800" b="1" u="sng" dirty="0"/>
              <a:t>2. Местное </a:t>
            </a:r>
            <a:r>
              <a:rPr lang="ru-RU" sz="1800" dirty="0"/>
              <a:t>- светильники расположены непосредственно над рабочей поверхностью. Как правило, местное освещение самостоятельно и не проектируется.</a:t>
            </a:r>
          </a:p>
          <a:p>
            <a:pPr marL="0" indent="0">
              <a:buNone/>
            </a:pPr>
            <a:r>
              <a:rPr lang="ru-RU" sz="1800" b="1" i="1" u="sng" dirty="0"/>
              <a:t>3. Комбинированное освещение </a:t>
            </a:r>
            <a:r>
              <a:rPr lang="ru-RU" sz="1800" dirty="0"/>
              <a:t>- сочетание местного и общего освещения, рекомендуется применять в помещениях, где выполняется напряженная зрительная работа.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Б) По назначению освещения:</a:t>
            </a:r>
          </a:p>
          <a:p>
            <a:pPr marL="0" indent="0">
              <a:buNone/>
            </a:pPr>
            <a:r>
              <a:rPr lang="ru-RU" sz="1800" b="1" u="sng" dirty="0"/>
              <a:t>1) Рабочее освещение – </a:t>
            </a:r>
            <a:r>
              <a:rPr lang="ru-RU" sz="1800" dirty="0"/>
              <a:t>предусматривают для всех помещений зданий, а также участков открытых пространств, предназначенных для работы, прохода людей и движения транспорта.</a:t>
            </a:r>
          </a:p>
          <a:p>
            <a:pPr marL="0" indent="0">
              <a:buNone/>
            </a:pPr>
            <a:r>
              <a:rPr lang="ru-RU" sz="1800" b="1" u="sng" dirty="0"/>
              <a:t>2) Аварийное освещение </a:t>
            </a:r>
            <a:r>
              <a:rPr lang="ru-RU" sz="1800" dirty="0"/>
              <a:t>(к нему относят также эвакуационное, охранное, сигнальное</a:t>
            </a:r>
          </a:p>
        </p:txBody>
      </p:sp>
    </p:spTree>
    <p:extLst>
      <p:ext uri="{BB962C8B-B14F-4D97-AF65-F5344CB8AC3E}">
        <p14:creationId xmlns:p14="http://schemas.microsoft.com/office/powerpoint/2010/main" val="230285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Виды ламп, их характеристика и гигиеническое значение.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500" b="1" i="1" u="sng" dirty="0"/>
              <a:t>1. Разрядные лампы </a:t>
            </a:r>
            <a:r>
              <a:rPr lang="ru-RU" dirty="0"/>
              <a:t>представляют собой стеклянную трубку, внутренняя поверхность которой покрыта веществами, способными светиться (люминофоры). </a:t>
            </a:r>
          </a:p>
          <a:p>
            <a:pPr marL="0" indent="0">
              <a:buNone/>
            </a:pPr>
            <a:r>
              <a:rPr lang="ru-RU" dirty="0"/>
              <a:t>Внутри трубки находятся пары ртути аргон, по концам трубки впаяны электроды. После включения лампы в сеть между электродами образуется дуга ртутного спектра с выделением УФ-лучей. </a:t>
            </a:r>
          </a:p>
          <a:p>
            <a:pPr marL="0" indent="0">
              <a:buNone/>
            </a:pPr>
            <a:r>
              <a:rPr lang="ru-RU" dirty="0"/>
              <a:t>Под влиянием УФ-лучей люминофоры дают вторичное свечение в видимой части спектра. </a:t>
            </a:r>
          </a:p>
          <a:p>
            <a:pPr marL="0" indent="0">
              <a:buNone/>
            </a:pPr>
            <a:r>
              <a:rPr lang="ru-RU" dirty="0"/>
              <a:t>Люминесцентные лампы более экономичны, имеют высокую светоотдачу, спектр их приближен к естественному свету.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95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План лекции:</a:t>
            </a:r>
          </a:p>
          <a:p>
            <a:pPr marL="0" indent="0">
              <a:buNone/>
            </a:pPr>
            <a:r>
              <a:rPr lang="ru-RU" dirty="0"/>
              <a:t>1.Виды, системы. </a:t>
            </a:r>
          </a:p>
          <a:p>
            <a:pPr marL="0" indent="0">
              <a:buNone/>
            </a:pPr>
            <a:r>
              <a:rPr lang="ru-RU" dirty="0"/>
              <a:t>2. Гигиенические требования к естественному и искусственному освещению. </a:t>
            </a:r>
          </a:p>
          <a:p>
            <a:pPr marL="0" indent="0">
              <a:buNone/>
            </a:pPr>
            <a:r>
              <a:rPr lang="ru-RU" dirty="0"/>
              <a:t>3. Нормирование естественного и искусственного освещения.</a:t>
            </a:r>
          </a:p>
        </p:txBody>
      </p:sp>
    </p:spTree>
    <p:extLst>
      <p:ext uri="{BB962C8B-B14F-4D97-AF65-F5344CB8AC3E}">
        <p14:creationId xmlns:p14="http://schemas.microsoft.com/office/powerpoint/2010/main" val="1816140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Недостатками этих ламп являются: </a:t>
            </a:r>
            <a:r>
              <a:rPr lang="ru-RU" dirty="0"/>
              <a:t>стробоскопический эффект, «сумеречный эффект» при освещенности ниже 75 </a:t>
            </a:r>
            <a:r>
              <a:rPr lang="ru-RU" dirty="0" err="1"/>
              <a:t>лк</a:t>
            </a:r>
            <a:r>
              <a:rPr lang="ru-RU" dirty="0"/>
              <a:t>; имеют сложную систему включения (через дроссель). </a:t>
            </a:r>
          </a:p>
          <a:p>
            <a:pPr marL="0" indent="0">
              <a:buNone/>
            </a:pPr>
            <a:r>
              <a:rPr lang="ru-RU" b="1" i="1" dirty="0"/>
              <a:t>Разрядные лампы делятся на: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люминесцентные низкого давления различных типов, различающихся цветностью светового излучения;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ртутные высокого давления с исправленной цветопередачей (ЛДЦ),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ксеноновые.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98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61648" cy="140364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Виды ламп, их характеристика и гигиеническое значение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/>
              <a:t>2.В лампах накаливания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 энергия превращается в световую.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лампах только 7-12% расходуемой энергии превращается в световую.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значительно уступают разрядным лампам по светоотдаче и цветопередаче, однако являются более надежным источником света в связи с простой схемой включения, а условия внешней среды, включая температуру воздуха, не влияют на их работу.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44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Гигиеническое значение ламп.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общего освещения помещений следует использовать разрядные лампы и/ или лампы накаливания.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помещениях, предназначенных для зрительной работы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 освещением рекомендуется люминесцентное освещение с особо низким уровнем шума (допускается лампами накаливания). 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местного освещения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разрядных ламп, допускается использование ламп накаливания, преимущественно галогенных.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использовать в одном помещении люминесцентные лампы и лампы накаливания.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Ксеноновые лампы не допускается устанавливать внутри помещения, они используются в основном для наружного освещения или для освещения высоких производственных помещений.</a:t>
            </a:r>
          </a:p>
        </p:txBody>
      </p:sp>
    </p:spTree>
    <p:extLst>
      <p:ext uri="{BB962C8B-B14F-4D97-AF65-F5344CB8AC3E}">
        <p14:creationId xmlns:p14="http://schemas.microsoft.com/office/powerpoint/2010/main" val="71198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Классификация светильников, их характеристика.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установке светильников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 предназначены для перераспределения светового потока, излучаемого источником света и защиты источника света от неблагоприятных внешних воздействий.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нормативными документами светильники классифицируются: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 прямого света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(более 80% светового потока направляется в нижнюю полусферу);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Светильники преимущественного прямого света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(60-80% светового тока направляется в нижнюю полусферу);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 рассеянного света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(40-60% светового потока направляется в нижнюю полусферу);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 преимущественно рассеянного света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(60-80% светового потока направляется в верхнюю полусферу).</a:t>
            </a:r>
          </a:p>
        </p:txBody>
      </p:sp>
    </p:spTree>
    <p:extLst>
      <p:ext uri="{BB962C8B-B14F-4D97-AF65-F5344CB8AC3E}">
        <p14:creationId xmlns:p14="http://schemas.microsoft.com/office/powerpoint/2010/main" val="369217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9361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Гигиенические требования к установке светильников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0141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9600" dirty="0"/>
              <a:t>В зависимости от степени защиты светильная арматура светильников бывает: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9600" dirty="0"/>
              <a:t>сплошная (закрытая),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9600" dirty="0"/>
              <a:t> открытая,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9600" dirty="0"/>
              <a:t>перекрытая,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9600" dirty="0"/>
              <a:t>пыленепроницаемая,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9600" dirty="0"/>
              <a:t>влагонепроницаемая и др. и выбирается в зависимости от вида и назначения помещений.</a:t>
            </a:r>
          </a:p>
          <a:p>
            <a:pPr marL="0" indent="0">
              <a:buNone/>
            </a:pPr>
            <a:r>
              <a:rPr lang="ru-RU" sz="9600" dirty="0"/>
              <a:t> 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600952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967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Гигиенические требования к установке светильников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b="1" i="1" u="sng" dirty="0">
                <a:solidFill>
                  <a:schemeClr val="tx2"/>
                </a:solidFill>
              </a:rPr>
              <a:t>Светильники общего освещения </a:t>
            </a:r>
            <a:r>
              <a:rPr lang="ru-RU" dirty="0"/>
              <a:t>размещаемые на потолках, должны быть со сплошными (закрытыми) </a:t>
            </a:r>
            <a:r>
              <a:rPr lang="ru-RU" dirty="0" err="1"/>
              <a:t>рассеивателями</a:t>
            </a:r>
            <a:r>
              <a:rPr lang="ru-RU" dirty="0"/>
              <a:t>. </a:t>
            </a:r>
          </a:p>
          <a:p>
            <a:r>
              <a:rPr lang="ru-RU" b="1" i="1" u="sng" dirty="0"/>
              <a:t> </a:t>
            </a:r>
            <a:r>
              <a:rPr lang="ru-RU" b="1" i="1" u="sng" dirty="0">
                <a:solidFill>
                  <a:schemeClr val="tx2"/>
                </a:solidFill>
              </a:rPr>
              <a:t>Для освещения помещений жилых </a:t>
            </a:r>
            <a:r>
              <a:rPr lang="ru-RU" dirty="0"/>
              <a:t>и общественных зданий, как правило, используются светильники рассеянного, преимущественного рассеянного, отраженного света.</a:t>
            </a:r>
          </a:p>
          <a:p>
            <a:r>
              <a:rPr lang="ru-RU" b="1" i="1" u="sng" dirty="0">
                <a:solidFill>
                  <a:schemeClr val="tx2"/>
                </a:solidFill>
              </a:rPr>
              <a:t> Для освещения палат </a:t>
            </a:r>
            <a:r>
              <a:rPr lang="ru-RU" dirty="0"/>
              <a:t>(кроме детских и психиатрических) отделений следует применять настенные комбинированные светильники (общего и местного освещения), устанавливаемые у каждой койки на высоте 1,7 м от уровня пола. </a:t>
            </a:r>
          </a:p>
          <a:p>
            <a:r>
              <a:rPr lang="ru-RU" dirty="0"/>
              <a:t>В каждой палате должен быть специальный светильник ночного освещения, установленный около двери на высоте 0,3 м от пола. </a:t>
            </a:r>
          </a:p>
          <a:p>
            <a:r>
              <a:rPr lang="ru-RU" b="1" i="1" u="sng" dirty="0">
                <a:solidFill>
                  <a:schemeClr val="tx2"/>
                </a:solidFill>
              </a:rPr>
              <a:t>В детских и психиатрических отделениях </a:t>
            </a:r>
            <a:r>
              <a:rPr lang="ru-RU" dirty="0"/>
              <a:t>светильники ночного освещения палат устанавливаются над дверными проемами на высоте 2,2 м от уровня пола.</a:t>
            </a:r>
          </a:p>
          <a:p>
            <a:r>
              <a:rPr lang="ru-RU" b="1" i="1" u="sng" dirty="0">
                <a:solidFill>
                  <a:schemeClr val="tx2"/>
                </a:solidFill>
              </a:rPr>
              <a:t> Во врачебных смотровых кабинетах </a:t>
            </a:r>
            <a:r>
              <a:rPr lang="ru-RU" b="1" dirty="0">
                <a:solidFill>
                  <a:schemeClr val="tx2"/>
                </a:solidFill>
              </a:rPr>
              <a:t>н</a:t>
            </a:r>
            <a:r>
              <a:rPr lang="ru-RU" dirty="0"/>
              <a:t>еобходимо устанавливать настенные или переносные светильники для осмотра больного.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295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574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7200" b="1" dirty="0"/>
              <a:t>1</a:t>
            </a:r>
            <a:r>
              <a:rPr lang="ru-RU" sz="7200" b="1" u="sng" dirty="0"/>
              <a:t>. Общая мощность ламп </a:t>
            </a:r>
            <a:r>
              <a:rPr lang="ru-RU" sz="7200" b="1" dirty="0"/>
              <a:t>(</a:t>
            </a:r>
            <a:r>
              <a:rPr lang="ru-RU" sz="7200" b="1" dirty="0" err="1"/>
              <a:t>Wобщ</a:t>
            </a:r>
            <a:r>
              <a:rPr lang="ru-RU" sz="7200" b="1" dirty="0"/>
              <a:t> </a:t>
            </a:r>
            <a:r>
              <a:rPr lang="ru-RU" sz="7200" dirty="0"/>
              <a:t>) рассчитывается по формуле:</a:t>
            </a:r>
          </a:p>
          <a:p>
            <a:pPr marL="0" indent="0">
              <a:buNone/>
            </a:pPr>
            <a:r>
              <a:rPr lang="ru-RU" sz="7200" dirty="0"/>
              <a:t>                           </a:t>
            </a:r>
            <a:r>
              <a:rPr lang="ru-RU" sz="7200" dirty="0" err="1"/>
              <a:t>Wобщ</a:t>
            </a:r>
            <a:r>
              <a:rPr lang="ru-RU" sz="7200" dirty="0"/>
              <a:t> = W1+W2+…n, Вт. </a:t>
            </a:r>
          </a:p>
          <a:p>
            <a:pPr marL="0" indent="0">
              <a:buNone/>
            </a:pPr>
            <a:r>
              <a:rPr lang="ru-RU" sz="7200" dirty="0"/>
              <a:t>               Где W – это мощность одной лампы.</a:t>
            </a:r>
          </a:p>
          <a:p>
            <a:pPr marL="0" indent="0">
              <a:buNone/>
            </a:pPr>
            <a:endParaRPr lang="ru-RU" sz="7200" dirty="0"/>
          </a:p>
          <a:p>
            <a:pPr marL="0" indent="0">
              <a:buNone/>
            </a:pPr>
            <a:r>
              <a:rPr lang="ru-RU" sz="7200" b="1" u="sng" dirty="0"/>
              <a:t>2. Удельная мощность (Р)</a:t>
            </a:r>
            <a:r>
              <a:rPr lang="ru-RU" sz="7200" dirty="0"/>
              <a:t> – это отношение общей мощности ламп (</a:t>
            </a:r>
            <a:r>
              <a:rPr lang="ru-RU" sz="7200" dirty="0" err="1"/>
              <a:t>Wобщ</a:t>
            </a:r>
            <a:r>
              <a:rPr lang="ru-RU" sz="7200" dirty="0"/>
              <a:t> ) к единице площади пола (S, м2), расчет по формуле:</a:t>
            </a:r>
          </a:p>
          <a:p>
            <a:pPr marL="0" indent="0">
              <a:buNone/>
            </a:pPr>
            <a:r>
              <a:rPr lang="ru-RU" sz="7200" dirty="0"/>
              <a:t>                                    Р = W общ, Вт/м2 .</a:t>
            </a:r>
          </a:p>
          <a:p>
            <a:pPr marL="0" indent="0">
              <a:buNone/>
            </a:pPr>
            <a:r>
              <a:rPr lang="ru-RU" sz="7200" dirty="0"/>
              <a:t>  Санитарные нормативы:  для люминесцентных ламп 20 Вт/м2 ,  для ламп накаливания 48 Вт/м2</a:t>
            </a:r>
          </a:p>
          <a:p>
            <a:pPr marL="0" indent="0">
              <a:buNone/>
            </a:pPr>
            <a:r>
              <a:rPr lang="ru-RU" sz="7200" b="1" u="sng" dirty="0"/>
              <a:t>3. Горизонтальная освещенность</a:t>
            </a:r>
            <a:r>
              <a:rPr lang="ru-RU" sz="7200" dirty="0"/>
              <a:t> рабочей поверхности. </a:t>
            </a:r>
          </a:p>
          <a:p>
            <a:pPr marL="0" indent="0">
              <a:buNone/>
            </a:pPr>
            <a:r>
              <a:rPr lang="ru-RU" sz="7200" dirty="0"/>
              <a:t>Нормируется в зависимости от вида ламп и предназначения помещения.</a:t>
            </a:r>
          </a:p>
          <a:p>
            <a:endParaRPr lang="ru-RU" sz="7200" dirty="0"/>
          </a:p>
          <a:p>
            <a:pPr marL="0" indent="0">
              <a:buNone/>
            </a:pPr>
            <a:endParaRPr lang="ru-RU" sz="8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Показатели для оценки уровня искусственного освещения в помещении.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22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Недостатками этих ламп являются: </a:t>
            </a:r>
            <a:r>
              <a:rPr lang="ru-RU" dirty="0"/>
              <a:t>стробоскопический эффект, «сумеречный эффект» при освещенности ниже 75 </a:t>
            </a:r>
            <a:r>
              <a:rPr lang="ru-RU" dirty="0" err="1"/>
              <a:t>лк</a:t>
            </a:r>
            <a:r>
              <a:rPr lang="ru-RU" dirty="0"/>
              <a:t>; имеют сложную систему включения (через дроссель). </a:t>
            </a:r>
          </a:p>
          <a:p>
            <a:pPr marL="0" indent="0">
              <a:buNone/>
            </a:pPr>
            <a:r>
              <a:rPr lang="ru-RU" b="1" i="1" dirty="0"/>
              <a:t>Разрядные лампы делятся на: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люминесцентные низкого давления различных типов, различающихся цветностью светового излучения;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ртутные высокого давления с исправленной цветопередачей (ЛДЦ),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ксеноновые.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189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Гигиенические требования к искусственному освещению в помещении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chemeClr val="tx2"/>
                </a:solidFill>
              </a:rPr>
              <a:t>Освещение должно удовлетворять следующим требованиям: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Должно быть достаточным по уровню освещенности рабочей поверхности или всего помещения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соответствовать нормативам в зависимости от функционального назначения помещения.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Должно быть равномерным (определяется по расчету неравномерности освещения).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Должно быть постоянным (определяется по показателю дискомфорта и коэффициенту пульсации).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 спектральному составу должно максимально приближаться к естественному свету, не искажать цветовую гамму.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Должно не оказывать слепящего действия. Для защиты от слепящего действия ламп применяется светильная арматура.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905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35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Естественное освещение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Естественное освещение является биологически более ценным видом освещения, к которому максимально приспособлен глаз человека. </a:t>
            </a:r>
          </a:p>
          <a:p>
            <a:pPr marL="0" indent="0">
              <a:buNone/>
            </a:pPr>
            <a:r>
              <a:rPr lang="ru-RU" dirty="0"/>
              <a:t>Естественное освещение обеспечивает: оптимальные условия для зрительного восприятия,  оказывает положительное психофизиологическое воздействие на человека благодаря непосредственной связи с окружающим миром через световые проемы.</a:t>
            </a:r>
          </a:p>
        </p:txBody>
      </p:sp>
    </p:spTree>
    <p:extLst>
      <p:ext uri="{BB962C8B-B14F-4D97-AF65-F5344CB8AC3E}">
        <p14:creationId xmlns:p14="http://schemas.microsoft.com/office/powerpoint/2010/main" val="112618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Естественное освещение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Зрение  приносит человеку наибольшее количество информации об окружающем мире до 80-85%.</a:t>
            </a:r>
          </a:p>
          <a:p>
            <a:r>
              <a:rPr lang="ru-RU" dirty="0"/>
              <a:t>Свет оказывает большое влияние на работоспособность человека, поддерживает нормальный жизненный тонус и ритм.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. </a:t>
            </a:r>
            <a:r>
              <a:rPr lang="ru-RU" b="1" dirty="0"/>
              <a:t>Естественное (дневное) освещение</a:t>
            </a:r>
            <a:r>
              <a:rPr lang="ru-RU" dirty="0"/>
              <a:t>, являющееся результатом солнечной деятельности. Характеризуется оптимальным для зрительного анализатора и коры головного мозга спектральным составом, непостоянством. Естественное освещение оказывает тепловое, физиологическое и бактерицидное действие. Поэтому жилые, производственные и общественные здания должны быть обеспечены рациональным дневным освещением.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51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Виды освещения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Выбор системы освещения определяют: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постоянством пребывания людей,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характером зрительной работы,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предназначением помещения,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габаритами помещения и оборудования,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особенностями светового климата.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Освещение подразделяется на:</a:t>
            </a:r>
          </a:p>
          <a:p>
            <a:r>
              <a:rPr lang="ru-RU" u="sng" dirty="0"/>
              <a:t>Естественное</a:t>
            </a:r>
            <a:r>
              <a:rPr lang="ru-RU" dirty="0"/>
              <a:t> (источником является солнце);</a:t>
            </a:r>
          </a:p>
          <a:p>
            <a:r>
              <a:rPr lang="ru-RU" u="sng" dirty="0"/>
              <a:t>Искусственное </a:t>
            </a:r>
            <a:r>
              <a:rPr lang="ru-RU" dirty="0"/>
              <a:t>(источником являются электрические лампы накаливания и газоразрядные);</a:t>
            </a:r>
          </a:p>
          <a:p>
            <a:r>
              <a:rPr lang="ru-RU" u="sng" dirty="0"/>
              <a:t>Совмещенное (</a:t>
            </a:r>
            <a:r>
              <a:rPr lang="ru-RU" dirty="0"/>
              <a:t>совмещенное, когда естественное освещение дополняется искусственным).</a:t>
            </a:r>
          </a:p>
        </p:txBody>
      </p:sp>
    </p:spTree>
    <p:extLst>
      <p:ext uri="{BB962C8B-B14F-4D97-AF65-F5344CB8AC3E}">
        <p14:creationId xmlns:p14="http://schemas.microsoft.com/office/powerpoint/2010/main" val="303092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Типы естественного освещения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Естественное освещение подразделяется на типы: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боковое,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верхнее,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комбинированное (верхнее и боковое).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Естественное освещение должны иметь помещения с постоянным пребыванием людей. </a:t>
            </a:r>
          </a:p>
          <a:p>
            <a:pPr marL="0" indent="0">
              <a:buNone/>
            </a:pPr>
            <a:r>
              <a:rPr lang="ru-RU" dirty="0"/>
              <a:t>Направленность света от боковых окон на рабочую поверхность, как правило, </a:t>
            </a:r>
            <a:r>
              <a:rPr lang="ru-RU" u="sng" dirty="0"/>
              <a:t>левостороннее. </a:t>
            </a:r>
          </a:p>
          <a:p>
            <a:pPr marL="0" indent="0">
              <a:buNone/>
            </a:pPr>
            <a:r>
              <a:rPr lang="ru-RU" dirty="0"/>
              <a:t>В учебных помещениях естественное освещение должно быть </a:t>
            </a:r>
            <a:r>
              <a:rPr lang="ru-RU" u="sng" dirty="0"/>
              <a:t>боковое левостороннее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Направление основного светового потока не должно быть спереди и сзади от обучающихся.</a:t>
            </a:r>
          </a:p>
          <a:p>
            <a:pPr marL="0" indent="0">
              <a:buNone/>
            </a:pPr>
            <a:r>
              <a:rPr lang="ru-RU" dirty="0"/>
              <a:t> При глубине учебных помещений более 6 метров обязательно устройство правостороннего подсвета.</a:t>
            </a:r>
          </a:p>
          <a:p>
            <a:pPr marL="0" indent="0">
              <a:buNone/>
            </a:pPr>
            <a:r>
              <a:rPr lang="ru-RU" dirty="0"/>
              <a:t> Расчет естественного освещения помещений производится без учета мебели, оборудования, озеленения и при стопроцентном использовании </a:t>
            </a:r>
            <a:r>
              <a:rPr lang="ru-RU" dirty="0" err="1"/>
              <a:t>светопрозрачных</a:t>
            </a:r>
            <a:r>
              <a:rPr lang="ru-RU" dirty="0"/>
              <a:t> заполнений в </a:t>
            </a:r>
            <a:r>
              <a:rPr lang="ru-RU" dirty="0" err="1"/>
              <a:t>светопроемах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64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Факторы, влияющие на уровень естественного освещения в помещении</a:t>
            </a:r>
            <a:r>
              <a:rPr lang="ru-RU" sz="36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8139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Уровень естественного освещения в помещении определяется факторами: 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tx2"/>
                </a:solidFill>
              </a:rPr>
              <a:t>1.внешние факторы </a:t>
            </a:r>
            <a:r>
              <a:rPr lang="ru-RU" dirty="0"/>
              <a:t>- световой климат местности, время года и суток, состояние прозрачности атмосферы, ориентации здания по сторонам света, затенение окон противостоящими окнами и деревьями; 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tx2"/>
                </a:solidFill>
              </a:rPr>
              <a:t>2. внутренние факторы </a:t>
            </a:r>
            <a:r>
              <a:rPr lang="ru-RU" dirty="0"/>
              <a:t>– количество, величина и расположение оконных проемов; вид и площадь остекления; наличие солнцезащитных устройств на окнах; внутренняя планировка помещения; отражающая способность покрытий интерьера, рабочей поверхности,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6765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14847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Светотехнические показатели для оценки естественного освещения в помещении.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Светотехнические показатели определяются с помощью прибора люксметра. </a:t>
            </a:r>
          </a:p>
          <a:p>
            <a:pPr marL="0" indent="0">
              <a:buNone/>
            </a:pPr>
            <a:r>
              <a:rPr lang="ru-RU" u="sng" dirty="0"/>
              <a:t>Коэффициент естественной освещенности </a:t>
            </a:r>
            <a:r>
              <a:rPr lang="ru-RU" dirty="0"/>
              <a:t>(КЕО) - отношение уровня освещенности на рабочей поверхности к одновременной освещенности под открытым небом, выраженное в %, расчет по формуле:</a:t>
            </a:r>
          </a:p>
          <a:p>
            <a:pPr marL="0" indent="0">
              <a:buNone/>
            </a:pPr>
            <a:r>
              <a:rPr lang="ru-RU" b="1" dirty="0"/>
              <a:t>      Е </a:t>
            </a:r>
            <a:r>
              <a:rPr lang="ru-RU" b="1" dirty="0" err="1"/>
              <a:t>внутр</a:t>
            </a:r>
            <a:r>
              <a:rPr lang="ru-RU" b="1" dirty="0"/>
              <a:t> х 100%./Е наружное</a:t>
            </a:r>
          </a:p>
          <a:p>
            <a:pPr marL="0" indent="0">
              <a:buNone/>
            </a:pPr>
            <a:r>
              <a:rPr lang="ru-RU" dirty="0"/>
              <a:t>КЕО характеризует достаточность естественного освещения в помещении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453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1972</Words>
  <Application>Microsoft Office PowerPoint</Application>
  <PresentationFormat>Экран (4:3)</PresentationFormat>
  <Paragraphs>160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Тема: Инженерные системы жилых и общественных зданий.  Естественное и искусственное освещение.</vt:lpstr>
      <vt:lpstr>Презентация PowerPoint</vt:lpstr>
      <vt:lpstr> Естественное освещение</vt:lpstr>
      <vt:lpstr>Естественное освещение</vt:lpstr>
      <vt:lpstr>Презентация PowerPoint</vt:lpstr>
      <vt:lpstr>Виды освещения</vt:lpstr>
      <vt:lpstr>Типы естественного освещения</vt:lpstr>
      <vt:lpstr>Факторы, влияющие на уровень естественного освещения в помещении. </vt:lpstr>
      <vt:lpstr>Светотехнические показатели для оценки естественного освещения в помещении. </vt:lpstr>
      <vt:lpstr>Презентация PowerPoint</vt:lpstr>
      <vt:lpstr>Презентация PowerPoint</vt:lpstr>
      <vt:lpstr>Коэффициент отражения поверхностей интерьера и оборудования</vt:lpstr>
      <vt:lpstr>Коэффициент отражения поверхностей интерьера и оборудования</vt:lpstr>
      <vt:lpstr>Геометрические показатели для оценки естественного освещения в помещении.  </vt:lpstr>
      <vt:lpstr>Презентация PowerPoint</vt:lpstr>
      <vt:lpstr>Гигиенические требования к естественному освещению в помещении. </vt:lpstr>
      <vt:lpstr> Искусственное освещение</vt:lpstr>
      <vt:lpstr>Типы искусственного освещения:</vt:lpstr>
      <vt:lpstr>Виды ламп, их характеристика и гигиеническое значение. </vt:lpstr>
      <vt:lpstr>Презентация PowerPoint</vt:lpstr>
      <vt:lpstr>Виды ламп, их характеристика и гигиеническое значение</vt:lpstr>
      <vt:lpstr>Гигиеническое значение ламп. </vt:lpstr>
      <vt:lpstr>Классификация светильников, их характеристика. </vt:lpstr>
      <vt:lpstr>Гигиенические требования к установке светильников</vt:lpstr>
      <vt:lpstr>Гигиенические требования к установке светильников</vt:lpstr>
      <vt:lpstr>Показатели для оценки уровня искусственного освещения в помещении. </vt:lpstr>
      <vt:lpstr>Презентация PowerPoint</vt:lpstr>
      <vt:lpstr>Гигиенические требования к искусственному освещению в помещении.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Айлана</dc:creator>
  <cp:lastModifiedBy>пользователь пользователь</cp:lastModifiedBy>
  <cp:revision>29</cp:revision>
  <dcterms:created xsi:type="dcterms:W3CDTF">2018-04-08T13:01:08Z</dcterms:created>
  <dcterms:modified xsi:type="dcterms:W3CDTF">2021-04-04T20:16:15Z</dcterms:modified>
</cp:coreProperties>
</file>