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7" r:id="rId13"/>
    <p:sldId id="268" r:id="rId14"/>
    <p:sldId id="269" r:id="rId15"/>
    <p:sldId id="289" r:id="rId16"/>
    <p:sldId id="271" r:id="rId17"/>
    <p:sldId id="272" r:id="rId18"/>
    <p:sldId id="275" r:id="rId19"/>
    <p:sldId id="290" r:id="rId20"/>
    <p:sldId id="277" r:id="rId21"/>
    <p:sldId id="278" r:id="rId22"/>
    <p:sldId id="291" r:id="rId23"/>
    <p:sldId id="280" r:id="rId24"/>
    <p:sldId id="281" r:id="rId25"/>
    <p:sldId id="284" r:id="rId26"/>
    <p:sldId id="292" r:id="rId27"/>
    <p:sldId id="287" r:id="rId28"/>
    <p:sldId id="293" r:id="rId29"/>
    <p:sldId id="294" r:id="rId30"/>
    <p:sldId id="295" r:id="rId31"/>
    <p:sldId id="2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57AD3C-D248-4845-9850-B20EED32902B}">
          <p14:sldIdLst>
            <p14:sldId id="256"/>
            <p14:sldId id="258"/>
            <p14:sldId id="257"/>
            <p14:sldId id="286"/>
            <p14:sldId id="260"/>
            <p14:sldId id="261"/>
            <p14:sldId id="262"/>
            <p14:sldId id="263"/>
            <p14:sldId id="264"/>
            <p14:sldId id="265"/>
            <p14:sldId id="288"/>
            <p14:sldId id="267"/>
            <p14:sldId id="268"/>
            <p14:sldId id="269"/>
            <p14:sldId id="289"/>
            <p14:sldId id="271"/>
            <p14:sldId id="272"/>
            <p14:sldId id="275"/>
            <p14:sldId id="290"/>
            <p14:sldId id="277"/>
            <p14:sldId id="278"/>
            <p14:sldId id="291"/>
            <p14:sldId id="280"/>
            <p14:sldId id="281"/>
            <p14:sldId id="284"/>
            <p14:sldId id="292"/>
            <p14:sldId id="287"/>
            <p14:sldId id="293"/>
            <p14:sldId id="294"/>
            <p14:sldId id="295"/>
            <p14:sldId id="285"/>
          </p14:sldIdLst>
        </p14:section>
        <p14:section name="Раздел без заголовка" id="{037B4710-EBF3-4D24-A741-6A6A4339B1A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69B9-EA7D-403D-92FB-2DD59E2D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DC9FAA-7D90-4879-8F76-82728C410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1385A-C190-4D24-972A-57073010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9ACF9-58F8-4309-B99C-9404B645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585EC-3813-4F40-9A13-9FE95E27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B6713-6359-4C97-A96C-B4E444FF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BCC938-3A5E-4201-AE7C-3C0DA37F9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1162A-90AF-4382-B768-E3A79C2E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C970A-F38D-49B0-9A52-959F0AAF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FDECD-A51C-4E46-9D47-5A4BCC91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6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7A56C1-7538-4D51-B0DC-B965E7BD2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F2469-2543-485C-B27B-9DB441AFA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BB861-F896-492A-9E0B-B72D0659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1501C-C9C7-43DF-9A9E-6199D0BF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1D75C-B7F3-4C25-BB0A-8F047F2E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D7598-5FDE-4221-942A-2BFDEB59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28795-6D6C-49AA-979A-B895C6AED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FB8E4-41C0-4BE3-8122-C3817656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BB686-8529-4417-9F70-DF6897A1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9A544-3F10-4DB1-BBC6-35BF85B4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F5AB-4E98-4AAC-B66E-06BFD45A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333B9-C68C-4083-B1A1-9202C1B7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3ECAB-A247-47EA-AA59-EFB3C260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D082E-006A-4610-A0F8-5A98FAAD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1F9D2-D7BA-49FB-8401-9729C059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2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F514F-5D1A-47E9-989C-85D31DC3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787E7-1ED2-407A-AAAA-0BD5B1E94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2E1AB5-9136-4415-B2B3-0279CEAB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1B9DC2-FE50-4938-9118-6A63CC40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02626-0BD2-4F88-9172-D67A786C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25E4F0-08C9-4570-A209-FFC99F16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9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BB120-C98E-43EF-90F9-C736A75F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4F5EC-B07E-414D-9A5C-7EA7954B8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34D2D7-6C99-4BCE-86F7-85DC2F90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1877A6-BE1A-46EC-8F6B-A6FBE791A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E72DBB-CA9B-420D-969D-8366843FA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223A46-1B9B-48F8-A988-EF11E6FB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72CA2E-0E59-4F36-91C7-0046943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42B7B7-0BC9-40E2-ABB1-B30807BF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9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44802-4034-4C9B-8B56-8D187EFF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346BA5-3226-48D1-90F0-311C3E14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BEB2DB-540F-44A4-BABE-DD9E9246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79F483-E631-4F21-B3D0-AF4D0795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B88847-E93D-455C-A9D9-AB134FE9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BB9490-F114-4114-8902-66F195D7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4C149-AF58-4623-9412-59FD1CD8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31E4-8501-4F3E-BD87-110BAB3E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66615-21D3-4DD0-8F32-7EFADCD1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086E36-475D-4AD0-94B2-251FF079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74B4E-2097-4A16-8DFF-CB77CB8B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C9177-D838-434C-BD4D-B4703893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5EAA2-BAAC-40B2-A9B8-35E1C6D6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37118-078E-485B-A015-5DF3BF69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51D1E7-0137-43C6-B821-278A17E30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AD092B-B233-4EF1-8ACC-62791F7AC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C8B3F0-CC3E-4966-B08E-69DF75F2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1ABB1-707A-4975-AD51-C62C3234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6A55FF-7218-44D7-8481-B8530ADE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2C5B6-20CB-4CEF-A8F5-40F0B970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9F8088-E55B-434B-B450-7931D0657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1D465-462F-404A-9E5E-9F62647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70BB-7990-476D-9C8B-DF3FCEA916C2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F5F17-A000-45B6-A440-3617C6951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45443-61E2-4953-ADC1-5AED2757C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13B6-ED68-48F1-A2DB-02FDD8385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full/10.1148/rg.201918006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D01F9-9B9F-47B0-BE57-864DB5BD1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0219" y="3039034"/>
            <a:ext cx="11176000" cy="2387600"/>
          </a:xfrm>
        </p:spPr>
        <p:txBody>
          <a:bodyPr>
            <a:normAutofit/>
          </a:bodyPr>
          <a:lstStyle/>
          <a:p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rgbClr val="0F7986"/>
                </a:solidFill>
              </a:rPr>
              <a:t>Поражения органов  грудной полости при лейкемии </a:t>
            </a:r>
            <a:r>
              <a:rPr lang="ru-RU" sz="4000" b="1" i="1" dirty="0">
                <a:solidFill>
                  <a:srgbClr val="0F7986"/>
                </a:solidFill>
              </a:rPr>
              <a:t>(часть первая) </a:t>
            </a:r>
            <a:endParaRPr lang="ru-RU" sz="3600" b="1" i="1" dirty="0">
              <a:solidFill>
                <a:srgbClr val="0F798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5B418-C506-4877-B392-6EDB08411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8" t="32937" r="39070" b="47630"/>
          <a:stretch/>
        </p:blipFill>
        <p:spPr>
          <a:xfrm>
            <a:off x="173030" y="1592442"/>
            <a:ext cx="8821639" cy="2513111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17F3238-39FD-4FD7-9F00-87F99EC5C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0435" y="5735493"/>
            <a:ext cx="60128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F7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Выполнила:</a:t>
            </a:r>
            <a:r>
              <a:rPr lang="ru-RU" altLang="ru-RU" sz="2000" b="1" dirty="0">
                <a:solidFill>
                  <a:srgbClr val="0F7986"/>
                </a:solidFill>
                <a:latin typeface="+mn-lt"/>
                <a:cs typeface="+mn-cs"/>
              </a:rPr>
              <a:t> </a:t>
            </a:r>
            <a:r>
              <a:rPr lang="ru-RU" altLang="ru-RU" dirty="0" err="1">
                <a:latin typeface="+mn-lt"/>
                <a:cs typeface="+mn-cs"/>
              </a:rPr>
              <a:t>Ремкевич</a:t>
            </a:r>
            <a:r>
              <a:rPr lang="ru-RU" altLang="ru-RU" dirty="0">
                <a:latin typeface="+mn-lt"/>
                <a:cs typeface="+mn-cs"/>
              </a:rPr>
              <a:t> Е.Е, ординатор 2-го года кафедры лучевой диагностики ИПО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77244A-18DC-409B-B56A-319C88BD3460}"/>
              </a:ext>
            </a:extLst>
          </p:cNvPr>
          <p:cNvSpPr/>
          <p:nvPr/>
        </p:nvSpPr>
        <p:spPr>
          <a:xfrm>
            <a:off x="1177636" y="224181"/>
            <a:ext cx="108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/>
              <a:t>ФГБОУ ВО "Красноярский государственный медицинский университет имени</a:t>
            </a:r>
          </a:p>
          <a:p>
            <a:pPr>
              <a:spcBef>
                <a:spcPct val="0"/>
              </a:spcBef>
            </a:pPr>
            <a:r>
              <a:rPr lang="ru-RU" altLang="ru-RU" b="1" dirty="0"/>
              <a:t>профессора </a:t>
            </a:r>
            <a:r>
              <a:rPr lang="ru-RU" altLang="ru-RU" b="1" dirty="0" err="1"/>
              <a:t>В.Ф.Войно-Ясенецкого</a:t>
            </a:r>
            <a:r>
              <a:rPr lang="ru-RU" altLang="ru-RU" b="1" dirty="0"/>
              <a:t>" Министерства здравоохранения РФ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FBF88EC1-CD98-40DC-A9BB-EDCE699F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939800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Кафедра лучевой диагностики ИПО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09A498-5D12-4560-87AA-6F9DDBF6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426" y="1465161"/>
            <a:ext cx="2627604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D72D8-FCE5-419B-9BA3-790DDC71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65125"/>
            <a:ext cx="11030527" cy="1460500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Клинические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7073D-497D-4AE5-8AA4-58208151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825625"/>
            <a:ext cx="109104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Пациенты, страдающие  лейкозом, обычно имеют симптомы, относящиеся к </a:t>
            </a:r>
            <a:r>
              <a:rPr lang="ru-RU" sz="3200" dirty="0" err="1"/>
              <a:t>панцитопении</a:t>
            </a:r>
            <a:r>
              <a:rPr lang="ru-RU" sz="3200" dirty="0"/>
              <a:t> (например, анемия, лейкопения и тромбоцитопения). </a:t>
            </a:r>
          </a:p>
          <a:p>
            <a:pPr marL="0" indent="0">
              <a:buNone/>
            </a:pPr>
            <a:r>
              <a:rPr lang="ru-RU" sz="3200" dirty="0"/>
              <a:t>Общие симптомы включают: слабость, утомляемость, кровотечение (например, кровоточивость десен, </a:t>
            </a:r>
            <a:r>
              <a:rPr lang="ru-RU" sz="3200" dirty="0" err="1"/>
              <a:t>экхимозы</a:t>
            </a:r>
            <a:r>
              <a:rPr lang="ru-RU" sz="3200" dirty="0"/>
              <a:t>, носовые кровотечения) </a:t>
            </a:r>
          </a:p>
        </p:txBody>
      </p:sp>
    </p:spTree>
    <p:extLst>
      <p:ext uri="{BB962C8B-B14F-4D97-AF65-F5344CB8AC3E}">
        <p14:creationId xmlns:p14="http://schemas.microsoft.com/office/powerpoint/2010/main" val="12247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FD29D-5AEB-43FD-A8F1-D8EC6890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45" y="226969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Медиастинальная лимфаденопатия</a:t>
            </a:r>
          </a:p>
        </p:txBody>
      </p:sp>
    </p:spTree>
    <p:extLst>
      <p:ext uri="{BB962C8B-B14F-4D97-AF65-F5344CB8AC3E}">
        <p14:creationId xmlns:p14="http://schemas.microsoft.com/office/powerpoint/2010/main" val="46014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1F4D-764B-4AEF-9DAA-5905B2FE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Медиастинальная лимфаденопатия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55F82-A170-4721-A39D-BDB2F234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54" y="1613188"/>
            <a:ext cx="1114829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Медиастинальная лимфаденопатия </a:t>
            </a:r>
            <a:r>
              <a:rPr lang="ru-RU" sz="3200" dirty="0"/>
              <a:t>чаще встречается при лимфоидных лейкозах, чем при миелоидных лейкозах, и рентгенологически видна примерно у 25% пациентов с ХЛЛ, у 10-20% пациентов с ОЛЛ и у 5% пациентов с ОМЛ и ХМЛ;</a:t>
            </a:r>
          </a:p>
          <a:p>
            <a:pPr marL="0" indent="0" algn="just">
              <a:buNone/>
            </a:pPr>
            <a:r>
              <a:rPr lang="ru-RU" sz="3200" dirty="0"/>
              <a:t> Лимфаденопатия подмышечных лимфоузлов чаще всего встречается у пациентов с ХЛЛ (42–54% пациентов с ХЛЛ на момент постановки диагноза имеют лимфаденопатию подмышечных лимфоузлов)</a:t>
            </a:r>
          </a:p>
        </p:txBody>
      </p:sp>
    </p:spTree>
    <p:extLst>
      <p:ext uri="{BB962C8B-B14F-4D97-AF65-F5344CB8AC3E}">
        <p14:creationId xmlns:p14="http://schemas.microsoft.com/office/powerpoint/2010/main" val="129323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3865D-B7AB-4DF8-9B3B-ED7CC2BF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88346"/>
            <a:ext cx="12342090" cy="132556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F7986"/>
                </a:solidFill>
              </a:rPr>
              <a:t>Лимфаденопатия у пациентки с хроническим лимфолейкозом (ХЛЛ). </a:t>
            </a:r>
            <a:br>
              <a:rPr lang="ru-RU" sz="4000" b="1" dirty="0">
                <a:solidFill>
                  <a:srgbClr val="0F7986"/>
                </a:solidFill>
              </a:rPr>
            </a:br>
            <a:r>
              <a:rPr lang="ru-RU" sz="4000" b="1" dirty="0">
                <a:solidFill>
                  <a:srgbClr val="0F7986"/>
                </a:solidFill>
              </a:rPr>
              <a:t>КТ грудной клетки (корональная проекция)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AEE59-6B60-40D3-878D-0E7966F7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13" y="3429000"/>
            <a:ext cx="7042727" cy="489686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Б-я 71 г.</a:t>
            </a:r>
          </a:p>
          <a:p>
            <a:pPr marL="0" indent="0">
              <a:buNone/>
            </a:pPr>
            <a:r>
              <a:rPr lang="ru-RU" dirty="0"/>
              <a:t>Визуализируются увеличенные медиастинальные лимфоузлы </a:t>
            </a:r>
            <a:r>
              <a:rPr lang="ru-RU" i="1" dirty="0"/>
              <a:t>(стрелки) </a:t>
            </a:r>
            <a:r>
              <a:rPr lang="ru-RU" dirty="0"/>
              <a:t>и увеличение левого подмышечного лимфоузла (*)</a:t>
            </a:r>
          </a:p>
        </p:txBody>
      </p:sp>
      <p:pic>
        <p:nvPicPr>
          <p:cNvPr id="5122" name="Picture 2" descr="Figure 1.">
            <a:extLst>
              <a:ext uri="{FF2B5EF4-FFF2-40B4-BE49-F238E27FC236}">
                <a16:creationId xmlns:a16="http://schemas.microsoft.com/office/drawing/2014/main" id="{A0EF5A26-5EC7-4B39-8A78-74A32823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94200"/>
            <a:ext cx="4722733" cy="41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1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DAB7B-33D8-49A0-B284-042F49CC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16" y="365125"/>
            <a:ext cx="11109384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7986"/>
                </a:solidFill>
              </a:rPr>
              <a:t>Лимфаденопатия у пациента с острым лимфолейкозом (ОЛЛ). </a:t>
            </a:r>
            <a:br>
              <a:rPr lang="ru-RU" b="1" dirty="0">
                <a:solidFill>
                  <a:srgbClr val="0F7986"/>
                </a:solidFill>
              </a:rPr>
            </a:br>
            <a:r>
              <a:rPr lang="ru-RU" b="1" dirty="0">
                <a:solidFill>
                  <a:srgbClr val="0F7986"/>
                </a:solidFill>
              </a:rPr>
              <a:t>КТ грудной клетки (аксиальная проекция)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6939A-3230-4EC8-B3B7-1098CB37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692" y="2425700"/>
            <a:ext cx="5091546" cy="406717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sz="3200" b="1" dirty="0"/>
              <a:t>Б-ой 57 л.</a:t>
            </a:r>
          </a:p>
          <a:p>
            <a:pPr marL="0" indent="0">
              <a:buNone/>
            </a:pPr>
            <a:r>
              <a:rPr lang="ru-RU" dirty="0"/>
              <a:t>Визуализируются увеличенные подмышечные лимфоузлы </a:t>
            </a:r>
            <a:r>
              <a:rPr lang="ru-RU" i="1" dirty="0"/>
              <a:t>(стрелки) </a:t>
            </a:r>
            <a:r>
              <a:rPr lang="ru-RU" dirty="0"/>
              <a:t>, увеличенный </a:t>
            </a:r>
            <a:r>
              <a:rPr lang="ru-RU" dirty="0" err="1"/>
              <a:t>окологрудинный</a:t>
            </a:r>
            <a:r>
              <a:rPr lang="ru-RU" dirty="0"/>
              <a:t> лимфатический узел слева (*)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15F1B-199D-499C-890E-43A8F3F4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6" y="2425700"/>
            <a:ext cx="5851584" cy="34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062697-0ECE-479D-9BF8-C1A50CEC032E}"/>
              </a:ext>
            </a:extLst>
          </p:cNvPr>
          <p:cNvSpPr txBox="1">
            <a:spLocks/>
          </p:cNvSpPr>
          <p:nvPr/>
        </p:nvSpPr>
        <p:spPr>
          <a:xfrm>
            <a:off x="1018309" y="2507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F7986"/>
                </a:solidFill>
              </a:rPr>
              <a:t>Лейкемическая легочная инфильтрация</a:t>
            </a:r>
          </a:p>
        </p:txBody>
      </p:sp>
    </p:spTree>
    <p:extLst>
      <p:ext uri="{BB962C8B-B14F-4D97-AF65-F5344CB8AC3E}">
        <p14:creationId xmlns:p14="http://schemas.microsoft.com/office/powerpoint/2010/main" val="111361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3C6F4-C307-416A-B4D6-A6CA2DEF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Лейкемическая легочная инфильтрация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97621-ED9F-48B1-B7E5-DBE36C48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47" y="180902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Лейкемическая легочная инфильтрация, определяемая как внесосудистые скопления лейкозных клеток в паренхиме легких без другой очевидной причины их присутствия (например, инфекция, кровотечение или венозный застой), чаще всего возникает в терминальной стадии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244738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D674F-BE24-404F-865E-948F7EE5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7986"/>
                </a:solidFill>
              </a:rPr>
              <a:t>Лейкемическая легочная инфильтрация у пациента с острым миелолейкозом. КТ грудной полости (аксиальная проекция)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CB132-3F2A-4350-A111-291DD78E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74" y="2758498"/>
            <a:ext cx="72897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Б-й 23 г.</a:t>
            </a:r>
          </a:p>
          <a:p>
            <a:pPr marL="0" indent="0">
              <a:buNone/>
            </a:pPr>
            <a:r>
              <a:rPr lang="ru-RU" sz="3200" dirty="0"/>
              <a:t>Визуализируется участок повышенной плотности легочной ткани, размером до 2,5 см в нижней доле левого легкого (стрелка)</a:t>
            </a:r>
          </a:p>
        </p:txBody>
      </p:sp>
      <p:pic>
        <p:nvPicPr>
          <p:cNvPr id="7170" name="Picture 2" descr="Figure 3.">
            <a:extLst>
              <a:ext uri="{FF2B5EF4-FFF2-40B4-BE49-F238E27FC236}">
                <a16:creationId xmlns:a16="http://schemas.microsoft.com/office/drawing/2014/main" id="{980C7D87-FA6A-458F-8609-A8F1A9EB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206048"/>
            <a:ext cx="3253509" cy="41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0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B2963-68D5-4D58-9DDE-7A7F1E92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65125"/>
            <a:ext cx="11591635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F7986"/>
                </a:solidFill>
              </a:rPr>
              <a:t>Острым лимфолейкоз. КТ грудной полости (аксиальная проекция)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559C1-32E8-4DB2-BFD6-AAAEB56D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108" y="1825625"/>
            <a:ext cx="533169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Б-я 53 г. </a:t>
            </a:r>
          </a:p>
          <a:p>
            <a:pPr marL="0" indent="0">
              <a:buNone/>
            </a:pPr>
            <a:r>
              <a:rPr lang="ru-RU" dirty="0"/>
              <a:t> Визуализируется утолщение </a:t>
            </a:r>
            <a:r>
              <a:rPr lang="ru-RU" dirty="0" err="1"/>
              <a:t>межальвеолярных</a:t>
            </a:r>
            <a:r>
              <a:rPr lang="ru-RU" dirty="0"/>
              <a:t> перегородок (стрелки) в правом легком, локализованный плевральный выпот справа. (</a:t>
            </a:r>
            <a:r>
              <a:rPr lang="ru-RU" dirty="0" err="1"/>
              <a:t>Торакоцентез</a:t>
            </a:r>
            <a:r>
              <a:rPr lang="ru-RU" dirty="0"/>
              <a:t> выявил многочисленные </a:t>
            </a:r>
            <a:r>
              <a:rPr lang="ru-RU" dirty="0" err="1"/>
              <a:t>бластные</a:t>
            </a:r>
            <a:r>
              <a:rPr lang="ru-RU" dirty="0"/>
              <a:t> клетки, соответствующие лейкемическому поражению)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254FC-815E-4C5A-ADFF-6F2980A3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2" y="2378652"/>
            <a:ext cx="4762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3A2E04-08EC-46FC-878A-3DB5B64805FD}"/>
              </a:ext>
            </a:extLst>
          </p:cNvPr>
          <p:cNvSpPr txBox="1">
            <a:spLocks/>
          </p:cNvSpPr>
          <p:nvPr/>
        </p:nvSpPr>
        <p:spPr>
          <a:xfrm>
            <a:off x="3807691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F7986"/>
                </a:solidFill>
              </a:rPr>
              <a:t>Лейкостаз</a:t>
            </a:r>
            <a:endParaRPr lang="ru-RU" dirty="0">
              <a:solidFill>
                <a:srgbClr val="0F7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86CEF-1044-4328-B487-79630E17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56E01-FB01-47D1-9A01-E3ED06D1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2371725"/>
            <a:ext cx="11390746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Лейкозы</a:t>
            </a:r>
            <a:r>
              <a:rPr lang="ru-RU" sz="3200" dirty="0"/>
              <a:t> – это опухолевые заболевания системы крови, при которых субстратом опухоли являются </a:t>
            </a:r>
            <a:r>
              <a:rPr lang="ru-RU" sz="3200" dirty="0" err="1"/>
              <a:t>бластные</a:t>
            </a:r>
            <a:r>
              <a:rPr lang="ru-RU" sz="3200" dirty="0"/>
              <a:t> клетки крови. Характеризуются первичным поражением костного мозга морфологически незрелыми </a:t>
            </a:r>
            <a:r>
              <a:rPr lang="ru-RU" sz="3200" dirty="0" err="1"/>
              <a:t>бластными</a:t>
            </a:r>
            <a:r>
              <a:rPr lang="ru-RU" sz="3200" dirty="0"/>
              <a:t> клетками</a:t>
            </a:r>
          </a:p>
        </p:txBody>
      </p:sp>
    </p:spTree>
    <p:extLst>
      <p:ext uri="{BB962C8B-B14F-4D97-AF65-F5344CB8AC3E}">
        <p14:creationId xmlns:p14="http://schemas.microsoft.com/office/powerpoint/2010/main" val="193591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272EA-B554-444B-AE7D-A562F580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9CAD7-AFE4-4E44-97DC-DEEE330B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Лейкостаз</a:t>
            </a:r>
            <a:r>
              <a:rPr lang="ru-RU" sz="3200" dirty="0"/>
              <a:t> - это состояние, которое возникает в результате скопления лейкозных клеток в мелких сосудах (чаще всего поражаются  сосуды легких и  головного мозга)</a:t>
            </a:r>
          </a:p>
        </p:txBody>
      </p:sp>
    </p:spTree>
    <p:extLst>
      <p:ext uri="{BB962C8B-B14F-4D97-AF65-F5344CB8AC3E}">
        <p14:creationId xmlns:p14="http://schemas.microsoft.com/office/powerpoint/2010/main" val="71241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8B70E-86A0-45D0-9203-31CCFAD4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26" y="78798"/>
            <a:ext cx="11501582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F7986"/>
                </a:solidFill>
              </a:rPr>
              <a:t>Лейкостаз у пациентки с острым миелолейкозом. Рентгенограмма грудной полости (прямая проекция)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755E8-C04C-4A2F-86BC-5A320174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07" y="4845381"/>
            <a:ext cx="5170001" cy="4569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Б-я 9 л. </a:t>
            </a:r>
          </a:p>
          <a:p>
            <a:pPr marL="0" indent="0">
              <a:buNone/>
            </a:pPr>
            <a:r>
              <a:rPr lang="ru-RU" sz="2400" dirty="0"/>
              <a:t>Рентгенограмма грудной клетки при поступлении – норма.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487C38-04EC-43A2-86F8-C76D4308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6" y="1232856"/>
            <a:ext cx="3868753" cy="35592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AF05A-F820-48B3-AF67-EF5B6149F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16" y="1291973"/>
            <a:ext cx="3594047" cy="361252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98464E40-5FB7-4300-80AE-35987CC64890}"/>
              </a:ext>
            </a:extLst>
          </p:cNvPr>
          <p:cNvSpPr txBox="1">
            <a:spLocks/>
          </p:cNvSpPr>
          <p:nvPr/>
        </p:nvSpPr>
        <p:spPr>
          <a:xfrm>
            <a:off x="5273964" y="4978400"/>
            <a:ext cx="6636380" cy="187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Через несколько часов после поступления у пациентки развилась острая дыхательная недостаточность. </a:t>
            </a:r>
          </a:p>
          <a:p>
            <a:pPr marL="0" indent="0" algn="just">
              <a:buNone/>
            </a:pPr>
            <a:r>
              <a:rPr lang="ru-RU" dirty="0"/>
              <a:t>Визуализируется диффузная двусторонняя инфильтрация легочной ткани.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50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FB418-0505-45FF-B564-59895417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655" y="276621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Поражение плевры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60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4030-AF2C-4A5F-90B6-8DABE9A6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Поражение плевры при лейкозах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057F6-8B6A-4DCC-8D0B-2EA79717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Поражение плевры обнаруживается при вскрытии у 21% пациентов с лейкемией и наиболее часто встречается у пациентов с острым лимфолейкозом. </a:t>
            </a:r>
          </a:p>
          <a:p>
            <a:pPr marL="0" indent="0">
              <a:buNone/>
            </a:pPr>
            <a:r>
              <a:rPr lang="ru-RU" dirty="0"/>
              <a:t>Лейкемическое поражение плевры может проявиться в любой период течения болезни у пациентов с острыми лейкозами</a:t>
            </a:r>
          </a:p>
        </p:txBody>
      </p:sp>
    </p:spTree>
    <p:extLst>
      <p:ext uri="{BB962C8B-B14F-4D97-AF65-F5344CB8AC3E}">
        <p14:creationId xmlns:p14="http://schemas.microsoft.com/office/powerpoint/2010/main" val="305923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EE620-0835-489A-B7CF-9331474F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7400" cy="1325563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Острый лимфолейкоз(ОЛЛ). КТ грудной полости (аксиальная проекция)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F6F732-ABF7-4812-8551-0E275234E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22" y="2089024"/>
            <a:ext cx="5216814" cy="40169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A6F172-B8AB-4754-8C0A-311C7A75D91E}"/>
              </a:ext>
            </a:extLst>
          </p:cNvPr>
          <p:cNvSpPr/>
          <p:nvPr/>
        </p:nvSpPr>
        <p:spPr>
          <a:xfrm>
            <a:off x="5698836" y="3389107"/>
            <a:ext cx="6493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Б-й 40 л.</a:t>
            </a:r>
          </a:p>
          <a:p>
            <a:r>
              <a:rPr lang="ru-RU" sz="2800" dirty="0"/>
              <a:t>Визуализируется двусторонние поражения плевры (стрелки). Результаты биопсии плевры подтвердили диагноз ОЛЛ</a:t>
            </a:r>
          </a:p>
        </p:txBody>
      </p:sp>
    </p:spTree>
    <p:extLst>
      <p:ext uri="{BB962C8B-B14F-4D97-AF65-F5344CB8AC3E}">
        <p14:creationId xmlns:p14="http://schemas.microsoft.com/office/powerpoint/2010/main" val="261369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1796B-D723-466F-A9A3-D419A9D2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1325563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Острый лимфолейкоз(ОЛЛ). КТ грудной полости (аксиальная проекция)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96F07-0A20-4EFB-8C24-E29E3C97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218" y="2804679"/>
            <a:ext cx="582121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Б-й 81 г.</a:t>
            </a:r>
          </a:p>
          <a:p>
            <a:pPr marL="0" indent="0" algn="just">
              <a:buNone/>
            </a:pPr>
            <a:r>
              <a:rPr lang="ru-RU" dirty="0"/>
              <a:t> Визуализируются  выраженные утолщения в области плевры (стрелки) (Результаты биопсии плевры подтвердили диагноз ОЛЛ)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FDB9F-05C7-41AA-BC4D-9C76A067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14" y="1825625"/>
            <a:ext cx="4248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9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5872F-0706-4F28-8867-DFDB618F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927" y="252643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Поражение сердца </a:t>
            </a:r>
          </a:p>
        </p:txBody>
      </p:sp>
    </p:spTree>
    <p:extLst>
      <p:ext uri="{BB962C8B-B14F-4D97-AF65-F5344CB8AC3E}">
        <p14:creationId xmlns:p14="http://schemas.microsoft.com/office/powerpoint/2010/main" val="241018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E6101-1069-48F7-9714-DF420659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Поражение сердца при лейкозах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5D375-DE80-4F45-A765-1587F32A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98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Поражение сердца обнаруживается при вскрытии у 11–37% пациентов с лейкемией, у пациентов с лейкемическим поражением сердца часто  протекает бессимптомно</a:t>
            </a:r>
          </a:p>
        </p:txBody>
      </p:sp>
    </p:spTree>
    <p:extLst>
      <p:ext uri="{BB962C8B-B14F-4D97-AF65-F5344CB8AC3E}">
        <p14:creationId xmlns:p14="http://schemas.microsoft.com/office/powerpoint/2010/main" val="1348297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B158A-C450-4A41-A5B9-96A875D5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Острый лимфолейкоз(ОЛЛ). КТ грудной полости (аксиальная проекция)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84CE3-6CAC-4812-AC31-8FABF484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45" y="2601479"/>
            <a:ext cx="608676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Б-й 27 л.</a:t>
            </a:r>
          </a:p>
          <a:p>
            <a:pPr marL="0" indent="0">
              <a:buNone/>
            </a:pPr>
            <a:r>
              <a:rPr lang="ru-RU" dirty="0"/>
              <a:t> Визуализируется выпот в перикард </a:t>
            </a:r>
            <a:r>
              <a:rPr lang="ru-RU" i="1" dirty="0"/>
              <a:t>(</a:t>
            </a:r>
            <a:r>
              <a:rPr lang="ru-RU" i="1" dirty="0" err="1"/>
              <a:t>Eff</a:t>
            </a:r>
            <a:r>
              <a:rPr lang="ru-RU" i="1" dirty="0"/>
              <a:t>) </a:t>
            </a:r>
            <a:r>
              <a:rPr lang="ru-RU" dirty="0"/>
              <a:t>и узловые образования  в перикарде (*). </a:t>
            </a:r>
          </a:p>
          <a:p>
            <a:pPr marL="0" indent="0">
              <a:buNone/>
            </a:pPr>
            <a:r>
              <a:rPr lang="ru-RU" dirty="0"/>
              <a:t>(С помощью </a:t>
            </a:r>
            <a:r>
              <a:rPr lang="ru-RU" dirty="0" err="1"/>
              <a:t>перикардиоцентеза</a:t>
            </a:r>
            <a:r>
              <a:rPr lang="ru-RU" dirty="0"/>
              <a:t> были выявлены многочисленные </a:t>
            </a:r>
            <a:r>
              <a:rPr lang="ru-RU" dirty="0" err="1"/>
              <a:t>бластные</a:t>
            </a:r>
            <a:r>
              <a:rPr lang="ru-RU" dirty="0"/>
              <a:t> клетки)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1C6775-11DC-42FD-AB76-CA082D16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7" y="1825625"/>
            <a:ext cx="4762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1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1B0A2-9570-446B-97B7-0311995E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65125"/>
            <a:ext cx="11739418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7986"/>
                </a:solidFill>
              </a:rPr>
              <a:t>Хронический лимфолейкоз (ХЛЛ). Рентгенограмма грудной клетки (прямая проекция)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AEFC86-9B65-4A08-85D3-4A55EDF01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0" y="2290764"/>
            <a:ext cx="4608944" cy="38607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EF888A-8BE0-4B37-8CFC-3425177E4FFA}"/>
              </a:ext>
            </a:extLst>
          </p:cNvPr>
          <p:cNvSpPr/>
          <p:nvPr/>
        </p:nvSpPr>
        <p:spPr>
          <a:xfrm>
            <a:off x="4793674" y="2673666"/>
            <a:ext cx="72135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Б-й 57 л.</a:t>
            </a:r>
          </a:p>
          <a:p>
            <a:pPr algn="just"/>
            <a:r>
              <a:rPr lang="ru-RU" sz="2400" dirty="0"/>
              <a:t>Визуализируется выраженное увеличение сердечной тени, которое соответствует перикардиальному выпоту.</a:t>
            </a:r>
          </a:p>
          <a:p>
            <a:pPr algn="just"/>
            <a:r>
              <a:rPr lang="ru-RU" sz="2400" dirty="0"/>
              <a:t> Больному выполнен экстренный </a:t>
            </a:r>
            <a:r>
              <a:rPr lang="ru-RU" sz="2400" dirty="0" err="1"/>
              <a:t>перикардиоцентез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Причина выпота в перикард была многофакторной и связана с терминальной стадией почечной недостаточности и лейкемией. </a:t>
            </a:r>
          </a:p>
          <a:p>
            <a:pPr algn="just"/>
            <a:r>
              <a:rPr lang="ru-RU" sz="2400" dirty="0"/>
              <a:t>(Биопсия перикарда выявила ХЛЛ) </a:t>
            </a:r>
          </a:p>
        </p:txBody>
      </p:sp>
    </p:spTree>
    <p:extLst>
      <p:ext uri="{BB962C8B-B14F-4D97-AF65-F5344CB8AC3E}">
        <p14:creationId xmlns:p14="http://schemas.microsoft.com/office/powerpoint/2010/main" val="285370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FDEDB-29BF-4035-BAC8-5035F89B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ECCCE-4D37-4611-AECD-10AB22C5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1450109"/>
            <a:ext cx="11693237" cy="47268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зависимости от типа образующихся аномальных клеток, лейкемии классифицируются как миелоидные (также известные как </a:t>
            </a:r>
            <a:r>
              <a:rPr lang="ru-RU" dirty="0" err="1"/>
              <a:t>миелогенные</a:t>
            </a:r>
            <a:r>
              <a:rPr lang="ru-RU" dirty="0"/>
              <a:t> или </a:t>
            </a:r>
            <a:r>
              <a:rPr lang="ru-RU" dirty="0" err="1"/>
              <a:t>миелобластные</a:t>
            </a:r>
            <a:r>
              <a:rPr lang="ru-RU" dirty="0"/>
              <a:t>) или лимфоидные (также известные как </a:t>
            </a:r>
            <a:r>
              <a:rPr lang="ru-RU" dirty="0" err="1"/>
              <a:t>лимфоцитарные</a:t>
            </a:r>
            <a:r>
              <a:rPr lang="ru-RU" dirty="0"/>
              <a:t> или </a:t>
            </a:r>
            <a:r>
              <a:rPr lang="ru-RU" dirty="0" err="1"/>
              <a:t>лимфобластные</a:t>
            </a:r>
            <a:r>
              <a:rPr lang="ru-RU" dirty="0"/>
              <a:t>).</a:t>
            </a:r>
          </a:p>
          <a:p>
            <a:pPr algn="just"/>
            <a:r>
              <a:rPr lang="ru-RU" b="1" dirty="0"/>
              <a:t>При миелоидном лейкозе </a:t>
            </a:r>
            <a:r>
              <a:rPr lang="ru-RU" dirty="0"/>
              <a:t>поражаются миелоидные стволовые клетки (которые обычно созревают в эритроциты, тромбоциты, гранулоциты или моноциты); </a:t>
            </a:r>
          </a:p>
          <a:p>
            <a:pPr algn="just"/>
            <a:r>
              <a:rPr lang="ru-RU" b="1" dirty="0"/>
              <a:t>При </a:t>
            </a:r>
            <a:r>
              <a:rPr lang="ru-RU" b="1" dirty="0" err="1"/>
              <a:t>лимфолейкозах</a:t>
            </a:r>
            <a:r>
              <a:rPr lang="ru-RU" b="1" dirty="0"/>
              <a:t> </a:t>
            </a:r>
            <a:r>
              <a:rPr lang="ru-RU" dirty="0"/>
              <a:t>поражаются</a:t>
            </a:r>
            <a:r>
              <a:rPr lang="ru-RU" b="1" dirty="0"/>
              <a:t> </a:t>
            </a:r>
            <a:r>
              <a:rPr lang="ru-RU" dirty="0"/>
              <a:t>лимфоидные стволовые клетки (которые обычно созревают в лимфоциты);</a:t>
            </a:r>
          </a:p>
        </p:txBody>
      </p:sp>
    </p:spTree>
    <p:extLst>
      <p:ext uri="{BB962C8B-B14F-4D97-AF65-F5344CB8AC3E}">
        <p14:creationId xmlns:p14="http://schemas.microsoft.com/office/powerpoint/2010/main" val="708476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6F9B7-4AAF-4E38-A36E-03A7B839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Список литературы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F371F-2558-43DF-ADBB-CE323FD5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87" y="2339370"/>
            <a:ext cx="9794425" cy="27868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C53E99-4BE0-496F-A6CE-9DB1B8C01958}"/>
              </a:ext>
            </a:extLst>
          </p:cNvPr>
          <p:cNvSpPr/>
          <p:nvPr/>
        </p:nvSpPr>
        <p:spPr>
          <a:xfrm>
            <a:off x="2318921" y="1690688"/>
            <a:ext cx="6280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https://pubs.rsna.org/doi/full/10.1148/rg.2019180069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008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D5A5-0DC0-4F4E-90D0-46DE1C48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617" y="241559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774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4D919-7EEE-43F0-8E91-D483C57E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293D2-4CB2-4287-8D85-F9CAFFEA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141537"/>
            <a:ext cx="1168399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/>
              <a:t>Лейкозы </a:t>
            </a:r>
            <a:r>
              <a:rPr lang="ru-RU" sz="3200" dirty="0"/>
              <a:t>классифицируются как острые и хронические в зависимости от клеточной зрелости. </a:t>
            </a:r>
          </a:p>
          <a:p>
            <a:pPr marL="0" indent="0" algn="just">
              <a:buNone/>
            </a:pPr>
            <a:r>
              <a:rPr lang="ru-RU" sz="3200" dirty="0"/>
              <a:t>Незрелые, малодифференцированные клетки (</a:t>
            </a:r>
            <a:r>
              <a:rPr lang="ru-RU" sz="3200" dirty="0" err="1"/>
              <a:t>бластные</a:t>
            </a:r>
            <a:r>
              <a:rPr lang="ru-RU" sz="3200" dirty="0"/>
              <a:t> клетки) преобладают при острых лейкозах, тогда как зрелые (но аномальные) клетки преобладают при хронических лейкозах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7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403B6-3203-41F4-954F-BA09B68D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Острый </a:t>
            </a:r>
            <a:r>
              <a:rPr lang="ru-RU" b="1" dirty="0" err="1">
                <a:solidFill>
                  <a:srgbClr val="0F7986"/>
                </a:solidFill>
              </a:rPr>
              <a:t>миелолейкоз</a:t>
            </a:r>
            <a:r>
              <a:rPr lang="ru-RU" b="1" dirty="0">
                <a:solidFill>
                  <a:srgbClr val="0F7986"/>
                </a:solidFill>
              </a:rPr>
              <a:t> (ОМЛ)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369D-A494-4D37-86D3-FCDB377A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82" y="1391516"/>
            <a:ext cx="11591635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br>
              <a:rPr lang="ru-RU" dirty="0"/>
            </a:br>
            <a:r>
              <a:rPr lang="ru-RU" b="1" dirty="0"/>
              <a:t>ОМЛ</a:t>
            </a:r>
            <a:r>
              <a:rPr lang="ru-RU" dirty="0"/>
              <a:t> - наиболее распространенная форма острого лейкоза среди взрослого населения, на которую приходится примерно 80% острых лейкозов у ​​взрослых .</a:t>
            </a:r>
          </a:p>
          <a:p>
            <a:pPr marL="0" indent="0" algn="just">
              <a:buNone/>
            </a:pPr>
            <a:r>
              <a:rPr lang="ru-RU" dirty="0"/>
              <a:t> Заболеваемость ОМЛ увеличивается с возрастом. У пациентов моложе 65 лет заболеваемость составляет примерно 1,3 на 100 000 человек, тогда как у пациентов старше 65 лет заболеваемость составляет примерно 12,2 на 100 000 человек. </a:t>
            </a:r>
          </a:p>
          <a:p>
            <a:pPr marL="0" indent="0" algn="just">
              <a:buNone/>
            </a:pPr>
            <a:r>
              <a:rPr lang="ru-RU" dirty="0"/>
              <a:t>Средний возраст при постановке диагноза составляет 67 лет, и примерно одна треть случаев диагностируется после достижения пациентом возраста 75 лет . Мужчины страдают чаще, чем женщины. ОМЛ имеет наихудший прогноз из всех основных типов лейкемии с 5-летней выживаемостью примерно 20-40% </a:t>
            </a:r>
          </a:p>
        </p:txBody>
      </p:sp>
    </p:spTree>
    <p:extLst>
      <p:ext uri="{BB962C8B-B14F-4D97-AF65-F5344CB8AC3E}">
        <p14:creationId xmlns:p14="http://schemas.microsoft.com/office/powerpoint/2010/main" val="348150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BF096-98FD-49D2-AED1-9EFE1B34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Хронический </a:t>
            </a:r>
            <a:r>
              <a:rPr lang="ru-RU" b="1" dirty="0" err="1">
                <a:solidFill>
                  <a:srgbClr val="0F7986"/>
                </a:solidFill>
              </a:rPr>
              <a:t>миелолейкоз</a:t>
            </a:r>
            <a:r>
              <a:rPr lang="ru-RU" b="1" dirty="0">
                <a:solidFill>
                  <a:srgbClr val="0F7986"/>
                </a:solidFill>
              </a:rPr>
              <a:t> (ХМЛ)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CE9BB-533C-46CF-97C6-B088B348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844098"/>
            <a:ext cx="1151774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ХМЛ</a:t>
            </a:r>
            <a:r>
              <a:rPr lang="ru-RU" sz="3200" dirty="0"/>
              <a:t> - это заболевание взрослых, на которое приходится примерно 15% впервые диагностированных случаев лейкемии среди взрослого населения. </a:t>
            </a:r>
          </a:p>
          <a:p>
            <a:pPr marL="0" indent="0" algn="just">
              <a:buNone/>
            </a:pPr>
            <a:r>
              <a:rPr lang="ru-RU" sz="3200" dirty="0"/>
              <a:t>Заболеваемость увеличивается с возрастом и составляет от одного до двух на 100 000 взрослых. Средний возраст обращения составляет 44–55 лет </a:t>
            </a:r>
          </a:p>
        </p:txBody>
      </p:sp>
    </p:spTree>
    <p:extLst>
      <p:ext uri="{BB962C8B-B14F-4D97-AF65-F5344CB8AC3E}">
        <p14:creationId xmlns:p14="http://schemas.microsoft.com/office/powerpoint/2010/main" val="211441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FB5F3-38CB-4C43-A9D5-E14B25DB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Острый </a:t>
            </a:r>
            <a:r>
              <a:rPr lang="ru-RU" b="1" dirty="0" err="1">
                <a:solidFill>
                  <a:srgbClr val="0F7986"/>
                </a:solidFill>
              </a:rPr>
              <a:t>лимфобластный</a:t>
            </a:r>
            <a:r>
              <a:rPr lang="ru-RU" b="1" dirty="0">
                <a:solidFill>
                  <a:srgbClr val="0F7986"/>
                </a:solidFill>
              </a:rPr>
              <a:t> лейкоз (ОЛЛ)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30453-CA4C-40D9-B3AB-2A1C91A4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825625"/>
            <a:ext cx="1172094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ОЛЛ</a:t>
            </a:r>
            <a:r>
              <a:rPr lang="ru-RU" dirty="0"/>
              <a:t> является вторым по частоте острым лейкозом у взрослых и самым частым лейкозом у детей; </a:t>
            </a:r>
          </a:p>
          <a:p>
            <a:pPr marL="0" indent="0">
              <a:buNone/>
            </a:pPr>
            <a:r>
              <a:rPr lang="ru-RU" dirty="0"/>
              <a:t>80% ОЛЛ встречается у детей. Заболеваемость ОЛЛ в Соединенных Штатах составляет примерно 1,6 на 100 000 человек, при этом первый пик приходится на детей в возрасте 2–5 лет, а второй пик - у взрослых в возрасте около 50 лет. </a:t>
            </a:r>
          </a:p>
          <a:p>
            <a:pPr marL="0" indent="0">
              <a:buNone/>
            </a:pPr>
            <a:r>
              <a:rPr lang="ru-RU" dirty="0"/>
              <a:t>Средний возраст постановки диагноза составляет 15 лет. </a:t>
            </a:r>
          </a:p>
          <a:p>
            <a:pPr marL="0" indent="0">
              <a:buNone/>
            </a:pPr>
            <a:r>
              <a:rPr lang="ru-RU" dirty="0"/>
              <a:t>Примерно 57% случаев диагностируется у пациентов моложе 20 лет, и примерно 27% случаев диагностируются у пациентов 45 лет и старше. </a:t>
            </a:r>
          </a:p>
          <a:p>
            <a:pPr marL="0" indent="0">
              <a:buNone/>
            </a:pPr>
            <a:r>
              <a:rPr lang="ru-RU" dirty="0"/>
              <a:t>5-летняя выживаемость составляет 86–89% у детей, 42–63% у подростков и молодых людей, 24% у взрослых в возрасте 40–59 лет и 18% у взрослых в возрасте 60 лет</a:t>
            </a:r>
          </a:p>
        </p:txBody>
      </p:sp>
    </p:spTree>
    <p:extLst>
      <p:ext uri="{BB962C8B-B14F-4D97-AF65-F5344CB8AC3E}">
        <p14:creationId xmlns:p14="http://schemas.microsoft.com/office/powerpoint/2010/main" val="348292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8FEA2-86A5-4F8A-B91B-ABB4AF71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Хронический лимфолейкоз (ХЛЛ)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409A1-9951-484B-9D45-223BED1E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690688"/>
            <a:ext cx="11924144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ХЛЛ </a:t>
            </a:r>
            <a:r>
              <a:rPr lang="ru-RU" sz="3200" dirty="0"/>
              <a:t>является наиболее распространенным типом лейкемии среди взрослых в западных странах, но редко встречается в таких регионах, как Восточная Азия. </a:t>
            </a:r>
          </a:p>
          <a:p>
            <a:pPr marL="0" indent="0">
              <a:buNone/>
            </a:pPr>
            <a:r>
              <a:rPr lang="ru-RU" sz="3200" dirty="0"/>
              <a:t>Заболеваемость (от четырех до шести случаев на 100 000) увеличивается с возрастом, и более 70% пациентов на момент постановки диагноза старше 65 лет; средний возраст постановки диагноза - 72 года</a:t>
            </a:r>
          </a:p>
        </p:txBody>
      </p:sp>
    </p:spTree>
    <p:extLst>
      <p:ext uri="{BB962C8B-B14F-4D97-AF65-F5344CB8AC3E}">
        <p14:creationId xmlns:p14="http://schemas.microsoft.com/office/powerpoint/2010/main" val="367462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1A264-D489-4DD7-8BBD-278A1F5A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Патофизиология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5E347-279D-4997-88FF-A06EAF048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4" y="1825625"/>
            <a:ext cx="1159163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Лейкоциты, как и другие клетки крови, происходят из </a:t>
            </a:r>
            <a:r>
              <a:rPr lang="ru-RU" sz="3200" dirty="0" err="1"/>
              <a:t>мультипотентных</a:t>
            </a:r>
            <a:r>
              <a:rPr lang="ru-RU" sz="3200" dirty="0"/>
              <a:t> клеток костного мозга, известных как гемопоэтические стволовые клетки. </a:t>
            </a:r>
          </a:p>
          <a:p>
            <a:pPr marL="0" indent="0" algn="just">
              <a:buNone/>
            </a:pPr>
            <a:r>
              <a:rPr lang="ru-RU" sz="3200" dirty="0"/>
              <a:t>Злокачественная трансформация лейкозов обычно происходит на уровне плюрипотентных стволовых клеток. Аномальная клеточная пролиферация, </a:t>
            </a:r>
            <a:r>
              <a:rPr lang="ru-RU" sz="3200" dirty="0" err="1"/>
              <a:t>клональная</a:t>
            </a:r>
            <a:r>
              <a:rPr lang="ru-RU" sz="3200" dirty="0"/>
              <a:t> экспансия и уменьшение апоптоза приводят к замене нормальных элементов крови злокачественными лейкозными клетками</a:t>
            </a:r>
          </a:p>
        </p:txBody>
      </p:sp>
    </p:spTree>
    <p:extLst>
      <p:ext uri="{BB962C8B-B14F-4D97-AF65-F5344CB8AC3E}">
        <p14:creationId xmlns:p14="http://schemas.microsoft.com/office/powerpoint/2010/main" val="1652772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1054</Words>
  <Application>Microsoft Office PowerPoint</Application>
  <PresentationFormat>Широкоэкранный</PresentationFormat>
  <Paragraphs>89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 Поражения органов  грудной полости при лейкемии (часть первая) </vt:lpstr>
      <vt:lpstr>Определение</vt:lpstr>
      <vt:lpstr>Классификация</vt:lpstr>
      <vt:lpstr>Классификация</vt:lpstr>
      <vt:lpstr>Острый миелолейкоз (ОМЛ)</vt:lpstr>
      <vt:lpstr>Хронический миелолейкоз (ХМЛ)</vt:lpstr>
      <vt:lpstr>Острый лимфобластный лейкоз (ОЛЛ)</vt:lpstr>
      <vt:lpstr>Хронический лимфолейкоз (ХЛЛ) </vt:lpstr>
      <vt:lpstr>Патофизиология</vt:lpstr>
      <vt:lpstr>Клинические проявления</vt:lpstr>
      <vt:lpstr>Медиастинальная лимфаденопатия</vt:lpstr>
      <vt:lpstr>Медиастинальная лимфаденопатия</vt:lpstr>
      <vt:lpstr>Лимфаденопатия у пациентки с хроническим лимфолейкозом (ХЛЛ).  КТ грудной клетки (корональная проекция) </vt:lpstr>
      <vt:lpstr>Лимфаденопатия у пациента с острым лимфолейкозом (ОЛЛ).  КТ грудной клетки (аксиальная проекция) </vt:lpstr>
      <vt:lpstr>Презентация PowerPoint</vt:lpstr>
      <vt:lpstr>Лейкемическая легочная инфильтрация</vt:lpstr>
      <vt:lpstr>Лейкемическая легочная инфильтрация у пациента с острым миелолейкозом. КТ грудной полости (аксиальная проекция)</vt:lpstr>
      <vt:lpstr>Острым лимфолейкоз. КТ грудной полости (аксиальная проекция)</vt:lpstr>
      <vt:lpstr>Презентация PowerPoint</vt:lpstr>
      <vt:lpstr>Определение</vt:lpstr>
      <vt:lpstr>Лейкостаз у пациентки с острым миелолейкозом. Рентгенограмма грудной полости (прямая проекция)</vt:lpstr>
      <vt:lpstr>Поражение плевры  </vt:lpstr>
      <vt:lpstr>Поражение плевры при лейкозах</vt:lpstr>
      <vt:lpstr>Острый лимфолейкоз(ОЛЛ). КТ грудной полости (аксиальная проекция)</vt:lpstr>
      <vt:lpstr>Острый лимфолейкоз(ОЛЛ). КТ грудной полости (аксиальная проекция)</vt:lpstr>
      <vt:lpstr>Поражение сердца </vt:lpstr>
      <vt:lpstr>Поражение сердца при лейкозах</vt:lpstr>
      <vt:lpstr>Острый лимфолейкоз(ОЛЛ). КТ грудной полости (аксиальная проекция)</vt:lpstr>
      <vt:lpstr>Хронический лимфолейкоз (ХЛЛ). Рентгенограмма грудной клетки (прямая проекция)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Evleev</dc:creator>
  <cp:lastModifiedBy>Vladislav Evleev</cp:lastModifiedBy>
  <cp:revision>20</cp:revision>
  <dcterms:created xsi:type="dcterms:W3CDTF">2021-01-20T14:20:31Z</dcterms:created>
  <dcterms:modified xsi:type="dcterms:W3CDTF">2021-01-23T15:09:58Z</dcterms:modified>
</cp:coreProperties>
</file>