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58" r:id="rId19"/>
    <p:sldId id="259" r:id="rId20"/>
    <p:sldId id="26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2071678"/>
            <a:ext cx="7406640" cy="14721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Облигатные </a:t>
            </a:r>
            <a:r>
              <a:rPr lang="ru-RU" sz="2800" dirty="0" err="1" smtClean="0"/>
              <a:t>предраковые</a:t>
            </a:r>
            <a:r>
              <a:rPr lang="ru-RU" sz="2800" dirty="0" smtClean="0"/>
              <a:t> заболевания СОПР и красной каймы губ. Этиология, классификации, диагностика.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000504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altLang="ru-RU" dirty="0" smtClean="0">
                <a:solidFill>
                  <a:schemeClr val="tx1"/>
                </a:solidFill>
                <a:latin typeface="Calibri" pitchFamily="34" charset="0"/>
              </a:rPr>
              <a:t>Выполнил ординатор </a:t>
            </a:r>
          </a:p>
          <a:p>
            <a:pPr algn="l"/>
            <a:r>
              <a:rPr lang="ru-RU" altLang="ru-RU" dirty="0" smtClean="0">
                <a:solidFill>
                  <a:schemeClr val="tx1"/>
                </a:solidFill>
                <a:latin typeface="Calibri" pitchFamily="34" charset="0"/>
              </a:rPr>
              <a:t>кафедры стоматологии ИПО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по специальности «Стоматология детская»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Бутова Анастасия Олеговна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рецензент  к.м.н.,  доцент </a:t>
            </a:r>
            <a:r>
              <a:rPr lang="ru-RU" dirty="0" err="1" smtClean="0">
                <a:solidFill>
                  <a:schemeClr val="tx1"/>
                </a:solidFill>
              </a:rPr>
              <a:t>Буянкина</a:t>
            </a:r>
            <a:r>
              <a:rPr lang="ru-RU" dirty="0" smtClean="0">
                <a:solidFill>
                  <a:schemeClr val="tx1"/>
                </a:solidFill>
              </a:rPr>
              <a:t> Римма Геннадьевна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7072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dirty="0" err="1" smtClean="0"/>
              <a:t>Войно-Ясенецкого</a:t>
            </a:r>
            <a:r>
              <a:rPr lang="ru-RU" altLang="ru-RU" dirty="0" smtClean="0"/>
              <a:t>» </a:t>
            </a:r>
            <a:br>
              <a:rPr lang="ru-RU" altLang="ru-RU" dirty="0" smtClean="0"/>
            </a:br>
            <a:r>
              <a:rPr lang="ru-RU" altLang="ru-RU" dirty="0" smtClean="0"/>
              <a:t>Министерства здравоохранения Российской Федерации</a:t>
            </a:r>
            <a:br>
              <a:rPr lang="ru-RU" altLang="ru-RU" dirty="0" smtClean="0"/>
            </a:br>
            <a:r>
              <a:rPr lang="ru-RU" altLang="ru-RU" dirty="0" smtClean="0"/>
              <a:t>Кафедра стоматологии ИПО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6072206"/>
            <a:ext cx="184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latin typeface="Calibri" pitchFamily="34" charset="0"/>
              </a:rPr>
              <a:t>Красноярск 2023</a:t>
            </a:r>
            <a:endParaRPr lang="ru-RU" alt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7829576" cy="512605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 Дифференциальная диагностика бородавчатого </a:t>
            </a:r>
            <a:r>
              <a:rPr lang="ru-RU" b="1" dirty="0" err="1" smtClean="0"/>
              <a:t>предрака</a:t>
            </a:r>
            <a:r>
              <a:rPr lang="ru-RU" b="1" dirty="0" smtClean="0"/>
              <a:t> </a:t>
            </a:r>
            <a:r>
              <a:rPr lang="ru-RU" dirty="0" smtClean="0"/>
              <a:t>следует</a:t>
            </a:r>
            <a:br>
              <a:rPr lang="ru-RU" dirty="0" smtClean="0"/>
            </a:br>
            <a:r>
              <a:rPr lang="ru-RU" dirty="0" smtClean="0"/>
              <a:t>дифференцировать с обыкновенной</a:t>
            </a:r>
            <a:br>
              <a:rPr lang="ru-RU" dirty="0" smtClean="0"/>
            </a:br>
            <a:r>
              <a:rPr lang="ru-RU" dirty="0" smtClean="0"/>
              <a:t>бородавкой, папилломой, </a:t>
            </a:r>
            <a:r>
              <a:rPr lang="ru-RU" dirty="0" err="1" smtClean="0"/>
              <a:t>кератоакантомой</a:t>
            </a:r>
            <a:r>
              <a:rPr lang="ru-RU" dirty="0" smtClean="0"/>
              <a:t> и</a:t>
            </a:r>
            <a:br>
              <a:rPr lang="ru-RU" dirty="0" smtClean="0"/>
            </a:br>
            <a:r>
              <a:rPr lang="ru-RU" dirty="0" err="1" smtClean="0"/>
              <a:t>пиогенной</a:t>
            </a:r>
            <a:r>
              <a:rPr lang="ru-RU" dirty="0" smtClean="0"/>
              <a:t> гранулемой.</a:t>
            </a:r>
            <a:br>
              <a:rPr lang="ru-RU" dirty="0" smtClean="0"/>
            </a:br>
            <a:r>
              <a:rPr lang="ru-RU" b="1" dirty="0" smtClean="0"/>
              <a:t>Лечение</a:t>
            </a:r>
            <a:r>
              <a:rPr lang="ru-RU" dirty="0" smtClean="0"/>
              <a:t>. Хирургическое удаление в пределах</a:t>
            </a:r>
            <a:br>
              <a:rPr lang="ru-RU" dirty="0" smtClean="0"/>
            </a:br>
            <a:r>
              <a:rPr lang="ru-RU" dirty="0" smtClean="0"/>
              <a:t>здоровых тканей с последующим гистологическим исследованием.</a:t>
            </a:r>
            <a:br>
              <a:rPr lang="ru-RU" dirty="0" smtClean="0"/>
            </a:br>
            <a:r>
              <a:rPr lang="ru-RU" b="1" dirty="0" smtClean="0"/>
              <a:t>Прогноз</a:t>
            </a:r>
            <a:r>
              <a:rPr lang="ru-RU" dirty="0" smtClean="0"/>
              <a:t>. Без лечения – неблагоприятный;</a:t>
            </a:r>
            <a:br>
              <a:rPr lang="ru-RU" dirty="0" smtClean="0"/>
            </a:br>
            <a:r>
              <a:rPr lang="ru-RU" dirty="0" smtClean="0"/>
              <a:t>отличается быстрым </a:t>
            </a:r>
            <a:r>
              <a:rPr lang="ru-RU" dirty="0" err="1" smtClean="0"/>
              <a:t>озлокачествлением</a:t>
            </a:r>
            <a:r>
              <a:rPr lang="ru-RU" dirty="0" smtClean="0"/>
              <a:t> (через</a:t>
            </a:r>
            <a:br>
              <a:rPr lang="ru-RU" dirty="0" smtClean="0"/>
            </a:br>
            <a:r>
              <a:rPr lang="ru-RU" dirty="0" smtClean="0"/>
              <a:t>1-2 мес.).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Ограниченный </a:t>
            </a:r>
            <a:r>
              <a:rPr lang="ru-RU" b="1" dirty="0" err="1" smtClean="0"/>
              <a:t>предраковый</a:t>
            </a:r>
            <a:r>
              <a:rPr lang="ru-RU" b="1" dirty="0" smtClean="0"/>
              <a:t> гиперкератоз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Относится к облигатным </a:t>
            </a:r>
            <a:r>
              <a:rPr lang="ru-RU" dirty="0" err="1" smtClean="0"/>
              <a:t>предракам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Распространенность. Наблюдается у мужчин в возрасте старше 30 лет.</a:t>
            </a:r>
            <a:br>
              <a:rPr lang="ru-RU" dirty="0" smtClean="0"/>
            </a:br>
            <a:r>
              <a:rPr lang="ru-RU" b="1" dirty="0" smtClean="0"/>
              <a:t>Локализация. </a:t>
            </a:r>
            <a:r>
              <a:rPr lang="ru-RU" dirty="0" smtClean="0"/>
              <a:t>Обычно процесс локализуется на красной кайме нижней губы, чаще сбоку от центра.</a:t>
            </a:r>
            <a:br>
              <a:rPr lang="ru-RU" dirty="0" smtClean="0"/>
            </a:br>
            <a:r>
              <a:rPr lang="ru-RU" b="1" dirty="0" smtClean="0"/>
              <a:t>Симптомы. </a:t>
            </a:r>
            <a:r>
              <a:rPr lang="ru-RU" dirty="0" smtClean="0"/>
              <a:t>Фиксированная одиночная</a:t>
            </a:r>
            <a:br>
              <a:rPr lang="ru-RU" dirty="0" smtClean="0"/>
            </a:br>
            <a:r>
              <a:rPr lang="ru-RU" dirty="0" smtClean="0"/>
              <a:t>«чешуйка», длительно существующая на одном месте.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1447800"/>
            <a:ext cx="4004498" cy="48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Ограниченный, слегка запавший участок</a:t>
            </a:r>
            <a:br>
              <a:rPr lang="ru-RU" dirty="0" smtClean="0"/>
            </a:br>
            <a:r>
              <a:rPr lang="ru-RU" dirty="0" smtClean="0"/>
              <a:t>полигональной формы, размерами от 0,2</a:t>
            </a:r>
            <a:br>
              <a:rPr lang="ru-RU" dirty="0" smtClean="0"/>
            </a:br>
            <a:r>
              <a:rPr lang="ru-RU" dirty="0" smtClean="0"/>
              <a:t>до 1-1,5 см, покрытый плотно сидящими чешуйками серовато-белого цвета;</a:t>
            </a:r>
            <a:br>
              <a:rPr lang="ru-RU" dirty="0" smtClean="0"/>
            </a:br>
            <a:r>
              <a:rPr lang="ru-RU" dirty="0" smtClean="0"/>
              <a:t>может представляться в виде </a:t>
            </a:r>
            <a:r>
              <a:rPr lang="ru-RU" dirty="0" err="1" smtClean="0"/>
              <a:t>серожелтого</a:t>
            </a:r>
            <a:r>
              <a:rPr lang="ru-RU" dirty="0" smtClean="0"/>
              <a:t> очага с мелкими</a:t>
            </a:r>
            <a:br>
              <a:rPr lang="ru-RU" dirty="0" smtClean="0"/>
            </a:br>
            <a:r>
              <a:rPr lang="ru-RU" dirty="0" smtClean="0"/>
              <a:t>блестящими чешуйками. Красная кайма губ в зоне поражения мягкая и</a:t>
            </a:r>
            <a:br>
              <a:rPr lang="ru-RU" dirty="0" smtClean="0"/>
            </a:br>
            <a:r>
              <a:rPr lang="ru-RU" dirty="0" smtClean="0"/>
              <a:t>безболезненная. Очаг поражения может существовать без изменений десятки лет.</a:t>
            </a:r>
            <a:endParaRPr lang="ru-RU" dirty="0"/>
          </a:p>
        </p:txBody>
      </p:sp>
      <p:sp>
        <p:nvSpPr>
          <p:cNvPr id="8194" name="AutoShape 2" descr="Ограниченный предраковый гиперкератоз красной каймы губ - Стоматолог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55322" t="23468" r="9521" b="45241"/>
          <a:stretch>
            <a:fillRect/>
          </a:stretch>
        </p:blipFill>
        <p:spPr bwMode="auto">
          <a:xfrm>
            <a:off x="1428728" y="1571612"/>
            <a:ext cx="3429024" cy="2286016"/>
          </a:xfrm>
          <a:prstGeom prst="rect">
            <a:avLst/>
          </a:prstGeom>
          <a:noFill/>
        </p:spPr>
      </p:pic>
      <p:pic>
        <p:nvPicPr>
          <p:cNvPr id="8198" name="Picture 6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61182" t="57693" r="15381" b="11016"/>
          <a:stretch>
            <a:fillRect/>
          </a:stretch>
        </p:blipFill>
        <p:spPr bwMode="auto">
          <a:xfrm>
            <a:off x="2214546" y="407194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7543824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Дифференциальная диагностика </a:t>
            </a:r>
            <a:r>
              <a:rPr lang="ru-RU" dirty="0" smtClean="0"/>
              <a:t>следует проводить с плоской</a:t>
            </a:r>
            <a:br>
              <a:rPr lang="ru-RU" dirty="0" smtClean="0"/>
            </a:br>
            <a:r>
              <a:rPr lang="ru-RU" dirty="0" err="1" smtClean="0"/>
              <a:t>лейкоплакией</a:t>
            </a:r>
            <a:r>
              <a:rPr lang="ru-RU" dirty="0" smtClean="0"/>
              <a:t>, с красной волчанкой, красным плоским лишаем.</a:t>
            </a:r>
            <a:br>
              <a:rPr lang="ru-RU" dirty="0" smtClean="0"/>
            </a:br>
            <a:r>
              <a:rPr lang="ru-RU" b="1" dirty="0" smtClean="0"/>
              <a:t>Лечение. </a:t>
            </a:r>
            <a:r>
              <a:rPr lang="ru-RU" dirty="0" smtClean="0"/>
              <a:t>Хирургическое иссечение в пределах здоровых тканей с последующим гистологическим исследованием или лазерная коагуляция.</a:t>
            </a:r>
            <a:br>
              <a:rPr lang="ru-RU" dirty="0" smtClean="0"/>
            </a:br>
            <a:r>
              <a:rPr lang="ru-RU" b="1" dirty="0" smtClean="0"/>
              <a:t>Прогноз. </a:t>
            </a:r>
            <a:r>
              <a:rPr lang="ru-RU" dirty="0" smtClean="0"/>
              <a:t>После лечения – благоприятный.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Абразивный </a:t>
            </a:r>
            <a:r>
              <a:rPr lang="ru-RU" b="1" dirty="0" err="1" smtClean="0"/>
              <a:t>преканцерозный</a:t>
            </a:r>
            <a:r>
              <a:rPr lang="ru-RU" b="1" dirty="0" smtClean="0"/>
              <a:t> </a:t>
            </a:r>
            <a:r>
              <a:rPr lang="ru-RU" b="1" dirty="0" err="1" smtClean="0"/>
              <a:t>хейлит</a:t>
            </a:r>
            <a:r>
              <a:rPr lang="ru-RU" b="1" dirty="0" smtClean="0"/>
              <a:t> </a:t>
            </a:r>
            <a:r>
              <a:rPr lang="ru-RU" b="1" dirty="0" err="1" smtClean="0"/>
              <a:t>Манганотти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Обладает высокой потенциальной злокачественностью.</a:t>
            </a:r>
            <a:br>
              <a:rPr lang="ru-RU" dirty="0" smtClean="0"/>
            </a:br>
            <a:r>
              <a:rPr lang="ru-RU" b="1" dirty="0" smtClean="0"/>
              <a:t>Распространенность. </a:t>
            </a:r>
            <a:r>
              <a:rPr lang="ru-RU" dirty="0" smtClean="0"/>
              <a:t>Чаще болеют мужчины после 60</a:t>
            </a:r>
            <a:br>
              <a:rPr lang="ru-RU" dirty="0" smtClean="0"/>
            </a:br>
            <a:r>
              <a:rPr lang="ru-RU" dirty="0" smtClean="0"/>
              <a:t>лет, заядлые курильщики (28%) и лица с хроническими</a:t>
            </a:r>
            <a:br>
              <a:rPr lang="ru-RU" dirty="0" smtClean="0"/>
            </a:br>
            <a:r>
              <a:rPr lang="ru-RU" dirty="0" smtClean="0"/>
              <a:t>поражениями желудочно-кишечного тракта (38%).</a:t>
            </a:r>
            <a:br>
              <a:rPr lang="ru-RU" dirty="0" smtClean="0"/>
            </a:br>
            <a:r>
              <a:rPr lang="ru-RU" b="1" dirty="0" smtClean="0"/>
              <a:t>Этиология и патогенез. </a:t>
            </a:r>
            <a:r>
              <a:rPr lang="ru-RU" dirty="0" smtClean="0"/>
              <a:t>Значительную роль играют</a:t>
            </a:r>
            <a:br>
              <a:rPr lang="ru-RU" dirty="0" smtClean="0"/>
            </a:br>
            <a:r>
              <a:rPr lang="ru-RU" dirty="0" smtClean="0"/>
              <a:t>возрастные трофические изменения тканей в частности</a:t>
            </a:r>
            <a:br>
              <a:rPr lang="ru-RU" dirty="0" smtClean="0"/>
            </a:br>
            <a:r>
              <a:rPr lang="ru-RU" dirty="0" smtClean="0"/>
              <a:t>нижней губы, которые особенно выражены у лиц с</a:t>
            </a:r>
            <a:br>
              <a:rPr lang="ru-RU" dirty="0" smtClean="0"/>
            </a:br>
            <a:r>
              <a:rPr lang="ru-RU" dirty="0" smtClean="0"/>
              <a:t>вторичной </a:t>
            </a:r>
            <a:r>
              <a:rPr lang="ru-RU" dirty="0" err="1" smtClean="0"/>
              <a:t>адентией</a:t>
            </a:r>
            <a:r>
              <a:rPr lang="ru-RU" dirty="0" smtClean="0"/>
              <a:t> или при разрушении передних</a:t>
            </a:r>
            <a:br>
              <a:rPr lang="ru-RU" dirty="0" smtClean="0"/>
            </a:br>
            <a:r>
              <a:rPr lang="ru-RU" dirty="0" smtClean="0"/>
              <a:t>нижних зубов. Определенное значение в патогенезе</a:t>
            </a:r>
            <a:br>
              <a:rPr lang="ru-RU" dirty="0" smtClean="0"/>
            </a:br>
            <a:r>
              <a:rPr lang="ru-RU" dirty="0" smtClean="0"/>
              <a:t>имеет гиповитаминоз А, острая и хроническая травма.</a:t>
            </a:r>
            <a:br>
              <a:rPr lang="ru-RU" dirty="0" smtClean="0"/>
            </a:br>
            <a:r>
              <a:rPr lang="ru-RU" b="1" dirty="0" smtClean="0"/>
              <a:t>Локализация. </a:t>
            </a:r>
            <a:r>
              <a:rPr lang="ru-RU" dirty="0" smtClean="0"/>
              <a:t>Красная кайма нижней губы.</a:t>
            </a:r>
            <a:br>
              <a:rPr lang="ru-RU" dirty="0" smtClean="0"/>
            </a:br>
            <a:r>
              <a:rPr lang="ru-RU" b="1" dirty="0" smtClean="0"/>
              <a:t>Симптомы. </a:t>
            </a:r>
            <a:r>
              <a:rPr lang="ru-RU" dirty="0" smtClean="0"/>
              <a:t>Длительно существующая эрозия на нижней</a:t>
            </a:r>
            <a:br>
              <a:rPr lang="ru-RU" dirty="0" smtClean="0"/>
            </a:br>
            <a:r>
              <a:rPr lang="ru-RU" dirty="0" smtClean="0"/>
              <a:t>губе; может иметь волнообразное течение (обострения</a:t>
            </a:r>
            <a:br>
              <a:rPr lang="ru-RU" dirty="0" smtClean="0"/>
            </a:br>
            <a:r>
              <a:rPr lang="ru-RU" dirty="0" smtClean="0"/>
              <a:t>сменяются периодами ремиссии).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Одиночная эрозия (чаще), неправильной</a:t>
            </a:r>
            <a:br>
              <a:rPr lang="ru-RU" dirty="0" smtClean="0"/>
            </a:br>
            <a:r>
              <a:rPr lang="ru-RU" dirty="0" smtClean="0"/>
              <a:t>формы, размером от 0,5 до 1 см в диаметре, с</a:t>
            </a:r>
            <a:br>
              <a:rPr lang="ru-RU" dirty="0" smtClean="0"/>
            </a:br>
            <a:r>
              <a:rPr lang="ru-RU" dirty="0" smtClean="0"/>
              <a:t>гладкой полированной поверхностью, может</a:t>
            </a:r>
            <a:br>
              <a:rPr lang="ru-RU" dirty="0" smtClean="0"/>
            </a:br>
            <a:r>
              <a:rPr lang="ru-RU" dirty="0" smtClean="0"/>
              <a:t>быть покрыта корками, при снятии которых</a:t>
            </a:r>
            <a:br>
              <a:rPr lang="ru-RU" dirty="0" smtClean="0"/>
            </a:br>
            <a:r>
              <a:rPr lang="ru-RU" dirty="0" smtClean="0"/>
              <a:t>может возникнуть небольшое кровотечение. Красная кайма губы в окружности</a:t>
            </a:r>
            <a:br>
              <a:rPr lang="ru-RU" dirty="0" smtClean="0"/>
            </a:br>
            <a:r>
              <a:rPr lang="ru-RU" dirty="0" smtClean="0"/>
              <a:t>не изменена, не воспалена, не уплотнена.</a:t>
            </a:r>
            <a:br>
              <a:rPr lang="ru-RU" dirty="0" smtClean="0"/>
            </a:br>
            <a:r>
              <a:rPr lang="ru-RU" dirty="0" smtClean="0"/>
              <a:t>Эрозия может спонтанно </a:t>
            </a:r>
            <a:r>
              <a:rPr lang="ru-RU" dirty="0" err="1" smtClean="0"/>
              <a:t>эпителизироваться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вновь рецидивировать, чаще весной, на том же самом месте.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8057" t="57693" r="53857" b="11016"/>
          <a:stretch>
            <a:fillRect/>
          </a:stretch>
        </p:blipFill>
        <p:spPr bwMode="auto">
          <a:xfrm>
            <a:off x="1357290" y="642918"/>
            <a:ext cx="3500462" cy="2286016"/>
          </a:xfrm>
          <a:prstGeom prst="rect">
            <a:avLst/>
          </a:prstGeom>
          <a:noFill/>
        </p:spPr>
      </p:pic>
      <p:pic>
        <p:nvPicPr>
          <p:cNvPr id="32772" name="Picture 4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60791" t="57693" r="15038" b="11016"/>
          <a:stretch>
            <a:fillRect/>
          </a:stretch>
        </p:blipFill>
        <p:spPr bwMode="auto">
          <a:xfrm>
            <a:off x="5643570" y="3571876"/>
            <a:ext cx="2857520" cy="2500330"/>
          </a:xfrm>
          <a:prstGeom prst="rect">
            <a:avLst/>
          </a:prstGeom>
          <a:noFill/>
        </p:spPr>
      </p:pic>
      <p:pic>
        <p:nvPicPr>
          <p:cNvPr id="32774" name="Picture 6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61914" t="23468" r="15381" b="45241"/>
          <a:stretch>
            <a:fillRect/>
          </a:stretch>
        </p:blipFill>
        <p:spPr bwMode="auto">
          <a:xfrm>
            <a:off x="5643570" y="714356"/>
            <a:ext cx="2786082" cy="2286016"/>
          </a:xfrm>
          <a:prstGeom prst="rect">
            <a:avLst/>
          </a:prstGeom>
          <a:noFill/>
        </p:spPr>
      </p:pic>
      <p:pic>
        <p:nvPicPr>
          <p:cNvPr id="32776" name="Picture 8" descr="Хейлит Манганотти - причины, симптомы, диагностика и леч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514726"/>
            <a:ext cx="3429024" cy="255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642918"/>
            <a:ext cx="7543824" cy="548324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Дифференциальная диагностика.</a:t>
            </a:r>
          </a:p>
          <a:p>
            <a:pPr>
              <a:buNone/>
            </a:pPr>
            <a:r>
              <a:rPr lang="ru-RU" dirty="0" err="1" smtClean="0"/>
              <a:t>Хейлит</a:t>
            </a:r>
            <a:r>
              <a:rPr lang="ru-RU" dirty="0" smtClean="0"/>
              <a:t> </a:t>
            </a:r>
            <a:r>
              <a:rPr lang="ru-RU" dirty="0" err="1" smtClean="0"/>
              <a:t>Манганотти</a:t>
            </a:r>
            <a:r>
              <a:rPr lang="ru-RU" dirty="0" smtClean="0"/>
              <a:t> следует дифференцировать от эрозивных форм красной волчанки, красного плоского лишая и лейкоплакии, от вульгарной  пузырчатки, </a:t>
            </a:r>
            <a:r>
              <a:rPr lang="ru-RU" dirty="0" err="1" smtClean="0"/>
              <a:t>многоформной</a:t>
            </a:r>
            <a:r>
              <a:rPr lang="ru-RU" dirty="0" smtClean="0"/>
              <a:t> экссудативной эритемы и </a:t>
            </a:r>
            <a:r>
              <a:rPr lang="ru-RU" dirty="0" err="1" smtClean="0"/>
              <a:t>герпетической</a:t>
            </a:r>
            <a:r>
              <a:rPr lang="ru-RU" dirty="0" smtClean="0"/>
              <a:t> эрозии.</a:t>
            </a:r>
          </a:p>
          <a:p>
            <a:pPr>
              <a:buNone/>
            </a:pPr>
            <a:r>
              <a:rPr lang="ru-RU" b="1" dirty="0" smtClean="0"/>
              <a:t>Лечение.</a:t>
            </a:r>
          </a:p>
          <a:p>
            <a:pPr>
              <a:buNone/>
            </a:pPr>
            <a:r>
              <a:rPr lang="ru-RU" dirty="0" smtClean="0"/>
              <a:t>Кратковременная консервативная терапия (не более 2 недель).</a:t>
            </a:r>
          </a:p>
          <a:p>
            <a:pPr>
              <a:buNone/>
            </a:pPr>
            <a:r>
              <a:rPr lang="ru-RU" dirty="0" smtClean="0"/>
              <a:t>Местно:</a:t>
            </a:r>
            <a:br>
              <a:rPr lang="ru-RU" dirty="0" smtClean="0"/>
            </a:br>
            <a:r>
              <a:rPr lang="ru-RU" dirty="0" smtClean="0"/>
              <a:t>Средства, стимулирующие регенерацию (10% </a:t>
            </a:r>
            <a:r>
              <a:rPr lang="ru-RU" dirty="0" err="1" smtClean="0"/>
              <a:t>метилурациловая</a:t>
            </a:r>
            <a:r>
              <a:rPr lang="ru-RU" dirty="0" smtClean="0"/>
              <a:t> мазь, </a:t>
            </a:r>
            <a:r>
              <a:rPr lang="ru-RU" dirty="0" err="1" smtClean="0"/>
              <a:t>солкосерил</a:t>
            </a:r>
            <a:r>
              <a:rPr lang="ru-RU" dirty="0" smtClean="0"/>
              <a:t> или </a:t>
            </a:r>
            <a:r>
              <a:rPr lang="ru-RU" dirty="0" err="1" smtClean="0"/>
              <a:t>актовегин</a:t>
            </a:r>
            <a:r>
              <a:rPr lang="ru-RU" dirty="0" smtClean="0"/>
              <a:t> – мазь, гель, </a:t>
            </a:r>
            <a:r>
              <a:rPr lang="ru-RU" dirty="0" err="1" smtClean="0"/>
              <a:t>адгезивная</a:t>
            </a:r>
            <a:r>
              <a:rPr lang="ru-RU" dirty="0" smtClean="0"/>
              <a:t> паста).</a:t>
            </a:r>
            <a:br>
              <a:rPr lang="ru-RU" dirty="0" smtClean="0"/>
            </a:br>
            <a:r>
              <a:rPr lang="ru-RU" dirty="0" smtClean="0"/>
              <a:t>Мази с кортикостероидами (при наличии воспалительных явлений).</a:t>
            </a:r>
          </a:p>
          <a:p>
            <a:pPr>
              <a:buNone/>
            </a:pPr>
            <a:r>
              <a:rPr lang="ru-RU" dirty="0" smtClean="0"/>
              <a:t>Внутрь:</a:t>
            </a:r>
            <a:br>
              <a:rPr lang="ru-RU" dirty="0" smtClean="0"/>
            </a:br>
            <a:r>
              <a:rPr lang="ru-RU" dirty="0" smtClean="0"/>
              <a:t>Витамин А по 10 капель 3 раза в день или </a:t>
            </a:r>
            <a:r>
              <a:rPr lang="ru-RU" dirty="0" err="1" smtClean="0"/>
              <a:t>аевит</a:t>
            </a:r>
            <a:r>
              <a:rPr lang="ru-RU" dirty="0" smtClean="0"/>
              <a:t>, витамин С в</a:t>
            </a:r>
            <a:br>
              <a:rPr lang="ru-RU" dirty="0" smtClean="0"/>
            </a:br>
            <a:r>
              <a:rPr lang="ru-RU" dirty="0" smtClean="0"/>
              <a:t>лечебных дозах, витамины группы В, никотиновая кислота.</a:t>
            </a:r>
          </a:p>
          <a:p>
            <a:pPr>
              <a:buNone/>
            </a:pPr>
            <a:r>
              <a:rPr lang="ru-RU" dirty="0" smtClean="0"/>
              <a:t>Хирургическое удаление в пределах здоровых тканей, с</a:t>
            </a:r>
            <a:br>
              <a:rPr lang="ru-RU" dirty="0" smtClean="0"/>
            </a:br>
            <a:r>
              <a:rPr lang="ru-RU" dirty="0" smtClean="0"/>
              <a:t>последующим гистологическим исследованием, или лазерная</a:t>
            </a:r>
            <a:br>
              <a:rPr lang="ru-RU" dirty="0" smtClean="0"/>
            </a:br>
            <a:r>
              <a:rPr lang="ru-RU" dirty="0" smtClean="0"/>
              <a:t>коагуляция (если нет тенденции к заживлению).</a:t>
            </a:r>
          </a:p>
          <a:p>
            <a:pPr>
              <a:buNone/>
            </a:pPr>
            <a:r>
              <a:rPr lang="ru-RU" dirty="0" smtClean="0"/>
              <a:t>Лечение патологии желудочно-кишечного тракта, тщательная</a:t>
            </a:r>
            <a:br>
              <a:rPr lang="ru-RU" dirty="0" smtClean="0"/>
            </a:br>
            <a:r>
              <a:rPr lang="ru-RU" dirty="0" smtClean="0"/>
              <a:t>санация полости рта и протезирование.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Исходя из этиологии возникновения </a:t>
            </a:r>
            <a:r>
              <a:rPr lang="ru-RU" dirty="0" err="1" smtClean="0"/>
              <a:t>предраковых</a:t>
            </a:r>
            <a:r>
              <a:rPr lang="ru-RU" dirty="0" smtClean="0"/>
              <a:t> заболеваний, можно судить, что  чаще всего встречаются у возрастной групп 40 лет и старше. Таким образом, знание клинических проявлений основных форм и видов </a:t>
            </a:r>
            <a:r>
              <a:rPr lang="ru-RU" dirty="0" err="1" smtClean="0"/>
              <a:t>предраковых</a:t>
            </a:r>
            <a:r>
              <a:rPr lang="ru-RU" dirty="0" smtClean="0"/>
              <a:t> заболеваний слизистой оболочки полости рта и губ является основополагающим принципом онкологической настороженности.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1. Заболевания слизистой оболочки полости рта и губ/ под ред. Проф. Е. В. Боровского, проф. А. Л. </a:t>
            </a:r>
            <a:r>
              <a:rPr lang="ru-RU" dirty="0" err="1" smtClean="0"/>
              <a:t>Машкилейсона</a:t>
            </a:r>
            <a:r>
              <a:rPr lang="ru-RU" dirty="0" smtClean="0"/>
              <a:t>.- М.: Медицина, 2019.- 400 с. </a:t>
            </a:r>
          </a:p>
          <a:p>
            <a:r>
              <a:rPr lang="ru-RU" dirty="0" smtClean="0"/>
              <a:t>2. Соловьев, М. М. Онкологические аспекты в стоматологии.- М.: Медицина, 1983.- 160 с. </a:t>
            </a:r>
          </a:p>
          <a:p>
            <a:r>
              <a:rPr lang="ru-RU" dirty="0" smtClean="0"/>
              <a:t>3. Атлас заболеваний слизистой оболочки полости рта/ Е. В. Боровский, Н. Ф. Данилевский.- М.: Медицина, 2001.- 288 с.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Ласкарис</a:t>
            </a:r>
            <a:r>
              <a:rPr lang="ru-RU" dirty="0" smtClean="0"/>
              <a:t>, Д. Лечение заболеваний слизистой оболочки полости рта: руководство для врачей / Д. </a:t>
            </a:r>
            <a:r>
              <a:rPr lang="ru-RU" dirty="0" err="1" smtClean="0"/>
              <a:t>Ласкарис</a:t>
            </a:r>
            <a:r>
              <a:rPr lang="ru-RU" dirty="0" smtClean="0"/>
              <a:t>. – Москва: Московское информационное агентство, 2006. – 304 с.</a:t>
            </a:r>
          </a:p>
          <a:p>
            <a:r>
              <a:rPr lang="ru-RU" dirty="0" smtClean="0"/>
              <a:t>5. Литвинов, С. Л. Местное медикаментозное лечение слизистой оболочки полости рта / С. Л. Литвинов, Т.Л. </a:t>
            </a:r>
            <a:r>
              <a:rPr lang="ru-RU" dirty="0" err="1" smtClean="0"/>
              <a:t>Рединова</a:t>
            </a:r>
            <a:r>
              <a:rPr lang="ru-RU" dirty="0" smtClean="0"/>
              <a:t>, А.А. Соловьев. – Ижевск, 2004. – 12 с.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Машкиллейсон</a:t>
            </a:r>
            <a:r>
              <a:rPr lang="ru-RU" dirty="0" smtClean="0"/>
              <a:t>, А. Л. </a:t>
            </a:r>
            <a:r>
              <a:rPr lang="ru-RU" dirty="0" err="1" smtClean="0"/>
              <a:t>Предрак</a:t>
            </a:r>
            <a:r>
              <a:rPr lang="ru-RU" dirty="0" smtClean="0"/>
              <a:t> красной каймы губ и слизистой оболочки полости рта / А. Л. </a:t>
            </a:r>
            <a:r>
              <a:rPr lang="ru-RU" dirty="0" err="1" smtClean="0"/>
              <a:t>Машкиллейсон</a:t>
            </a:r>
            <a:r>
              <a:rPr lang="ru-RU" dirty="0" smtClean="0"/>
              <a:t> // М.: Медицина. - 1970. – 271 с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Филюрин</a:t>
            </a:r>
            <a:r>
              <a:rPr lang="ru-RU" dirty="0" smtClean="0"/>
              <a:t> М. Д. Комплексная диагностика </a:t>
            </a:r>
            <a:r>
              <a:rPr lang="ru-RU" dirty="0" err="1" smtClean="0"/>
              <a:t>предрака</a:t>
            </a:r>
            <a:r>
              <a:rPr lang="ru-RU" dirty="0" smtClean="0"/>
              <a:t> красной каймы губ и слизистой оболочки рта и ее значение для клинической практики: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... </a:t>
            </a:r>
            <a:r>
              <a:rPr lang="ru-RU" dirty="0" err="1" smtClean="0"/>
              <a:t>докт</a:t>
            </a:r>
            <a:r>
              <a:rPr lang="ru-RU" dirty="0" smtClean="0"/>
              <a:t>. мед. наук. — Омск, 1994. - 28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62150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Изучение клинических проявлений  часто встречающихся форм предраковых заболеваний СОПР и красной каймы губ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071810"/>
            <a:ext cx="329841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929066"/>
            <a:ext cx="77867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Научиться диагностировать и предотвращать факторы возникновения наиболее часто встречающихся форм </a:t>
            </a:r>
            <a:r>
              <a:rPr lang="ru-RU" sz="3200" dirty="0" err="1" smtClean="0"/>
              <a:t>предраковых</a:t>
            </a:r>
            <a:r>
              <a:rPr lang="ru-RU" sz="3200" dirty="0" smtClean="0"/>
              <a:t> заболеваний СОПР и красной каймы губ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езентация &quot;Готов ли Ваш ребенок к школе?&quot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42918"/>
            <a:ext cx="7027885" cy="5605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Причиной возникновения </a:t>
            </a:r>
            <a:r>
              <a:rPr lang="ru-RU" sz="3200" dirty="0" err="1" smtClean="0"/>
              <a:t>предраков</a:t>
            </a:r>
            <a:r>
              <a:rPr lang="ru-RU" sz="3200" dirty="0" smtClean="0"/>
              <a:t> могут быть</a:t>
            </a:r>
            <a:br>
              <a:rPr lang="ru-RU" sz="3200" dirty="0" smtClean="0"/>
            </a:br>
            <a:r>
              <a:rPr lang="ru-RU" sz="3200" dirty="0" smtClean="0"/>
              <a:t>экзогенные и эндогенные факторы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2285992"/>
            <a:ext cx="3786214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ЭКЗОГЕННЫЕ ФАКТОРЫ: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-Механические</a:t>
            </a:r>
            <a:br>
              <a:rPr lang="ru-RU" dirty="0" smtClean="0"/>
            </a:br>
            <a:r>
              <a:rPr lang="ru-RU" dirty="0" smtClean="0"/>
              <a:t>-Химические</a:t>
            </a:r>
            <a:br>
              <a:rPr lang="ru-RU" dirty="0" smtClean="0"/>
            </a:br>
            <a:r>
              <a:rPr lang="ru-RU" dirty="0" smtClean="0"/>
              <a:t>-Температурные</a:t>
            </a:r>
            <a:br>
              <a:rPr lang="ru-RU" dirty="0" smtClean="0"/>
            </a:br>
            <a:r>
              <a:rPr lang="ru-RU" dirty="0" smtClean="0"/>
              <a:t>-Метеорологические</a:t>
            </a:r>
            <a:br>
              <a:rPr lang="ru-RU" dirty="0" smtClean="0"/>
            </a:br>
            <a:r>
              <a:rPr lang="ru-RU" dirty="0" smtClean="0"/>
              <a:t>-Биологические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2214554"/>
            <a:ext cx="4143372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ЭНДОГЕННЫЕ ФАКТОРЫ: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-гормональные изменения</a:t>
            </a:r>
          </a:p>
          <a:p>
            <a:pPr>
              <a:buNone/>
            </a:pPr>
            <a:r>
              <a:rPr lang="ru-RU" dirty="0" smtClean="0"/>
              <a:t>-общие заболевания</a:t>
            </a:r>
          </a:p>
          <a:p>
            <a:pPr>
              <a:buNone/>
            </a:pPr>
            <a:r>
              <a:rPr lang="ru-RU" dirty="0" smtClean="0"/>
              <a:t>-стрессовые состояния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Классификация </a:t>
            </a:r>
            <a:r>
              <a:rPr lang="ru-RU" sz="2800" b="1" dirty="0" err="1" smtClean="0"/>
              <a:t>предраков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Классификация </a:t>
            </a:r>
            <a:r>
              <a:rPr lang="ru-RU" sz="2800" dirty="0" err="1" smtClean="0"/>
              <a:t>А.Л.Машкиллейсона</a:t>
            </a:r>
            <a:r>
              <a:rPr lang="ru-RU" sz="2800" dirty="0" smtClean="0"/>
              <a:t> (1970)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Облигатные </a:t>
            </a:r>
            <a:r>
              <a:rPr lang="ru-RU" dirty="0" err="1" smtClean="0"/>
              <a:t>предраки</a:t>
            </a:r>
            <a:r>
              <a:rPr lang="ru-RU" dirty="0" smtClean="0"/>
              <a:t> СОПР:</a:t>
            </a:r>
            <a:br>
              <a:rPr lang="ru-RU" dirty="0" smtClean="0"/>
            </a:br>
            <a:r>
              <a:rPr lang="ru-RU" dirty="0" smtClean="0"/>
              <a:t>1.Болезнь </a:t>
            </a:r>
            <a:r>
              <a:rPr lang="ru-RU" dirty="0" err="1" smtClean="0"/>
              <a:t>Боуэна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2.Бородавчатый(узелковый</a:t>
            </a:r>
            <a:r>
              <a:rPr lang="ru-RU" dirty="0" smtClean="0"/>
              <a:t>) </a:t>
            </a:r>
            <a:r>
              <a:rPr lang="ru-RU" dirty="0" err="1" smtClean="0"/>
              <a:t>предрак</a:t>
            </a:r>
            <a:r>
              <a:rPr lang="ru-RU" dirty="0" smtClean="0"/>
              <a:t> </a:t>
            </a:r>
            <a:r>
              <a:rPr lang="ru-RU" dirty="0" smtClean="0"/>
              <a:t>ККГ.</a:t>
            </a:r>
            <a:br>
              <a:rPr lang="ru-RU" dirty="0" smtClean="0"/>
            </a:br>
            <a:r>
              <a:rPr lang="ru-RU" dirty="0" smtClean="0"/>
              <a:t>3.Абразивный </a:t>
            </a:r>
            <a:r>
              <a:rPr lang="ru-RU" dirty="0" err="1" smtClean="0"/>
              <a:t>предканцерозный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хейлит</a:t>
            </a:r>
            <a:r>
              <a:rPr lang="ru-RU" dirty="0" smtClean="0"/>
              <a:t> </a:t>
            </a:r>
            <a:r>
              <a:rPr lang="ru-RU" dirty="0" err="1" smtClean="0"/>
              <a:t>Манганотти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4.Ограниченный </a:t>
            </a:r>
            <a:r>
              <a:rPr lang="ru-RU" dirty="0" err="1" smtClean="0"/>
              <a:t>предраковый</a:t>
            </a:r>
            <a:r>
              <a:rPr lang="ru-RU" dirty="0" smtClean="0"/>
              <a:t> гиперкератоз ККГ.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Факультативные </a:t>
            </a:r>
            <a:r>
              <a:rPr lang="ru-RU" dirty="0" err="1" smtClean="0"/>
              <a:t>предраковые</a:t>
            </a:r>
            <a:r>
              <a:rPr lang="ru-RU" dirty="0" smtClean="0"/>
              <a:t> заболевания с большей потенциальной</a:t>
            </a:r>
            <a:br>
              <a:rPr lang="ru-RU" dirty="0" smtClean="0"/>
            </a:br>
            <a:r>
              <a:rPr lang="ru-RU" dirty="0" smtClean="0"/>
              <a:t>злокачественностью:</a:t>
            </a:r>
            <a:br>
              <a:rPr lang="ru-RU" dirty="0" smtClean="0"/>
            </a:br>
            <a:r>
              <a:rPr lang="ru-RU" dirty="0" smtClean="0"/>
              <a:t>1.Эрозивная и </a:t>
            </a:r>
            <a:r>
              <a:rPr lang="ru-RU" dirty="0" err="1" smtClean="0"/>
              <a:t>веррукозная</a:t>
            </a:r>
            <a:r>
              <a:rPr lang="ru-RU" dirty="0" smtClean="0"/>
              <a:t> лейкоплакия.</a:t>
            </a:r>
            <a:br>
              <a:rPr lang="ru-RU" dirty="0" smtClean="0"/>
            </a:br>
            <a:r>
              <a:rPr lang="ru-RU" dirty="0" smtClean="0"/>
              <a:t>2.Папилломы </a:t>
            </a:r>
            <a:r>
              <a:rPr lang="ru-RU" dirty="0" smtClean="0"/>
              <a:t>и </a:t>
            </a:r>
            <a:r>
              <a:rPr lang="ru-RU" dirty="0" err="1" smtClean="0"/>
              <a:t>папилломатоз</a:t>
            </a:r>
            <a:r>
              <a:rPr lang="ru-RU" dirty="0" smtClean="0"/>
              <a:t> </a:t>
            </a:r>
            <a:r>
              <a:rPr lang="ru-RU" dirty="0" smtClean="0"/>
              <a:t>неба.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3.Кожный рог.</a:t>
            </a:r>
            <a:br>
              <a:rPr lang="ru-RU" dirty="0" smtClean="0"/>
            </a:br>
            <a:r>
              <a:rPr lang="ru-RU" dirty="0" smtClean="0"/>
              <a:t>4.Кератоакантома.</a:t>
            </a:r>
          </a:p>
          <a:p>
            <a:r>
              <a:rPr lang="ru-RU" dirty="0" smtClean="0"/>
              <a:t>Факультативные </a:t>
            </a:r>
            <a:r>
              <a:rPr lang="ru-RU" dirty="0" err="1" smtClean="0"/>
              <a:t>предраковые</a:t>
            </a:r>
            <a:r>
              <a:rPr lang="ru-RU" dirty="0" smtClean="0"/>
              <a:t> заболевания с меньшей потенциальной злокачественностью:</a:t>
            </a:r>
            <a:br>
              <a:rPr lang="ru-RU" dirty="0" smtClean="0"/>
            </a:br>
            <a:r>
              <a:rPr lang="ru-RU" dirty="0" smtClean="0"/>
              <a:t>1.Плоская лейкоплакия.</a:t>
            </a:r>
            <a:br>
              <a:rPr lang="ru-RU" dirty="0" smtClean="0"/>
            </a:br>
            <a:r>
              <a:rPr lang="ru-RU" dirty="0" smtClean="0"/>
              <a:t>2.Хронические язвы СОПР.</a:t>
            </a:r>
            <a:br>
              <a:rPr lang="ru-RU" dirty="0" smtClean="0"/>
            </a:br>
            <a:r>
              <a:rPr lang="ru-RU" dirty="0" smtClean="0"/>
              <a:t>3.Эрозивная и гиперкератотическая формы красной волчанки и красного плоского</a:t>
            </a:r>
            <a:br>
              <a:rPr lang="ru-RU" dirty="0" smtClean="0"/>
            </a:br>
            <a:r>
              <a:rPr lang="ru-RU" dirty="0" smtClean="0"/>
              <a:t>лишая.</a:t>
            </a:r>
            <a:br>
              <a:rPr lang="ru-RU" dirty="0" smtClean="0"/>
            </a:br>
            <a:r>
              <a:rPr lang="ru-RU" dirty="0" smtClean="0"/>
              <a:t>4.Хронические трещины губ.</a:t>
            </a:r>
            <a:br>
              <a:rPr lang="ru-RU" dirty="0" smtClean="0"/>
            </a:br>
            <a:r>
              <a:rPr lang="ru-RU" dirty="0" smtClean="0"/>
              <a:t>5.Пострентгеновский </a:t>
            </a:r>
            <a:r>
              <a:rPr lang="ru-RU" dirty="0" smtClean="0"/>
              <a:t> </a:t>
            </a:r>
            <a:r>
              <a:rPr lang="ru-RU" dirty="0" err="1" smtClean="0"/>
              <a:t>хейлит</a:t>
            </a:r>
            <a:r>
              <a:rPr lang="ru-RU" dirty="0" smtClean="0"/>
              <a:t> </a:t>
            </a:r>
            <a:r>
              <a:rPr lang="ru-RU" dirty="0" smtClean="0"/>
              <a:t>и стоматит.</a:t>
            </a:r>
            <a:br>
              <a:rPr lang="ru-RU" dirty="0" smtClean="0"/>
            </a:br>
            <a:r>
              <a:rPr lang="ru-RU" dirty="0" smtClean="0"/>
              <a:t>6.Метеорологический и актинический </a:t>
            </a:r>
            <a:r>
              <a:rPr lang="ru-RU" dirty="0" smtClean="0"/>
              <a:t> </a:t>
            </a:r>
            <a:r>
              <a:rPr lang="ru-RU" dirty="0" err="1" smtClean="0"/>
              <a:t>хейлиты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Болезнь </a:t>
            </a:r>
            <a:r>
              <a:rPr lang="ru-RU" b="1" dirty="0" err="1" smtClean="0"/>
              <a:t>Боуэна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Обладает наибольшей потенциальной</a:t>
            </a:r>
            <a:br>
              <a:rPr lang="ru-RU" dirty="0" smtClean="0"/>
            </a:br>
            <a:r>
              <a:rPr lang="ru-RU" dirty="0" smtClean="0"/>
              <a:t>злокачественностью среди </a:t>
            </a:r>
            <a:r>
              <a:rPr lang="ru-RU" dirty="0" err="1" smtClean="0"/>
              <a:t>предраковых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заболеваний и укладывается в понятие</a:t>
            </a:r>
            <a:br>
              <a:rPr lang="ru-RU" dirty="0" smtClean="0"/>
            </a:br>
            <a:r>
              <a:rPr lang="ru-RU" dirty="0" err="1" smtClean="0"/>
              <a:t>cancer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situ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Распространенность. </a:t>
            </a:r>
            <a:r>
              <a:rPr lang="ru-RU" dirty="0" smtClean="0"/>
              <a:t>Болеют чаще</a:t>
            </a:r>
            <a:br>
              <a:rPr lang="ru-RU" dirty="0" smtClean="0"/>
            </a:br>
            <a:r>
              <a:rPr lang="ru-RU" dirty="0" smtClean="0"/>
              <a:t>мужчины в возрасте от 40 до 70 лет.</a:t>
            </a:r>
            <a:br>
              <a:rPr lang="ru-RU" dirty="0" smtClean="0"/>
            </a:br>
            <a:r>
              <a:rPr lang="ru-RU" b="1" dirty="0" smtClean="0"/>
              <a:t>Локализация. </a:t>
            </a:r>
            <a:r>
              <a:rPr lang="ru-RU" dirty="0" smtClean="0"/>
              <a:t>Как правило, мягкое небо,</a:t>
            </a:r>
            <a:br>
              <a:rPr lang="ru-RU" dirty="0" smtClean="0"/>
            </a:br>
            <a:r>
              <a:rPr lang="ru-RU" dirty="0" smtClean="0"/>
              <a:t>язычок и язык.</a:t>
            </a:r>
            <a:br>
              <a:rPr lang="ru-RU" dirty="0" smtClean="0"/>
            </a:br>
            <a:r>
              <a:rPr lang="ru-RU" b="1" dirty="0" smtClean="0"/>
              <a:t>Симптомы. </a:t>
            </a:r>
            <a:r>
              <a:rPr lang="ru-RU" dirty="0" smtClean="0"/>
              <a:t>Течение бессимптомное.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Клиническая картина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71546"/>
            <a:ext cx="4000528" cy="514353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Элемент поражения - ограниченное</a:t>
            </a:r>
            <a:br>
              <a:rPr lang="ru-RU" dirty="0" smtClean="0"/>
            </a:br>
            <a:r>
              <a:rPr lang="ru-RU" dirty="0" smtClean="0"/>
              <a:t>пятно, медленно увеличивающееся в</a:t>
            </a:r>
            <a:br>
              <a:rPr lang="ru-RU" dirty="0" smtClean="0"/>
            </a:br>
            <a:r>
              <a:rPr lang="ru-RU" dirty="0" smtClean="0"/>
              <a:t>размерах, белого цвета (по типу лейкоплакии) или застойно-красного цвета (чаще) с бархатистой, велюровой, замшевой поверхностью, иногда с мелкими сосочковыми разрастаниями;</a:t>
            </a:r>
            <a:br>
              <a:rPr lang="ru-RU" dirty="0" smtClean="0"/>
            </a:br>
            <a:r>
              <a:rPr lang="ru-RU" dirty="0" smtClean="0"/>
              <a:t>возможны вкрапления гиперкератоза в виде мелких очагов, что делает область поражения похожей на красный плоский  лишай. Размеры очага от 1 см в диаметре и более.</a:t>
            </a:r>
            <a:endParaRPr lang="ru-RU" dirty="0"/>
          </a:p>
        </p:txBody>
      </p:sp>
      <p:sp>
        <p:nvSpPr>
          <p:cNvPr id="14338" name="AutoShape 2" descr="ЧАСТО ВСТРЕЧАЮЩАЯСЯ ОНКОПАТОЛОГИЯ В ПОЛОСТИ Р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ЧАСТО ВСТРЕЧАЮЩАЯСЯ ОНКОПАТОЛОГИЯ В ПОЛОСТИ Р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ПРЕДРАКОВЫЕ ЗАБОЛЕВАНИЯ СЛИЗИСТОЙ ОБОЛОЧКИ ПОЛОСТИ РТА, КРАСНОЙ К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ПРЕДРАКОВЫЕ ЗАБОЛЕВАНИЯ СЛИЗИСТОЙ ОБОЛОЧКИ ПОЛОСТИ РТА, КРАСНОЙ К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ПРЕДРАКОВЫЕ ЗАБОЛЕВАНИЯ СЛИЗИСТОЙ ОБОЛОЧКИ ПОЛОСТИ РТА, КРАСНОЙ К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ПРЕДРАКОВЫЕ ЗАБОЛЕВАНИЯ СЛИЗИСТОЙ ОБОЛОЧКИ ПОЛОСТИ РТА, КРАСНОЙ К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ПРЕДРАКОВЫЕ ЗАБОЛЕВАНИЯ СЛИЗИСТОЙ ОБОЛОЧКИ ПОЛОСТИ РТА, КРАСНОЙ К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52" name="Picture 16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9521" t="25424" r="56055" b="47196"/>
          <a:stretch>
            <a:fillRect/>
          </a:stretch>
        </p:blipFill>
        <p:spPr bwMode="auto">
          <a:xfrm>
            <a:off x="4929190" y="1285860"/>
            <a:ext cx="3717327" cy="2214578"/>
          </a:xfrm>
          <a:prstGeom prst="rect">
            <a:avLst/>
          </a:prstGeom>
          <a:noFill/>
        </p:spPr>
      </p:pic>
      <p:pic>
        <p:nvPicPr>
          <p:cNvPr id="14354" name="Picture 18" descr="Клиническая картина."/>
          <p:cNvPicPr>
            <a:picLocks noChangeAspect="1" noChangeArrowheads="1"/>
          </p:cNvPicPr>
          <p:nvPr/>
        </p:nvPicPr>
        <p:blipFill>
          <a:blip r:embed="rId2" cstate="print"/>
          <a:srcRect l="50537" t="39114" r="4785" b="25684"/>
          <a:stretch>
            <a:fillRect/>
          </a:stretch>
        </p:blipFill>
        <p:spPr bwMode="auto">
          <a:xfrm>
            <a:off x="5000628" y="3786190"/>
            <a:ext cx="364333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Хирургическое удаление участка</a:t>
            </a:r>
            <a:br>
              <a:rPr lang="ru-RU" dirty="0" smtClean="0"/>
            </a:br>
            <a:r>
              <a:rPr lang="ru-RU" dirty="0" smtClean="0"/>
              <a:t>поражения в пределах здоровых</a:t>
            </a:r>
            <a:br>
              <a:rPr lang="ru-RU" dirty="0" smtClean="0"/>
            </a:br>
            <a:r>
              <a:rPr lang="ru-RU" dirty="0" smtClean="0"/>
              <a:t>тканей с последующим</a:t>
            </a:r>
            <a:br>
              <a:rPr lang="ru-RU" dirty="0" smtClean="0"/>
            </a:br>
            <a:r>
              <a:rPr lang="ru-RU" dirty="0" smtClean="0"/>
              <a:t>гистологическим исследованием</a:t>
            </a:r>
            <a:br>
              <a:rPr lang="ru-RU" dirty="0" smtClean="0"/>
            </a:br>
            <a:r>
              <a:rPr lang="ru-RU" dirty="0" smtClean="0"/>
              <a:t>или лучевая терапия.</a:t>
            </a:r>
            <a:br>
              <a:rPr lang="ru-RU" dirty="0" smtClean="0"/>
            </a:br>
            <a:r>
              <a:rPr lang="ru-RU" b="1" dirty="0" smtClean="0"/>
              <a:t>Прогноз</a:t>
            </a:r>
            <a:r>
              <a:rPr lang="ru-RU" dirty="0" smtClean="0"/>
              <a:t>. Неблагоприятный.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Бородавчатый </a:t>
            </a:r>
            <a:r>
              <a:rPr lang="ru-RU" b="1" dirty="0" err="1" smtClean="0"/>
              <a:t>предрак</a:t>
            </a:r>
            <a:r>
              <a:rPr lang="ru-RU" b="1" dirty="0" smtClean="0"/>
              <a:t> красной каймы губы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Самостоятельная клиническая форма</a:t>
            </a:r>
            <a:br>
              <a:rPr lang="ru-RU" dirty="0" smtClean="0"/>
            </a:br>
            <a:r>
              <a:rPr lang="ru-RU" dirty="0" err="1" smtClean="0"/>
              <a:t>предрака</a:t>
            </a:r>
            <a:r>
              <a:rPr lang="ru-RU" dirty="0" smtClean="0"/>
              <a:t> красной каймы губ,</a:t>
            </a:r>
            <a:br>
              <a:rPr lang="ru-RU" dirty="0" smtClean="0"/>
            </a:br>
            <a:r>
              <a:rPr lang="ru-RU" dirty="0" smtClean="0"/>
              <a:t>обладающая высокой потенциальной</a:t>
            </a:r>
            <a:br>
              <a:rPr lang="ru-RU" dirty="0" smtClean="0"/>
            </a:br>
            <a:r>
              <a:rPr lang="ru-RU" dirty="0" smtClean="0"/>
              <a:t>злокачественностью.</a:t>
            </a:r>
            <a:br>
              <a:rPr lang="ru-RU" dirty="0" smtClean="0"/>
            </a:br>
            <a:r>
              <a:rPr lang="ru-RU" b="1" dirty="0" smtClean="0"/>
              <a:t>Распространенность. </a:t>
            </a:r>
            <a:r>
              <a:rPr lang="ru-RU" dirty="0" smtClean="0"/>
              <a:t>Встречается у</a:t>
            </a:r>
            <a:br>
              <a:rPr lang="ru-RU" dirty="0" smtClean="0"/>
            </a:br>
            <a:r>
              <a:rPr lang="ru-RU" dirty="0" smtClean="0"/>
              <a:t>мужчин в возрасте 40-50 лет.</a:t>
            </a:r>
            <a:br>
              <a:rPr lang="ru-RU" dirty="0" smtClean="0"/>
            </a:br>
            <a:r>
              <a:rPr lang="ru-RU" b="1" dirty="0" smtClean="0"/>
              <a:t>Локализация. </a:t>
            </a:r>
            <a:r>
              <a:rPr lang="ru-RU" dirty="0" smtClean="0"/>
              <a:t>Строго на красной кайме нижней губы.</a:t>
            </a:r>
            <a:br>
              <a:rPr lang="ru-RU" dirty="0" smtClean="0"/>
            </a:br>
            <a:r>
              <a:rPr lang="ru-RU" b="1" dirty="0" smtClean="0"/>
              <a:t>Симптомы. </a:t>
            </a:r>
            <a:r>
              <a:rPr lang="ru-RU" dirty="0" smtClean="0"/>
              <a:t>Новообразование на губе.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500174"/>
            <a:ext cx="414340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Резко ограниченное,</a:t>
            </a:r>
            <a:br>
              <a:rPr lang="ru-RU" dirty="0" smtClean="0"/>
            </a:br>
            <a:r>
              <a:rPr lang="ru-RU" dirty="0" smtClean="0"/>
              <a:t>полушаровидное</a:t>
            </a:r>
            <a:br>
              <a:rPr lang="ru-RU" dirty="0" smtClean="0"/>
            </a:br>
            <a:r>
              <a:rPr lang="ru-RU" dirty="0" smtClean="0"/>
              <a:t>образование от 4 мм до 1</a:t>
            </a:r>
            <a:br>
              <a:rPr lang="ru-RU" dirty="0" smtClean="0"/>
            </a:br>
            <a:r>
              <a:rPr lang="ru-RU" dirty="0" smtClean="0"/>
              <a:t>см в диаметре,</a:t>
            </a:r>
            <a:br>
              <a:rPr lang="ru-RU" dirty="0" smtClean="0"/>
            </a:br>
            <a:r>
              <a:rPr lang="ru-RU" dirty="0" smtClean="0"/>
              <a:t>возвышающееся над</a:t>
            </a:r>
            <a:br>
              <a:rPr lang="ru-RU" dirty="0" smtClean="0"/>
            </a:br>
            <a:r>
              <a:rPr lang="ru-RU" dirty="0" smtClean="0"/>
              <a:t>поверхностью губы,</a:t>
            </a:r>
            <a:br>
              <a:rPr lang="ru-RU" dirty="0" smtClean="0"/>
            </a:br>
            <a:r>
              <a:rPr lang="ru-RU" dirty="0" smtClean="0"/>
              <a:t>покрыто небольшими</a:t>
            </a:r>
            <a:br>
              <a:rPr lang="ru-RU" dirty="0" smtClean="0"/>
            </a:br>
            <a:r>
              <a:rPr lang="ru-RU" dirty="0" smtClean="0"/>
              <a:t>плотно сидящими серыми</a:t>
            </a:r>
            <a:br>
              <a:rPr lang="ru-RU" dirty="0" smtClean="0"/>
            </a:br>
            <a:r>
              <a:rPr lang="ru-RU" dirty="0" smtClean="0"/>
              <a:t>чешуйками, имеет</a:t>
            </a:r>
            <a:br>
              <a:rPr lang="ru-RU" dirty="0" smtClean="0"/>
            </a:br>
            <a:r>
              <a:rPr lang="ru-RU" dirty="0" smtClean="0"/>
              <a:t>плотную консистенцию,</a:t>
            </a:r>
            <a:br>
              <a:rPr lang="ru-RU" dirty="0" smtClean="0"/>
            </a:br>
            <a:r>
              <a:rPr lang="ru-RU" dirty="0" smtClean="0"/>
              <a:t>нормального или </a:t>
            </a:r>
            <a:r>
              <a:rPr lang="ru-RU" dirty="0" err="1" smtClean="0"/>
              <a:t>серокрасноватого</a:t>
            </a:r>
            <a:r>
              <a:rPr lang="ru-RU" dirty="0" smtClean="0"/>
              <a:t> цвета.</a:t>
            </a:r>
            <a:br>
              <a:rPr lang="ru-RU" dirty="0" smtClean="0"/>
            </a:br>
            <a:r>
              <a:rPr lang="ru-RU" dirty="0" smtClean="0"/>
              <a:t>Красная кайма губ в</a:t>
            </a:r>
            <a:br>
              <a:rPr lang="ru-RU" dirty="0" smtClean="0"/>
            </a:br>
            <a:r>
              <a:rPr lang="ru-RU" dirty="0" smtClean="0"/>
              <a:t>окружности образования</a:t>
            </a:r>
            <a:br>
              <a:rPr lang="ru-RU" dirty="0" smtClean="0"/>
            </a:br>
            <a:r>
              <a:rPr lang="ru-RU" dirty="0" smtClean="0"/>
              <a:t>не изменена, пальпация</a:t>
            </a:r>
            <a:br>
              <a:rPr lang="ru-RU" dirty="0" smtClean="0"/>
            </a:br>
            <a:r>
              <a:rPr lang="ru-RU" dirty="0" smtClean="0"/>
              <a:t>безболезненна.</a:t>
            </a:r>
            <a:br>
              <a:rPr lang="ru-RU" dirty="0" smtClean="0"/>
            </a:br>
            <a:r>
              <a:rPr lang="ru-RU" dirty="0" smtClean="0"/>
              <a:t>Образование напоминает</a:t>
            </a:r>
            <a:br>
              <a:rPr lang="ru-RU" dirty="0" smtClean="0"/>
            </a:br>
            <a:r>
              <a:rPr lang="ru-RU" dirty="0" smtClean="0"/>
              <a:t>бородавку.</a:t>
            </a:r>
            <a:endParaRPr lang="ru-RU" dirty="0"/>
          </a:p>
        </p:txBody>
      </p:sp>
      <p:pic>
        <p:nvPicPr>
          <p:cNvPr id="11266" name="Picture 2" descr="Бородавчатый передрак красной кайм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3214710" cy="340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513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Облигатные предраковые заболевания СОПР и красной каймы губ. Этиология, классификации, диагностика.</vt:lpstr>
      <vt:lpstr>Цель </vt:lpstr>
      <vt:lpstr>Причиной возникновения предраков могут быть экзогенные и эндогенные факторы</vt:lpstr>
      <vt:lpstr>Классификация предраков Классификация А.Л.Машкиллейсона (1970)</vt:lpstr>
      <vt:lpstr>Болезнь Боуэна</vt:lpstr>
      <vt:lpstr>Клиническая картина </vt:lpstr>
      <vt:lpstr>Лечение</vt:lpstr>
      <vt:lpstr>Бородавчатый предрак красной каймы губы</vt:lpstr>
      <vt:lpstr>Клиническая картина</vt:lpstr>
      <vt:lpstr>Слайд 10</vt:lpstr>
      <vt:lpstr>Ограниченный предраковый гиперкератоз</vt:lpstr>
      <vt:lpstr>Клиническая картина</vt:lpstr>
      <vt:lpstr>Слайд 13</vt:lpstr>
      <vt:lpstr>Абразивный преканцерозный хейлит Манганотти</vt:lpstr>
      <vt:lpstr>Клиническая картина</vt:lpstr>
      <vt:lpstr>Слайд 16</vt:lpstr>
      <vt:lpstr>Слайд 17</vt:lpstr>
      <vt:lpstr>Заключение</vt:lpstr>
      <vt:lpstr>Список литературы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Облигатные предраковые заболевания СОПР и красной каймы губ. Этиология, классификации, диагностика.</dc:title>
  <dc:creator>БуянкинаРГ</dc:creator>
  <cp:lastModifiedBy>Глеб</cp:lastModifiedBy>
  <cp:revision>11</cp:revision>
  <dcterms:modified xsi:type="dcterms:W3CDTF">2023-01-30T09:03:38Z</dcterms:modified>
</cp:coreProperties>
</file>