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sldIdLst>
    <p:sldId id="256" r:id="rId3"/>
    <p:sldId id="259" r:id="rId4"/>
    <p:sldId id="257" r:id="rId5"/>
    <p:sldId id="261" r:id="rId6"/>
    <p:sldId id="279" r:id="rId7"/>
    <p:sldId id="262" r:id="rId8"/>
    <p:sldId id="260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5" r:id="rId23"/>
    <p:sldId id="264" r:id="rId24"/>
    <p:sldId id="287" r:id="rId25"/>
    <p:sldId id="28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D5377-F19E-40DD-88F5-E5AF37C20D8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FC3609-F786-42B9-BCAF-0569C913CAB1}">
      <dgm:prSet phldrT="[Текст]"/>
      <dgm:spPr/>
      <dgm:t>
        <a:bodyPr/>
        <a:lstStyle/>
        <a:p>
          <a:pPr marL="87313" indent="-87313">
            <a:tabLst>
              <a:tab pos="0" algn="l"/>
              <a:tab pos="269875" algn="l"/>
            </a:tabLst>
          </a:pPr>
          <a:r>
            <a:rPr lang="ru-RU" dirty="0" smtClean="0"/>
            <a:t>Минздрав</a:t>
          </a:r>
          <a:endParaRPr lang="ru-RU" dirty="0"/>
        </a:p>
      </dgm:t>
    </dgm:pt>
    <dgm:pt modelId="{0943A8C7-F086-42B2-A96B-281DC8B48EBB}" type="parTrans" cxnId="{1992353E-500A-4C66-BE0E-B01BE8F411A8}">
      <dgm:prSet/>
      <dgm:spPr/>
      <dgm:t>
        <a:bodyPr/>
        <a:lstStyle/>
        <a:p>
          <a:endParaRPr lang="ru-RU"/>
        </a:p>
      </dgm:t>
    </dgm:pt>
    <dgm:pt modelId="{6ACA6404-95D6-4627-917D-57FD785374E6}" type="sibTrans" cxnId="{1992353E-500A-4C66-BE0E-B01BE8F411A8}">
      <dgm:prSet/>
      <dgm:spPr/>
      <dgm:t>
        <a:bodyPr/>
        <a:lstStyle/>
        <a:p>
          <a:endParaRPr lang="ru-RU"/>
        </a:p>
      </dgm:t>
    </dgm:pt>
    <dgm:pt modelId="{040F993F-48C5-42AC-B2BD-679A5A12A629}">
      <dgm:prSet phldrT="[Текст]"/>
      <dgm:spPr/>
      <dgm:t>
        <a:bodyPr/>
        <a:lstStyle/>
        <a:p>
          <a:r>
            <a:rPr lang="ru-RU" dirty="0" smtClean="0"/>
            <a:t>Главный врач</a:t>
          </a:r>
          <a:endParaRPr lang="ru-RU" dirty="0"/>
        </a:p>
      </dgm:t>
    </dgm:pt>
    <dgm:pt modelId="{C7A9E523-A533-4A73-ADEB-207BFC95A2A4}" type="parTrans" cxnId="{3E25C105-2BDA-476D-BF95-DDE7BEDD5D69}">
      <dgm:prSet/>
      <dgm:spPr/>
      <dgm:t>
        <a:bodyPr/>
        <a:lstStyle/>
        <a:p>
          <a:endParaRPr lang="ru-RU"/>
        </a:p>
      </dgm:t>
    </dgm:pt>
    <dgm:pt modelId="{6BE4C9C0-365B-461C-8669-25C69E8EF999}" type="sibTrans" cxnId="{3E25C105-2BDA-476D-BF95-DDE7BEDD5D69}">
      <dgm:prSet/>
      <dgm:spPr/>
      <dgm:t>
        <a:bodyPr/>
        <a:lstStyle/>
        <a:p>
          <a:endParaRPr lang="ru-RU"/>
        </a:p>
      </dgm:t>
    </dgm:pt>
    <dgm:pt modelId="{5FBE84B5-0CCF-40DC-80DE-73B17B1137C1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Получение (ИДС) пациента или его законного представителя на медицинское вмешательство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AA5F1365-295C-4C0D-A7D2-F747724A7AE0}" type="parTrans" cxnId="{035199A8-D83E-4941-A61D-845F27CD2868}">
      <dgm:prSet/>
      <dgm:spPr/>
      <dgm:t>
        <a:bodyPr/>
        <a:lstStyle/>
        <a:p>
          <a:endParaRPr lang="ru-RU"/>
        </a:p>
      </dgm:t>
    </dgm:pt>
    <dgm:pt modelId="{B3F9B1D1-85D3-4B99-ABB5-A6FC8CDA3784}" type="sibTrans" cxnId="{035199A8-D83E-4941-A61D-845F27CD2868}">
      <dgm:prSet/>
      <dgm:spPr/>
      <dgm:t>
        <a:bodyPr/>
        <a:lstStyle/>
        <a:p>
          <a:endParaRPr lang="ru-RU"/>
        </a:p>
      </dgm:t>
    </dgm:pt>
    <dgm:pt modelId="{6632BD0C-D795-4F09-B6AC-0239BBFD1C25}">
      <dgm:prSet phldrT="[Текст]" custT="1"/>
      <dgm:spPr/>
      <dgm:t>
        <a:bodyPr/>
        <a:lstStyle/>
        <a:p>
          <a:pPr rtl="0"/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  <a:latin typeface="+mn-lt"/>
              <a:ea typeface="+mn-ea"/>
              <a:cs typeface="+mn-cs"/>
            </a:rPr>
            <a:t>Сортировка пациентов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EE21D56E-8C0B-45A3-84B9-AC80485F4AB7}" type="parTrans" cxnId="{95D30134-03C1-49B4-B726-A7B97B5C4D2E}">
      <dgm:prSet/>
      <dgm:spPr/>
      <dgm:t>
        <a:bodyPr/>
        <a:lstStyle/>
        <a:p>
          <a:endParaRPr lang="ru-RU"/>
        </a:p>
      </dgm:t>
    </dgm:pt>
    <dgm:pt modelId="{91036031-EBB4-4EBE-A328-3EF43C974EAF}" type="sibTrans" cxnId="{95D30134-03C1-49B4-B726-A7B97B5C4D2E}">
      <dgm:prSet/>
      <dgm:spPr/>
      <dgm:t>
        <a:bodyPr/>
        <a:lstStyle/>
        <a:p>
          <a:endParaRPr lang="ru-RU"/>
        </a:p>
      </dgm:t>
    </dgm:pt>
    <dgm:pt modelId="{AC487B12-AB7B-4E25-89CE-5200B51E89D2}">
      <dgm:prSet phldrT="[Текст]"/>
      <dgm:spPr/>
      <dgm:t>
        <a:bodyPr/>
        <a:lstStyle/>
        <a:p>
          <a:r>
            <a:rPr lang="ru-RU" dirty="0" smtClean="0"/>
            <a:t>Главная сестра</a:t>
          </a:r>
          <a:endParaRPr lang="ru-RU" dirty="0"/>
        </a:p>
      </dgm:t>
    </dgm:pt>
    <dgm:pt modelId="{F8C6E04B-6FF0-4263-9B6C-A74E6682DF2F}" type="parTrans" cxnId="{C4D3F4EC-8CEE-44E9-BB24-B8731A8F6E30}">
      <dgm:prSet/>
      <dgm:spPr/>
      <dgm:t>
        <a:bodyPr/>
        <a:lstStyle/>
        <a:p>
          <a:endParaRPr lang="ru-RU"/>
        </a:p>
      </dgm:t>
    </dgm:pt>
    <dgm:pt modelId="{68C52FF2-3AE6-4889-811A-527F3A5DAC56}" type="sibTrans" cxnId="{C4D3F4EC-8CEE-44E9-BB24-B8731A8F6E30}">
      <dgm:prSet/>
      <dgm:spPr/>
      <dgm:t>
        <a:bodyPr/>
        <a:lstStyle/>
        <a:p>
          <a:endParaRPr lang="ru-RU"/>
        </a:p>
      </dgm:t>
    </dgm:pt>
    <dgm:pt modelId="{D3356103-571C-4F5E-BA65-8AFD41094293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Возможность экстренного оповещения или сбора медработников, которые не находятся на дежурстве </a:t>
          </a:r>
          <a:endParaRPr lang="ru-RU" sz="1200" dirty="0" smtClean="0">
            <a:solidFill>
              <a:schemeClr val="tx2">
                <a:lumMod val="10000"/>
              </a:schemeClr>
            </a:solidFill>
          </a:endParaRPr>
        </a:p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Возможность круглосуточно проводить лабораторные и инструментальные исследования в стационарах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EB7E1498-D177-410C-A53F-2BF2FBAA7FA5}" type="parTrans" cxnId="{EA6C9853-698B-4B6B-BB08-FC6D6F43900A}">
      <dgm:prSet/>
      <dgm:spPr/>
      <dgm:t>
        <a:bodyPr/>
        <a:lstStyle/>
        <a:p>
          <a:endParaRPr lang="ru-RU"/>
        </a:p>
      </dgm:t>
    </dgm:pt>
    <dgm:pt modelId="{4E4A41CC-EF4F-45C0-9E7B-1152E651B99F}" type="sibTrans" cxnId="{EA6C9853-698B-4B6B-BB08-FC6D6F43900A}">
      <dgm:prSet/>
      <dgm:spPr/>
      <dgm:t>
        <a:bodyPr/>
        <a:lstStyle/>
        <a:p>
          <a:endParaRPr lang="ru-RU"/>
        </a:p>
      </dgm:t>
    </dgm:pt>
    <dgm:pt modelId="{DE4A4B20-C59A-4E6A-90FA-882681030597}">
      <dgm:prSet phldrT="[Текст]"/>
      <dgm:spPr/>
      <dgm:t>
        <a:bodyPr/>
        <a:lstStyle/>
        <a:p>
          <a:r>
            <a:rPr lang="ru-RU" dirty="0" smtClean="0"/>
            <a:t>Зав. отделением</a:t>
          </a:r>
          <a:endParaRPr lang="ru-RU" dirty="0"/>
        </a:p>
      </dgm:t>
    </dgm:pt>
    <dgm:pt modelId="{F6FEA7C9-73AF-4651-AF06-78E69B63F7D1}" type="parTrans" cxnId="{528829A0-36AB-4FBE-A298-4201E2C13847}">
      <dgm:prSet/>
      <dgm:spPr/>
      <dgm:t>
        <a:bodyPr/>
        <a:lstStyle/>
        <a:p>
          <a:endParaRPr lang="ru-RU"/>
        </a:p>
      </dgm:t>
    </dgm:pt>
    <dgm:pt modelId="{D871819F-ECCF-4C1A-A319-CD126AE6E1A7}" type="sibTrans" cxnId="{528829A0-36AB-4FBE-A298-4201E2C13847}">
      <dgm:prSet/>
      <dgm:spPr/>
      <dgm:t>
        <a:bodyPr/>
        <a:lstStyle/>
        <a:p>
          <a:endParaRPr lang="ru-RU"/>
        </a:p>
      </dgm:t>
    </dgm:pt>
    <dgm:pt modelId="{01E5CC59-35ED-46BF-BC85-3B5D95943C88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  <a:latin typeface="+mn-lt"/>
              <a:ea typeface="+mn-ea"/>
              <a:cs typeface="+mn-cs"/>
            </a:rPr>
            <a:t>Возможность вызова медработников к пациентам, в том числе в палаты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508EA334-3DA7-4E4E-89CE-7DE2444E8F9B}" type="parTrans" cxnId="{B8D10C3E-F747-4B0E-905D-B79D28ADB6E0}">
      <dgm:prSet/>
      <dgm:spPr/>
      <dgm:t>
        <a:bodyPr/>
        <a:lstStyle/>
        <a:p>
          <a:endParaRPr lang="ru-RU"/>
        </a:p>
      </dgm:t>
    </dgm:pt>
    <dgm:pt modelId="{A24DAC19-35BB-4982-A01C-5E7F4D7FEF5E}" type="sibTrans" cxnId="{B8D10C3E-F747-4B0E-905D-B79D28ADB6E0}">
      <dgm:prSet/>
      <dgm:spPr/>
      <dgm:t>
        <a:bodyPr/>
        <a:lstStyle/>
        <a:p>
          <a:endParaRPr lang="ru-RU"/>
        </a:p>
      </dgm:t>
    </dgm:pt>
    <dgm:pt modelId="{D728E7A5-8592-4E3D-AB13-09BAFC62CB9C}">
      <dgm:prSet custT="1"/>
      <dgm:spPr/>
      <dgm:t>
        <a:bodyPr/>
        <a:lstStyle/>
        <a:p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Наличие локальных нормативных актов, которые регламентируют работу приемного отделения, в том числе при оказании медпомощи в экстренной форме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647C43D2-E3FA-4CCD-B72B-582B4AC33478}" type="parTrans" cxnId="{0E29085D-EC30-416E-8A8B-72F5BD3DFE66}">
      <dgm:prSet/>
      <dgm:spPr/>
      <dgm:t>
        <a:bodyPr/>
        <a:lstStyle/>
        <a:p>
          <a:endParaRPr lang="ru-RU"/>
        </a:p>
      </dgm:t>
    </dgm:pt>
    <dgm:pt modelId="{FC5321E3-F67C-4D7E-90B4-9D653C82C0F6}" type="sibTrans" cxnId="{0E29085D-EC30-416E-8A8B-72F5BD3DFE66}">
      <dgm:prSet/>
      <dgm:spPr/>
      <dgm:t>
        <a:bodyPr/>
        <a:lstStyle/>
        <a:p>
          <a:endParaRPr lang="ru-RU"/>
        </a:p>
      </dgm:t>
    </dgm:pt>
    <dgm:pt modelId="{C09104EE-B8AC-47B0-A9AC-C6C9339286AE}">
      <dgm:prSet custT="1"/>
      <dgm:spPr/>
      <dgm:t>
        <a:bodyPr/>
        <a:lstStyle/>
        <a:p>
          <a:pPr rtl="0"/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  <a:latin typeface="+mn-lt"/>
              <a:ea typeface="+mn-ea"/>
              <a:cs typeface="+mn-cs"/>
            </a:rPr>
            <a:t>Своевременная медпомощь на всех этапах ее оказания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E33A77C2-ABDC-4CAF-8057-6DEDBAB21D24}" type="parTrans" cxnId="{C7331AFA-6965-4291-B9A2-648F783D27C9}">
      <dgm:prSet/>
      <dgm:spPr/>
      <dgm:t>
        <a:bodyPr/>
        <a:lstStyle/>
        <a:p>
          <a:endParaRPr lang="ru-RU"/>
        </a:p>
      </dgm:t>
    </dgm:pt>
    <dgm:pt modelId="{F1B52ACF-CEB7-4645-8C6A-0792F1BFD488}" type="sibTrans" cxnId="{C7331AFA-6965-4291-B9A2-648F783D27C9}">
      <dgm:prSet/>
      <dgm:spPr/>
      <dgm:t>
        <a:bodyPr/>
        <a:lstStyle/>
        <a:p>
          <a:endParaRPr lang="ru-RU"/>
        </a:p>
      </dgm:t>
    </dgm:pt>
    <dgm:pt modelId="{57186EE6-399F-49D7-B1BC-B2FCC79D19D1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Организация безопасной деятельности лаборатории, наличие системы идентификации образцов и </a:t>
          </a:r>
          <a:r>
            <a:rPr lang="ru-RU" sz="1200" b="0" dirty="0" err="1" smtClean="0">
              <a:solidFill>
                <a:schemeClr val="tx2">
                  <a:lumMod val="10000"/>
                </a:schemeClr>
              </a:solidFill>
              <a:effectLst/>
            </a:rPr>
            <a:t>прослеживаемости</a:t>
          </a:r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 результатов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4F8965C6-8A2A-434A-BA70-479CB97A3F97}" type="parTrans" cxnId="{8EF5A474-E2B2-4037-8F0B-A8347476DE3C}">
      <dgm:prSet/>
      <dgm:spPr/>
      <dgm:t>
        <a:bodyPr/>
        <a:lstStyle/>
        <a:p>
          <a:endParaRPr lang="ru-RU"/>
        </a:p>
      </dgm:t>
    </dgm:pt>
    <dgm:pt modelId="{3CF68279-FC5B-41A3-98CC-D66594CA0F85}" type="sibTrans" cxnId="{8EF5A474-E2B2-4037-8F0B-A8347476DE3C}">
      <dgm:prSet/>
      <dgm:spPr/>
      <dgm:t>
        <a:bodyPr/>
        <a:lstStyle/>
        <a:p>
          <a:endParaRPr lang="ru-RU"/>
        </a:p>
      </dgm:t>
    </dgm:pt>
    <dgm:pt modelId="{5FC9E214-10DC-4633-8E7D-1035E3C464DC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Обеспечение комфортных условий пребывания пациентов в МО, организация мест ожидания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27EC87DB-FFE3-4E51-BF3F-A353F8A9F2A3}" type="parTrans" cxnId="{9E57B07B-1FA3-43E3-907F-83C5408C598E}">
      <dgm:prSet/>
      <dgm:spPr/>
      <dgm:t>
        <a:bodyPr/>
        <a:lstStyle/>
        <a:p>
          <a:endParaRPr lang="ru-RU"/>
        </a:p>
      </dgm:t>
    </dgm:pt>
    <dgm:pt modelId="{4A7BCCCD-D7B3-45CB-A8F0-BB2DEA4859B9}" type="sibTrans" cxnId="{9E57B07B-1FA3-43E3-907F-83C5408C598E}">
      <dgm:prSet/>
      <dgm:spPr/>
      <dgm:t>
        <a:bodyPr/>
        <a:lstStyle/>
        <a:p>
          <a:endParaRPr lang="ru-RU"/>
        </a:p>
      </dgm:t>
    </dgm:pt>
    <dgm:pt modelId="{459BD976-B4A3-4FB2-8037-99E7E1501B95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Организация безопасного применения </a:t>
          </a:r>
          <a:r>
            <a:rPr lang="ru-RU" sz="1200" b="0" dirty="0" err="1" smtClean="0">
              <a:solidFill>
                <a:schemeClr val="tx2">
                  <a:lumMod val="10000"/>
                </a:schemeClr>
              </a:solidFill>
              <a:effectLst/>
            </a:rPr>
            <a:t>лекарственныхОбеспечение</a:t>
          </a:r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 эпидемиологической безопасности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27A111C3-2D42-4A03-B980-060F15DC25DB}" type="parTrans" cxnId="{A528E1A8-BB34-4B57-934A-6ED0ECF6313C}">
      <dgm:prSet/>
      <dgm:spPr/>
      <dgm:t>
        <a:bodyPr/>
        <a:lstStyle/>
        <a:p>
          <a:endParaRPr lang="ru-RU"/>
        </a:p>
      </dgm:t>
    </dgm:pt>
    <dgm:pt modelId="{B27FF38B-5225-4A30-BF2A-61E1D511969E}" type="sibTrans" cxnId="{A528E1A8-BB34-4B57-934A-6ED0ECF6313C}">
      <dgm:prSet/>
      <dgm:spPr/>
      <dgm:t>
        <a:bodyPr/>
        <a:lstStyle/>
        <a:p>
          <a:endParaRPr lang="ru-RU"/>
        </a:p>
      </dgm:t>
    </dgm:pt>
    <dgm:pt modelId="{639D412A-E7E2-4F6E-A118-C601F1465630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Мониторинг длительности пребывания пациента в стационаре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8AD26550-63C5-4443-865A-B9B6B9A36217}" type="parTrans" cxnId="{7999455D-AE8A-4C48-B9B4-3EDD1D9A615F}">
      <dgm:prSet/>
      <dgm:spPr/>
      <dgm:t>
        <a:bodyPr/>
        <a:lstStyle/>
        <a:p>
          <a:endParaRPr lang="ru-RU"/>
        </a:p>
      </dgm:t>
    </dgm:pt>
    <dgm:pt modelId="{72002690-AF42-462D-ACC3-CC85345C680E}" type="sibTrans" cxnId="{7999455D-AE8A-4C48-B9B4-3EDD1D9A615F}">
      <dgm:prSet/>
      <dgm:spPr/>
      <dgm:t>
        <a:bodyPr/>
        <a:lstStyle/>
        <a:p>
          <a:endParaRPr lang="ru-RU"/>
        </a:p>
      </dgm:t>
    </dgm:pt>
    <dgm:pt modelId="{5A8362D8-06D8-446D-BAAE-338759C97AD6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Соответствие личности пациента его персональным данным в документах и </a:t>
          </a:r>
          <a:r>
            <a:rPr lang="ru-RU" sz="1200" b="0" dirty="0" err="1" smtClean="0">
              <a:solidFill>
                <a:schemeClr val="tx2">
                  <a:lumMod val="10000"/>
                </a:schemeClr>
              </a:solidFill>
              <a:effectLst/>
            </a:rPr>
            <a:t>меддокументации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A206C02F-3638-44CB-A3CA-FE75E8E18AB6}" type="parTrans" cxnId="{377C36BE-D757-44A1-AA83-16D6A8C35E45}">
      <dgm:prSet/>
      <dgm:spPr/>
      <dgm:t>
        <a:bodyPr/>
        <a:lstStyle/>
        <a:p>
          <a:endParaRPr lang="ru-RU"/>
        </a:p>
      </dgm:t>
    </dgm:pt>
    <dgm:pt modelId="{206EA0BD-40D8-42BD-8D58-EEF5FF24C4D7}" type="sibTrans" cxnId="{377C36BE-D757-44A1-AA83-16D6A8C35E45}">
      <dgm:prSet/>
      <dgm:spPr/>
      <dgm:t>
        <a:bodyPr/>
        <a:lstStyle/>
        <a:p>
          <a:endParaRPr lang="ru-RU"/>
        </a:p>
      </dgm:t>
    </dgm:pt>
    <dgm:pt modelId="{293A93B8-37BF-4D61-A53C-54A6A274A3A5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Мероприятия по безопасному применению </a:t>
          </a:r>
          <a:r>
            <a:rPr lang="ru-RU" sz="1200" b="0" dirty="0" err="1" smtClean="0">
              <a:solidFill>
                <a:schemeClr val="tx2">
                  <a:lumMod val="10000"/>
                </a:schemeClr>
              </a:solidFill>
              <a:effectLst/>
            </a:rPr>
            <a:t>медизделий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0159A243-4406-4571-96DB-F069170673EF}" type="parTrans" cxnId="{FC19ED51-6F4B-4A44-A2C5-F9C6F8334F6C}">
      <dgm:prSet/>
      <dgm:spPr/>
      <dgm:t>
        <a:bodyPr/>
        <a:lstStyle/>
        <a:p>
          <a:endParaRPr lang="ru-RU"/>
        </a:p>
      </dgm:t>
    </dgm:pt>
    <dgm:pt modelId="{E0AD3E5A-35FD-4EB0-8077-FE3B872E6513}" type="sibTrans" cxnId="{FC19ED51-6F4B-4A44-A2C5-F9C6F8334F6C}">
      <dgm:prSet/>
      <dgm:spPr/>
      <dgm:t>
        <a:bodyPr/>
        <a:lstStyle/>
        <a:p>
          <a:endParaRPr lang="ru-RU"/>
        </a:p>
      </dgm:t>
    </dgm:pt>
    <dgm:pt modelId="{93D742BF-6AC2-4B15-813A-90A7BE2E985A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Мероприятия при хирургических вмешательствах и профилактика рисков, в том числе на основе клинических рекомендаций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60F672D4-FDCB-4D29-8D54-5294795786E1}" type="parTrans" cxnId="{EDBFCD5D-1CCE-408E-BC92-CF19412BFAA6}">
      <dgm:prSet/>
      <dgm:spPr/>
      <dgm:t>
        <a:bodyPr/>
        <a:lstStyle/>
        <a:p>
          <a:endParaRPr lang="ru-RU"/>
        </a:p>
      </dgm:t>
    </dgm:pt>
    <dgm:pt modelId="{1068755E-5FD5-4E43-A88C-90919662601C}" type="sibTrans" cxnId="{EDBFCD5D-1CCE-408E-BC92-CF19412BFAA6}">
      <dgm:prSet/>
      <dgm:spPr/>
      <dgm:t>
        <a:bodyPr/>
        <a:lstStyle/>
        <a:p>
          <a:endParaRPr lang="ru-RU"/>
        </a:p>
      </dgm:t>
    </dgm:pt>
    <dgm:pt modelId="{02CE81A4-019A-472F-9CBB-EA2012938BFF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Облегчение боли, связанной с заболеванием, состоянием или медицинским вмешательством, методами и лекарственными препаратами, в том числе наркотическими и психотропными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98F19F25-95A0-4FFC-988A-4896674D6454}" type="parTrans" cxnId="{211D97B2-6D38-447B-90AB-3511A4EB5791}">
      <dgm:prSet/>
      <dgm:spPr/>
      <dgm:t>
        <a:bodyPr/>
        <a:lstStyle/>
        <a:p>
          <a:endParaRPr lang="ru-RU"/>
        </a:p>
      </dgm:t>
    </dgm:pt>
    <dgm:pt modelId="{15152276-6CE7-4B2F-8202-5450748BBB79}" type="sibTrans" cxnId="{211D97B2-6D38-447B-90AB-3511A4EB5791}">
      <dgm:prSet/>
      <dgm:spPr/>
      <dgm:t>
        <a:bodyPr/>
        <a:lstStyle/>
        <a:p>
          <a:endParaRPr lang="ru-RU"/>
        </a:p>
      </dgm:t>
    </dgm:pt>
    <dgm:pt modelId="{5A873527-3AE5-461B-9998-69CF43E95CDE}">
      <dgm:prSet phldrT="[Текст]" custT="1"/>
      <dgm:spPr/>
      <dgm:t>
        <a:bodyPr/>
        <a:lstStyle/>
        <a:p>
          <a:pPr marL="0" lv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Обеспечение ухода при оказании медпомощи 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3DC802AE-1DF5-4C60-976F-BE84B47BD23D}" type="parTrans" cxnId="{3B3F66AF-C41A-4B15-8E2A-F6DDD9689036}">
      <dgm:prSet/>
      <dgm:spPr/>
      <dgm:t>
        <a:bodyPr/>
        <a:lstStyle/>
        <a:p>
          <a:endParaRPr lang="ru-RU"/>
        </a:p>
      </dgm:t>
    </dgm:pt>
    <dgm:pt modelId="{020480DB-889C-4F94-B214-967EB8B07B32}" type="sibTrans" cxnId="{3B3F66AF-C41A-4B15-8E2A-F6DDD9689036}">
      <dgm:prSet/>
      <dgm:spPr/>
      <dgm:t>
        <a:bodyPr/>
        <a:lstStyle/>
        <a:p>
          <a:endParaRPr lang="ru-RU"/>
        </a:p>
      </dgm:t>
    </dgm:pt>
    <dgm:pt modelId="{D0AC8333-31D7-4DEF-A626-0FABE43716A5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Наличие нормативных правовых актов, которые регламентируют организацию </a:t>
          </a:r>
          <a:r>
            <a:rPr lang="ru-RU" sz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меддеятельности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F924D493-CFFC-4AAE-99C3-D5561220CB62}" type="sibTrans" cxnId="{1AE7C34D-15BF-4163-B7D4-B298A6E0A2A6}">
      <dgm:prSet/>
      <dgm:spPr/>
      <dgm:t>
        <a:bodyPr/>
        <a:lstStyle/>
        <a:p>
          <a:endParaRPr lang="ru-RU"/>
        </a:p>
      </dgm:t>
    </dgm:pt>
    <dgm:pt modelId="{D39E81D6-F7BF-48FA-92A6-1117414F8FAB}" type="parTrans" cxnId="{1AE7C34D-15BF-4163-B7D4-B298A6E0A2A6}">
      <dgm:prSet/>
      <dgm:spPr/>
      <dgm:t>
        <a:bodyPr/>
        <a:lstStyle/>
        <a:p>
          <a:endParaRPr lang="ru-RU"/>
        </a:p>
      </dgm:t>
    </dgm:pt>
    <dgm:pt modelId="{6089189F-59FF-4486-9B52-6AE7F8CDA500}">
      <dgm:prSet custT="1"/>
      <dgm:spPr/>
      <dgm:t>
        <a:bodyPr/>
        <a:lstStyle/>
        <a:p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Взаимодействие с </a:t>
          </a:r>
          <a:r>
            <a:rPr lang="ru-RU" sz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медорганизациями</a:t>
          </a:r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, которые оказывают скорую, центрами медицины катастроф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1576EC6C-D44E-447D-95A3-CCDD9DE376E8}" type="sibTrans" cxnId="{4CC64CB9-DC9D-495E-B5C2-A0DBB40A1004}">
      <dgm:prSet/>
      <dgm:spPr/>
      <dgm:t>
        <a:bodyPr/>
        <a:lstStyle/>
        <a:p>
          <a:endParaRPr lang="ru-RU"/>
        </a:p>
      </dgm:t>
    </dgm:pt>
    <dgm:pt modelId="{A1F7B08F-D298-4EC9-901A-9318BE5EEB05}" type="parTrans" cxnId="{4CC64CB9-DC9D-495E-B5C2-A0DBB40A1004}">
      <dgm:prSet/>
      <dgm:spPr/>
      <dgm:t>
        <a:bodyPr/>
        <a:lstStyle/>
        <a:p>
          <a:endParaRPr lang="ru-RU"/>
        </a:p>
      </dgm:t>
    </dgm:pt>
    <dgm:pt modelId="{82BB3118-B960-43AA-9D86-A0CBD0C2FABE}">
      <dgm:prSet custT="1"/>
      <dgm:spPr/>
      <dgm:t>
        <a:bodyPr/>
        <a:lstStyle/>
        <a:p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Соблюдение безопасных условий при транспортировке пациента внутри </a:t>
          </a:r>
          <a:r>
            <a:rPr lang="ru-RU" sz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медорганизации</a:t>
          </a:r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 или в другую </a:t>
          </a:r>
          <a:r>
            <a:rPr lang="ru-RU" sz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медорганизацию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0D6DBB1E-EE2A-4BDF-8F0B-1E67C72F8FCF}" type="sibTrans" cxnId="{136E2C90-F0B2-4DDF-A33E-C38F233D6125}">
      <dgm:prSet/>
      <dgm:spPr/>
      <dgm:t>
        <a:bodyPr/>
        <a:lstStyle/>
        <a:p>
          <a:endParaRPr lang="ru-RU"/>
        </a:p>
      </dgm:t>
    </dgm:pt>
    <dgm:pt modelId="{19CE7AE2-E1A0-4D01-999D-75B408DB3C82}" type="parTrans" cxnId="{136E2C90-F0B2-4DDF-A33E-C38F233D6125}">
      <dgm:prSet/>
      <dgm:spPr/>
      <dgm:t>
        <a:bodyPr/>
        <a:lstStyle/>
        <a:p>
          <a:endParaRPr lang="ru-RU"/>
        </a:p>
      </dgm:t>
    </dgm:pt>
    <dgm:pt modelId="{1AF5A2A3-FF74-40AF-B117-FDE5D1DB7EF3}">
      <dgm:prSet custT="1"/>
      <dgm:spPr/>
      <dgm:t>
        <a:bodyPr/>
        <a:lstStyle/>
        <a:p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  <a:latin typeface="+mn-lt"/>
              <a:ea typeface="+mn-ea"/>
              <a:cs typeface="+mn-cs"/>
            </a:rPr>
            <a:t>Обеспечение преемственности оказания медпомощи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01A2B8F1-402D-4E86-8FC0-8470E65A5289}" type="sibTrans" cxnId="{A6F8C452-5B6F-45CE-BB24-E93AEBDAE3FD}">
      <dgm:prSet/>
      <dgm:spPr/>
      <dgm:t>
        <a:bodyPr/>
        <a:lstStyle/>
        <a:p>
          <a:endParaRPr lang="ru-RU"/>
        </a:p>
      </dgm:t>
    </dgm:pt>
    <dgm:pt modelId="{9EB9C53E-44D4-4E46-9FE0-3C275EC6085D}" type="parTrans" cxnId="{A6F8C452-5B6F-45CE-BB24-E93AEBDAE3FD}">
      <dgm:prSet/>
      <dgm:spPr/>
      <dgm:t>
        <a:bodyPr/>
        <a:lstStyle/>
        <a:p>
          <a:endParaRPr lang="ru-RU"/>
        </a:p>
      </dgm:t>
    </dgm:pt>
    <dgm:pt modelId="{9A48D725-8301-44FE-A5DB-A1046636746F}">
      <dgm:prSet phldrT="[Текст]" custT="1"/>
      <dgm:spPr/>
      <dgm:t>
        <a:bodyPr/>
        <a:lstStyle/>
        <a:p>
          <a:pPr rtl="0"/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Соблюдение врачебной тайны, в том числе конфиденциальности персональных данных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391D4F65-96A1-44C0-89FD-763461235BD5}" type="parTrans" cxnId="{90C69647-44E3-4930-B6E7-55D7CC9473E3}">
      <dgm:prSet/>
      <dgm:spPr/>
      <dgm:t>
        <a:bodyPr/>
        <a:lstStyle/>
        <a:p>
          <a:endParaRPr lang="ru-RU"/>
        </a:p>
      </dgm:t>
    </dgm:pt>
    <dgm:pt modelId="{AF38B4E0-F85C-4998-B2D8-6DC0DE13F978}" type="sibTrans" cxnId="{90C69647-44E3-4930-B6E7-55D7CC9473E3}">
      <dgm:prSet/>
      <dgm:spPr/>
      <dgm:t>
        <a:bodyPr/>
        <a:lstStyle/>
        <a:p>
          <a:endParaRPr lang="ru-RU"/>
        </a:p>
      </dgm:t>
    </dgm:pt>
    <dgm:pt modelId="{43DA5103-0A5C-4592-A7F5-DBF783F1AB8B}" type="pres">
      <dgm:prSet presAssocID="{3AFD5377-F19E-40DD-88F5-E5AF37C20D83}" presName="Name0" presStyleCnt="0">
        <dgm:presLayoutVars>
          <dgm:dir/>
          <dgm:animLvl val="lvl"/>
          <dgm:resizeHandles val="exact"/>
        </dgm:presLayoutVars>
      </dgm:prSet>
      <dgm:spPr/>
    </dgm:pt>
    <dgm:pt modelId="{A389A2C8-4EAC-4DA9-BA90-B0362EAE04E1}" type="pres">
      <dgm:prSet presAssocID="{D1FC3609-F786-42B9-BCAF-0569C913CAB1}" presName="linNode" presStyleCnt="0"/>
      <dgm:spPr/>
    </dgm:pt>
    <dgm:pt modelId="{3F399C62-AC1C-43F4-BEED-56C16764E918}" type="pres">
      <dgm:prSet presAssocID="{D1FC3609-F786-42B9-BCAF-0569C913CAB1}" presName="parentText" presStyleLbl="node1" presStyleIdx="0" presStyleCnt="4" custScaleX="49464">
        <dgm:presLayoutVars>
          <dgm:chMax val="1"/>
          <dgm:bulletEnabled val="1"/>
        </dgm:presLayoutVars>
      </dgm:prSet>
      <dgm:spPr/>
    </dgm:pt>
    <dgm:pt modelId="{5F4DD998-F9A5-4060-B34C-DBC1754A293D}" type="pres">
      <dgm:prSet presAssocID="{D1FC3609-F786-42B9-BCAF-0569C913CAB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752CE-F184-465B-8A88-CA879D7257A0}" type="pres">
      <dgm:prSet presAssocID="{6ACA6404-95D6-4627-917D-57FD785374E6}" presName="sp" presStyleCnt="0"/>
      <dgm:spPr/>
    </dgm:pt>
    <dgm:pt modelId="{75B5529F-520A-407A-B14A-3B97573490FD}" type="pres">
      <dgm:prSet presAssocID="{040F993F-48C5-42AC-B2BD-679A5A12A629}" presName="linNode" presStyleCnt="0"/>
      <dgm:spPr/>
    </dgm:pt>
    <dgm:pt modelId="{969425B1-851F-49C9-AD67-ED8BCCC51215}" type="pres">
      <dgm:prSet presAssocID="{040F993F-48C5-42AC-B2BD-679A5A12A629}" presName="parentText" presStyleLbl="node1" presStyleIdx="1" presStyleCnt="4" custScaleX="48994">
        <dgm:presLayoutVars>
          <dgm:chMax val="1"/>
          <dgm:bulletEnabled val="1"/>
        </dgm:presLayoutVars>
      </dgm:prSet>
      <dgm:spPr/>
    </dgm:pt>
    <dgm:pt modelId="{4AE527D8-2CD2-4D00-85DF-A6BBBF71403D}" type="pres">
      <dgm:prSet presAssocID="{040F993F-48C5-42AC-B2BD-679A5A12A629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F05A6-7FB4-46A6-863F-2909F005AFD1}" type="pres">
      <dgm:prSet presAssocID="{6BE4C9C0-365B-461C-8669-25C69E8EF999}" presName="sp" presStyleCnt="0"/>
      <dgm:spPr/>
    </dgm:pt>
    <dgm:pt modelId="{B5CFDD3E-8481-40C8-B109-8F462669791E}" type="pres">
      <dgm:prSet presAssocID="{AC487B12-AB7B-4E25-89CE-5200B51E89D2}" presName="linNode" presStyleCnt="0"/>
      <dgm:spPr/>
    </dgm:pt>
    <dgm:pt modelId="{14A4B6AE-11D8-4EA7-B7CF-C076D28A7D6D}" type="pres">
      <dgm:prSet presAssocID="{AC487B12-AB7B-4E25-89CE-5200B51E89D2}" presName="parentText" presStyleLbl="node1" presStyleIdx="2" presStyleCnt="4" custScaleX="487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EAD11-801C-4A05-8448-C1D627B88F3B}" type="pres">
      <dgm:prSet presAssocID="{AC487B12-AB7B-4E25-89CE-5200B51E89D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B27BB-8FDB-4BB2-8BFD-D1308668D3DF}" type="pres">
      <dgm:prSet presAssocID="{68C52FF2-3AE6-4889-811A-527F3A5DAC56}" presName="sp" presStyleCnt="0"/>
      <dgm:spPr/>
    </dgm:pt>
    <dgm:pt modelId="{C90646B2-33D6-4179-96E4-558BC5FE7F87}" type="pres">
      <dgm:prSet presAssocID="{DE4A4B20-C59A-4E6A-90FA-882681030597}" presName="linNode" presStyleCnt="0"/>
      <dgm:spPr/>
    </dgm:pt>
    <dgm:pt modelId="{A5710912-5A9A-40A0-9438-BDB9CB8AFB9D}" type="pres">
      <dgm:prSet presAssocID="{DE4A4B20-C59A-4E6A-90FA-882681030597}" presName="parentText" presStyleLbl="node1" presStyleIdx="3" presStyleCnt="4" custScaleX="48524">
        <dgm:presLayoutVars>
          <dgm:chMax val="1"/>
          <dgm:bulletEnabled val="1"/>
        </dgm:presLayoutVars>
      </dgm:prSet>
      <dgm:spPr/>
    </dgm:pt>
    <dgm:pt modelId="{B5F69505-5783-4A26-8A39-E08029C59AD3}" type="pres">
      <dgm:prSet presAssocID="{DE4A4B20-C59A-4E6A-90FA-882681030597}" presName="descendantText" presStyleLbl="alignAccFollowNode1" presStyleIdx="3" presStyleCnt="4" custScaleY="152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28E1A8-BB34-4B57-934A-6ED0ECF6313C}" srcId="{AC487B12-AB7B-4E25-89CE-5200B51E89D2}" destId="{459BD976-B4A3-4FB2-8037-99E7E1501B95}" srcOrd="2" destOrd="0" parTransId="{27A111C3-2D42-4A03-B980-060F15DC25DB}" sibTransId="{B27FF38B-5225-4A30-BF2A-61E1D511969E}"/>
    <dgm:cxn modelId="{3B3F66AF-C41A-4B15-8E2A-F6DDD9689036}" srcId="{AC487B12-AB7B-4E25-89CE-5200B51E89D2}" destId="{5A873527-3AE5-461B-9998-69CF43E95CDE}" srcOrd="4" destOrd="0" parTransId="{3DC802AE-1DF5-4C60-976F-BE84B47BD23D}" sibTransId="{020480DB-889C-4F94-B214-967EB8B07B32}"/>
    <dgm:cxn modelId="{7999455D-AE8A-4C48-B9B4-3EDD1D9A615F}" srcId="{DE4A4B20-C59A-4E6A-90FA-882681030597}" destId="{639D412A-E7E2-4F6E-A118-C601F1465630}" srcOrd="2" destOrd="0" parTransId="{8AD26550-63C5-4443-865A-B9B6B9A36217}" sibTransId="{72002690-AF42-462D-ACC3-CC85345C680E}"/>
    <dgm:cxn modelId="{9B873615-9632-4AD6-8997-D41CB7972B15}" type="presOf" srcId="{D0AC8333-31D7-4DEF-A626-0FABE43716A5}" destId="{5F4DD998-F9A5-4060-B34C-DBC1754A293D}" srcOrd="0" destOrd="0" presId="urn:microsoft.com/office/officeart/2005/8/layout/vList5"/>
    <dgm:cxn modelId="{3E25C105-2BDA-476D-BF95-DDE7BEDD5D69}" srcId="{3AFD5377-F19E-40DD-88F5-E5AF37C20D83}" destId="{040F993F-48C5-42AC-B2BD-679A5A12A629}" srcOrd="1" destOrd="0" parTransId="{C7A9E523-A533-4A73-ADEB-207BFC95A2A4}" sibTransId="{6BE4C9C0-365B-461C-8669-25C69E8EF999}"/>
    <dgm:cxn modelId="{8013E74B-3554-4421-AAD7-94D9B22BBEB4}" type="presOf" srcId="{01E5CC59-35ED-46BF-BC85-3B5D95943C88}" destId="{B5F69505-5783-4A26-8A39-E08029C59AD3}" srcOrd="0" destOrd="0" presId="urn:microsoft.com/office/officeart/2005/8/layout/vList5"/>
    <dgm:cxn modelId="{C4D3F4EC-8CEE-44E9-BB24-B8731A8F6E30}" srcId="{3AFD5377-F19E-40DD-88F5-E5AF37C20D83}" destId="{AC487B12-AB7B-4E25-89CE-5200B51E89D2}" srcOrd="2" destOrd="0" parTransId="{F8C6E04B-6FF0-4263-9B6C-A74E6682DF2F}" sibTransId="{68C52FF2-3AE6-4889-811A-527F3A5DAC56}"/>
    <dgm:cxn modelId="{256FB00F-0A94-43BA-BF67-072E3302F7B9}" type="presOf" srcId="{D3356103-571C-4F5E-BA65-8AFD41094293}" destId="{A3CEAD11-801C-4A05-8448-C1D627B88F3B}" srcOrd="0" destOrd="0" presId="urn:microsoft.com/office/officeart/2005/8/layout/vList5"/>
    <dgm:cxn modelId="{1992353E-500A-4C66-BE0E-B01BE8F411A8}" srcId="{3AFD5377-F19E-40DD-88F5-E5AF37C20D83}" destId="{D1FC3609-F786-42B9-BCAF-0569C913CAB1}" srcOrd="0" destOrd="0" parTransId="{0943A8C7-F086-42B2-A96B-281DC8B48EBB}" sibTransId="{6ACA6404-95D6-4627-917D-57FD785374E6}"/>
    <dgm:cxn modelId="{AB93AA4B-77B3-4BBE-A1CA-3D99AB959F9D}" type="presOf" srcId="{93D742BF-6AC2-4B15-813A-90A7BE2E985A}" destId="{B5F69505-5783-4A26-8A39-E08029C59AD3}" srcOrd="0" destOrd="4" presId="urn:microsoft.com/office/officeart/2005/8/layout/vList5"/>
    <dgm:cxn modelId="{303A3B32-A7CE-4302-96A1-39DD60596CF7}" type="presOf" srcId="{82BB3118-B960-43AA-9D86-A0CBD0C2FABE}" destId="{5F4DD998-F9A5-4060-B34C-DBC1754A293D}" srcOrd="0" destOrd="2" presId="urn:microsoft.com/office/officeart/2005/8/layout/vList5"/>
    <dgm:cxn modelId="{01AEBFA6-2541-4C97-A4D7-4086E8CC23E6}" type="presOf" srcId="{DE4A4B20-C59A-4E6A-90FA-882681030597}" destId="{A5710912-5A9A-40A0-9438-BDB9CB8AFB9D}" srcOrd="0" destOrd="0" presId="urn:microsoft.com/office/officeart/2005/8/layout/vList5"/>
    <dgm:cxn modelId="{C7331AFA-6965-4291-B9A2-648F783D27C9}" srcId="{040F993F-48C5-42AC-B2BD-679A5A12A629}" destId="{C09104EE-B8AC-47B0-A9AC-C6C9339286AE}" srcOrd="2" destOrd="0" parTransId="{E33A77C2-ABDC-4CAF-8057-6DEDBAB21D24}" sibTransId="{F1B52ACF-CEB7-4645-8C6A-0792F1BFD488}"/>
    <dgm:cxn modelId="{4CC64CB9-DC9D-495E-B5C2-A0DBB40A1004}" srcId="{D1FC3609-F786-42B9-BCAF-0569C913CAB1}" destId="{6089189F-59FF-4486-9B52-6AE7F8CDA500}" srcOrd="1" destOrd="0" parTransId="{A1F7B08F-D298-4EC9-901A-9318BE5EEB05}" sibTransId="{1576EC6C-D44E-447D-95A3-CCDD9DE376E8}"/>
    <dgm:cxn modelId="{211D97B2-6D38-447B-90AB-3511A4EB5791}" srcId="{DE4A4B20-C59A-4E6A-90FA-882681030597}" destId="{02CE81A4-019A-472F-9CBB-EA2012938BFF}" srcOrd="5" destOrd="0" parTransId="{98F19F25-95A0-4FFC-988A-4896674D6454}" sibTransId="{15152276-6CE7-4B2F-8202-5450748BBB79}"/>
    <dgm:cxn modelId="{04A84473-B712-41EC-AB40-262E68C4370F}" type="presOf" srcId="{57186EE6-399F-49D7-B1BC-B2FCC79D19D1}" destId="{B5F69505-5783-4A26-8A39-E08029C59AD3}" srcOrd="0" destOrd="1" presId="urn:microsoft.com/office/officeart/2005/8/layout/vList5"/>
    <dgm:cxn modelId="{9B8E33BE-06B6-4A7D-86F4-A22852897912}" type="presOf" srcId="{5FC9E214-10DC-4633-8E7D-1035E3C464DC}" destId="{A3CEAD11-801C-4A05-8448-C1D627B88F3B}" srcOrd="0" destOrd="1" presId="urn:microsoft.com/office/officeart/2005/8/layout/vList5"/>
    <dgm:cxn modelId="{81D636F3-E4CC-46AE-A0F9-6BB5CFB972C7}" type="presOf" srcId="{5FBE84B5-0CCF-40DC-80DE-73B17B1137C1}" destId="{4AE527D8-2CD2-4D00-85DF-A6BBBF71403D}" srcOrd="0" destOrd="0" presId="urn:microsoft.com/office/officeart/2005/8/layout/vList5"/>
    <dgm:cxn modelId="{6F3FC7FD-A6AF-4581-843D-1534F7889253}" type="presOf" srcId="{5A8362D8-06D8-446D-BAAE-338759C97AD6}" destId="{B5F69505-5783-4A26-8A39-E08029C59AD3}" srcOrd="0" destOrd="3" presId="urn:microsoft.com/office/officeart/2005/8/layout/vList5"/>
    <dgm:cxn modelId="{43C25724-00F3-496F-AED0-D7A0DB3FB6FB}" type="presOf" srcId="{1AF5A2A3-FF74-40AF-B117-FDE5D1DB7EF3}" destId="{5F4DD998-F9A5-4060-B34C-DBC1754A293D}" srcOrd="0" destOrd="3" presId="urn:microsoft.com/office/officeart/2005/8/layout/vList5"/>
    <dgm:cxn modelId="{99DDDF85-309A-487A-A84C-B5A2DF341D85}" type="presOf" srcId="{D1FC3609-F786-42B9-BCAF-0569C913CAB1}" destId="{3F399C62-AC1C-43F4-BEED-56C16764E918}" srcOrd="0" destOrd="0" presId="urn:microsoft.com/office/officeart/2005/8/layout/vList5"/>
    <dgm:cxn modelId="{EE2DB2A5-DA62-446E-979B-11485AF47080}" type="presOf" srcId="{C09104EE-B8AC-47B0-A9AC-C6C9339286AE}" destId="{4AE527D8-2CD2-4D00-85DF-A6BBBF71403D}" srcOrd="0" destOrd="2" presId="urn:microsoft.com/office/officeart/2005/8/layout/vList5"/>
    <dgm:cxn modelId="{95D30134-03C1-49B4-B726-A7B97B5C4D2E}" srcId="{040F993F-48C5-42AC-B2BD-679A5A12A629}" destId="{6632BD0C-D795-4F09-B6AC-0239BBFD1C25}" srcOrd="3" destOrd="0" parTransId="{EE21D56E-8C0B-45A3-84B9-AC80485F4AB7}" sibTransId="{91036031-EBB4-4EBE-A328-3EF43C974EAF}"/>
    <dgm:cxn modelId="{E0EE17DC-250A-45AE-B789-F8B53BA6C701}" type="presOf" srcId="{AC487B12-AB7B-4E25-89CE-5200B51E89D2}" destId="{14A4B6AE-11D8-4EA7-B7CF-C076D28A7D6D}" srcOrd="0" destOrd="0" presId="urn:microsoft.com/office/officeart/2005/8/layout/vList5"/>
    <dgm:cxn modelId="{A6F8C452-5B6F-45CE-BB24-E93AEBDAE3FD}" srcId="{D1FC3609-F786-42B9-BCAF-0569C913CAB1}" destId="{1AF5A2A3-FF74-40AF-B117-FDE5D1DB7EF3}" srcOrd="3" destOrd="0" parTransId="{9EB9C53E-44D4-4E46-9FE0-3C275EC6085D}" sibTransId="{01A2B8F1-402D-4E86-8FC0-8470E65A5289}"/>
    <dgm:cxn modelId="{8A073DEE-0A55-45FB-A4C8-F1A03FBD2966}" type="presOf" srcId="{639D412A-E7E2-4F6E-A118-C601F1465630}" destId="{B5F69505-5783-4A26-8A39-E08029C59AD3}" srcOrd="0" destOrd="2" presId="urn:microsoft.com/office/officeart/2005/8/layout/vList5"/>
    <dgm:cxn modelId="{035199A8-D83E-4941-A61D-845F27CD2868}" srcId="{040F993F-48C5-42AC-B2BD-679A5A12A629}" destId="{5FBE84B5-0CCF-40DC-80DE-73B17B1137C1}" srcOrd="0" destOrd="0" parTransId="{AA5F1365-295C-4C0D-A7D2-F747724A7AE0}" sibTransId="{B3F9B1D1-85D3-4B99-ABB5-A6FC8CDA3784}"/>
    <dgm:cxn modelId="{1AE7C34D-15BF-4163-B7D4-B298A6E0A2A6}" srcId="{D1FC3609-F786-42B9-BCAF-0569C913CAB1}" destId="{D0AC8333-31D7-4DEF-A626-0FABE43716A5}" srcOrd="0" destOrd="0" parTransId="{D39E81D6-F7BF-48FA-92A6-1117414F8FAB}" sibTransId="{F924D493-CFFC-4AAE-99C3-D5561220CB62}"/>
    <dgm:cxn modelId="{FC19ED51-6F4B-4A44-A2C5-F9C6F8334F6C}" srcId="{AC487B12-AB7B-4E25-89CE-5200B51E89D2}" destId="{293A93B8-37BF-4D61-A53C-54A6A274A3A5}" srcOrd="3" destOrd="0" parTransId="{0159A243-4406-4571-96DB-F069170673EF}" sibTransId="{E0AD3E5A-35FD-4EB0-8077-FE3B872E6513}"/>
    <dgm:cxn modelId="{0C282AFC-4BFD-48C6-9536-27069810ED2A}" type="presOf" srcId="{6089189F-59FF-4486-9B52-6AE7F8CDA500}" destId="{5F4DD998-F9A5-4060-B34C-DBC1754A293D}" srcOrd="0" destOrd="1" presId="urn:microsoft.com/office/officeart/2005/8/layout/vList5"/>
    <dgm:cxn modelId="{EA6C9853-698B-4B6B-BB08-FC6D6F43900A}" srcId="{AC487B12-AB7B-4E25-89CE-5200B51E89D2}" destId="{D3356103-571C-4F5E-BA65-8AFD41094293}" srcOrd="0" destOrd="0" parTransId="{EB7E1498-D177-410C-A53F-2BF2FBAA7FA5}" sibTransId="{4E4A41CC-EF4F-45C0-9E7B-1152E651B99F}"/>
    <dgm:cxn modelId="{528829A0-36AB-4FBE-A298-4201E2C13847}" srcId="{3AFD5377-F19E-40DD-88F5-E5AF37C20D83}" destId="{DE4A4B20-C59A-4E6A-90FA-882681030597}" srcOrd="3" destOrd="0" parTransId="{F6FEA7C9-73AF-4651-AF06-78E69B63F7D1}" sibTransId="{D871819F-ECCF-4C1A-A319-CD126AE6E1A7}"/>
    <dgm:cxn modelId="{136E2C90-F0B2-4DDF-A33E-C38F233D6125}" srcId="{D1FC3609-F786-42B9-BCAF-0569C913CAB1}" destId="{82BB3118-B960-43AA-9D86-A0CBD0C2FABE}" srcOrd="2" destOrd="0" parTransId="{19CE7AE2-E1A0-4D01-999D-75B408DB3C82}" sibTransId="{0D6DBB1E-EE2A-4BDF-8F0B-1E67C72F8FCF}"/>
    <dgm:cxn modelId="{AAB0B49E-41AF-4863-8E64-0C1CE614C7CF}" type="presOf" srcId="{293A93B8-37BF-4D61-A53C-54A6A274A3A5}" destId="{A3CEAD11-801C-4A05-8448-C1D627B88F3B}" srcOrd="0" destOrd="3" presId="urn:microsoft.com/office/officeart/2005/8/layout/vList5"/>
    <dgm:cxn modelId="{8EF5A474-E2B2-4037-8F0B-A8347476DE3C}" srcId="{DE4A4B20-C59A-4E6A-90FA-882681030597}" destId="{57186EE6-399F-49D7-B1BC-B2FCC79D19D1}" srcOrd="1" destOrd="0" parTransId="{4F8965C6-8A2A-434A-BA70-479CB97A3F97}" sibTransId="{3CF68279-FC5B-41A3-98CC-D66594CA0F85}"/>
    <dgm:cxn modelId="{D5C6F545-8AB8-4F25-B31F-3A65BA6D5FBE}" type="presOf" srcId="{040F993F-48C5-42AC-B2BD-679A5A12A629}" destId="{969425B1-851F-49C9-AD67-ED8BCCC51215}" srcOrd="0" destOrd="0" presId="urn:microsoft.com/office/officeart/2005/8/layout/vList5"/>
    <dgm:cxn modelId="{841611DF-6B5C-4C02-B204-DB5E62A8F9A6}" type="presOf" srcId="{6632BD0C-D795-4F09-B6AC-0239BBFD1C25}" destId="{4AE527D8-2CD2-4D00-85DF-A6BBBF71403D}" srcOrd="0" destOrd="3" presId="urn:microsoft.com/office/officeart/2005/8/layout/vList5"/>
    <dgm:cxn modelId="{90C69647-44E3-4930-B6E7-55D7CC9473E3}" srcId="{040F993F-48C5-42AC-B2BD-679A5A12A629}" destId="{9A48D725-8301-44FE-A5DB-A1046636746F}" srcOrd="4" destOrd="0" parTransId="{391D4F65-96A1-44C0-89FD-763461235BD5}" sibTransId="{AF38B4E0-F85C-4998-B2D8-6DC0DE13F978}"/>
    <dgm:cxn modelId="{DA765035-30FD-4F9D-AC47-115D95995BE4}" type="presOf" srcId="{5A873527-3AE5-461B-9998-69CF43E95CDE}" destId="{A3CEAD11-801C-4A05-8448-C1D627B88F3B}" srcOrd="0" destOrd="4" presId="urn:microsoft.com/office/officeart/2005/8/layout/vList5"/>
    <dgm:cxn modelId="{EDBFCD5D-1CCE-408E-BC92-CF19412BFAA6}" srcId="{DE4A4B20-C59A-4E6A-90FA-882681030597}" destId="{93D742BF-6AC2-4B15-813A-90A7BE2E985A}" srcOrd="4" destOrd="0" parTransId="{60F672D4-FDCB-4D29-8D54-5294795786E1}" sibTransId="{1068755E-5FD5-4E43-A88C-90919662601C}"/>
    <dgm:cxn modelId="{0E29085D-EC30-416E-8A8B-72F5BD3DFE66}" srcId="{040F993F-48C5-42AC-B2BD-679A5A12A629}" destId="{D728E7A5-8592-4E3D-AB13-09BAFC62CB9C}" srcOrd="1" destOrd="0" parTransId="{647C43D2-E3FA-4CCD-B72B-582B4AC33478}" sibTransId="{FC5321E3-F67C-4D7E-90B4-9D653C82C0F6}"/>
    <dgm:cxn modelId="{B8D10C3E-F747-4B0E-905D-B79D28ADB6E0}" srcId="{DE4A4B20-C59A-4E6A-90FA-882681030597}" destId="{01E5CC59-35ED-46BF-BC85-3B5D95943C88}" srcOrd="0" destOrd="0" parTransId="{508EA334-3DA7-4E4E-89CE-7DE2444E8F9B}" sibTransId="{A24DAC19-35BB-4982-A01C-5E7F4D7FEF5E}"/>
    <dgm:cxn modelId="{9E57B07B-1FA3-43E3-907F-83C5408C598E}" srcId="{AC487B12-AB7B-4E25-89CE-5200B51E89D2}" destId="{5FC9E214-10DC-4633-8E7D-1035E3C464DC}" srcOrd="1" destOrd="0" parTransId="{27EC87DB-FFE3-4E51-BF3F-A353F8A9F2A3}" sibTransId="{4A7BCCCD-D7B3-45CB-A8F0-BB2DEA4859B9}"/>
    <dgm:cxn modelId="{377C36BE-D757-44A1-AA83-16D6A8C35E45}" srcId="{DE4A4B20-C59A-4E6A-90FA-882681030597}" destId="{5A8362D8-06D8-446D-BAAE-338759C97AD6}" srcOrd="3" destOrd="0" parTransId="{A206C02F-3638-44CB-A3CA-FE75E8E18AB6}" sibTransId="{206EA0BD-40D8-42BD-8D58-EEF5FF24C4D7}"/>
    <dgm:cxn modelId="{281F7F9F-EE21-42EF-8578-7962A636A27C}" type="presOf" srcId="{3AFD5377-F19E-40DD-88F5-E5AF37C20D83}" destId="{43DA5103-0A5C-4592-A7F5-DBF783F1AB8B}" srcOrd="0" destOrd="0" presId="urn:microsoft.com/office/officeart/2005/8/layout/vList5"/>
    <dgm:cxn modelId="{8D68C3E2-7AA3-4366-88AE-61739BE3F8EA}" type="presOf" srcId="{D728E7A5-8592-4E3D-AB13-09BAFC62CB9C}" destId="{4AE527D8-2CD2-4D00-85DF-A6BBBF71403D}" srcOrd="0" destOrd="1" presId="urn:microsoft.com/office/officeart/2005/8/layout/vList5"/>
    <dgm:cxn modelId="{C9419C29-FC38-433B-9FCC-FD67497B4D0B}" type="presOf" srcId="{02CE81A4-019A-472F-9CBB-EA2012938BFF}" destId="{B5F69505-5783-4A26-8A39-E08029C59AD3}" srcOrd="0" destOrd="5" presId="urn:microsoft.com/office/officeart/2005/8/layout/vList5"/>
    <dgm:cxn modelId="{DF9E0CD8-C146-4DB6-BCA7-78A9F80347BF}" type="presOf" srcId="{9A48D725-8301-44FE-A5DB-A1046636746F}" destId="{4AE527D8-2CD2-4D00-85DF-A6BBBF71403D}" srcOrd="0" destOrd="4" presId="urn:microsoft.com/office/officeart/2005/8/layout/vList5"/>
    <dgm:cxn modelId="{EC01DF17-EBB0-4BFE-86F4-89DCC1F5D5D2}" type="presOf" srcId="{459BD976-B4A3-4FB2-8037-99E7E1501B95}" destId="{A3CEAD11-801C-4A05-8448-C1D627B88F3B}" srcOrd="0" destOrd="2" presId="urn:microsoft.com/office/officeart/2005/8/layout/vList5"/>
    <dgm:cxn modelId="{7B2BDE30-B3D6-44D0-8014-324FFA8580D6}" type="presParOf" srcId="{43DA5103-0A5C-4592-A7F5-DBF783F1AB8B}" destId="{A389A2C8-4EAC-4DA9-BA90-B0362EAE04E1}" srcOrd="0" destOrd="0" presId="urn:microsoft.com/office/officeart/2005/8/layout/vList5"/>
    <dgm:cxn modelId="{B4DCE8CE-C949-4A70-95EF-92F39A88B1B4}" type="presParOf" srcId="{A389A2C8-4EAC-4DA9-BA90-B0362EAE04E1}" destId="{3F399C62-AC1C-43F4-BEED-56C16764E918}" srcOrd="0" destOrd="0" presId="urn:microsoft.com/office/officeart/2005/8/layout/vList5"/>
    <dgm:cxn modelId="{52C46E5C-CE5E-4D00-B2BA-0167884B73BB}" type="presParOf" srcId="{A389A2C8-4EAC-4DA9-BA90-B0362EAE04E1}" destId="{5F4DD998-F9A5-4060-B34C-DBC1754A293D}" srcOrd="1" destOrd="0" presId="urn:microsoft.com/office/officeart/2005/8/layout/vList5"/>
    <dgm:cxn modelId="{992CEE73-E9FF-4731-A69B-6E814CD8F59E}" type="presParOf" srcId="{43DA5103-0A5C-4592-A7F5-DBF783F1AB8B}" destId="{270752CE-F184-465B-8A88-CA879D7257A0}" srcOrd="1" destOrd="0" presId="urn:microsoft.com/office/officeart/2005/8/layout/vList5"/>
    <dgm:cxn modelId="{8F21ABAA-805D-4A31-AACF-B6A49656FA83}" type="presParOf" srcId="{43DA5103-0A5C-4592-A7F5-DBF783F1AB8B}" destId="{75B5529F-520A-407A-B14A-3B97573490FD}" srcOrd="2" destOrd="0" presId="urn:microsoft.com/office/officeart/2005/8/layout/vList5"/>
    <dgm:cxn modelId="{A0AB050B-7E3B-4C6A-936D-CC932092F700}" type="presParOf" srcId="{75B5529F-520A-407A-B14A-3B97573490FD}" destId="{969425B1-851F-49C9-AD67-ED8BCCC51215}" srcOrd="0" destOrd="0" presId="urn:microsoft.com/office/officeart/2005/8/layout/vList5"/>
    <dgm:cxn modelId="{17FACD2B-3CA7-408C-A2A9-77B78475A472}" type="presParOf" srcId="{75B5529F-520A-407A-B14A-3B97573490FD}" destId="{4AE527D8-2CD2-4D00-85DF-A6BBBF71403D}" srcOrd="1" destOrd="0" presId="urn:microsoft.com/office/officeart/2005/8/layout/vList5"/>
    <dgm:cxn modelId="{A670906A-4075-4631-AE01-B88419367B7F}" type="presParOf" srcId="{43DA5103-0A5C-4592-A7F5-DBF783F1AB8B}" destId="{FECF05A6-7FB4-46A6-863F-2909F005AFD1}" srcOrd="3" destOrd="0" presId="urn:microsoft.com/office/officeart/2005/8/layout/vList5"/>
    <dgm:cxn modelId="{472940B0-E44E-4717-9EB2-6AC6EA7D0CCB}" type="presParOf" srcId="{43DA5103-0A5C-4592-A7F5-DBF783F1AB8B}" destId="{B5CFDD3E-8481-40C8-B109-8F462669791E}" srcOrd="4" destOrd="0" presId="urn:microsoft.com/office/officeart/2005/8/layout/vList5"/>
    <dgm:cxn modelId="{0E0D424E-0C28-41D3-8935-C36D75FC03A4}" type="presParOf" srcId="{B5CFDD3E-8481-40C8-B109-8F462669791E}" destId="{14A4B6AE-11D8-4EA7-B7CF-C076D28A7D6D}" srcOrd="0" destOrd="0" presId="urn:microsoft.com/office/officeart/2005/8/layout/vList5"/>
    <dgm:cxn modelId="{6C20E729-C23F-4F73-8B79-C2482D3797E6}" type="presParOf" srcId="{B5CFDD3E-8481-40C8-B109-8F462669791E}" destId="{A3CEAD11-801C-4A05-8448-C1D627B88F3B}" srcOrd="1" destOrd="0" presId="urn:microsoft.com/office/officeart/2005/8/layout/vList5"/>
    <dgm:cxn modelId="{14EF7637-B035-4572-8F02-AC5BD141A262}" type="presParOf" srcId="{43DA5103-0A5C-4592-A7F5-DBF783F1AB8B}" destId="{CA4B27BB-8FDB-4BB2-8BFD-D1308668D3DF}" srcOrd="5" destOrd="0" presId="urn:microsoft.com/office/officeart/2005/8/layout/vList5"/>
    <dgm:cxn modelId="{28215611-CEF3-4F2C-9CA9-7674FC0C73DF}" type="presParOf" srcId="{43DA5103-0A5C-4592-A7F5-DBF783F1AB8B}" destId="{C90646B2-33D6-4179-96E4-558BC5FE7F87}" srcOrd="6" destOrd="0" presId="urn:microsoft.com/office/officeart/2005/8/layout/vList5"/>
    <dgm:cxn modelId="{30135EE4-9556-4A3B-B494-76B2F8E86347}" type="presParOf" srcId="{C90646B2-33D6-4179-96E4-558BC5FE7F87}" destId="{A5710912-5A9A-40A0-9438-BDB9CB8AFB9D}" srcOrd="0" destOrd="0" presId="urn:microsoft.com/office/officeart/2005/8/layout/vList5"/>
    <dgm:cxn modelId="{CE7569BE-CE80-467F-8947-437DE26757EC}" type="presParOf" srcId="{C90646B2-33D6-4179-96E4-558BC5FE7F87}" destId="{B5F69505-5783-4A26-8A39-E08029C59AD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DD998-F9A5-4060-B34C-DBC1754A293D}">
      <dsp:nvSpPr>
        <dsp:cNvPr id="0" name=""/>
        <dsp:cNvSpPr/>
      </dsp:nvSpPr>
      <dsp:spPr>
        <a:xfrm rot="5400000">
          <a:off x="6658266" y="-3245783"/>
          <a:ext cx="1046500" cy="78028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Наличие нормативных правовых актов, которые регламентируют организацию </a:t>
          </a:r>
          <a:r>
            <a:rPr lang="ru-RU" sz="1200" kern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меддеятельности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Взаимодействие с </a:t>
          </a:r>
          <a:r>
            <a:rPr lang="ru-RU" sz="1200" kern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медорганизациями</a:t>
          </a: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, которые оказывают скорую, центрами медицины катастроф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Соблюдение безопасных условий при транспортировке пациента внутри </a:t>
          </a:r>
          <a:r>
            <a:rPr lang="ru-RU" sz="1200" kern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медорганизации</a:t>
          </a: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 или в другую </a:t>
          </a:r>
          <a:r>
            <a:rPr lang="ru-RU" sz="1200" kern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медорганизацию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  <a:latin typeface="+mn-lt"/>
              <a:ea typeface="+mn-ea"/>
              <a:cs typeface="+mn-cs"/>
            </a:rPr>
            <a:t>Обеспечение преемственности оказания медпомощи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</dsp:txBody>
      <dsp:txXfrm rot="-5400000">
        <a:off x="3280076" y="183493"/>
        <a:ext cx="7751794" cy="944328"/>
      </dsp:txXfrm>
    </dsp:sp>
    <dsp:sp modelId="{3F399C62-AC1C-43F4-BEED-56C16764E918}">
      <dsp:nvSpPr>
        <dsp:cNvPr id="0" name=""/>
        <dsp:cNvSpPr/>
      </dsp:nvSpPr>
      <dsp:spPr>
        <a:xfrm>
          <a:off x="1109042" y="1593"/>
          <a:ext cx="2171034" cy="1308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87313" lvl="0" indent="-87313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0" algn="l"/>
              <a:tab pos="269875" algn="l"/>
            </a:tabLst>
          </a:pPr>
          <a:r>
            <a:rPr lang="ru-RU" sz="2600" kern="1200" dirty="0" smtClean="0"/>
            <a:t>Минздрав</a:t>
          </a:r>
          <a:endParaRPr lang="ru-RU" sz="2600" kern="1200" dirty="0"/>
        </a:p>
      </dsp:txBody>
      <dsp:txXfrm>
        <a:off x="1172899" y="65450"/>
        <a:ext cx="2043320" cy="1180411"/>
      </dsp:txXfrm>
    </dsp:sp>
    <dsp:sp modelId="{4AE527D8-2CD2-4D00-85DF-A6BBBF71403D}">
      <dsp:nvSpPr>
        <dsp:cNvPr id="0" name=""/>
        <dsp:cNvSpPr/>
      </dsp:nvSpPr>
      <dsp:spPr>
        <a:xfrm rot="5400000">
          <a:off x="6637638" y="-1872251"/>
          <a:ext cx="1046500" cy="78028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Получение (ИДС) пациента или его законного представителя на медицинское вмешательство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Наличие локальных нормативных актов, которые регламентируют работу приемного отделения, в том числе при оказании медпомощи в экстренной форме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  <a:latin typeface="+mn-lt"/>
              <a:ea typeface="+mn-ea"/>
              <a:cs typeface="+mn-cs"/>
            </a:rPr>
            <a:t>Своевременная медпомощь на всех этапах ее оказания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  <a:latin typeface="+mn-lt"/>
              <a:ea typeface="+mn-ea"/>
              <a:cs typeface="+mn-cs"/>
            </a:rPr>
            <a:t>Сортировка пациентов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Соблюдение врачебной тайны, в том числе конфиденциальности персональных данных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</dsp:txBody>
      <dsp:txXfrm rot="-5400000">
        <a:off x="3259448" y="1557025"/>
        <a:ext cx="7751794" cy="944328"/>
      </dsp:txXfrm>
    </dsp:sp>
    <dsp:sp modelId="{969425B1-851F-49C9-AD67-ED8BCCC51215}">
      <dsp:nvSpPr>
        <dsp:cNvPr id="0" name=""/>
        <dsp:cNvSpPr/>
      </dsp:nvSpPr>
      <dsp:spPr>
        <a:xfrm>
          <a:off x="1109042" y="1375125"/>
          <a:ext cx="2150405" cy="1308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Главный врач</a:t>
          </a:r>
          <a:endParaRPr lang="ru-RU" sz="2600" kern="1200" dirty="0"/>
        </a:p>
      </dsp:txBody>
      <dsp:txXfrm>
        <a:off x="1172899" y="1438982"/>
        <a:ext cx="2022691" cy="1180411"/>
      </dsp:txXfrm>
    </dsp:sp>
    <dsp:sp modelId="{A3CEAD11-801C-4A05-8448-C1D627B88F3B}">
      <dsp:nvSpPr>
        <dsp:cNvPr id="0" name=""/>
        <dsp:cNvSpPr/>
      </dsp:nvSpPr>
      <dsp:spPr>
        <a:xfrm rot="5400000">
          <a:off x="6627762" y="-498719"/>
          <a:ext cx="1046500" cy="78028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Возможность экстренного оповещения или сбора медработников, которые не находятся на дежурстве </a:t>
          </a:r>
          <a:endParaRPr lang="ru-RU" sz="1200" kern="1200" dirty="0" smtClean="0">
            <a:solidFill>
              <a:schemeClr val="tx2">
                <a:lumMod val="10000"/>
              </a:schemeClr>
            </a:solidFill>
          </a:endParaRPr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Возможность круглосуточно проводить лабораторные и инструментальные исследования в стационарах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Обеспечение комфортных условий пребывания пациентов в МО, организация мест ожидания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Организация безопасного применения </a:t>
          </a:r>
          <a:r>
            <a:rPr lang="ru-RU" sz="1200" b="0" kern="1200" dirty="0" err="1" smtClean="0">
              <a:solidFill>
                <a:schemeClr val="tx2">
                  <a:lumMod val="10000"/>
                </a:schemeClr>
              </a:solidFill>
              <a:effectLst/>
            </a:rPr>
            <a:t>лекарственныхОбеспечение</a:t>
          </a: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 эпидемиологической безопасности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Мероприятия по безопасному применению </a:t>
          </a:r>
          <a:r>
            <a:rPr lang="ru-RU" sz="1200" b="0" kern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медизделий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Обеспечение ухода при оказании медпомощи 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</dsp:txBody>
      <dsp:txXfrm rot="-5400000">
        <a:off x="3249572" y="2930557"/>
        <a:ext cx="7751794" cy="944328"/>
      </dsp:txXfrm>
    </dsp:sp>
    <dsp:sp modelId="{14A4B6AE-11D8-4EA7-B7CF-C076D28A7D6D}">
      <dsp:nvSpPr>
        <dsp:cNvPr id="0" name=""/>
        <dsp:cNvSpPr/>
      </dsp:nvSpPr>
      <dsp:spPr>
        <a:xfrm>
          <a:off x="1109042" y="2748657"/>
          <a:ext cx="2140529" cy="1308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Главная сестра</a:t>
          </a:r>
          <a:endParaRPr lang="ru-RU" sz="2600" kern="1200" dirty="0"/>
        </a:p>
      </dsp:txBody>
      <dsp:txXfrm>
        <a:off x="1172899" y="2812514"/>
        <a:ext cx="2012815" cy="1180411"/>
      </dsp:txXfrm>
    </dsp:sp>
    <dsp:sp modelId="{B5F69505-5783-4A26-8A39-E08029C59AD3}">
      <dsp:nvSpPr>
        <dsp:cNvPr id="0" name=""/>
        <dsp:cNvSpPr/>
      </dsp:nvSpPr>
      <dsp:spPr>
        <a:xfrm rot="5400000">
          <a:off x="6334037" y="1024891"/>
          <a:ext cx="1600664" cy="77952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  <a:latin typeface="+mn-lt"/>
              <a:ea typeface="+mn-ea"/>
              <a:cs typeface="+mn-cs"/>
            </a:rPr>
            <a:t>Возможность вызова медработников к пациентам, в том числе в палаты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Организация безопасной деятельности лаборатории, наличие системы идентификации образцов и </a:t>
          </a:r>
          <a:r>
            <a:rPr lang="ru-RU" sz="1200" b="0" kern="1200" dirty="0" err="1" smtClean="0">
              <a:solidFill>
                <a:schemeClr val="tx2">
                  <a:lumMod val="10000"/>
                </a:schemeClr>
              </a:solidFill>
              <a:effectLst/>
            </a:rPr>
            <a:t>прослеживаемости</a:t>
          </a: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 результатов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Мониторинг длительности пребывания пациента в стационаре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Соответствие личности пациента его персональным данным в документах и </a:t>
          </a:r>
          <a:r>
            <a:rPr lang="ru-RU" sz="1200" b="0" kern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меддокументации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Мероприятия при хирургических вмешательствах и профилактика рисков, в том числе на основе клинических рекомендаций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Облегчение боли, связанной с заболеванием, состоянием или медицинским вмешательством, методами и лекарственными препаратами, в том числе наркотическими и психотропными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</dsp:txBody>
      <dsp:txXfrm rot="-5400000">
        <a:off x="3236739" y="4200327"/>
        <a:ext cx="7717122" cy="1444388"/>
      </dsp:txXfrm>
    </dsp:sp>
    <dsp:sp modelId="{A5710912-5A9A-40A0-9438-BDB9CB8AFB9D}">
      <dsp:nvSpPr>
        <dsp:cNvPr id="0" name=""/>
        <dsp:cNvSpPr/>
      </dsp:nvSpPr>
      <dsp:spPr>
        <a:xfrm>
          <a:off x="1109042" y="4268458"/>
          <a:ext cx="2127696" cy="1308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Зав. отделением</a:t>
          </a:r>
          <a:endParaRPr lang="ru-RU" sz="2600" kern="1200" dirty="0"/>
        </a:p>
      </dsp:txBody>
      <dsp:txXfrm>
        <a:off x="1172899" y="4332315"/>
        <a:ext cx="1999982" cy="118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349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03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80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6505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091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7415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3939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3796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67799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91864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1737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Noto Sans CJK JP Regular"/>
                <a:cs typeface="Noto Sans CJK JP Regular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60" dirty="0"/>
              <a:pPr marL="25400">
                <a:lnSpc>
                  <a:spcPts val="1240"/>
                </a:lnSpc>
              </a:pPr>
              <a:t>‹#›</a:t>
            </a:fld>
            <a:endParaRPr spc="-60" dirty="0"/>
          </a:p>
        </p:txBody>
      </p:sp>
    </p:spTree>
    <p:extLst>
      <p:ext uri="{BB962C8B-B14F-4D97-AF65-F5344CB8AC3E}">
        <p14:creationId xmlns:p14="http://schemas.microsoft.com/office/powerpoint/2010/main" val="58565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80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6166" y="1975449"/>
            <a:ext cx="8623959" cy="24102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Организация внутреннего </a:t>
            </a:r>
            <a:r>
              <a:rPr lang="ru-RU" b="1" dirty="0" smtClean="0"/>
              <a:t>контроля </a:t>
            </a:r>
            <a:r>
              <a:rPr lang="ru-RU" b="1" dirty="0"/>
              <a:t>качества и безопасности медицинской деятельности </a:t>
            </a:r>
            <a:r>
              <a:rPr lang="ru-RU" b="1" dirty="0" smtClean="0"/>
              <a:t>по </a:t>
            </a:r>
            <a:r>
              <a:rPr lang="ru-RU" b="1" dirty="0"/>
              <a:t>новому приказу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0037" y="4937823"/>
            <a:ext cx="7197726" cy="1405467"/>
          </a:xfrm>
        </p:spPr>
        <p:txBody>
          <a:bodyPr>
            <a:normAutofit fontScale="85000" lnSpcReduction="10000"/>
          </a:bodyPr>
          <a:lstStyle/>
          <a:p>
            <a:r>
              <a:rPr lang="ru-RU" sz="3000" dirty="0" err="1" smtClean="0"/>
              <a:t>Злаказов</a:t>
            </a:r>
            <a:r>
              <a:rPr lang="ru-RU" sz="3000" dirty="0" smtClean="0"/>
              <a:t> О.В.</a:t>
            </a:r>
          </a:p>
          <a:p>
            <a:r>
              <a:rPr lang="ru-RU" dirty="0" smtClean="0"/>
              <a:t>Начальник управления проектов и развития регионального здравоохранения КРАСГМУ</a:t>
            </a:r>
          </a:p>
          <a:p>
            <a:r>
              <a:rPr lang="ru-RU" dirty="0" err="1" smtClean="0"/>
              <a:t>К.м.Н.</a:t>
            </a:r>
            <a:r>
              <a:rPr lang="ru-RU" dirty="0" smtClean="0"/>
              <a:t>, Доцент кафедры экономики и управления здравоохранением ИПО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883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872098"/>
          <a:ext cx="11881320" cy="1548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3621947259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780844719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202089427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297518384"/>
                    </a:ext>
                  </a:extLst>
                </a:gridCol>
              </a:tblGrid>
              <a:tr h="154879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5315" marR="3531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Сортировка пациентов при поступлении или обращении в зависимости от тяжести состояния и необходимых медицинских вмешательств</a:t>
                      </a:r>
                    </a:p>
                  </a:txBody>
                  <a:tcPr marL="35315" marR="3531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Лечебно-профилактические МО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315" marR="3531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локальных нормативных актов и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СОПов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сортировке пациентов при поступлении или обращении в зависимости от тяжести состояния и необходимых медицинских вмешательств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Проводят ли обучение персонала правилам сортировки пациентов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Проводят ли регулярный контроль</a:t>
                      </a:r>
                    </a:p>
                  </a:txBody>
                  <a:tcPr marL="35315" marR="3531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76218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3790360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2758834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91344" y="2440263"/>
          <a:ext cx="11881319" cy="3579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28403044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148300339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444729466"/>
                    </a:ext>
                  </a:extLst>
                </a:gridCol>
                <a:gridCol w="5040559">
                  <a:extLst>
                    <a:ext uri="{9D8B030D-6E8A-4147-A177-3AD203B41FA5}">
                      <a16:colId xmlns:a16="http://schemas.microsoft.com/office/drawing/2014/main" val="328243537"/>
                    </a:ext>
                  </a:extLst>
                </a:gridCol>
              </a:tblGrid>
              <a:tr h="158944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6517" marR="46517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Своевременная медпомощь на всех этапах ее оказания</a:t>
                      </a:r>
                    </a:p>
                  </a:txBody>
                  <a:tcPr marL="46517" marR="465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Лечебно-профилактические МО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6517" marR="465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локальных нормативных актов и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СОПов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вопросам своевременности оказания медпомощи на всех этапах ее оказания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укладок и оборудования для оказания экстренной неотложной помощи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Проводят ли тренинги для персонала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Проводят ли регулярный контроль</a:t>
                      </a:r>
                    </a:p>
                  </a:txBody>
                  <a:tcPr marL="46517" marR="465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666005"/>
                  </a:ext>
                </a:extLst>
              </a:tr>
              <a:tr h="120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7" marR="46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Возможность экстренного оповещения или сбора медработников, которые не находятся на дежурстве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7" marR="46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МО особого типа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7" marR="46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локального нормативного акта и </a:t>
                      </a:r>
                      <a:r>
                        <a:rPr lang="ru-RU" sz="1400" dirty="0" err="1">
                          <a:effectLst/>
                        </a:rPr>
                        <a:t>СОПа</a:t>
                      </a:r>
                      <a:r>
                        <a:rPr lang="ru-RU" sz="1400" dirty="0">
                          <a:effectLst/>
                        </a:rPr>
                        <a:t> по вопросу экстренного оповещения или сбора медработников, которые не находятся на дежурстве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Проводят ли обучение персонала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Проводят ли регулярный контроль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7" marR="46517" marT="0" marB="0"/>
                </a:tc>
                <a:extLst>
                  <a:ext uri="{0D108BD9-81ED-4DB2-BD59-A6C34878D82A}">
                    <a16:rowId xmlns:a16="http://schemas.microsoft.com/office/drawing/2014/main" val="3993061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0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40725"/>
              </p:ext>
            </p:extLst>
          </p:nvPr>
        </p:nvGraphicFramePr>
        <p:xfrm>
          <a:off x="191343" y="836712"/>
          <a:ext cx="11881320" cy="1224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1598903342"/>
                    </a:ext>
                  </a:extLst>
                </a:gridCol>
                <a:gridCol w="3816425">
                  <a:extLst>
                    <a:ext uri="{9D8B030D-6E8A-4147-A177-3AD203B41FA5}">
                      <a16:colId xmlns:a16="http://schemas.microsoft.com/office/drawing/2014/main" val="307448007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583375325"/>
                    </a:ext>
                  </a:extLst>
                </a:gridCol>
                <a:gridCol w="5040559">
                  <a:extLst>
                    <a:ext uri="{9D8B030D-6E8A-4147-A177-3AD203B41FA5}">
                      <a16:colId xmlns:a16="http://schemas.microsoft.com/office/drawing/2014/main" val="913653585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6517" marR="4651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Возможность вызова медработников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 пациентам, в том числе в палаты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517" marR="465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Лечебно-профилактические МО</a:t>
                      </a:r>
                    </a:p>
                  </a:txBody>
                  <a:tcPr marL="46517" marR="465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СОПа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вызову медработников к пациентам, в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 палаты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Работает ли в МО система оповещения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Проводят ли регулярный контроль</a:t>
                      </a:r>
                    </a:p>
                  </a:txBody>
                  <a:tcPr marL="46517" marR="465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5777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3790360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2758834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91342" y="2060849"/>
          <a:ext cx="11881320" cy="3168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4">
                  <a:extLst>
                    <a:ext uri="{9D8B030D-6E8A-4147-A177-3AD203B41FA5}">
                      <a16:colId xmlns:a16="http://schemas.microsoft.com/office/drawing/2014/main" val="4169142063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33251945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416384350"/>
                    </a:ext>
                  </a:extLst>
                </a:gridCol>
                <a:gridCol w="5040558">
                  <a:extLst>
                    <a:ext uri="{9D8B030D-6E8A-4147-A177-3AD203B41FA5}">
                      <a16:colId xmlns:a16="http://schemas.microsoft.com/office/drawing/2014/main" val="633419920"/>
                    </a:ext>
                  </a:extLst>
                </a:gridCol>
              </a:tblGrid>
              <a:tr h="119739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3592" marR="3359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оказания медпомощи в экстренной форме, в том числе регулярное обучение, наличие лекарств и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медизделий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оказания экстренной помощи</a:t>
                      </a:r>
                    </a:p>
                  </a:txBody>
                  <a:tcPr marL="33592" marR="335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Лечебно-профилактические МО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 особого типа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3592" marR="335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локальных нормативных актов по вопросам организации медпомощи в экстренной форме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укладок, оборудования, лекарств и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медизделий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оказания экстренной неотложной помощи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Проводят ли регулярное обучение персонала правилам экстренной помощи</a:t>
                      </a:r>
                    </a:p>
                  </a:txBody>
                  <a:tcPr marL="33592" marR="335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363254"/>
                  </a:ext>
                </a:extLst>
              </a:tr>
              <a:tr h="1442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13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92" marR="33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Возможность </a:t>
                      </a:r>
                      <a:r>
                        <a:rPr lang="ru-RU" sz="1400" b="0" dirty="0">
                          <a:effectLst/>
                        </a:rPr>
                        <a:t>круглосуточно </a:t>
                      </a:r>
                      <a:r>
                        <a:rPr lang="ru-RU" sz="1400" b="0" dirty="0" smtClean="0">
                          <a:effectLst/>
                        </a:rPr>
                        <a:t>проводить лабораторные и инструментальные исследования в стационарах 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92" marR="33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92" marR="33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локальных нормативных актов по организации круглосуточной работы лабораторных и инструментальных исследований  </a:t>
                      </a:r>
                      <a:endParaRPr lang="ru-RU" sz="1400" b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Есть </a:t>
                      </a:r>
                      <a:r>
                        <a:rPr lang="ru-RU" sz="1400" b="0" dirty="0">
                          <a:effectLst/>
                        </a:rPr>
                        <a:t>ли возможность  проводить лабораторные и инструментальные исследования 24х7х365 (366</a:t>
                      </a:r>
                      <a:r>
                        <a:rPr lang="ru-RU" sz="1400" b="0" dirty="0" smtClean="0">
                          <a:effectLst/>
                        </a:rPr>
                        <a:t>)</a:t>
                      </a: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92" marR="33592" marT="0" marB="0"/>
                </a:tc>
                <a:extLst>
                  <a:ext uri="{0D108BD9-81ED-4DB2-BD59-A6C34878D82A}">
                    <a16:rowId xmlns:a16="http://schemas.microsoft.com/office/drawing/2014/main" val="3319825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96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3721886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2758834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344" y="852724"/>
          <a:ext cx="11881320" cy="308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292330427"/>
                    </a:ext>
                  </a:extLst>
                </a:gridCol>
                <a:gridCol w="3744418">
                  <a:extLst>
                    <a:ext uri="{9D8B030D-6E8A-4147-A177-3AD203B41FA5}">
                      <a16:colId xmlns:a16="http://schemas.microsoft.com/office/drawing/2014/main" val="3898004876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647504999"/>
                    </a:ext>
                  </a:extLst>
                </a:gridCol>
                <a:gridCol w="5040558">
                  <a:extLst>
                    <a:ext uri="{9D8B030D-6E8A-4147-A177-3AD203B41FA5}">
                      <a16:colId xmlns:a16="http://schemas.microsoft.com/office/drawing/2014/main" val="1838781301"/>
                    </a:ext>
                  </a:extLst>
                </a:gridCol>
              </a:tblGrid>
              <a:tr h="1780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92" marR="3359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безопасной деятельности клинико-диагностической лаборатории, наличие системы идентификации образцов 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прослеживаемости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результатов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92" marR="3359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92" marR="3359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локальных нормативных актов по безопасной деятельности клинико-диагностической лаборатории, системам идентификации образцов 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прослеживаемости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результатов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СОПов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по организации безопасной деятельности клинико-диагностической лаборатории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СОПов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по идентификации образцов 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прослеживаемости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результатов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системы стандартизации деятельности лаборатории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внутрилабораторного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контроля качества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92" marR="3359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996598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91344" y="3926950"/>
          <a:ext cx="11881320" cy="2216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958382072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190230934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041672075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1701837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Соблюдение врачебной тайны, в том числе конфиденциальности персональных данных в медицинских информационных системах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 локальных нормативных актов по соблюдению врачебной тайны и защите информации в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медорганизции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Созданы ли условия для соблюдения врачебной тайны – ширмы, кабинеты, шторки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494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Обеспечение комфортных условий пребывания пациентов в МО, организация мест ожидания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комфортных условий пребывания пациентов в МО, организованных мест ожидания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3464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56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3790360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2758834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344" y="692695"/>
          <a:ext cx="11881320" cy="6041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3512677615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14908339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13288463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97111156"/>
                    </a:ext>
                  </a:extLst>
                </a:gridCol>
              </a:tblGrid>
              <a:tr h="1800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17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безопасного применения лекарственных препаратов – контроль сроков годности, условий хранения, качества назначений, условий лекарственного обеспечения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 локальных нормативных актов по организации безопасного применения лекарственных препаратов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Отражены ли в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СОПах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вопросы контроля сроков годности препаратов, условий хранения, качества назначений, условий лекарственного обеспечения 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Проводят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ли регулярный контроль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374473"/>
                  </a:ext>
                </a:extLst>
              </a:tr>
              <a:tr h="4058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18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Обеспечение эпидемиологической безопасности 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МО особого типа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локальных нормативных актов по эпидемиологической безопасности, например,  программы, порядка обеспечения эпидемиологической безопасности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</a:t>
                      </a:r>
                      <a:r>
                        <a:rPr lang="ru-RU" sz="1400" b="0" dirty="0" err="1">
                          <a:effectLst/>
                        </a:rPr>
                        <a:t>СОПов</a:t>
                      </a:r>
                      <a:r>
                        <a:rPr lang="ru-RU" sz="1400" b="0" dirty="0"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по уборке помещений различных видов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катетеризации периферических </a:t>
                      </a:r>
                      <a:r>
                        <a:rPr lang="ru-RU" sz="1400" b="0" dirty="0" smtClean="0">
                          <a:effectLst/>
                        </a:rPr>
                        <a:t>сосудов, катетеризации </a:t>
                      </a:r>
                      <a:r>
                        <a:rPr lang="ru-RU" sz="1400" b="0" dirty="0">
                          <a:effectLst/>
                        </a:rPr>
                        <a:t>центральных </a:t>
                      </a:r>
                      <a:r>
                        <a:rPr lang="ru-RU" sz="1400" b="0" dirty="0" smtClean="0">
                          <a:effectLst/>
                        </a:rPr>
                        <a:t>сосудов, катетеризации </a:t>
                      </a:r>
                      <a:r>
                        <a:rPr lang="ru-RU" sz="1400" b="0" dirty="0">
                          <a:effectLst/>
                        </a:rPr>
                        <a:t>мочевого </a:t>
                      </a:r>
                      <a:r>
                        <a:rPr lang="ru-RU" sz="1400" b="0" dirty="0" smtClean="0">
                          <a:effectLst/>
                        </a:rPr>
                        <a:t>пузыря</a:t>
                      </a:r>
                      <a:r>
                        <a:rPr lang="ru-RU" sz="1400" b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ИВЛ</a:t>
                      </a: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бесконтактным </a:t>
                      </a:r>
                      <a:r>
                        <a:rPr lang="ru-RU" sz="1400" b="0" dirty="0" smtClean="0">
                          <a:effectLst/>
                        </a:rPr>
                        <a:t>перевязкам, внутримышечным </a:t>
                      </a:r>
                      <a:r>
                        <a:rPr lang="ru-RU" sz="1400" b="0" dirty="0">
                          <a:effectLst/>
                        </a:rPr>
                        <a:t>и внутривенным </a:t>
                      </a:r>
                      <a:r>
                        <a:rPr lang="ru-RU" sz="1400" b="0" dirty="0" smtClean="0">
                          <a:effectLst/>
                        </a:rPr>
                        <a:t>инъекциям,</a:t>
                      </a:r>
                      <a:r>
                        <a:rPr lang="ru-RU" sz="1400" b="0" baseline="0" dirty="0" smtClean="0">
                          <a:effectLst/>
                        </a:rPr>
                        <a:t> </a:t>
                      </a:r>
                      <a:r>
                        <a:rPr lang="ru-RU" sz="1400" b="0" dirty="0" err="1" smtClean="0">
                          <a:effectLst/>
                        </a:rPr>
                        <a:t>инфузии</a:t>
                      </a:r>
                      <a:r>
                        <a:rPr lang="ru-RU" sz="1400" b="0" dirty="0" smtClean="0">
                          <a:effectLst/>
                        </a:rPr>
                        <a:t> </a:t>
                      </a:r>
                      <a:r>
                        <a:rPr lang="ru-RU" sz="1400" b="0" dirty="0">
                          <a:effectLst/>
                        </a:rPr>
                        <a:t>и </a:t>
                      </a:r>
                      <a:r>
                        <a:rPr lang="ru-RU" sz="1400" b="0" dirty="0" smtClean="0">
                          <a:effectLst/>
                        </a:rPr>
                        <a:t>гемотрансфузии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 </a:t>
                      </a:r>
                      <a:endParaRPr lang="ru-RU" sz="14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Обучают ли персонал </a:t>
                      </a:r>
                      <a:r>
                        <a:rPr lang="ru-RU" sz="1400" b="0" dirty="0" err="1" smtClean="0">
                          <a:effectLst/>
                        </a:rPr>
                        <a:t>эпидбезопасности</a:t>
                      </a:r>
                      <a:endParaRPr lang="ru-RU" sz="1400" b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Проводят </a:t>
                      </a:r>
                      <a:r>
                        <a:rPr lang="ru-RU" sz="1400" b="0" dirty="0">
                          <a:effectLst/>
                        </a:rPr>
                        <a:t>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/>
                </a:tc>
                <a:extLst>
                  <a:ext uri="{0D108BD9-81ED-4DB2-BD59-A6C34878D82A}">
                    <a16:rowId xmlns:a16="http://schemas.microsoft.com/office/drawing/2014/main" val="217064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1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3790360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2758834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344" y="852724"/>
          <a:ext cx="11881320" cy="5770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549820364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137562559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185500709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4049955598"/>
                    </a:ext>
                  </a:extLst>
                </a:gridCol>
              </a:tblGrid>
              <a:tr h="947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19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Мониторинг длительности пребывания пациента в стационаре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 локальных нормативных актов по мониторингу длительности пребывания пациента в стационаре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Регулярно ли обновляют информацию о пребывании пациентов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313778"/>
                  </a:ext>
                </a:extLst>
              </a:tr>
              <a:tr h="2001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20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Обеспечение соответствия личности пациента его персональным данным в удостоверяющих личность документах и </a:t>
                      </a:r>
                      <a:r>
                        <a:rPr lang="ru-RU" sz="1400" b="0" dirty="0" err="1" smtClean="0">
                          <a:effectLst/>
                        </a:rPr>
                        <a:t>меддокументации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 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Наличие: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локальных нормативных актов по обеспечению соответствия личности пациента его персональным данным в документах, удостоверяющих личность, и меддокументации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СОПа по идентификации личности пациента в сознании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СОПа по идентификации личности пациента без сознания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Обучают ли персонал правилам идентификации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Проводят ли регулярный контроль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extLst>
                  <a:ext uri="{0D108BD9-81ED-4DB2-BD59-A6C34878D82A}">
                    <a16:rowId xmlns:a16="http://schemas.microsoft.com/office/drawing/2014/main" val="2562901062"/>
                  </a:ext>
                </a:extLst>
              </a:tr>
              <a:tr h="189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21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Мероприятия по безопасному применению </a:t>
                      </a:r>
                      <a:r>
                        <a:rPr lang="ru-RU" sz="1400" b="0" dirty="0" err="1">
                          <a:effectLst/>
                        </a:rPr>
                        <a:t>медизделий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МО особого типа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локальных нормативных актов по безопасному применению </a:t>
                      </a:r>
                      <a:r>
                        <a:rPr lang="ru-RU" sz="1400" b="0" dirty="0" err="1" smtClean="0">
                          <a:effectLst/>
                        </a:rPr>
                        <a:t>медизделий</a:t>
                      </a:r>
                      <a:r>
                        <a:rPr lang="ru-RU" sz="1400" b="0" dirty="0" smtClean="0">
                          <a:effectLst/>
                        </a:rPr>
                        <a:t>, </a:t>
                      </a:r>
                      <a:r>
                        <a:rPr lang="ru-RU" sz="1400" b="0" dirty="0" err="1" smtClean="0">
                          <a:effectLst/>
                        </a:rPr>
                        <a:t>СОПов</a:t>
                      </a:r>
                      <a:r>
                        <a:rPr lang="ru-RU" sz="1400" b="0" dirty="0" smtClean="0">
                          <a:effectLst/>
                        </a:rPr>
                        <a:t> </a:t>
                      </a:r>
                      <a:r>
                        <a:rPr lang="ru-RU" sz="1400" b="0" dirty="0">
                          <a:effectLst/>
                        </a:rPr>
                        <a:t>по эксплуатации каждого вида </a:t>
                      </a:r>
                      <a:r>
                        <a:rPr lang="ru-RU" sz="1400" b="0" dirty="0" err="1">
                          <a:effectLst/>
                        </a:rPr>
                        <a:t>медизделий</a:t>
                      </a:r>
                      <a:r>
                        <a:rPr lang="ru-RU" sz="1400" b="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effectLst/>
                        </a:rPr>
                        <a:t>СОПов</a:t>
                      </a:r>
                      <a:r>
                        <a:rPr lang="ru-RU" sz="1400" b="0" dirty="0">
                          <a:effectLst/>
                        </a:rPr>
                        <a:t> по организации дезинфекции и стерилизации </a:t>
                      </a:r>
                      <a:r>
                        <a:rPr lang="ru-RU" sz="1400" b="0" dirty="0" err="1">
                          <a:effectLst/>
                        </a:rPr>
                        <a:t>медизделий</a:t>
                      </a:r>
                      <a:endParaRPr lang="ru-RU" sz="14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Обучают ли персонал безопасному применению </a:t>
                      </a:r>
                      <a:r>
                        <a:rPr lang="ru-RU" sz="1400" b="0" dirty="0" err="1">
                          <a:effectLst/>
                        </a:rPr>
                        <a:t>медизделий</a:t>
                      </a:r>
                      <a:endParaRPr lang="ru-RU" sz="14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extLst>
                  <a:ext uri="{0D108BD9-81ED-4DB2-BD59-A6C34878D82A}">
                    <a16:rowId xmlns:a16="http://schemas.microsoft.com/office/drawing/2014/main" val="3332522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5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3790360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2758834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344" y="852724"/>
          <a:ext cx="11881320" cy="520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840760865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68275962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229088957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676977060"/>
                    </a:ext>
                  </a:extLst>
                </a:gridCol>
              </a:tblGrid>
              <a:tr h="1060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22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Мероприятия при хирургических вмешательствах и профилактика рисков, в том числе на основе клинических рекомендаций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 локальных нормативных актов 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СОПов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Проводят ли обучение персонала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813997"/>
                  </a:ext>
                </a:extLst>
              </a:tr>
              <a:tr h="1736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23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Облегчение боли, связанной с заболеванием, состоянием или медицинским вмешательством, методами и лекарственными препаратами, в том числе наркотическими и психотропными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Лечебно-профилактические МО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локальных протоколов, утвержденных приказом по МО, и </a:t>
                      </a:r>
                      <a:r>
                        <a:rPr lang="ru-RU" sz="1400" b="0" dirty="0" err="1">
                          <a:effectLst/>
                        </a:rPr>
                        <a:t>СОПов</a:t>
                      </a:r>
                      <a:r>
                        <a:rPr lang="ru-RU" sz="1400" b="0" dirty="0">
                          <a:effectLst/>
                        </a:rPr>
                        <a:t> по обезболиванию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Применяют ли шкалы оценки боли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обучение персонала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extLst>
                  <a:ext uri="{0D108BD9-81ED-4DB2-BD59-A6C34878D82A}">
                    <a16:rowId xmlns:a16="http://schemas.microsoft.com/office/drawing/2014/main" val="2890918927"/>
                  </a:ext>
                </a:extLst>
              </a:tr>
              <a:tr h="2411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24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Мероприятия по обращению донорской крови: анализ осложнений при трансфузиях, их предупреждение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локальных нормативных актов по обращению донорской крови и </a:t>
                      </a:r>
                      <a:r>
                        <a:rPr lang="ru-RU" sz="1400" b="0" dirty="0" err="1">
                          <a:effectLst/>
                        </a:rPr>
                        <a:t>СОПов</a:t>
                      </a:r>
                      <a:r>
                        <a:rPr lang="ru-RU" sz="1400" b="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анализ случаев реакций и осложнений при проведении трансфузии донорской крови и ее компонентов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предупреждающие мероприятия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Обучают ли персонал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extLst>
                  <a:ext uri="{0D108BD9-81ED-4DB2-BD59-A6C34878D82A}">
                    <a16:rowId xmlns:a16="http://schemas.microsoft.com/office/drawing/2014/main" val="1992885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6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2660762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344" y="904209"/>
          <a:ext cx="11881319" cy="5813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168688353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639865085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1821760313"/>
                    </a:ext>
                  </a:extLst>
                </a:gridCol>
                <a:gridCol w="5040559">
                  <a:extLst>
                    <a:ext uri="{9D8B030D-6E8A-4147-A177-3AD203B41FA5}">
                      <a16:colId xmlns:a16="http://schemas.microsoft.com/office/drawing/2014/main" val="3658649162"/>
                    </a:ext>
                  </a:extLst>
                </a:gridCol>
              </a:tblGrid>
              <a:tr h="988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25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безопасной среды для пациентов и работников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локальных нормативных актов по организации безопасной среды для пациентов и работников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СОПа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по снижению риска травматизма и профессиональных заболеваний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СОПа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по обеспечению защиты от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травмирования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элементами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медизделий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Обучают ли персонал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87066"/>
                  </a:ext>
                </a:extLst>
              </a:tr>
              <a:tr h="114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26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Обеспечение ухода при оказании медпомощи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Лечебно-профилактические МО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локальных нормативных актов по обеспечению ухода при оказании медпомощи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effectLst/>
                        </a:rPr>
                        <a:t>СОПа</a:t>
                      </a:r>
                      <a:r>
                        <a:rPr lang="ru-RU" sz="1400" b="0" dirty="0">
                          <a:effectLst/>
                        </a:rPr>
                        <a:t> по оценке риска возникновения пролежней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effectLst/>
                        </a:rPr>
                        <a:t>СОПа</a:t>
                      </a:r>
                      <a:r>
                        <a:rPr lang="ru-RU" sz="1400" b="0" dirty="0">
                          <a:effectLst/>
                        </a:rPr>
                        <a:t> по профилактике и лечению пролежней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effectLst/>
                        </a:rPr>
                        <a:t>СОПа</a:t>
                      </a:r>
                      <a:r>
                        <a:rPr lang="ru-RU" sz="1400" b="0" dirty="0">
                          <a:effectLst/>
                        </a:rPr>
                        <a:t> по уходу за дренажами и </a:t>
                      </a:r>
                      <a:r>
                        <a:rPr lang="ru-RU" sz="1400" b="0" dirty="0" err="1">
                          <a:effectLst/>
                        </a:rPr>
                        <a:t>стомами</a:t>
                      </a:r>
                      <a:r>
                        <a:rPr lang="ru-RU" sz="1400" b="0" dirty="0">
                          <a:effectLst/>
                        </a:rPr>
                        <a:t> </a:t>
                      </a:r>
                      <a:r>
                        <a:rPr lang="ru-RU" sz="1400" b="0" dirty="0" err="1">
                          <a:effectLst/>
                        </a:rPr>
                        <a:t>СОПа</a:t>
                      </a:r>
                      <a:r>
                        <a:rPr lang="ru-RU" sz="1400" b="0" dirty="0">
                          <a:effectLst/>
                        </a:rPr>
                        <a:t> по кормлению пациентов, включая зондовое питание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Обучают ли персонал ухаживать за пациентами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extLst>
                  <a:ext uri="{0D108BD9-81ED-4DB2-BD59-A6C34878D82A}">
                    <a16:rowId xmlns:a16="http://schemas.microsoft.com/office/drawing/2014/main" val="859856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84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2660762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91344" y="620689"/>
          <a:ext cx="11881319" cy="6196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7691672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73648424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568620053"/>
                    </a:ext>
                  </a:extLst>
                </a:gridCol>
                <a:gridCol w="5040559">
                  <a:extLst>
                    <a:ext uri="{9D8B030D-6E8A-4147-A177-3AD203B41FA5}">
                      <a16:colId xmlns:a16="http://schemas.microsoft.com/office/drawing/2014/main" val="3235997083"/>
                    </a:ext>
                  </a:extLst>
                </a:gridCol>
              </a:tblGrid>
              <a:tr h="1872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27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Профилактика неинфекционных заболеваний и формирование здорового образа жизни 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плана мероприятий по профилактике неинфекционных заболеваний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алгоритмов консультирования пациентов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Информируют ли пациентов о методах профилактики неинфекционных заболеваний и здоровом образе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жизни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905747"/>
                  </a:ext>
                </a:extLst>
              </a:tr>
              <a:tr h="589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28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Мероприятия по раннему выявлению онкологических заболеваний 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Лечебно-профилактические МО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локальных нормативных актов по раннему выявлению онкологических заболеваний и </a:t>
                      </a:r>
                      <a:r>
                        <a:rPr lang="ru-RU" sz="1400" b="0" dirty="0" err="1">
                          <a:effectLst/>
                        </a:rPr>
                        <a:t>СОПов</a:t>
                      </a:r>
                      <a:endParaRPr lang="ru-RU" sz="14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Обучают ли персонал выявлять </a:t>
                      </a:r>
                      <a:r>
                        <a:rPr lang="ru-RU" sz="1400" b="0" dirty="0" err="1">
                          <a:effectLst/>
                        </a:rPr>
                        <a:t>онкозаболевания</a:t>
                      </a:r>
                      <a:r>
                        <a:rPr lang="ru-RU" sz="1400" b="0" dirty="0">
                          <a:effectLst/>
                        </a:rPr>
                        <a:t> на рани стадиях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extLst>
                  <a:ext uri="{0D108BD9-81ED-4DB2-BD59-A6C34878D82A}">
                    <a16:rowId xmlns:a16="http://schemas.microsoft.com/office/drawing/2014/main" val="3367831972"/>
                  </a:ext>
                </a:extLst>
              </a:tr>
              <a:tr h="1026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29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Организация работы регистратуры 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локальных нормативных актов по работе </a:t>
                      </a:r>
                      <a:r>
                        <a:rPr lang="ru-RU" sz="1400" b="0" dirty="0" smtClean="0">
                          <a:effectLst/>
                        </a:rPr>
                        <a:t>регистратуры, </a:t>
                      </a:r>
                      <a:r>
                        <a:rPr lang="ru-RU" sz="1400" b="0" dirty="0" err="1" smtClean="0">
                          <a:effectLst/>
                        </a:rPr>
                        <a:t>СОПов</a:t>
                      </a:r>
                      <a:r>
                        <a:rPr lang="ru-RU" sz="1400" b="0" dirty="0" smtClean="0">
                          <a:effectLst/>
                        </a:rPr>
                        <a:t> </a:t>
                      </a:r>
                      <a:r>
                        <a:rPr lang="ru-RU" sz="1400" b="0" dirty="0">
                          <a:effectLst/>
                        </a:rPr>
                        <a:t>по работе регистратуры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речевых модулей для взаимодействия с пациентами по телефону, при личном обращении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порядка действия в случае жалоб пациентов и конфликтных ситуаций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Обучают ли персонал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extLst>
                  <a:ext uri="{0D108BD9-81ED-4DB2-BD59-A6C34878D82A}">
                    <a16:rowId xmlns:a16="http://schemas.microsoft.com/office/drawing/2014/main" val="2270458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4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2588754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91344" y="852724"/>
          <a:ext cx="11881320" cy="5940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1660471650"/>
                    </a:ext>
                  </a:extLst>
                </a:gridCol>
                <a:gridCol w="2579923">
                  <a:extLst>
                    <a:ext uri="{9D8B030D-6E8A-4147-A177-3AD203B41FA5}">
                      <a16:colId xmlns:a16="http://schemas.microsoft.com/office/drawing/2014/main" val="3627567623"/>
                    </a:ext>
                  </a:extLst>
                </a:gridCol>
                <a:gridCol w="3972805">
                  <a:extLst>
                    <a:ext uri="{9D8B030D-6E8A-4147-A177-3AD203B41FA5}">
                      <a16:colId xmlns:a16="http://schemas.microsoft.com/office/drawing/2014/main" val="169483195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992180131"/>
                    </a:ext>
                  </a:extLst>
                </a:gridCol>
              </a:tblGrid>
              <a:tr h="882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30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Управление потоками пациентов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 локальных документов 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СОПов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по управлению потоками пациентов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Обучают ли персонал управлять потомками пациентов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69525"/>
                  </a:ext>
                </a:extLst>
              </a:tr>
              <a:tr h="1134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31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Функционирование медицинской информационной системы 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Применяет ли </a:t>
                      </a:r>
                      <a:r>
                        <a:rPr lang="ru-RU" sz="1400" b="0" dirty="0" err="1">
                          <a:effectLst/>
                        </a:rPr>
                        <a:t>медорганизация</a:t>
                      </a:r>
                      <a:r>
                        <a:rPr lang="ru-RU" sz="1400" b="0" dirty="0">
                          <a:effectLst/>
                        </a:rPr>
                        <a:t> МИС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локальных нормативных актов по МИС и утвержденных регламентов ее применения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Обучают ли персонал работать в МИС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extLst>
                  <a:ext uri="{0D108BD9-81ED-4DB2-BD59-A6C34878D82A}">
                    <a16:rowId xmlns:a16="http://schemas.microsoft.com/office/drawing/2014/main" val="1368016115"/>
                  </a:ext>
                </a:extLst>
              </a:tr>
              <a:tr h="1951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32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Информирование граждан о медицинской деятельности и о медработниках, об уровне их образования и квалификации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Лечебно-профилактические МО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локальных документов по информированию граждан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effectLst/>
                        </a:rPr>
                        <a:t>СОПа</a:t>
                      </a:r>
                      <a:r>
                        <a:rPr lang="ru-RU" sz="1400" b="0" dirty="0">
                          <a:effectLst/>
                        </a:rPr>
                        <a:t> по функционированию сайта клиники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информации о </a:t>
                      </a:r>
                      <a:r>
                        <a:rPr lang="ru-RU" sz="1400" b="0" dirty="0" err="1">
                          <a:effectLst/>
                        </a:rPr>
                        <a:t>меддеятельности</a:t>
                      </a:r>
                      <a:r>
                        <a:rPr lang="ru-RU" sz="1400" b="0" dirty="0">
                          <a:effectLst/>
                        </a:rPr>
                        <a:t> на сайте клиники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информации о медработниках на сайте клиники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effectLst/>
                        </a:rPr>
                        <a:t>информированованных</a:t>
                      </a:r>
                      <a:r>
                        <a:rPr lang="ru-RU" sz="1400" b="0" dirty="0">
                          <a:effectLst/>
                        </a:rPr>
                        <a:t> согласий работников на размещение их персональных данных на сайте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Обучают ли персонал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extLst>
                  <a:ext uri="{0D108BD9-81ED-4DB2-BD59-A6C34878D82A}">
                    <a16:rowId xmlns:a16="http://schemas.microsoft.com/office/drawing/2014/main" val="3483908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54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576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02884" y="852724"/>
          <a:ext cx="11881320" cy="1480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500">
                  <a:extLst>
                    <a:ext uri="{9D8B030D-6E8A-4147-A177-3AD203B41FA5}">
                      <a16:colId xmlns:a16="http://schemas.microsoft.com/office/drawing/2014/main" val="157706636"/>
                    </a:ext>
                  </a:extLst>
                </a:gridCol>
                <a:gridCol w="2519455">
                  <a:extLst>
                    <a:ext uri="{9D8B030D-6E8A-4147-A177-3AD203B41FA5}">
                      <a16:colId xmlns:a16="http://schemas.microsoft.com/office/drawing/2014/main" val="3729452604"/>
                    </a:ext>
                  </a:extLst>
                </a:gridCol>
                <a:gridCol w="3972805">
                  <a:extLst>
                    <a:ext uri="{9D8B030D-6E8A-4147-A177-3AD203B41FA5}">
                      <a16:colId xmlns:a16="http://schemas.microsoft.com/office/drawing/2014/main" val="1400477083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552407567"/>
                    </a:ext>
                  </a:extLst>
                </a:gridCol>
              </a:tblGrid>
              <a:tr h="882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33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Проведение профилактических медицинских осмотров, диспансеризации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локальных нормативных актов по проведению профилактических осмотров, диспансеризации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внутренних онлайн отчетов по профилактическим медосмотрам, диспансеризации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2526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02884" y="2319130"/>
          <a:ext cx="11869780" cy="2843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500">
                  <a:extLst>
                    <a:ext uri="{9D8B030D-6E8A-4147-A177-3AD203B41FA5}">
                      <a16:colId xmlns:a16="http://schemas.microsoft.com/office/drawing/2014/main" val="313059035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47803665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183183145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942845966"/>
                    </a:ext>
                  </a:extLst>
                </a:gridCol>
              </a:tblGrid>
              <a:tr h="1292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34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 диспансерного наблюдения, в том числе за женщинами в период беременности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локальных нормативных актов по организации диспансерного наблюдения, в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т.ч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. за женщинами в период беременности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внутренних онлайн отчетов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08105"/>
                  </a:ext>
                </a:extLst>
              </a:tr>
              <a:tr h="858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35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Организация вакцинации населения 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Лечебно-профилактические МО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локальных нормативных актов по организации вакцинации населения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Используют ли национальный календарь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2758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6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033078" y="2060848"/>
            <a:ext cx="2609752" cy="6505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72063" y="2058387"/>
            <a:ext cx="2421855" cy="6505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контроль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71457" y="2058387"/>
            <a:ext cx="2556171" cy="6505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контроль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3143672" y="1693866"/>
            <a:ext cx="432048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800" y="4236893"/>
            <a:ext cx="4143297" cy="23909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200" b="1" dirty="0">
                <a:ln w="0"/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88. Государственный контроль качества и безопасности медицинской деятельности</a:t>
            </a:r>
          </a:p>
          <a:p>
            <a:pPr algn="ctr">
              <a:defRPr/>
            </a:pPr>
            <a:endParaRPr lang="ru-RU" sz="1200" b="1" dirty="0">
              <a:ln w="0"/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200" b="1" dirty="0">
                <a:ln w="0"/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</a:t>
            </a:r>
          </a:p>
          <a:p>
            <a:pPr algn="ctr" eaLnBrk="1" hangingPunct="1">
              <a:defRPr/>
            </a:pPr>
            <a:r>
              <a:rPr lang="ru-RU" sz="1200" b="1" dirty="0">
                <a:ln w="0"/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12.11.2012 № 1152</a:t>
            </a:r>
            <a:br>
              <a:rPr lang="ru-RU" sz="1200" b="1" dirty="0">
                <a:ln w="0"/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n w="0"/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государственном контроле качества и безопасности медицинской деятельности»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85072" y="4186093"/>
            <a:ext cx="2421855" cy="23909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89. Ведомственный контроль качества и безопасности медицинской деятельности</a:t>
            </a:r>
          </a:p>
          <a:p>
            <a:pPr algn="ctr">
              <a:defRPr/>
            </a:pPr>
            <a:endParaRPr lang="ru-RU" sz="12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России 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21.12.2012 № 1340н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организации и проведения ведомственного контроля качества и безопасности медицинской деятельности»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468509" y="4160692"/>
            <a:ext cx="4143600" cy="2390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90. Внутренний контроль качества и безопасности медицинской деятельности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существляется </a:t>
            </a:r>
            <a:r>
              <a:rPr lang="ru-RU" sz="1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порядке, установленном руководителем медицинской организации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5879976" y="1693866"/>
            <a:ext cx="432048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8635080" y="1700808"/>
            <a:ext cx="432048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3123794" y="2718860"/>
            <a:ext cx="432048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5879976" y="2720748"/>
            <a:ext cx="432048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0800000">
            <a:off x="8638168" y="2723643"/>
            <a:ext cx="432048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43018" y="3093622"/>
            <a:ext cx="2609752" cy="94497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Росздравнадзор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482005" y="3095090"/>
            <a:ext cx="2796415" cy="95448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Государственные, муниципальные и частные медицинские организации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885072" y="3093185"/>
            <a:ext cx="2421855" cy="9623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ФОИВ, ОИВ субъекта РФ в сфере здравоохранения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35360" y="-67735"/>
            <a:ext cx="119582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800" dirty="0">
                <a:latin typeface="+mj-lt"/>
                <a:cs typeface="Times New Roman" panose="02020603050405020304" pitchFamily="18" charset="0"/>
              </a:rPr>
              <a:t>Статья 87  Контроль качества и безопасности медицинской деятельности (323-ФЗ «Об основах охраны здоровья граждан»)</a:t>
            </a:r>
            <a:endParaRPr lang="ru-RU" sz="2800" dirty="0">
              <a:latin typeface="+mj-lt"/>
            </a:endParaRPr>
          </a:p>
        </p:txBody>
      </p:sp>
      <p:sp>
        <p:nvSpPr>
          <p:cNvPr id="22" name="Прямоугольник 6"/>
          <p:cNvSpPr>
            <a:spLocks noChangeArrowheads="1"/>
          </p:cNvSpPr>
          <p:nvPr/>
        </p:nvSpPr>
        <p:spPr bwMode="auto">
          <a:xfrm>
            <a:off x="1207356" y="951136"/>
            <a:ext cx="97772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качества и безопасности медицинской деятельности осуществляется в следующих формах (трехуровневый контроль)</a:t>
            </a:r>
          </a:p>
        </p:txBody>
      </p:sp>
      <p:sp>
        <p:nvSpPr>
          <p:cNvPr id="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35988" y="6505002"/>
            <a:ext cx="2743200" cy="365125"/>
          </a:xfrm>
        </p:spPr>
        <p:txBody>
          <a:bodyPr/>
          <a:lstStyle/>
          <a:p>
            <a:fld id="{0EADCB21-5107-474B-8663-88C4EE0728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71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576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91344" y="692697"/>
          <a:ext cx="11881319" cy="5852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66">
                  <a:extLst>
                    <a:ext uri="{9D8B030D-6E8A-4147-A177-3AD203B41FA5}">
                      <a16:colId xmlns:a16="http://schemas.microsoft.com/office/drawing/2014/main" val="3627567623"/>
                    </a:ext>
                  </a:extLst>
                </a:gridCol>
                <a:gridCol w="2570865">
                  <a:extLst>
                    <a:ext uri="{9D8B030D-6E8A-4147-A177-3AD203B41FA5}">
                      <a16:colId xmlns:a16="http://schemas.microsoft.com/office/drawing/2014/main" val="3695966093"/>
                    </a:ext>
                  </a:extLst>
                </a:gridCol>
                <a:gridCol w="3902629">
                  <a:extLst>
                    <a:ext uri="{9D8B030D-6E8A-4147-A177-3AD203B41FA5}">
                      <a16:colId xmlns:a16="http://schemas.microsoft.com/office/drawing/2014/main" val="1694831950"/>
                    </a:ext>
                  </a:extLst>
                </a:gridCol>
                <a:gridCol w="5040559">
                  <a:extLst>
                    <a:ext uri="{9D8B030D-6E8A-4147-A177-3AD203B41FA5}">
                      <a16:colId xmlns:a16="http://schemas.microsoft.com/office/drawing/2014/main" val="992180131"/>
                    </a:ext>
                  </a:extLst>
                </a:gridCol>
              </a:tblGrid>
              <a:tr h="188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работы дневного стационара 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Лечебно-профилактические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локальных нормативных актов по работе дневного стационара: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положения об ответственных и комиссии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порядка госпитализации в дневной стационар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порядка организации «стационара на дому»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908359"/>
                  </a:ext>
                </a:extLst>
              </a:tr>
              <a:tr h="1788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профподготовки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переподготовки и повышения квалификации медработников, формирование системы оценки деятельности и развитие кадрового потенциала работников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Лечебно-профилактические МО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локальных нормативных актов по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профподготовке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переподготовке и повышению квалификации медработников, формированию системы оценки деятельности и развития кадрового потенциала работников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Проводят ли обучение работников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9259603"/>
                  </a:ext>
                </a:extLst>
              </a:tr>
              <a:tr h="2180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доступа работников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медорганизации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 клиническим рекомендациям, порядкам оказания медпомощи, стандартам медпомощи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Лечебно-профилактические МО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локальных нормативных актов по использованию клинических рекомендаций, порядков оказания медпомощи, стандартов медпомощи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ли у врача на его рабочем месте доступ к наглядно представленным клиническим рекомендациям, порядкам оказания медпомощи и стандартам медпомощи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084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7368" y="309760"/>
            <a:ext cx="11305256" cy="900759"/>
          </a:xfrm>
          <a:prstGeom prst="rect">
            <a:avLst/>
          </a:prstGeom>
        </p:spPr>
        <p:txBody>
          <a:bodyPr vert="horz" wrap="square" lIns="0" tIns="104648" rIns="0" bIns="0" rtlCol="0">
            <a:spAutoFit/>
          </a:bodyPr>
          <a:lstStyle/>
          <a:p>
            <a:pPr marR="5080" algn="ctr">
              <a:lnSpc>
                <a:spcPts val="3120"/>
              </a:lnSpc>
              <a:spcBef>
                <a:spcPts val="505"/>
              </a:spcBef>
            </a:pPr>
            <a:r>
              <a:rPr sz="3200" b="1" dirty="0">
                <a:latin typeface="Times New Roman" pitchFamily="18" charset="0"/>
                <a:ea typeface="Calibri Light"/>
                <a:cs typeface="Times New Roman" pitchFamily="18" charset="0"/>
              </a:rPr>
              <a:t>Структура внутреннего </a:t>
            </a:r>
            <a:r>
              <a:rPr sz="3200" b="1" dirty="0" err="1">
                <a:latin typeface="Times New Roman" pitchFamily="18" charset="0"/>
                <a:ea typeface="Calibri Light"/>
                <a:cs typeface="Times New Roman" pitchFamily="18" charset="0"/>
              </a:rPr>
              <a:t>контроля</a:t>
            </a:r>
            <a:r>
              <a:rPr sz="3200" b="1" dirty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sz="3200" b="1" dirty="0">
                <a:latin typeface="Times New Roman" pitchFamily="18" charset="0"/>
                <a:ea typeface="Calibri Light"/>
                <a:cs typeface="Times New Roman" pitchFamily="18" charset="0"/>
              </a:rPr>
              <a:t>в</a:t>
            </a:r>
            <a:r>
              <a:rPr lang="ru-RU" sz="3200" b="1" dirty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sz="3200" b="1" dirty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sz="3200" b="1" dirty="0" err="1">
                <a:latin typeface="Times New Roman" pitchFamily="18" charset="0"/>
                <a:ea typeface="Calibri Light"/>
                <a:cs typeface="Times New Roman" pitchFamily="18" charset="0"/>
              </a:rPr>
              <a:t>медицинской</a:t>
            </a:r>
            <a:r>
              <a:rPr sz="3200" b="1" dirty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sz="3200" b="1" dirty="0" err="1">
                <a:latin typeface="Times New Roman" pitchFamily="18" charset="0"/>
                <a:ea typeface="Calibri Light"/>
                <a:cs typeface="Times New Roman" pitchFamily="18" charset="0"/>
              </a:rPr>
              <a:t>организации</a:t>
            </a:r>
            <a:endParaRPr sz="3200" b="1" dirty="0">
              <a:latin typeface="Times New Roman" pitchFamily="18" charset="0"/>
              <a:ea typeface="Calibri Light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7301" y="1354200"/>
            <a:ext cx="6737350" cy="623248"/>
          </a:xfrm>
          <a:prstGeom prst="rect">
            <a:avLst/>
          </a:prstGeom>
          <a:solidFill>
            <a:srgbClr val="2E5496"/>
          </a:solidFill>
          <a:ln>
            <a:solidFill>
              <a:schemeClr val="tx1"/>
            </a:solidFill>
          </a:ln>
        </p:spPr>
        <p:txBody>
          <a:bodyPr vert="horz" wrap="square" lIns="0" tIns="76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sz="2000" spc="-130" dirty="0">
                <a:solidFill>
                  <a:srgbClr val="FFFFFF"/>
                </a:solidFill>
                <a:latin typeface="Trebuchet MS"/>
                <a:cs typeface="Trebuchet MS"/>
              </a:rPr>
              <a:t>Руководитель </a:t>
            </a:r>
            <a:r>
              <a:rPr sz="2000" spc="75" dirty="0">
                <a:solidFill>
                  <a:srgbClr val="FFFFFF"/>
                </a:solidFill>
                <a:latin typeface="Trebuchet MS"/>
                <a:cs typeface="Trebuchet MS"/>
              </a:rPr>
              <a:t>/ </a:t>
            </a:r>
            <a:r>
              <a:rPr sz="2000" spc="-140" dirty="0">
                <a:solidFill>
                  <a:srgbClr val="FFFFFF"/>
                </a:solidFill>
                <a:latin typeface="Trebuchet MS"/>
                <a:cs typeface="Trebuchet MS"/>
              </a:rPr>
              <a:t>заместитель</a:t>
            </a:r>
            <a:r>
              <a:rPr sz="2000" spc="-3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FFFFFF"/>
                </a:solidFill>
                <a:latin typeface="Trebuchet MS"/>
                <a:cs typeface="Trebuchet MS"/>
              </a:rPr>
              <a:t>руководителя</a:t>
            </a:r>
            <a:endParaRPr sz="2000" dirty="0">
              <a:latin typeface="Trebuchet MS"/>
              <a:cs typeface="Trebuchet MS"/>
            </a:endParaRPr>
          </a:p>
          <a:p>
            <a:pPr marL="3175" algn="ctr">
              <a:lnSpc>
                <a:spcPct val="100000"/>
              </a:lnSpc>
              <a:spcBef>
                <a:spcPts val="5"/>
              </a:spcBef>
            </a:pP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медицинской</a:t>
            </a:r>
            <a:r>
              <a:rPr sz="20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организации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/>
          </p:cNvSpPr>
          <p:nvPr/>
        </p:nvSpPr>
        <p:spPr>
          <a:xfrm>
            <a:off x="7921688" y="2842225"/>
            <a:ext cx="1393825" cy="2880000"/>
          </a:xfrm>
          <a:prstGeom prst="rect">
            <a:avLst/>
          </a:prstGeom>
          <a:solidFill>
            <a:srgbClr val="2E5496"/>
          </a:solidFill>
          <a:ln>
            <a:solidFill>
              <a:schemeClr val="tx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139700">
              <a:lnSpc>
                <a:spcPct val="100000"/>
              </a:lnSpc>
            </a:pPr>
            <a:r>
              <a:rPr sz="1600" dirty="0">
                <a:latin typeface="DejaVu Sans"/>
                <a:cs typeface="DejaVu Sans"/>
              </a:rPr>
              <a:t>Врачебная</a:t>
            </a:r>
          </a:p>
          <a:p>
            <a:pPr marL="197485">
              <a:lnSpc>
                <a:spcPct val="100000"/>
              </a:lnSpc>
            </a:pPr>
            <a:r>
              <a:rPr sz="1600" dirty="0">
                <a:latin typeface="DejaVu Sans"/>
                <a:cs typeface="DejaVu Sans"/>
              </a:rPr>
              <a:t>комиссия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27300" y="2824225"/>
            <a:ext cx="2145030" cy="2880000"/>
          </a:xfrm>
          <a:prstGeom prst="rect">
            <a:avLst/>
          </a:prstGeom>
          <a:solidFill>
            <a:srgbClr val="2E5496"/>
          </a:solidFill>
          <a:ln>
            <a:solidFill>
              <a:schemeClr val="tx1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150" b="1" dirty="0">
              <a:latin typeface="Times New Roman"/>
              <a:cs typeface="Times New Roman"/>
            </a:endParaRPr>
          </a:p>
          <a:p>
            <a:pPr marL="113664" marR="109220" algn="ctr">
              <a:lnSpc>
                <a:spcPct val="100000"/>
              </a:lnSpc>
            </a:pPr>
            <a:r>
              <a:rPr sz="1600" dirty="0">
                <a:latin typeface="DejaVu Sans"/>
                <a:cs typeface="DejaVu Sans"/>
              </a:rPr>
              <a:t>Комиссия (Служба)  по внутреннему  контролю /  (уполномоченное  лицо по качеству и  безопасности  медицинской  деятельности)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419725" y="3121268"/>
            <a:ext cx="1728191" cy="200824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wrap="square" lIns="0" tIns="0" rIns="0" bIns="0" rtlCol="0" anchor="t">
            <a:spAutoFit/>
          </a:bodyPr>
          <a:lstStyle/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800" dirty="0">
                <a:latin typeface="DejaVu Sans"/>
                <a:cs typeface="DejaVu Sans"/>
              </a:rPr>
              <a:t>Руководители</a:t>
            </a:r>
          </a:p>
          <a:p>
            <a:pPr marL="1270" algn="ctr">
              <a:lnSpc>
                <a:spcPct val="100000"/>
              </a:lnSpc>
            </a:pPr>
            <a:r>
              <a:rPr sz="1800" dirty="0">
                <a:latin typeface="DejaVu Sans"/>
                <a:cs typeface="DejaVu Sans"/>
              </a:rPr>
              <a:t>структурных</a:t>
            </a: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lang="ru-RU" sz="1800" dirty="0" err="1" smtClean="0">
                <a:latin typeface="DejaVu Sans"/>
                <a:cs typeface="DejaVu Sans"/>
              </a:rPr>
              <a:t>п</a:t>
            </a:r>
            <a:r>
              <a:rPr sz="1800" dirty="0" err="1" smtClean="0">
                <a:latin typeface="DejaVu Sans"/>
                <a:cs typeface="DejaVu Sans"/>
              </a:rPr>
              <a:t>одразделений</a:t>
            </a:r>
            <a:endParaRPr lang="ru-RU" sz="1800" dirty="0" smtClean="0">
              <a:latin typeface="DejaVu Sans"/>
              <a:cs typeface="DejaVu Sans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endParaRPr lang="ru-RU" dirty="0" smtClean="0">
              <a:latin typeface="DejaVu Sans"/>
              <a:cs typeface="DejaVu Sans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endParaRPr sz="1800" dirty="0">
              <a:latin typeface="DejaVu Sans"/>
              <a:cs typeface="DejaVu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59251" y="2490851"/>
            <a:ext cx="4908550" cy="0"/>
          </a:xfrm>
          <a:custGeom>
            <a:avLst/>
            <a:gdLst/>
            <a:ahLst/>
            <a:cxnLst/>
            <a:rect l="l" t="t" r="r" b="b"/>
            <a:pathLst>
              <a:path w="4908550">
                <a:moveTo>
                  <a:pt x="4908550" y="0"/>
                </a:moveTo>
                <a:lnTo>
                  <a:pt x="0" y="0"/>
                </a:lnTo>
              </a:path>
            </a:pathLst>
          </a:custGeom>
          <a:ln w="1905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29573" y="2490723"/>
            <a:ext cx="76200" cy="333375"/>
          </a:xfrm>
          <a:custGeom>
            <a:avLst/>
            <a:gdLst/>
            <a:ahLst/>
            <a:cxnLst/>
            <a:rect l="l" t="t" r="r" b="b"/>
            <a:pathLst>
              <a:path w="76200" h="333375">
                <a:moveTo>
                  <a:pt x="28575" y="257175"/>
                </a:moveTo>
                <a:lnTo>
                  <a:pt x="0" y="257175"/>
                </a:lnTo>
                <a:lnTo>
                  <a:pt x="38100" y="333375"/>
                </a:lnTo>
                <a:lnTo>
                  <a:pt x="69850" y="269875"/>
                </a:lnTo>
                <a:lnTo>
                  <a:pt x="28575" y="269875"/>
                </a:lnTo>
                <a:lnTo>
                  <a:pt x="28575" y="257175"/>
                </a:lnTo>
                <a:close/>
              </a:path>
              <a:path w="76200" h="333375">
                <a:moveTo>
                  <a:pt x="47625" y="0"/>
                </a:moveTo>
                <a:lnTo>
                  <a:pt x="28575" y="0"/>
                </a:lnTo>
                <a:lnTo>
                  <a:pt x="28575" y="269875"/>
                </a:lnTo>
                <a:lnTo>
                  <a:pt x="47625" y="269875"/>
                </a:lnTo>
                <a:lnTo>
                  <a:pt x="47625" y="0"/>
                </a:lnTo>
                <a:close/>
              </a:path>
              <a:path w="76200" h="333375">
                <a:moveTo>
                  <a:pt x="76200" y="257175"/>
                </a:moveTo>
                <a:lnTo>
                  <a:pt x="47625" y="257175"/>
                </a:lnTo>
                <a:lnTo>
                  <a:pt x="47625" y="269875"/>
                </a:lnTo>
                <a:lnTo>
                  <a:pt x="69850" y="269875"/>
                </a:lnTo>
                <a:lnTo>
                  <a:pt x="76200" y="257175"/>
                </a:lnTo>
                <a:close/>
              </a:path>
            </a:pathLst>
          </a:custGeom>
          <a:solidFill>
            <a:srgbClr val="000000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21151" y="2495550"/>
            <a:ext cx="76200" cy="328930"/>
          </a:xfrm>
          <a:custGeom>
            <a:avLst/>
            <a:gdLst/>
            <a:ahLst/>
            <a:cxnLst/>
            <a:rect l="l" t="t" r="r" b="b"/>
            <a:pathLst>
              <a:path w="76200" h="328930">
                <a:moveTo>
                  <a:pt x="28568" y="252349"/>
                </a:moveTo>
                <a:lnTo>
                  <a:pt x="0" y="252349"/>
                </a:lnTo>
                <a:lnTo>
                  <a:pt x="38100" y="328549"/>
                </a:lnTo>
                <a:lnTo>
                  <a:pt x="69850" y="265049"/>
                </a:lnTo>
                <a:lnTo>
                  <a:pt x="28575" y="265049"/>
                </a:lnTo>
                <a:lnTo>
                  <a:pt x="28568" y="252349"/>
                </a:lnTo>
                <a:close/>
              </a:path>
              <a:path w="76200" h="328930">
                <a:moveTo>
                  <a:pt x="47498" y="0"/>
                </a:moveTo>
                <a:lnTo>
                  <a:pt x="28448" y="0"/>
                </a:lnTo>
                <a:lnTo>
                  <a:pt x="28575" y="265049"/>
                </a:lnTo>
                <a:lnTo>
                  <a:pt x="47625" y="265049"/>
                </a:lnTo>
                <a:lnTo>
                  <a:pt x="47498" y="0"/>
                </a:lnTo>
                <a:close/>
              </a:path>
              <a:path w="76200" h="328930">
                <a:moveTo>
                  <a:pt x="76200" y="252349"/>
                </a:moveTo>
                <a:lnTo>
                  <a:pt x="47618" y="252349"/>
                </a:lnTo>
                <a:lnTo>
                  <a:pt x="47625" y="265049"/>
                </a:lnTo>
                <a:lnTo>
                  <a:pt x="69850" y="265049"/>
                </a:lnTo>
                <a:lnTo>
                  <a:pt x="76200" y="252349"/>
                </a:lnTo>
                <a:close/>
              </a:path>
            </a:pathLst>
          </a:custGeom>
          <a:solidFill>
            <a:srgbClr val="000000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32525" y="2011298"/>
            <a:ext cx="52772" cy="1109970"/>
          </a:xfrm>
          <a:custGeom>
            <a:avLst/>
            <a:gdLst/>
            <a:ahLst/>
            <a:cxnLst/>
            <a:rect l="l" t="t" r="r" b="b"/>
            <a:pathLst>
              <a:path w="76200" h="958850">
                <a:moveTo>
                  <a:pt x="28575" y="882650"/>
                </a:moveTo>
                <a:lnTo>
                  <a:pt x="0" y="882650"/>
                </a:lnTo>
                <a:lnTo>
                  <a:pt x="38100" y="958850"/>
                </a:lnTo>
                <a:lnTo>
                  <a:pt x="69850" y="895350"/>
                </a:lnTo>
                <a:lnTo>
                  <a:pt x="28575" y="895350"/>
                </a:lnTo>
                <a:lnTo>
                  <a:pt x="28575" y="882650"/>
                </a:lnTo>
                <a:close/>
              </a:path>
              <a:path w="76200" h="958850">
                <a:moveTo>
                  <a:pt x="47625" y="0"/>
                </a:moveTo>
                <a:lnTo>
                  <a:pt x="28575" y="0"/>
                </a:lnTo>
                <a:lnTo>
                  <a:pt x="28575" y="895350"/>
                </a:lnTo>
                <a:lnTo>
                  <a:pt x="47625" y="895350"/>
                </a:lnTo>
                <a:lnTo>
                  <a:pt x="47625" y="0"/>
                </a:lnTo>
                <a:close/>
              </a:path>
              <a:path w="76200" h="958850">
                <a:moveTo>
                  <a:pt x="76200" y="882650"/>
                </a:moveTo>
                <a:lnTo>
                  <a:pt x="47625" y="882650"/>
                </a:lnTo>
                <a:lnTo>
                  <a:pt x="47625" y="895350"/>
                </a:lnTo>
                <a:lnTo>
                  <a:pt x="69850" y="895350"/>
                </a:lnTo>
                <a:lnTo>
                  <a:pt x="76200" y="882650"/>
                </a:lnTo>
                <a:close/>
              </a:path>
            </a:pathLst>
          </a:custGeom>
          <a:solidFill>
            <a:srgbClr val="000000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99000" y="3411473"/>
            <a:ext cx="720725" cy="76835"/>
          </a:xfrm>
          <a:custGeom>
            <a:avLst/>
            <a:gdLst/>
            <a:ahLst/>
            <a:cxnLst/>
            <a:rect l="l" t="t" r="r" b="b"/>
            <a:pathLst>
              <a:path w="720725" h="76835">
                <a:moveTo>
                  <a:pt x="644525" y="47749"/>
                </a:moveTo>
                <a:lnTo>
                  <a:pt x="644525" y="76326"/>
                </a:lnTo>
                <a:lnTo>
                  <a:pt x="701675" y="47751"/>
                </a:lnTo>
                <a:lnTo>
                  <a:pt x="644525" y="47749"/>
                </a:lnTo>
                <a:close/>
              </a:path>
              <a:path w="720725" h="76835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7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720725" h="76835">
                <a:moveTo>
                  <a:pt x="644525" y="28699"/>
                </a:moveTo>
                <a:lnTo>
                  <a:pt x="644525" y="47749"/>
                </a:lnTo>
                <a:lnTo>
                  <a:pt x="657225" y="47751"/>
                </a:lnTo>
                <a:lnTo>
                  <a:pt x="657225" y="28701"/>
                </a:lnTo>
                <a:lnTo>
                  <a:pt x="644525" y="28699"/>
                </a:lnTo>
                <a:close/>
              </a:path>
              <a:path w="720725" h="76835">
                <a:moveTo>
                  <a:pt x="644525" y="126"/>
                </a:moveTo>
                <a:lnTo>
                  <a:pt x="644525" y="28699"/>
                </a:lnTo>
                <a:lnTo>
                  <a:pt x="657225" y="28701"/>
                </a:lnTo>
                <a:lnTo>
                  <a:pt x="657225" y="47751"/>
                </a:lnTo>
                <a:lnTo>
                  <a:pt x="701680" y="47749"/>
                </a:lnTo>
                <a:lnTo>
                  <a:pt x="720725" y="38226"/>
                </a:lnTo>
                <a:lnTo>
                  <a:pt x="644525" y="126"/>
                </a:lnTo>
                <a:close/>
              </a:path>
              <a:path w="720725" h="76835">
                <a:moveTo>
                  <a:pt x="76200" y="28577"/>
                </a:moveTo>
                <a:lnTo>
                  <a:pt x="76200" y="47627"/>
                </a:lnTo>
                <a:lnTo>
                  <a:pt x="644525" y="47749"/>
                </a:lnTo>
                <a:lnTo>
                  <a:pt x="644525" y="28699"/>
                </a:lnTo>
                <a:lnTo>
                  <a:pt x="76200" y="28577"/>
                </a:lnTo>
                <a:close/>
              </a:path>
              <a:path w="720725" h="76835">
                <a:moveTo>
                  <a:pt x="63500" y="28575"/>
                </a:moveTo>
                <a:lnTo>
                  <a:pt x="63500" y="47625"/>
                </a:lnTo>
                <a:lnTo>
                  <a:pt x="76200" y="47627"/>
                </a:lnTo>
                <a:lnTo>
                  <a:pt x="76200" y="28577"/>
                </a:lnTo>
                <a:lnTo>
                  <a:pt x="63500" y="28575"/>
                </a:lnTo>
                <a:close/>
              </a:path>
              <a:path w="720725" h="76835">
                <a:moveTo>
                  <a:pt x="76200" y="28575"/>
                </a:moveTo>
                <a:lnTo>
                  <a:pt x="63500" y="28575"/>
                </a:lnTo>
                <a:lnTo>
                  <a:pt x="76200" y="28577"/>
                </a:lnTo>
                <a:close/>
              </a:path>
            </a:pathLst>
          </a:custGeom>
          <a:solidFill>
            <a:srgbClr val="000000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70673" y="3411473"/>
            <a:ext cx="720725" cy="76835"/>
          </a:xfrm>
          <a:custGeom>
            <a:avLst/>
            <a:gdLst/>
            <a:ahLst/>
            <a:cxnLst/>
            <a:rect l="l" t="t" r="r" b="b"/>
            <a:pathLst>
              <a:path w="720725" h="76835">
                <a:moveTo>
                  <a:pt x="644525" y="47749"/>
                </a:moveTo>
                <a:lnTo>
                  <a:pt x="644525" y="76326"/>
                </a:lnTo>
                <a:lnTo>
                  <a:pt x="701675" y="47751"/>
                </a:lnTo>
                <a:lnTo>
                  <a:pt x="644525" y="47749"/>
                </a:lnTo>
                <a:close/>
              </a:path>
              <a:path w="720725" h="76835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7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720725" h="76835">
                <a:moveTo>
                  <a:pt x="644525" y="28699"/>
                </a:moveTo>
                <a:lnTo>
                  <a:pt x="644525" y="47749"/>
                </a:lnTo>
                <a:lnTo>
                  <a:pt x="657225" y="47751"/>
                </a:lnTo>
                <a:lnTo>
                  <a:pt x="657225" y="28701"/>
                </a:lnTo>
                <a:lnTo>
                  <a:pt x="644525" y="28699"/>
                </a:lnTo>
                <a:close/>
              </a:path>
              <a:path w="720725" h="76835">
                <a:moveTo>
                  <a:pt x="644525" y="126"/>
                </a:moveTo>
                <a:lnTo>
                  <a:pt x="644525" y="28699"/>
                </a:lnTo>
                <a:lnTo>
                  <a:pt x="657225" y="28701"/>
                </a:lnTo>
                <a:lnTo>
                  <a:pt x="657225" y="47751"/>
                </a:lnTo>
                <a:lnTo>
                  <a:pt x="701680" y="47749"/>
                </a:lnTo>
                <a:lnTo>
                  <a:pt x="720725" y="38226"/>
                </a:lnTo>
                <a:lnTo>
                  <a:pt x="644525" y="126"/>
                </a:lnTo>
                <a:close/>
              </a:path>
              <a:path w="720725" h="76835">
                <a:moveTo>
                  <a:pt x="76200" y="28577"/>
                </a:moveTo>
                <a:lnTo>
                  <a:pt x="76200" y="47627"/>
                </a:lnTo>
                <a:lnTo>
                  <a:pt x="644525" y="47749"/>
                </a:lnTo>
                <a:lnTo>
                  <a:pt x="644525" y="28699"/>
                </a:lnTo>
                <a:lnTo>
                  <a:pt x="76200" y="28577"/>
                </a:lnTo>
                <a:close/>
              </a:path>
              <a:path w="720725" h="76835">
                <a:moveTo>
                  <a:pt x="63500" y="28575"/>
                </a:moveTo>
                <a:lnTo>
                  <a:pt x="63500" y="47625"/>
                </a:lnTo>
                <a:lnTo>
                  <a:pt x="76200" y="47627"/>
                </a:lnTo>
                <a:lnTo>
                  <a:pt x="76200" y="28577"/>
                </a:lnTo>
                <a:lnTo>
                  <a:pt x="63500" y="28575"/>
                </a:lnTo>
                <a:close/>
              </a:path>
              <a:path w="720725" h="76835">
                <a:moveTo>
                  <a:pt x="76200" y="28575"/>
                </a:moveTo>
                <a:lnTo>
                  <a:pt x="63500" y="28575"/>
                </a:lnTo>
                <a:lnTo>
                  <a:pt x="76200" y="28577"/>
                </a:lnTo>
                <a:close/>
              </a:path>
            </a:pathLst>
          </a:custGeom>
          <a:solidFill>
            <a:srgbClr val="000000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72076" y="5183123"/>
            <a:ext cx="3199130" cy="76200"/>
          </a:xfrm>
          <a:custGeom>
            <a:avLst/>
            <a:gdLst/>
            <a:ahLst/>
            <a:cxnLst/>
            <a:rect l="l" t="t" r="r" b="b"/>
            <a:pathLst>
              <a:path w="3199129" h="76200">
                <a:moveTo>
                  <a:pt x="76073" y="0"/>
                </a:moveTo>
                <a:lnTo>
                  <a:pt x="0" y="38100"/>
                </a:lnTo>
                <a:lnTo>
                  <a:pt x="76073" y="76200"/>
                </a:lnTo>
                <a:lnTo>
                  <a:pt x="76073" y="47625"/>
                </a:lnTo>
                <a:lnTo>
                  <a:pt x="63500" y="47625"/>
                </a:lnTo>
                <a:lnTo>
                  <a:pt x="63500" y="28575"/>
                </a:lnTo>
                <a:lnTo>
                  <a:pt x="76073" y="28575"/>
                </a:lnTo>
                <a:lnTo>
                  <a:pt x="76073" y="0"/>
                </a:lnTo>
                <a:close/>
              </a:path>
              <a:path w="3199129" h="76200">
                <a:moveTo>
                  <a:pt x="3122549" y="0"/>
                </a:moveTo>
                <a:lnTo>
                  <a:pt x="3122549" y="76200"/>
                </a:lnTo>
                <a:lnTo>
                  <a:pt x="3179699" y="47625"/>
                </a:lnTo>
                <a:lnTo>
                  <a:pt x="3135249" y="47625"/>
                </a:lnTo>
                <a:lnTo>
                  <a:pt x="3135249" y="28575"/>
                </a:lnTo>
                <a:lnTo>
                  <a:pt x="3179699" y="28575"/>
                </a:lnTo>
                <a:lnTo>
                  <a:pt x="3122549" y="0"/>
                </a:lnTo>
                <a:close/>
              </a:path>
              <a:path w="3199129" h="76200">
                <a:moveTo>
                  <a:pt x="76073" y="28575"/>
                </a:moveTo>
                <a:lnTo>
                  <a:pt x="63500" y="28575"/>
                </a:lnTo>
                <a:lnTo>
                  <a:pt x="63500" y="47625"/>
                </a:lnTo>
                <a:lnTo>
                  <a:pt x="76073" y="47625"/>
                </a:lnTo>
                <a:lnTo>
                  <a:pt x="76073" y="28575"/>
                </a:lnTo>
                <a:close/>
              </a:path>
              <a:path w="3199129" h="76200">
                <a:moveTo>
                  <a:pt x="3122549" y="28575"/>
                </a:moveTo>
                <a:lnTo>
                  <a:pt x="76073" y="28575"/>
                </a:lnTo>
                <a:lnTo>
                  <a:pt x="76073" y="47625"/>
                </a:lnTo>
                <a:lnTo>
                  <a:pt x="3122549" y="47625"/>
                </a:lnTo>
                <a:lnTo>
                  <a:pt x="3122549" y="28575"/>
                </a:lnTo>
                <a:close/>
              </a:path>
              <a:path w="3199129" h="76200">
                <a:moveTo>
                  <a:pt x="3179699" y="28575"/>
                </a:moveTo>
                <a:lnTo>
                  <a:pt x="3135249" y="28575"/>
                </a:lnTo>
                <a:lnTo>
                  <a:pt x="3135249" y="47625"/>
                </a:lnTo>
                <a:lnTo>
                  <a:pt x="3179699" y="47625"/>
                </a:lnTo>
                <a:lnTo>
                  <a:pt x="3198749" y="38100"/>
                </a:lnTo>
                <a:lnTo>
                  <a:pt x="3179699" y="28575"/>
                </a:lnTo>
                <a:close/>
              </a:path>
            </a:pathLst>
          </a:custGeom>
          <a:solidFill>
            <a:srgbClr val="000000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07368" y="5775452"/>
            <a:ext cx="11305256" cy="894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900" dirty="0">
                <a:latin typeface="DejaVu Sans"/>
                <a:cs typeface="DejaVu Sans"/>
              </a:rPr>
              <a:t>Организация и проведение внутреннего контроля осуществляется с учетом вида медицинской  организации, видов, условий и форм оказания медицинской помощи и перечня работ (услуг),  указанных в лицензии на осуществление медицинской деятельности</a:t>
            </a:r>
            <a:r>
              <a:rPr sz="1900" spc="-250" dirty="0">
                <a:latin typeface="DejaVu Sans"/>
                <a:cs typeface="DejaVu Sans"/>
              </a:rPr>
              <a:t>.</a:t>
            </a:r>
            <a:endParaRPr sz="1900" dirty="0">
              <a:latin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4527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62951505"/>
              </p:ext>
            </p:extLst>
          </p:nvPr>
        </p:nvGraphicFramePr>
        <p:xfrm>
          <a:off x="1" y="413886"/>
          <a:ext cx="12192000" cy="5724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54381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680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ЛАБОРАТОРИЯ КАЧЕСТВА</a:t>
            </a:r>
            <a:endParaRPr lang="ru-RU" sz="5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472665"/>
            <a:ext cx="10527632" cy="431853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dirty="0" smtClean="0"/>
              <a:t>Аудит лечебных учреждений, подразделений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dirty="0" smtClean="0"/>
              <a:t>Отчёт и план коррекционных действий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dirty="0" err="1" smtClean="0"/>
              <a:t>Коучинг</a:t>
            </a:r>
            <a:r>
              <a:rPr lang="ru-RU" sz="4000" dirty="0" smtClean="0"/>
              <a:t> команды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dirty="0" smtClean="0"/>
              <a:t>Контроль результатов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5413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9292" y="2560320"/>
            <a:ext cx="923062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latin typeface="Arial" panose="020B0604020202020204" pitchFamily="34" charset="0"/>
              </a:rPr>
              <a:t>ZOOM id 915 </a:t>
            </a:r>
            <a:r>
              <a:rPr lang="en-US" sz="6600" dirty="0">
                <a:latin typeface="Arial" panose="020B0604020202020204" pitchFamily="34" charset="0"/>
              </a:rPr>
              <a:t>443 </a:t>
            </a:r>
            <a:r>
              <a:rPr lang="en-US" sz="6600" dirty="0" smtClean="0">
                <a:latin typeface="Arial" panose="020B0604020202020204" pitchFamily="34" charset="0"/>
              </a:rPr>
              <a:t>3447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205467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6075872"/>
          </a:xfrm>
        </p:spPr>
        <p:txBody>
          <a:bodyPr>
            <a:normAutofit fontScale="90000"/>
          </a:bodyPr>
          <a:lstStyle/>
          <a:p>
            <a:pPr marL="1422400">
              <a:spcBef>
                <a:spcPts val="270"/>
              </a:spcBef>
            </a:pPr>
            <a:r>
              <a:rPr lang="ru-RU" sz="4400" b="1" spc="-5" dirty="0">
                <a:latin typeface="Calibri"/>
                <a:cs typeface="Calibri"/>
              </a:rPr>
              <a:t>Постановление Правительства </a:t>
            </a:r>
            <a:r>
              <a:rPr lang="ru-RU" sz="4400" b="1" spc="-10" dirty="0">
                <a:latin typeface="Calibri"/>
                <a:cs typeface="Calibri"/>
              </a:rPr>
              <a:t>РФ от 16.04.2012 </a:t>
            </a:r>
            <a:r>
              <a:rPr lang="ru-RU" sz="4400" b="1" spc="-5" dirty="0">
                <a:latin typeface="Calibri"/>
                <a:cs typeface="Calibri"/>
              </a:rPr>
              <a:t>N</a:t>
            </a:r>
            <a:r>
              <a:rPr lang="ru-RU" sz="4400" b="1" spc="55" dirty="0">
                <a:latin typeface="Calibri"/>
                <a:cs typeface="Calibri"/>
              </a:rPr>
              <a:t> </a:t>
            </a:r>
            <a:r>
              <a:rPr lang="ru-RU" sz="4400" b="1" spc="-10" dirty="0">
                <a:latin typeface="Calibri"/>
                <a:cs typeface="Calibri"/>
              </a:rPr>
              <a:t>291</a:t>
            </a:r>
            <a:r>
              <a:rPr lang="ru-RU" sz="4400" dirty="0">
                <a:latin typeface="Calibri"/>
                <a:cs typeface="Calibri"/>
              </a:rPr>
              <a:t/>
            </a:r>
            <a:br>
              <a:rPr lang="ru-RU" sz="4400" dirty="0">
                <a:latin typeface="Calibri"/>
                <a:cs typeface="Calibri"/>
              </a:rPr>
            </a:br>
            <a:r>
              <a:rPr lang="ru-RU" sz="4400" b="1" spc="-5" dirty="0">
                <a:latin typeface="Calibri"/>
                <a:cs typeface="Calibri"/>
              </a:rPr>
              <a:t>«О лицензировании </a:t>
            </a:r>
            <a:r>
              <a:rPr lang="ru-RU" sz="4400" b="1" spc="-10" dirty="0">
                <a:latin typeface="Calibri"/>
                <a:cs typeface="Calibri"/>
              </a:rPr>
              <a:t>медицинской деятельности…»</a:t>
            </a:r>
            <a:r>
              <a:rPr lang="ru-RU" sz="4400" dirty="0">
                <a:latin typeface="Calibri"/>
                <a:cs typeface="Calibri"/>
              </a:rPr>
              <a:t/>
            </a:r>
            <a:br>
              <a:rPr lang="ru-RU" sz="4400" dirty="0">
                <a:latin typeface="Calibri"/>
                <a:cs typeface="Calibri"/>
              </a:rPr>
            </a:br>
            <a:r>
              <a:rPr lang="ru-RU" b="1" spc="-5" dirty="0">
                <a:solidFill>
                  <a:srgbClr val="FF0000"/>
                </a:solidFill>
                <a:latin typeface="Calibri"/>
                <a:cs typeface="Calibri"/>
              </a:rPr>
              <a:t>отсутствие внутреннего </a:t>
            </a:r>
            <a:r>
              <a:rPr lang="ru-RU" b="1" spc="-10" dirty="0">
                <a:solidFill>
                  <a:srgbClr val="FF0000"/>
                </a:solidFill>
                <a:latin typeface="Calibri"/>
                <a:cs typeface="Calibri"/>
              </a:rPr>
              <a:t>контроля качества </a:t>
            </a:r>
            <a:r>
              <a:rPr lang="ru-RU" b="1" dirty="0">
                <a:solidFill>
                  <a:srgbClr val="FF0000"/>
                </a:solidFill>
                <a:latin typeface="Calibri"/>
                <a:cs typeface="Calibri"/>
              </a:rPr>
              <a:t>и </a:t>
            </a:r>
            <a:r>
              <a:rPr lang="ru-RU" b="1" spc="-5" dirty="0">
                <a:solidFill>
                  <a:srgbClr val="FF0000"/>
                </a:solidFill>
                <a:latin typeface="Calibri"/>
                <a:cs typeface="Calibri"/>
              </a:rPr>
              <a:t>безопасности </a:t>
            </a:r>
            <a:r>
              <a:rPr lang="ru-RU" b="1" spc="-10" dirty="0">
                <a:solidFill>
                  <a:srgbClr val="FF0000"/>
                </a:solidFill>
                <a:latin typeface="Calibri"/>
                <a:cs typeface="Calibri"/>
              </a:rPr>
              <a:t>медицинской деятельности  является грубым </a:t>
            </a:r>
            <a:r>
              <a:rPr lang="ru-RU" b="1" spc="-5" dirty="0">
                <a:solidFill>
                  <a:srgbClr val="FF0000"/>
                </a:solidFill>
                <a:latin typeface="Calibri"/>
                <a:cs typeface="Calibri"/>
              </a:rPr>
              <a:t>нарушением лицензионных требований </a:t>
            </a:r>
            <a:r>
              <a:rPr lang="ru-RU" b="1" dirty="0">
                <a:latin typeface="Calibri"/>
                <a:cs typeface="Calibri"/>
              </a:rPr>
              <a:t>и</a:t>
            </a:r>
            <a:r>
              <a:rPr lang="ru-RU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ru-RU" b="1" spc="-10" dirty="0">
                <a:latin typeface="Calibri"/>
                <a:cs typeface="Calibri"/>
              </a:rPr>
              <a:t>предусматривает </a:t>
            </a:r>
            <a:r>
              <a:rPr lang="ru-RU" b="1" spc="-5" dirty="0">
                <a:latin typeface="Calibri"/>
                <a:cs typeface="Calibri"/>
              </a:rPr>
              <a:t>наказание вплоть</a:t>
            </a:r>
            <a:r>
              <a:rPr lang="ru-RU" b="1" spc="-85" dirty="0">
                <a:latin typeface="Calibri"/>
                <a:cs typeface="Calibri"/>
              </a:rPr>
              <a:t> </a:t>
            </a:r>
            <a:r>
              <a:rPr lang="ru-RU" b="1" spc="-10" dirty="0">
                <a:latin typeface="Calibri"/>
                <a:cs typeface="Calibri"/>
              </a:rPr>
              <a:t>до</a:t>
            </a:r>
            <a:r>
              <a:rPr lang="ru-RU" dirty="0">
                <a:latin typeface="Calibri"/>
                <a:cs typeface="Calibri"/>
              </a:rPr>
              <a:t/>
            </a:r>
            <a:br>
              <a:rPr lang="ru-RU" dirty="0">
                <a:latin typeface="Calibri"/>
                <a:cs typeface="Calibri"/>
              </a:rPr>
            </a:br>
            <a:r>
              <a:rPr lang="ru-RU" b="1" spc="-10" dirty="0">
                <a:latin typeface="Calibri"/>
                <a:cs typeface="Calibri"/>
              </a:rPr>
              <a:t>административного </a:t>
            </a:r>
            <a:r>
              <a:rPr lang="ru-RU" b="1" spc="-5" dirty="0">
                <a:latin typeface="Calibri"/>
                <a:cs typeface="Calibri"/>
              </a:rPr>
              <a:t>приостановления </a:t>
            </a:r>
            <a:r>
              <a:rPr lang="ru-RU" b="1" spc="-10" dirty="0">
                <a:latin typeface="Calibri"/>
                <a:cs typeface="Calibri"/>
              </a:rPr>
              <a:t>деятельности </a:t>
            </a:r>
            <a:r>
              <a:rPr lang="ru-RU" b="1" dirty="0">
                <a:latin typeface="Calibri"/>
                <a:cs typeface="Calibri"/>
              </a:rPr>
              <a:t>на </a:t>
            </a:r>
            <a:r>
              <a:rPr lang="ru-RU" b="1" spc="-5" dirty="0">
                <a:latin typeface="Calibri"/>
                <a:cs typeface="Calibri"/>
              </a:rPr>
              <a:t>срок </a:t>
            </a:r>
            <a:r>
              <a:rPr lang="ru-RU" b="1" spc="-10" dirty="0">
                <a:latin typeface="Calibri"/>
                <a:cs typeface="Calibri"/>
              </a:rPr>
              <a:t>до </a:t>
            </a:r>
            <a:r>
              <a:rPr lang="ru-RU" b="1" spc="-5" dirty="0">
                <a:latin typeface="Calibri"/>
                <a:cs typeface="Calibri"/>
              </a:rPr>
              <a:t>девяноста</a:t>
            </a:r>
            <a:r>
              <a:rPr lang="ru-RU" b="1" spc="-80" dirty="0">
                <a:latin typeface="Calibri"/>
                <a:cs typeface="Calibri"/>
              </a:rPr>
              <a:t> </a:t>
            </a:r>
            <a:r>
              <a:rPr lang="ru-RU" b="1" spc="-5" dirty="0">
                <a:latin typeface="Calibri"/>
                <a:cs typeface="Calibri"/>
              </a:rPr>
              <a:t>суток.</a:t>
            </a:r>
            <a:r>
              <a:rPr lang="ru-RU" dirty="0">
                <a:latin typeface="Calibri"/>
                <a:cs typeface="Calibri"/>
              </a:rPr>
              <a:t/>
            </a:r>
            <a:br>
              <a:rPr lang="ru-RU" dirty="0">
                <a:latin typeface="Calibri"/>
                <a:cs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47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ath124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126" name="Path126"/>
          <p:cNvSpPr/>
          <p:nvPr/>
        </p:nvSpPr>
        <p:spPr>
          <a:xfrm>
            <a:off x="139700" y="6740927"/>
            <a:ext cx="11635486" cy="25388"/>
          </a:xfrm>
          <a:custGeom>
            <a:avLst/>
            <a:gdLst/>
            <a:ahLst/>
            <a:cxnLst/>
            <a:rect l="l" t="t" r="r" b="b"/>
            <a:pathLst>
              <a:path w="11635486" h="25388">
                <a:moveTo>
                  <a:pt x="6350" y="12694"/>
                </a:moveTo>
                <a:lnTo>
                  <a:pt x="11629136" y="12695"/>
                </a:lnTo>
              </a:path>
            </a:pathLst>
          </a:custGeom>
          <a:solidFill>
            <a:srgbClr val="E7ECEE">
              <a:alpha val="0"/>
            </a:srgbClr>
          </a:solidFill>
          <a:ln w="6345" cap="sq">
            <a:solidFill>
              <a:srgbClr val="494847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127" name="Image12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30" y="1862327"/>
            <a:ext cx="12096544" cy="432503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  <p:sp>
        <p:nvSpPr>
          <p:cNvPr id="132" name="Text Box132"/>
          <p:cNvSpPr txBox="1"/>
          <p:nvPr/>
        </p:nvSpPr>
        <p:spPr>
          <a:xfrm>
            <a:off x="347701" y="4373372"/>
            <a:ext cx="755688" cy="467996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109"/>
              </a:lnSpc>
            </a:pPr>
            <a:endParaRPr/>
          </a:p>
          <a:p>
            <a:pPr marL="146989" algn="l" rtl="0">
              <a:lnSpc>
                <a:spcPts val="1800"/>
              </a:lnSpc>
            </a:pPr>
            <a:r>
              <a:rPr lang="en-US" altLang="zh-CN" sz="18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2015</a:t>
            </a:r>
            <a:endParaRPr lang="en-US" altLang="zh-CN" sz="1800">
              <a:latin typeface="Calibri"/>
              <a:ea typeface="Calibri"/>
              <a:cs typeface="Calibri"/>
            </a:endParaRPr>
          </a:p>
        </p:txBody>
      </p:sp>
      <p:sp>
        <p:nvSpPr>
          <p:cNvPr id="133" name="Text Box133"/>
          <p:cNvSpPr txBox="1"/>
          <p:nvPr/>
        </p:nvSpPr>
        <p:spPr>
          <a:xfrm>
            <a:off x="2917063" y="4373372"/>
            <a:ext cx="755688" cy="467996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109"/>
              </a:lnSpc>
            </a:pPr>
            <a:endParaRPr/>
          </a:p>
          <a:p>
            <a:pPr marL="147701" algn="l" rtl="0">
              <a:lnSpc>
                <a:spcPts val="1800"/>
              </a:lnSpc>
            </a:pPr>
            <a:r>
              <a:rPr lang="en-US" altLang="zh-CN" sz="18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2016</a:t>
            </a:r>
            <a:endParaRPr lang="en-US" altLang="zh-CN" sz="1800">
              <a:latin typeface="Calibri"/>
              <a:ea typeface="Calibri"/>
              <a:cs typeface="Calibri"/>
            </a:endParaRPr>
          </a:p>
        </p:txBody>
      </p:sp>
      <p:sp>
        <p:nvSpPr>
          <p:cNvPr id="134" name="Text Box134"/>
          <p:cNvSpPr txBox="1"/>
          <p:nvPr/>
        </p:nvSpPr>
        <p:spPr>
          <a:xfrm>
            <a:off x="8055864" y="4373372"/>
            <a:ext cx="755688" cy="467996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109"/>
              </a:lnSpc>
            </a:pPr>
            <a:endParaRPr/>
          </a:p>
          <a:p>
            <a:pPr marL="149098" algn="l" rtl="0">
              <a:lnSpc>
                <a:spcPts val="1800"/>
              </a:lnSpc>
            </a:pPr>
            <a:r>
              <a:rPr lang="en-US" altLang="zh-CN" sz="18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2018</a:t>
            </a:r>
            <a:endParaRPr lang="en-US" altLang="zh-CN" sz="1800">
              <a:latin typeface="Calibri"/>
              <a:ea typeface="Calibri"/>
              <a:cs typeface="Calibri"/>
            </a:endParaRPr>
          </a:p>
        </p:txBody>
      </p:sp>
      <p:sp>
        <p:nvSpPr>
          <p:cNvPr id="135" name="Text Box135"/>
          <p:cNvSpPr txBox="1"/>
          <p:nvPr/>
        </p:nvSpPr>
        <p:spPr>
          <a:xfrm>
            <a:off x="5486527" y="4378452"/>
            <a:ext cx="755688" cy="467995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108"/>
              </a:lnSpc>
            </a:pPr>
            <a:endParaRPr/>
          </a:p>
          <a:p>
            <a:pPr marL="148336" algn="l" rtl="0">
              <a:lnSpc>
                <a:spcPts val="1800"/>
              </a:lnSpc>
            </a:pPr>
            <a:r>
              <a:rPr lang="en-US" altLang="zh-CN" sz="18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2017</a:t>
            </a:r>
            <a:endParaRPr lang="en-US" altLang="zh-CN" sz="1800">
              <a:latin typeface="Calibri"/>
              <a:ea typeface="Calibri"/>
              <a:cs typeface="Calibri"/>
            </a:endParaRPr>
          </a:p>
        </p:txBody>
      </p:sp>
      <p:sp>
        <p:nvSpPr>
          <p:cNvPr id="136" name="Text Box136"/>
          <p:cNvSpPr txBox="1"/>
          <p:nvPr/>
        </p:nvSpPr>
        <p:spPr>
          <a:xfrm>
            <a:off x="10625328" y="4379214"/>
            <a:ext cx="755688" cy="467995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109"/>
              </a:lnSpc>
            </a:pPr>
            <a:endParaRPr/>
          </a:p>
          <a:p>
            <a:pPr marL="149608" algn="l" rtl="0">
              <a:lnSpc>
                <a:spcPts val="1800"/>
              </a:lnSpc>
            </a:pPr>
            <a:r>
              <a:rPr lang="en-US" altLang="zh-CN" sz="18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2019</a:t>
            </a:r>
            <a:endParaRPr lang="en-US" altLang="zh-CN" sz="1800">
              <a:latin typeface="Calibri"/>
              <a:ea typeface="Calibri"/>
              <a:cs typeface="Calibri"/>
            </a:endParaRPr>
          </a:p>
        </p:txBody>
      </p:sp>
      <p:sp>
        <p:nvSpPr>
          <p:cNvPr id="137" name="Text Box137"/>
          <p:cNvSpPr txBox="1"/>
          <p:nvPr/>
        </p:nvSpPr>
        <p:spPr>
          <a:xfrm>
            <a:off x="1255230" y="1257364"/>
            <a:ext cx="1785620" cy="400113"/>
          </a:xfrm>
          <a:prstGeom prst="rect">
            <a:avLst/>
          </a:prstGeom>
          <a:solidFill>
            <a:srgbClr val="BFBFBF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743"/>
              </a:lnSpc>
            </a:pPr>
            <a:endParaRPr/>
          </a:p>
          <a:p>
            <a:pPr marL="91732" algn="l" rtl="0">
              <a:lnSpc>
                <a:spcPts val="1994"/>
              </a:lnSpc>
            </a:pPr>
            <a:r>
              <a:rPr lang="en-US" altLang="zh-CN" sz="20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2015</a:t>
            </a:r>
            <a:r>
              <a:rPr lang="en-US" altLang="zh-CN" sz="20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altLang="zh-CN" sz="2000" spc="-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2016</a:t>
            </a:r>
            <a:r>
              <a:rPr lang="en-US" altLang="zh-CN" sz="2000" spc="4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</a:t>
            </a:r>
            <a:r>
              <a:rPr lang="en-US" altLang="zh-CN" sz="2000" spc="-4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г.</a:t>
            </a:r>
            <a:endParaRPr lang="en-US" altLang="zh-CN" sz="2000">
              <a:latin typeface="Calibri"/>
              <a:ea typeface="Calibri"/>
              <a:cs typeface="Calibri"/>
            </a:endParaRPr>
          </a:p>
        </p:txBody>
      </p:sp>
      <p:sp>
        <p:nvSpPr>
          <p:cNvPr id="138" name="Text Box138"/>
          <p:cNvSpPr txBox="1"/>
          <p:nvPr/>
        </p:nvSpPr>
        <p:spPr>
          <a:xfrm>
            <a:off x="4689983" y="1261935"/>
            <a:ext cx="1785620" cy="400114"/>
          </a:xfrm>
          <a:prstGeom prst="rect">
            <a:avLst/>
          </a:prstGeom>
          <a:solidFill>
            <a:srgbClr val="BFBFBF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743"/>
              </a:lnSpc>
            </a:pPr>
            <a:endParaRPr/>
          </a:p>
          <a:p>
            <a:pPr marL="92583" algn="l" rtl="0">
              <a:lnSpc>
                <a:spcPts val="1992"/>
              </a:lnSpc>
            </a:pPr>
            <a:r>
              <a:rPr lang="en-US" altLang="zh-CN" sz="20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20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2016</a:t>
            </a:r>
            <a:r>
              <a:rPr lang="en-US" altLang="zh-CN" sz="20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altLang="zh-CN" sz="200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2017</a:t>
            </a:r>
            <a:r>
              <a:rPr lang="en-US" altLang="zh-CN" sz="2000" spc="4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</a:t>
            </a:r>
            <a:r>
              <a:rPr lang="en-US" altLang="zh-CN" sz="2000" spc="-4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г.</a:t>
            </a:r>
            <a:endParaRPr lang="en-US" altLang="zh-CN" sz="2000">
              <a:latin typeface="Calibri"/>
              <a:ea typeface="Calibri"/>
              <a:cs typeface="Calibri"/>
            </a:endParaRPr>
          </a:p>
        </p:txBody>
      </p:sp>
      <p:sp>
        <p:nvSpPr>
          <p:cNvPr id="139" name="Text Box139"/>
          <p:cNvSpPr txBox="1"/>
          <p:nvPr/>
        </p:nvSpPr>
        <p:spPr>
          <a:xfrm>
            <a:off x="8918194" y="1256475"/>
            <a:ext cx="1096328" cy="400113"/>
          </a:xfrm>
          <a:prstGeom prst="rect">
            <a:avLst/>
          </a:prstGeom>
          <a:solidFill>
            <a:srgbClr val="BFBFBF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743"/>
              </a:lnSpc>
            </a:pPr>
            <a:endParaRPr/>
          </a:p>
          <a:p>
            <a:pPr marL="93854" algn="l" rtl="0">
              <a:lnSpc>
                <a:spcPts val="1994"/>
              </a:lnSpc>
            </a:pPr>
            <a:r>
              <a:rPr lang="en-US" altLang="zh-CN" sz="20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2018</a:t>
            </a:r>
            <a:r>
              <a:rPr lang="en-US" altLang="zh-CN" sz="2000" spc="1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spc="-4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г.</a:t>
            </a:r>
            <a:endParaRPr lang="en-US" altLang="zh-CN" sz="2000">
              <a:latin typeface="Calibri"/>
              <a:ea typeface="Calibri"/>
              <a:cs typeface="Calibri"/>
            </a:endParaRPr>
          </a:p>
        </p:txBody>
      </p:sp>
      <p:sp>
        <p:nvSpPr>
          <p:cNvPr id="141" name="Text Box141"/>
          <p:cNvSpPr txBox="1"/>
          <p:nvPr/>
        </p:nvSpPr>
        <p:spPr>
          <a:xfrm>
            <a:off x="191344" y="260648"/>
            <a:ext cx="11665296" cy="104650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ctr">
              <a:lnSpc>
                <a:spcPts val="2592"/>
              </a:lnSpc>
            </a:pPr>
            <a:r>
              <a:rPr lang="ru-RU" altLang="zh-CN" sz="2800" b="1" spc="19" dirty="0" smtClean="0">
                <a:latin typeface="Calibri Light"/>
                <a:ea typeface="Calibri Light"/>
                <a:cs typeface="Calibri Light"/>
              </a:rPr>
              <a:t>ЭВОЛЮЦИЯ ПОДХОДОВ И РЕКОМЕНДАЦИЙ</a:t>
            </a:r>
          </a:p>
          <a:p>
            <a:pPr algn="ctr">
              <a:lnSpc>
                <a:spcPts val="2592"/>
              </a:lnSpc>
            </a:pPr>
            <a:r>
              <a:rPr lang="ru-RU" altLang="zh-CN" sz="2800" b="1" spc="19" dirty="0" smtClean="0">
                <a:latin typeface="Calibri Light"/>
                <a:ea typeface="Calibri Light"/>
                <a:cs typeface="Calibri Light"/>
              </a:rPr>
              <a:t>ПО ОРГАНИЗАЦИИ ВНУТРЕННЕГО КОНТРОЛЯ КАЧЕСТВА И БЕЗОПАСНОСТИ </a:t>
            </a:r>
            <a:endParaRPr lang="en-US" altLang="zh-CN" sz="2800" b="1" dirty="0" smtClean="0">
              <a:latin typeface="Calibri Light"/>
              <a:ea typeface="Calibri Light"/>
              <a:cs typeface="Calibri Light"/>
            </a:endParaRPr>
          </a:p>
          <a:p>
            <a:pPr>
              <a:lnSpc>
                <a:spcPts val="2592"/>
              </a:lnSpc>
            </a:pPr>
            <a:endParaRPr lang="en-US" altLang="zh-CN" sz="26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43" name="Text Box143"/>
          <p:cNvSpPr txBox="1"/>
          <p:nvPr/>
        </p:nvSpPr>
        <p:spPr>
          <a:xfrm>
            <a:off x="1461770" y="1988727"/>
            <a:ext cx="2307977" cy="73872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just" rtl="0">
              <a:lnSpc>
                <a:spcPts val="1817"/>
              </a:lnSpc>
            </a:pPr>
            <a:r>
              <a:rPr lang="en-US" altLang="zh-CN" sz="160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en-US" altLang="zh-CN" sz="1600" spc="-14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редлож</a:t>
            </a:r>
            <a:r>
              <a:rPr lang="en-US" altLang="zh-CN" sz="160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ен</a:t>
            </a:r>
            <a:r>
              <a:rPr lang="en-US" altLang="zh-CN" sz="1600" spc="6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я</a:t>
            </a:r>
            <a:r>
              <a:rPr lang="en-US" altLang="zh-CN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(</a:t>
            </a:r>
            <a:r>
              <a:rPr lang="en-US" altLang="zh-CN" sz="1600" spc="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актич</a:t>
            </a:r>
            <a:r>
              <a:rPr lang="en-US" altLang="zh-CN" sz="160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с-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кие</a:t>
            </a:r>
            <a:r>
              <a:rPr lang="en-US" altLang="zh-CN" sz="1600" spc="62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</a:t>
            </a:r>
            <a:r>
              <a:rPr lang="en-US" altLang="zh-CN" sz="1600" spc="-27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</a:t>
            </a:r>
            <a:r>
              <a:rPr lang="en-US" altLang="zh-CN" sz="160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омендации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)</a:t>
            </a:r>
            <a:r>
              <a:rPr lang="en-US" altLang="zh-CN" sz="1600" spc="61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Рос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2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дравнадзора</a:t>
            </a:r>
            <a:r>
              <a:rPr lang="en-US" altLang="zh-CN" sz="1600" spc="-2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</a:t>
            </a:r>
            <a:r>
              <a:rPr lang="en-US" altLang="zh-CN" sz="1600" spc="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органи</a:t>
            </a: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endParaRPr lang="en-US" altLang="zh-CN" sz="1600" dirty="0">
              <a:latin typeface="Calibri"/>
              <a:ea typeface="Calibri"/>
              <a:cs typeface="Calibri"/>
            </a:endParaRPr>
          </a:p>
        </p:txBody>
      </p:sp>
      <p:sp>
        <p:nvSpPr>
          <p:cNvPr id="144" name="Text Box144"/>
          <p:cNvSpPr txBox="1"/>
          <p:nvPr/>
        </p:nvSpPr>
        <p:spPr>
          <a:xfrm>
            <a:off x="810881" y="2750679"/>
            <a:ext cx="2861870" cy="113151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just" rtl="0">
              <a:lnSpc>
                <a:spcPts val="1782"/>
              </a:lnSpc>
            </a:pP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</a:t>
            </a:r>
            <a:r>
              <a:rPr lang="en-US" altLang="zh-CN" sz="1600" spc="-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аци</a:t>
            </a:r>
            <a:r>
              <a:rPr lang="en-US" altLang="zh-CN" sz="160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133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внут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6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еннего</a:t>
            </a:r>
            <a:r>
              <a:rPr lang="en-US" altLang="zh-CN" sz="1600" spc="134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контроля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качест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spc="272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2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безопас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ос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600" spc="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медици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6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кой</a:t>
            </a:r>
            <a:r>
              <a:rPr lang="en-US" altLang="zh-CN" sz="1600" spc="107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деятель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600" spc="-1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600" spc="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ти</a:t>
            </a:r>
            <a:r>
              <a:rPr lang="en-US" altLang="zh-CN" sz="1600" spc="107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мед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цинской</a:t>
            </a:r>
            <a:r>
              <a:rPr lang="en-US" altLang="zh-CN" sz="1600" spc="381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организац</a:t>
            </a:r>
            <a:r>
              <a:rPr lang="en-US" altLang="zh-CN" sz="16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b="1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(</a:t>
            </a:r>
            <a:r>
              <a:rPr lang="en-US" altLang="zh-CN" sz="1600" b="1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600" b="1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600" b="1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b="1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</a:t>
            </a:r>
            <a:r>
              <a:rPr lang="en-US" altLang="zh-CN" sz="1600" b="1" spc="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ион</a:t>
            </a:r>
            <a:r>
              <a:rPr lang="en-US" altLang="zh-CN" sz="1600" b="1" spc="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b="1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ре)</a:t>
            </a:r>
            <a:endParaRPr lang="en-US" altLang="zh-CN" sz="1600" dirty="0">
              <a:latin typeface="Calibri"/>
              <a:ea typeface="Calibri"/>
              <a:cs typeface="Calibri"/>
            </a:endParaRPr>
          </a:p>
        </p:txBody>
      </p:sp>
      <p:sp>
        <p:nvSpPr>
          <p:cNvPr id="145" name="Text Box145"/>
          <p:cNvSpPr txBox="1"/>
          <p:nvPr/>
        </p:nvSpPr>
        <p:spPr>
          <a:xfrm>
            <a:off x="1128674" y="5431790"/>
            <a:ext cx="1683783" cy="17678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392"/>
              </a:lnSpc>
            </a:pP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4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en-US" altLang="zh-CN" sz="1400" spc="-1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оба</a:t>
            </a:r>
            <a:r>
              <a:rPr lang="en-US" altLang="zh-CN" sz="1400" spc="-1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ци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я</a:t>
            </a:r>
            <a:r>
              <a:rPr lang="en-US" altLang="zh-CN" sz="1400" spc="5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en-US" altLang="zh-CN" sz="1400" spc="-2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одход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400" spc="6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endParaRPr lang="en-US" altLang="zh-CN" sz="1400">
              <a:latin typeface="Calibri"/>
              <a:ea typeface="Calibri"/>
              <a:cs typeface="Calibri"/>
            </a:endParaRPr>
          </a:p>
        </p:txBody>
      </p:sp>
      <p:sp>
        <p:nvSpPr>
          <p:cNvPr id="146" name="Text Box146"/>
          <p:cNvSpPr txBox="1"/>
          <p:nvPr/>
        </p:nvSpPr>
        <p:spPr>
          <a:xfrm>
            <a:off x="1128674" y="5645201"/>
            <a:ext cx="2043361" cy="17678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392"/>
              </a:lnSpc>
            </a:pPr>
            <a:r>
              <a:rPr lang="en-US" altLang="zh-CN" sz="14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вне</a:t>
            </a:r>
            <a:r>
              <a:rPr lang="en-US" altLang="zh-CN" sz="1400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4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рен</a:t>
            </a:r>
            <a:r>
              <a:rPr lang="en-US" altLang="zh-CN" sz="14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400" spc="8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400" spc="-1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</a:t>
            </a:r>
            <a:r>
              <a:rPr lang="en-US" altLang="zh-CN" sz="1400" spc="-2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400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400" spc="-1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400" spc="-1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ци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4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400" spc="-30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</a:t>
            </a:r>
            <a:r>
              <a:rPr lang="en-US" altLang="zh-CN" sz="1400" spc="-1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х</a:t>
            </a:r>
            <a:endParaRPr lang="en-US" altLang="zh-CN" sz="1400">
              <a:latin typeface="Calibri"/>
              <a:ea typeface="Calibri"/>
              <a:cs typeface="Calibri"/>
            </a:endParaRPr>
          </a:p>
        </p:txBody>
      </p:sp>
      <p:sp>
        <p:nvSpPr>
          <p:cNvPr id="147" name="Text Box147"/>
          <p:cNvSpPr txBox="1"/>
          <p:nvPr/>
        </p:nvSpPr>
        <p:spPr>
          <a:xfrm>
            <a:off x="1128674" y="5858637"/>
            <a:ext cx="1334391" cy="17708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394"/>
              </a:lnSpc>
            </a:pP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</a:t>
            </a:r>
            <a:r>
              <a:rPr lang="en-US" altLang="zh-CN" sz="140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ан</a:t>
            </a:r>
            <a:r>
              <a:rPr lang="en-US" altLang="zh-CN" sz="1400" spc="-1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</a:t>
            </a:r>
            <a:r>
              <a:rPr lang="en-US" altLang="zh-CN" sz="14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</a:t>
            </a:r>
            <a:r>
              <a:rPr lang="en-US" altLang="zh-CN" sz="1400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ях</a:t>
            </a:r>
            <a:r>
              <a:rPr lang="en-US" altLang="zh-CN" sz="1400" spc="6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4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Ф</a:t>
            </a:r>
            <a:endParaRPr lang="en-US" altLang="zh-CN" sz="1400">
              <a:latin typeface="Calibri"/>
              <a:ea typeface="Calibri"/>
              <a:cs typeface="Calibri"/>
            </a:endParaRPr>
          </a:p>
        </p:txBody>
      </p:sp>
      <p:sp>
        <p:nvSpPr>
          <p:cNvPr id="148" name="Text Box148"/>
          <p:cNvSpPr txBox="1"/>
          <p:nvPr/>
        </p:nvSpPr>
        <p:spPr>
          <a:xfrm>
            <a:off x="5172266" y="1993048"/>
            <a:ext cx="2289689" cy="69227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l" rtl="0">
              <a:lnSpc>
                <a:spcPts val="1817"/>
              </a:lnSpc>
            </a:pP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en-US" altLang="zh-CN" sz="1600" spc="-35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600" spc="-2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600" spc="-1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ло</a:t>
            </a:r>
            <a:r>
              <a:rPr lang="en-US" altLang="zh-CN" sz="1600" spc="-2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ж</a:t>
            </a:r>
            <a:r>
              <a:rPr lang="en-US" altLang="zh-CN" sz="1600" spc="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ения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(</a:t>
            </a:r>
            <a:r>
              <a:rPr lang="en-US" altLang="zh-CN" sz="1600" spc="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пра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чес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кие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-2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оменда</a:t>
            </a:r>
            <a:r>
              <a:rPr lang="en-US" altLang="zh-CN" sz="16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ии)</a:t>
            </a:r>
            <a:r>
              <a:rPr lang="en-US" altLang="zh-CN" sz="1600" spc="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Рос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2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600" spc="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равна</a:t>
            </a:r>
            <a:r>
              <a:rPr lang="en-US" altLang="zh-CN" sz="160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зора</a:t>
            </a:r>
            <a:r>
              <a:rPr lang="en-US" altLang="zh-CN" sz="1600" spc="-2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600" spc="1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органи</a:t>
            </a: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endParaRPr lang="en-US" altLang="zh-CN" sz="1600" dirty="0">
              <a:latin typeface="Calibri"/>
              <a:ea typeface="Calibri"/>
              <a:cs typeface="Calibri"/>
            </a:endParaRPr>
          </a:p>
        </p:txBody>
      </p:sp>
      <p:sp>
        <p:nvSpPr>
          <p:cNvPr id="149" name="Text Box149"/>
          <p:cNvSpPr txBox="1"/>
          <p:nvPr/>
        </p:nvSpPr>
        <p:spPr>
          <a:xfrm>
            <a:off x="4390630" y="2685325"/>
            <a:ext cx="2996136" cy="113129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just" rtl="0">
              <a:lnSpc>
                <a:spcPts val="1782"/>
              </a:lnSpc>
            </a:pP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зации</a:t>
            </a:r>
            <a:r>
              <a:rPr lang="en-US" altLang="zh-CN" sz="1600" spc="186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вну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тре</a:t>
            </a:r>
            <a:r>
              <a:rPr lang="en-US" altLang="zh-CN" sz="1600" spc="-1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него</a:t>
            </a:r>
            <a:r>
              <a:rPr lang="en-US" altLang="zh-CN" sz="1600" spc="186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контроля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2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</a:t>
            </a:r>
            <a:r>
              <a:rPr lang="en-US" altLang="zh-CN" sz="160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ачес</a:t>
            </a:r>
            <a:r>
              <a:rPr lang="en-US" altLang="zh-CN" sz="160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ва</a:t>
            </a:r>
            <a:r>
              <a:rPr lang="en-US" altLang="zh-CN" sz="1600" spc="324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323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безопасн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600" spc="-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сти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</a:t>
            </a:r>
            <a:r>
              <a:rPr lang="en-US" altLang="zh-CN" sz="16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едицинской</a:t>
            </a:r>
            <a:r>
              <a:rPr lang="en-US" altLang="zh-CN" sz="1600" spc="160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2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600" spc="-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еятельност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160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медицин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6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кой</a:t>
            </a:r>
            <a:r>
              <a:rPr lang="en-US" altLang="zh-CN" sz="1600" spc="486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организации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b="1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(</a:t>
            </a:r>
            <a:r>
              <a:rPr lang="en-US" altLang="zh-CN" sz="1600" b="1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en-US" altLang="zh-CN" sz="1600" b="1" spc="-1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ол</a:t>
            </a:r>
            <a:r>
              <a:rPr lang="en-US" altLang="zh-CN" sz="1600" b="1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ик</a:t>
            </a:r>
            <a:r>
              <a:rPr lang="en-US" altLang="zh-CN" sz="1600" b="1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л</a:t>
            </a:r>
            <a:r>
              <a:rPr lang="en-US" altLang="zh-CN" sz="1600" b="1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ин</a:t>
            </a:r>
            <a:r>
              <a:rPr lang="en-US" altLang="zh-CN" sz="1600" b="1" spc="-35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b="1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ик</a:t>
            </a:r>
            <a:r>
              <a:rPr lang="en-US" altLang="zh-CN" sz="1600" b="1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е)</a:t>
            </a:r>
            <a:endParaRPr lang="en-US" altLang="zh-CN" sz="1600" dirty="0">
              <a:latin typeface="Calibri"/>
              <a:ea typeface="Calibri"/>
              <a:cs typeface="Calibri"/>
            </a:endParaRPr>
          </a:p>
        </p:txBody>
      </p:sp>
      <p:sp>
        <p:nvSpPr>
          <p:cNvPr id="150" name="Text Box150"/>
          <p:cNvSpPr txBox="1"/>
          <p:nvPr/>
        </p:nvSpPr>
        <p:spPr>
          <a:xfrm>
            <a:off x="4368419" y="5375402"/>
            <a:ext cx="1107089" cy="1645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96"/>
              </a:lnSpc>
            </a:pP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13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00" spc="-2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300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сстанда</a:t>
            </a:r>
            <a:r>
              <a:rPr lang="en-US" altLang="zh-CN" sz="13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те</a:t>
            </a:r>
            <a:endParaRPr lang="en-US" altLang="zh-CN" sz="1300">
              <a:latin typeface="Calibri"/>
              <a:ea typeface="Calibri"/>
              <a:cs typeface="Calibri"/>
            </a:endParaRPr>
          </a:p>
        </p:txBody>
      </p:sp>
      <p:sp>
        <p:nvSpPr>
          <p:cNvPr id="151" name="Text Box151"/>
          <p:cNvSpPr txBox="1"/>
          <p:nvPr/>
        </p:nvSpPr>
        <p:spPr>
          <a:xfrm>
            <a:off x="4368419" y="5573649"/>
            <a:ext cx="1630839" cy="16489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98"/>
              </a:lnSpc>
            </a:pP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</a:t>
            </a:r>
            <a:r>
              <a:rPr lang="en-US" altLang="zh-CN" sz="13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егист</a:t>
            </a:r>
            <a:r>
              <a:rPr lang="en-US" altLang="zh-CN" sz="13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3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300" spc="-1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вана</a:t>
            </a:r>
            <a:r>
              <a:rPr lang="en-US" altLang="zh-CN" sz="1300" spc="6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300" spc="-2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endParaRPr lang="en-US" altLang="zh-CN" sz="1300">
              <a:latin typeface="Calibri"/>
              <a:ea typeface="Calibri"/>
              <a:cs typeface="Calibri"/>
            </a:endParaRPr>
          </a:p>
        </p:txBody>
      </p:sp>
      <p:sp>
        <p:nvSpPr>
          <p:cNvPr id="152" name="Text Box152"/>
          <p:cNvSpPr txBox="1"/>
          <p:nvPr/>
        </p:nvSpPr>
        <p:spPr>
          <a:xfrm>
            <a:off x="4368419" y="5771998"/>
            <a:ext cx="1860792" cy="1645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96"/>
              </a:lnSpc>
            </a:pPr>
            <a:r>
              <a:rPr lang="en-US" altLang="zh-CN" sz="1300" spc="-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«Кач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ество</a:t>
            </a:r>
            <a:r>
              <a:rPr lang="en-US" altLang="zh-CN" sz="130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00" spc="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без</a:t>
            </a:r>
            <a:r>
              <a:rPr lang="en-US" altLang="zh-CN" sz="130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па</a:t>
            </a:r>
            <a:r>
              <a:rPr lang="en-US" altLang="zh-CN" sz="13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30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сть</a:t>
            </a:r>
            <a:endParaRPr lang="en-US" altLang="zh-CN" sz="1300">
              <a:latin typeface="Calibri"/>
              <a:ea typeface="Calibri"/>
              <a:cs typeface="Calibri"/>
            </a:endParaRPr>
          </a:p>
        </p:txBody>
      </p:sp>
      <p:sp>
        <p:nvSpPr>
          <p:cNvPr id="153" name="Text Box153"/>
          <p:cNvSpPr txBox="1"/>
          <p:nvPr/>
        </p:nvSpPr>
        <p:spPr>
          <a:xfrm>
            <a:off x="4368419" y="5970118"/>
            <a:ext cx="2069001" cy="1645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96"/>
              </a:lnSpc>
            </a:pPr>
            <a:r>
              <a:rPr lang="en-US" altLang="zh-CN" sz="13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ме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300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ци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нс</a:t>
            </a:r>
            <a:r>
              <a:rPr lang="en-US" altLang="zh-CN" sz="1300" spc="-2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</a:t>
            </a:r>
            <a:r>
              <a:rPr lang="en-US" altLang="zh-CN" sz="13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ой</a:t>
            </a:r>
            <a:r>
              <a:rPr lang="en-US" altLang="zh-CN" sz="1300" spc="3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00" spc="-2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ея</a:t>
            </a:r>
            <a:r>
              <a:rPr lang="en-US" altLang="zh-CN" sz="13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те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ль</a:t>
            </a:r>
            <a:r>
              <a:rPr lang="en-US" altLang="zh-CN" sz="13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3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ст</a:t>
            </a:r>
            <a:r>
              <a:rPr lang="en-US" altLang="zh-CN" sz="130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и»</a:t>
            </a:r>
            <a:endParaRPr lang="en-US" altLang="zh-CN" sz="1300">
              <a:latin typeface="Calibri"/>
              <a:ea typeface="Calibri"/>
              <a:cs typeface="Calibri"/>
            </a:endParaRPr>
          </a:p>
        </p:txBody>
      </p:sp>
      <p:sp>
        <p:nvSpPr>
          <p:cNvPr id="154" name="Text Box154"/>
          <p:cNvSpPr txBox="1"/>
          <p:nvPr/>
        </p:nvSpPr>
        <p:spPr>
          <a:xfrm>
            <a:off x="8864474" y="1971955"/>
            <a:ext cx="1963646" cy="96956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just" rtl="0">
              <a:lnSpc>
                <a:spcPts val="1843"/>
              </a:lnSpc>
            </a:pP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</a:t>
            </a:r>
            <a:r>
              <a:rPr lang="en-US" altLang="zh-CN" sz="1600" spc="-3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дл</a:t>
            </a:r>
            <a:r>
              <a:rPr lang="en-US" altLang="zh-CN" sz="1600" spc="-1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оже</a:t>
            </a:r>
            <a:r>
              <a:rPr lang="en-US" altLang="zh-CN" sz="160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ния</a:t>
            </a:r>
            <a:r>
              <a:rPr lang="en-US" altLang="zh-CN" sz="1600" spc="110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(прак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1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тически</a:t>
            </a:r>
            <a:r>
              <a:rPr lang="en-US" altLang="zh-CN" sz="1600" spc="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57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5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реко</a:t>
            </a:r>
            <a:r>
              <a:rPr lang="en-US" altLang="zh-CN" sz="160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менд</a:t>
            </a:r>
            <a:r>
              <a:rPr lang="en-US" altLang="zh-CN" sz="1600" spc="-8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spc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altLang="zh-CN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ции)</a:t>
            </a:r>
            <a:r>
              <a:rPr lang="en-US" altLang="zh-CN" sz="1600" spc="95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ос</a:t>
            </a:r>
            <a:r>
              <a:rPr lang="en-US" altLang="zh-CN" sz="1600" spc="-3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др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вна</a:t>
            </a: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60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</a:t>
            </a:r>
            <a:r>
              <a:rPr lang="en-US" altLang="zh-CN" sz="1600" spc="-2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орг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зац</a:t>
            </a: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endParaRPr lang="en-US" altLang="zh-CN" sz="1600" dirty="0">
              <a:latin typeface="Calibri"/>
              <a:ea typeface="Calibri"/>
              <a:cs typeface="Calibri"/>
            </a:endParaRPr>
          </a:p>
        </p:txBody>
      </p:sp>
      <p:sp>
        <p:nvSpPr>
          <p:cNvPr id="155" name="Text Box155"/>
          <p:cNvSpPr txBox="1"/>
          <p:nvPr/>
        </p:nvSpPr>
        <p:spPr>
          <a:xfrm>
            <a:off x="8197993" y="2822727"/>
            <a:ext cx="2638211" cy="93599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just" rtl="0">
              <a:lnSpc>
                <a:spcPts val="1842"/>
              </a:lnSpc>
            </a:pP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у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600" spc="-1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600" spc="524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кон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тр</a:t>
            </a:r>
            <a:r>
              <a:rPr lang="en-US" altLang="zh-CN" sz="1600" spc="-1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л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я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кач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ств</a:t>
            </a:r>
            <a:r>
              <a:rPr lang="en-US" altLang="zh-CN" sz="1600" spc="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spc="183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18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бе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оп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60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600" spc="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ед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ин</a:t>
            </a:r>
            <a:r>
              <a:rPr lang="en-US" altLang="zh-CN" sz="160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6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ой</a:t>
            </a:r>
            <a:r>
              <a:rPr lang="en-US" altLang="zh-CN" sz="1600" spc="16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ея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60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л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ь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ости</a:t>
            </a:r>
            <a:r>
              <a:rPr lang="en-US" altLang="zh-CN" sz="1600" spc="16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-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дици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ой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лабо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6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то</a:t>
            </a:r>
            <a:r>
              <a:rPr lang="en-US" altLang="zh-CN" sz="160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endParaRPr lang="en-US" altLang="zh-CN" sz="1600" dirty="0">
              <a:latin typeface="Calibri"/>
              <a:ea typeface="Calibri"/>
              <a:cs typeface="Calibri"/>
            </a:endParaRPr>
          </a:p>
        </p:txBody>
      </p:sp>
      <p:sp>
        <p:nvSpPr>
          <p:cNvPr id="156" name="Text Box156"/>
          <p:cNvSpPr txBox="1"/>
          <p:nvPr/>
        </p:nvSpPr>
        <p:spPr>
          <a:xfrm>
            <a:off x="8342631" y="5394325"/>
            <a:ext cx="2812439" cy="62331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just" rtl="0">
              <a:lnSpc>
                <a:spcPts val="1529"/>
              </a:lnSpc>
            </a:pP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35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зр</a:t>
            </a:r>
            <a:r>
              <a:rPr lang="en-US" altLang="zh-CN" sz="135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бо</a:t>
            </a:r>
            <a:r>
              <a:rPr lang="en-US" altLang="zh-CN" sz="1350" spc="-29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тка</a:t>
            </a:r>
            <a:r>
              <a:rPr lang="en-US" altLang="zh-CN" sz="1350" spc="237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35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</a:t>
            </a:r>
            <a:r>
              <a:rPr lang="en-US" altLang="zh-CN" sz="1350" spc="-29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</a:t>
            </a:r>
            <a:r>
              <a:rPr lang="en-US" altLang="zh-CN" sz="135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350" spc="-27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350" spc="-1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35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</a:t>
            </a:r>
            <a:r>
              <a:rPr lang="en-US" altLang="zh-CN" sz="135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й</a:t>
            </a:r>
            <a:r>
              <a:rPr lang="en-US" altLang="zh-CN" sz="1350" spc="235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-5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</a:t>
            </a:r>
            <a:r>
              <a:rPr lang="en-US" altLang="zh-CN" sz="135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отдельн</a:t>
            </a:r>
            <a:r>
              <a:rPr lang="en-US" altLang="zh-CN" sz="1350" spc="-15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ы</a:t>
            </a:r>
            <a:r>
              <a:rPr lang="en-US" altLang="zh-CN" sz="135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</a:t>
            </a:r>
            <a:r>
              <a:rPr lang="ru-RU" altLang="zh-CN" sz="1350" spc="500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сп</a:t>
            </a:r>
            <a:r>
              <a:rPr lang="en-US" altLang="zh-CN" sz="1350" spc="-6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350" spc="-9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</a:t>
            </a:r>
            <a:r>
              <a:rPr lang="en-US" altLang="zh-CN" sz="1350" spc="-1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5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али</a:t>
            </a:r>
            <a:r>
              <a:rPr lang="en-US" altLang="zh-CN" sz="1350" spc="-6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</a:t>
            </a:r>
            <a:r>
              <a:rPr lang="en-US" altLang="zh-CN" sz="135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ац</a:t>
            </a:r>
            <a:r>
              <a:rPr lang="en-US" altLang="zh-CN" sz="1350" spc="-15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5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ям</a:t>
            </a:r>
            <a:r>
              <a:rPr lang="en-US" altLang="zh-CN" sz="1350" spc="-292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</a:t>
            </a:r>
            <a:r>
              <a:rPr lang="en-US" altLang="zh-CN" sz="135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онко</a:t>
            </a:r>
            <a:r>
              <a:rPr lang="en-US" altLang="zh-CN" sz="1350" spc="-29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ло</a:t>
            </a:r>
            <a:r>
              <a:rPr lang="en-US" altLang="zh-CN" sz="1350" spc="-29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</a:t>
            </a:r>
            <a:r>
              <a:rPr lang="en-US" altLang="zh-CN" sz="135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я,</a:t>
            </a:r>
            <a:r>
              <a:rPr lang="en-US" altLang="zh-CN" sz="135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350" spc="-29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ома</a:t>
            </a:r>
            <a:r>
              <a:rPr lang="en-US" altLang="zh-CN" sz="135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350" spc="-29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ло</a:t>
            </a:r>
            <a:r>
              <a:rPr lang="en-US" altLang="zh-CN" sz="1350" spc="-29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</a:t>
            </a:r>
            <a:r>
              <a:rPr lang="en-US" altLang="zh-CN" sz="135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я</a:t>
            </a:r>
            <a:r>
              <a:rPr lang="en-US" altLang="zh-CN" sz="1350" spc="-2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50" spc="-2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350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en-US" altLang="zh-CN" sz="1350" dirty="0">
              <a:latin typeface="Calibri"/>
              <a:ea typeface="Calibri"/>
              <a:cs typeface="Calibri"/>
            </a:endParaRPr>
          </a:p>
        </p:txBody>
      </p:sp>
      <p:sp>
        <p:nvSpPr>
          <p:cNvPr id="157" name="Text Box157"/>
          <p:cNvSpPr txBox="1"/>
          <p:nvPr/>
        </p:nvSpPr>
        <p:spPr>
          <a:xfrm>
            <a:off x="12027408" y="6694018"/>
            <a:ext cx="115366" cy="1524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00"/>
              </a:lnSpc>
            </a:pPr>
            <a:r>
              <a:rPr lang="en-US" altLang="zh-CN" sz="1200" spc="0" dirty="0">
                <a:solidFill>
                  <a:srgbClr val="898989"/>
                </a:solidFill>
                <a:latin typeface="Calibri"/>
                <a:ea typeface="Calibri"/>
                <a:cs typeface="Calibri"/>
              </a:rPr>
              <a:t>5</a:t>
            </a:r>
            <a:endParaRPr lang="en-US" altLang="zh-CN" sz="120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80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ath344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346" name="Path346"/>
          <p:cNvSpPr/>
          <p:nvPr/>
        </p:nvSpPr>
        <p:spPr>
          <a:xfrm>
            <a:off x="139700" y="6740927"/>
            <a:ext cx="11635486" cy="25388"/>
          </a:xfrm>
          <a:custGeom>
            <a:avLst/>
            <a:gdLst/>
            <a:ahLst/>
            <a:cxnLst/>
            <a:rect l="l" t="t" r="r" b="b"/>
            <a:pathLst>
              <a:path w="11635486" h="25388">
                <a:moveTo>
                  <a:pt x="6350" y="12694"/>
                </a:moveTo>
                <a:lnTo>
                  <a:pt x="11629136" y="12695"/>
                </a:lnTo>
              </a:path>
            </a:pathLst>
          </a:custGeom>
          <a:solidFill>
            <a:srgbClr val="E7ECEE">
              <a:alpha val="0"/>
            </a:srgbClr>
          </a:solidFill>
          <a:ln w="6345" cap="sq">
            <a:solidFill>
              <a:srgbClr val="494847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347" name="Group347"/>
          <p:cNvGrpSpPr/>
          <p:nvPr/>
        </p:nvGrpSpPr>
        <p:grpSpPr>
          <a:xfrm>
            <a:off x="5921891" y="3638791"/>
            <a:ext cx="3534706" cy="480720"/>
            <a:chOff x="5703020" y="3971773"/>
            <a:chExt cx="3534706" cy="480720"/>
          </a:xfrm>
        </p:grpSpPr>
        <p:sp>
          <p:nvSpPr>
            <p:cNvPr id="348" name="Path348"/>
            <p:cNvSpPr/>
            <p:nvPr/>
          </p:nvSpPr>
          <p:spPr>
            <a:xfrm>
              <a:off x="5703020" y="3971773"/>
              <a:ext cx="381000" cy="393700"/>
            </a:xfrm>
            <a:custGeom>
              <a:avLst/>
              <a:gdLst/>
              <a:ahLst/>
              <a:cxnLst/>
              <a:rect l="l" t="t" r="r" b="b"/>
              <a:pathLst>
                <a:path w="381000" h="393700">
                  <a:moveTo>
                    <a:pt x="0" y="203200"/>
                  </a:moveTo>
                  <a:lnTo>
                    <a:pt x="95250" y="20320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203200"/>
                  </a:lnTo>
                  <a:lnTo>
                    <a:pt x="381000" y="203200"/>
                  </a:lnTo>
                  <a:lnTo>
                    <a:pt x="190500" y="393700"/>
                  </a:lnTo>
                  <a:lnTo>
                    <a:pt x="0" y="203200"/>
                  </a:lnTo>
                  <a:close/>
                </a:path>
              </a:pathLst>
            </a:custGeom>
            <a:solidFill>
              <a:srgbClr val="FF0000"/>
            </a:solidFill>
            <a:ln w="0" cap="sq">
              <a:solidFill>
                <a:srgbClr val="5B9BD5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350" name="Text Box350"/>
            <p:cNvSpPr txBox="1"/>
            <p:nvPr/>
          </p:nvSpPr>
          <p:spPr>
            <a:xfrm>
              <a:off x="6275959" y="3971773"/>
              <a:ext cx="2961767" cy="480720"/>
            </a:xfrm>
            <a:prstGeom prst="rect">
              <a:avLst/>
            </a:prstGeom>
            <a:ln w="9525">
              <a:solidFill>
                <a:srgbClr val="FFFFFF"/>
              </a:solidFill>
            </a:ln>
          </p:spPr>
          <p:txBody>
            <a:bodyPr wrap="square" lIns="0" tIns="0" rIns="0" rtlCol="0">
              <a:spAutoFit/>
            </a:bodyPr>
            <a:lstStyle/>
            <a:p>
              <a:pPr algn="l">
                <a:lnSpc>
                  <a:spcPts val="905"/>
                </a:lnSpc>
              </a:pPr>
              <a:endParaRPr dirty="0"/>
            </a:p>
            <a:p>
              <a:pPr marL="102616" algn="l" rtl="0">
                <a:lnSpc>
                  <a:spcPts val="2400"/>
                </a:lnSpc>
              </a:pPr>
              <a:r>
                <a:rPr lang="en-US" altLang="zh-CN" sz="2400" b="1" spc="0" dirty="0">
                  <a:latin typeface="Calibri"/>
                  <a:ea typeface="Calibri"/>
                  <a:cs typeface="Calibri"/>
                </a:rPr>
                <a:t>С</a:t>
              </a:r>
              <a:r>
                <a:rPr lang="en-US" altLang="zh-CN" sz="2400" b="1" spc="10" dirty="0">
                  <a:latin typeface="Calibri"/>
                  <a:ea typeface="Calibri"/>
                  <a:cs typeface="Calibri"/>
                </a:rPr>
                <a:t> </a:t>
              </a:r>
              <a:r>
                <a:rPr lang="en-US" altLang="zh-CN" sz="2400" b="1" spc="0" dirty="0">
                  <a:latin typeface="Calibri"/>
                  <a:ea typeface="Calibri"/>
                  <a:cs typeface="Calibri"/>
                </a:rPr>
                <a:t>1</a:t>
              </a:r>
              <a:r>
                <a:rPr lang="en-US" altLang="zh-CN" sz="2400" b="1" spc="-31" dirty="0">
                  <a:latin typeface="Calibri"/>
                  <a:ea typeface="Calibri"/>
                  <a:cs typeface="Calibri"/>
                </a:rPr>
                <a:t> </a:t>
              </a:r>
              <a:r>
                <a:rPr lang="en-US" altLang="zh-CN" sz="2400" b="1" spc="0" dirty="0">
                  <a:latin typeface="Calibri"/>
                  <a:ea typeface="Calibri"/>
                  <a:cs typeface="Calibri"/>
                </a:rPr>
                <a:t>янв</a:t>
              </a:r>
              <a:r>
                <a:rPr lang="en-US" altLang="zh-CN" sz="2400" b="1" spc="-7" dirty="0">
                  <a:latin typeface="Calibri"/>
                  <a:ea typeface="Calibri"/>
                  <a:cs typeface="Calibri"/>
                </a:rPr>
                <a:t>а</a:t>
              </a:r>
              <a:r>
                <a:rPr lang="en-US" altLang="zh-CN" sz="2400" b="1" spc="0" dirty="0">
                  <a:latin typeface="Calibri"/>
                  <a:ea typeface="Calibri"/>
                  <a:cs typeface="Calibri"/>
                </a:rPr>
                <a:t>ря</a:t>
              </a:r>
              <a:r>
                <a:rPr lang="en-US" altLang="zh-CN" sz="2400" b="1" spc="17" dirty="0">
                  <a:latin typeface="Calibri"/>
                  <a:ea typeface="Calibri"/>
                  <a:cs typeface="Calibri"/>
                </a:rPr>
                <a:t> </a:t>
              </a:r>
              <a:r>
                <a:rPr lang="en-US" altLang="zh-CN" sz="2400" b="1" spc="3" dirty="0">
                  <a:latin typeface="Calibri"/>
                  <a:ea typeface="Calibri"/>
                  <a:cs typeface="Calibri"/>
                </a:rPr>
                <a:t>2019</a:t>
              </a:r>
              <a:r>
                <a:rPr lang="en-US" altLang="zh-CN" sz="2400" b="1" spc="-29" dirty="0">
                  <a:latin typeface="Calibri"/>
                  <a:ea typeface="Calibri"/>
                  <a:cs typeface="Calibri"/>
                </a:rPr>
                <a:t> </a:t>
              </a:r>
              <a:r>
                <a:rPr lang="en-US" altLang="zh-CN" sz="2400" b="1" spc="-36" dirty="0">
                  <a:latin typeface="Calibri"/>
                  <a:ea typeface="Calibri"/>
                  <a:cs typeface="Calibri"/>
                </a:rPr>
                <a:t>г</a:t>
              </a:r>
              <a:r>
                <a:rPr lang="en-US" altLang="zh-CN" sz="2400" b="1" spc="-67" dirty="0">
                  <a:latin typeface="Calibri"/>
                  <a:ea typeface="Calibri"/>
                  <a:cs typeface="Calibri"/>
                </a:rPr>
                <a:t>о</a:t>
              </a:r>
              <a:r>
                <a:rPr lang="en-US" altLang="zh-CN" sz="2400" b="1" spc="0" dirty="0">
                  <a:latin typeface="Calibri"/>
                  <a:ea typeface="Calibri"/>
                  <a:cs typeface="Calibri"/>
                </a:rPr>
                <a:t>да</a:t>
              </a:r>
              <a:endParaRPr lang="en-US" altLang="zh-CN" sz="2400" dirty="0"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352" name="Text Box352"/>
          <p:cNvSpPr txBox="1"/>
          <p:nvPr/>
        </p:nvSpPr>
        <p:spPr>
          <a:xfrm>
            <a:off x="407369" y="248946"/>
            <a:ext cx="11029044" cy="85029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b="1" dirty="0"/>
          </a:p>
          <a:p>
            <a:pPr algn="ctr" rtl="0">
              <a:lnSpc>
                <a:spcPts val="3085"/>
              </a:lnSpc>
            </a:pPr>
            <a:r>
              <a:rPr lang="en-US" altLang="zh-CN" sz="3200" b="1" spc="31" dirty="0">
                <a:latin typeface="Calibri Light"/>
                <a:ea typeface="Calibri Light"/>
                <a:cs typeface="Calibri Light"/>
              </a:rPr>
              <a:t>В</a:t>
            </a:r>
            <a:r>
              <a:rPr lang="en-US" altLang="zh-CN" sz="3200" b="1" spc="-17" dirty="0">
                <a:latin typeface="Calibri Light"/>
                <a:ea typeface="Calibri Light"/>
                <a:cs typeface="Calibri Light"/>
              </a:rPr>
              <a:t>н</a:t>
            </a:r>
            <a:r>
              <a:rPr lang="en-US" altLang="zh-CN" sz="3200" b="1" spc="10" dirty="0">
                <a:latin typeface="Calibri Light"/>
                <a:ea typeface="Calibri Light"/>
                <a:cs typeface="Calibri Light"/>
              </a:rPr>
              <a:t>у</a:t>
            </a:r>
            <a:r>
              <a:rPr lang="en-US" altLang="zh-CN" sz="3200" b="1" spc="-18" dirty="0">
                <a:latin typeface="Calibri Light"/>
                <a:ea typeface="Calibri Light"/>
                <a:cs typeface="Calibri Light"/>
              </a:rPr>
              <a:t>т</a:t>
            </a:r>
            <a:r>
              <a:rPr lang="en-US" altLang="zh-CN" sz="3200" b="1" spc="2" dirty="0">
                <a:latin typeface="Calibri Light"/>
                <a:ea typeface="Calibri Light"/>
                <a:cs typeface="Calibri Light"/>
              </a:rPr>
              <a:t>ренн</a:t>
            </a:r>
            <a:r>
              <a:rPr lang="en-US" altLang="zh-CN" sz="3200" b="1" spc="0" dirty="0">
                <a:latin typeface="Calibri Light"/>
                <a:ea typeface="Calibri Light"/>
                <a:cs typeface="Calibri Light"/>
              </a:rPr>
              <a:t>и</a:t>
            </a:r>
            <a:r>
              <a:rPr lang="en-US" altLang="zh-CN" sz="3200" b="1" spc="31" dirty="0">
                <a:latin typeface="Calibri Light"/>
                <a:ea typeface="Calibri Light"/>
                <a:cs typeface="Calibri Light"/>
              </a:rPr>
              <a:t>й</a:t>
            </a:r>
            <a:r>
              <a:rPr lang="en-US" altLang="zh-CN" sz="3200" b="1" spc="-133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zh-CN" sz="3200" b="1" spc="5" dirty="0">
                <a:latin typeface="Calibri Light"/>
                <a:ea typeface="Calibri Light"/>
                <a:cs typeface="Calibri Light"/>
              </a:rPr>
              <a:t>контро</a:t>
            </a:r>
            <a:r>
              <a:rPr lang="en-US" altLang="zh-CN" sz="3200" b="1" spc="8" dirty="0">
                <a:latin typeface="Calibri Light"/>
                <a:ea typeface="Calibri Light"/>
                <a:cs typeface="Calibri Light"/>
              </a:rPr>
              <a:t>л</a:t>
            </a:r>
            <a:r>
              <a:rPr lang="en-US" altLang="zh-CN" sz="3200" b="1" spc="20" dirty="0">
                <a:latin typeface="Calibri Light"/>
                <a:ea typeface="Calibri Light"/>
                <a:cs typeface="Calibri Light"/>
              </a:rPr>
              <a:t>ь</a:t>
            </a:r>
            <a:r>
              <a:rPr lang="en-US" altLang="zh-CN" sz="3200" b="1" spc="-128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zh-CN" sz="3200" b="1" spc="18" dirty="0">
                <a:latin typeface="Calibri Light"/>
                <a:ea typeface="Calibri Light"/>
                <a:cs typeface="Calibri Light"/>
              </a:rPr>
              <a:t>кач</a:t>
            </a:r>
            <a:r>
              <a:rPr lang="en-US" altLang="zh-CN" sz="3200" b="1" spc="-11" dirty="0">
                <a:latin typeface="Calibri Light"/>
                <a:ea typeface="Calibri Light"/>
                <a:cs typeface="Calibri Light"/>
              </a:rPr>
              <a:t>е</a:t>
            </a:r>
            <a:r>
              <a:rPr lang="en-US" altLang="zh-CN" sz="3200" b="1" spc="0" dirty="0">
                <a:latin typeface="Calibri Light"/>
                <a:ea typeface="Calibri Light"/>
                <a:cs typeface="Calibri Light"/>
              </a:rPr>
              <a:t>ств</a:t>
            </a:r>
            <a:r>
              <a:rPr lang="en-US" altLang="zh-CN" sz="3200" b="1" spc="24" dirty="0">
                <a:latin typeface="Calibri Light"/>
                <a:ea typeface="Calibri Light"/>
                <a:cs typeface="Calibri Light"/>
              </a:rPr>
              <a:t>а</a:t>
            </a:r>
            <a:r>
              <a:rPr lang="en-US" altLang="zh-CN" sz="3200" b="1" spc="-123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zh-CN" sz="3200" b="1" spc="31" dirty="0">
                <a:latin typeface="Calibri Light"/>
                <a:ea typeface="Calibri Light"/>
                <a:cs typeface="Calibri Light"/>
              </a:rPr>
              <a:t>и</a:t>
            </a:r>
            <a:r>
              <a:rPr lang="en-US" altLang="zh-CN" sz="3200" b="1" spc="-85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zh-CN" sz="3200" b="1" spc="20" dirty="0">
                <a:latin typeface="Calibri Light"/>
                <a:ea typeface="Calibri Light"/>
                <a:cs typeface="Calibri Light"/>
              </a:rPr>
              <a:t>б</a:t>
            </a:r>
            <a:r>
              <a:rPr lang="en-US" altLang="zh-CN" sz="3200" b="1" spc="7" dirty="0">
                <a:latin typeface="Calibri Light"/>
                <a:ea typeface="Calibri Light"/>
                <a:cs typeface="Calibri Light"/>
              </a:rPr>
              <a:t>е</a:t>
            </a:r>
            <a:r>
              <a:rPr lang="en-US" altLang="zh-CN" sz="3200" b="1" spc="17" dirty="0">
                <a:latin typeface="Calibri Light"/>
                <a:ea typeface="Calibri Light"/>
                <a:cs typeface="Calibri Light"/>
              </a:rPr>
              <a:t>з</a:t>
            </a:r>
            <a:r>
              <a:rPr lang="en-US" altLang="zh-CN" sz="3200" b="1" spc="-14" dirty="0">
                <a:latin typeface="Calibri Light"/>
                <a:ea typeface="Calibri Light"/>
                <a:cs typeface="Calibri Light"/>
              </a:rPr>
              <a:t>о</a:t>
            </a:r>
            <a:r>
              <a:rPr lang="en-US" altLang="zh-CN" sz="3200" b="1" spc="0" dirty="0">
                <a:latin typeface="Calibri Light"/>
                <a:ea typeface="Calibri Light"/>
                <a:cs typeface="Calibri Light"/>
              </a:rPr>
              <a:t>п</a:t>
            </a:r>
            <a:r>
              <a:rPr lang="en-US" altLang="zh-CN" sz="3200" b="1" spc="-2" dirty="0">
                <a:latin typeface="Calibri Light"/>
                <a:ea typeface="Calibri Light"/>
                <a:cs typeface="Calibri Light"/>
              </a:rPr>
              <a:t>асн</a:t>
            </a:r>
            <a:r>
              <a:rPr lang="en-US" altLang="zh-CN" sz="3200" b="1" spc="0" dirty="0">
                <a:latin typeface="Calibri Light"/>
                <a:ea typeface="Calibri Light"/>
                <a:cs typeface="Calibri Light"/>
              </a:rPr>
              <a:t>ост</a:t>
            </a:r>
            <a:r>
              <a:rPr lang="en-US" altLang="zh-CN" sz="3200" b="1" spc="30" dirty="0">
                <a:latin typeface="Calibri Light"/>
                <a:ea typeface="Calibri Light"/>
                <a:cs typeface="Calibri Light"/>
              </a:rPr>
              <a:t>и</a:t>
            </a:r>
            <a:r>
              <a:rPr lang="en-US" altLang="zh-CN" sz="3200" b="1" spc="-131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zh-CN" sz="3200" b="1" spc="18" dirty="0">
                <a:latin typeface="Calibri Light"/>
                <a:ea typeface="Calibri Light"/>
                <a:cs typeface="Calibri Light"/>
              </a:rPr>
              <a:t>м</a:t>
            </a:r>
            <a:r>
              <a:rPr lang="en-US" altLang="zh-CN" sz="3200" b="1" spc="9" dirty="0">
                <a:latin typeface="Calibri Light"/>
                <a:ea typeface="Calibri Light"/>
                <a:cs typeface="Calibri Light"/>
              </a:rPr>
              <a:t>е</a:t>
            </a:r>
            <a:r>
              <a:rPr lang="en-US" altLang="zh-CN" sz="3200" b="1" spc="5" dirty="0">
                <a:latin typeface="Calibri Light"/>
                <a:ea typeface="Calibri Light"/>
                <a:cs typeface="Calibri Light"/>
              </a:rPr>
              <a:t>д</a:t>
            </a:r>
            <a:r>
              <a:rPr lang="en-US" altLang="zh-CN" sz="3200" b="1" spc="0" dirty="0">
                <a:latin typeface="Calibri Light"/>
                <a:ea typeface="Calibri Light"/>
                <a:cs typeface="Calibri Light"/>
              </a:rPr>
              <a:t>иц</a:t>
            </a:r>
            <a:r>
              <a:rPr lang="en-US" altLang="zh-CN" sz="3200" b="1" spc="6" dirty="0">
                <a:latin typeface="Calibri Light"/>
                <a:ea typeface="Calibri Light"/>
                <a:cs typeface="Calibri Light"/>
              </a:rPr>
              <a:t>и</a:t>
            </a:r>
            <a:r>
              <a:rPr lang="en-US" altLang="zh-CN" sz="3200" b="1" spc="-8" dirty="0">
                <a:latin typeface="Calibri Light"/>
                <a:ea typeface="Calibri Light"/>
                <a:cs typeface="Calibri Light"/>
              </a:rPr>
              <a:t>нск</a:t>
            </a:r>
            <a:r>
              <a:rPr lang="en-US" altLang="zh-CN" sz="3200" b="1" spc="0" dirty="0">
                <a:latin typeface="Calibri Light"/>
                <a:ea typeface="Calibri Light"/>
                <a:cs typeface="Calibri Light"/>
              </a:rPr>
              <a:t>о</a:t>
            </a:r>
            <a:r>
              <a:rPr lang="en-US" altLang="zh-CN" sz="3200" b="1" spc="32" dirty="0">
                <a:latin typeface="Calibri Light"/>
                <a:ea typeface="Calibri Light"/>
                <a:cs typeface="Calibri Light"/>
              </a:rPr>
              <a:t>й</a:t>
            </a:r>
            <a:r>
              <a:rPr lang="en-US" altLang="zh-CN" sz="3200" b="1" spc="-32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zh-CN" sz="3200" b="1" spc="30" dirty="0">
                <a:latin typeface="Calibri Light"/>
                <a:ea typeface="Calibri Light"/>
                <a:cs typeface="Calibri Light"/>
              </a:rPr>
              <a:t>д</a:t>
            </a:r>
            <a:r>
              <a:rPr lang="en-US" altLang="zh-CN" sz="3200" b="1" spc="0" dirty="0">
                <a:latin typeface="Calibri Light"/>
                <a:ea typeface="Calibri Light"/>
                <a:cs typeface="Calibri Light"/>
              </a:rPr>
              <a:t>е</a:t>
            </a:r>
            <a:r>
              <a:rPr lang="en-US" altLang="zh-CN" sz="3200" b="1" spc="8" dirty="0">
                <a:latin typeface="Calibri Light"/>
                <a:ea typeface="Calibri Light"/>
                <a:cs typeface="Calibri Light"/>
              </a:rPr>
              <a:t>я</a:t>
            </a:r>
            <a:r>
              <a:rPr lang="en-US" altLang="zh-CN" sz="3200" b="1" spc="-16" dirty="0">
                <a:latin typeface="Calibri Light"/>
                <a:ea typeface="Calibri Light"/>
                <a:cs typeface="Calibri Light"/>
              </a:rPr>
              <a:t>т</a:t>
            </a:r>
            <a:r>
              <a:rPr lang="en-US" altLang="zh-CN" sz="3200" b="1" spc="6" dirty="0">
                <a:latin typeface="Calibri Light"/>
                <a:ea typeface="Calibri Light"/>
                <a:cs typeface="Calibri Light"/>
              </a:rPr>
              <a:t>е</a:t>
            </a:r>
            <a:r>
              <a:rPr lang="en-US" altLang="zh-CN" sz="3200" b="1" spc="-18" dirty="0">
                <a:latin typeface="Calibri Light"/>
                <a:ea typeface="Calibri Light"/>
                <a:cs typeface="Calibri Light"/>
              </a:rPr>
              <a:t>л</a:t>
            </a:r>
            <a:r>
              <a:rPr lang="en-US" altLang="zh-CN" sz="3200" b="1" spc="-8" dirty="0">
                <a:latin typeface="Calibri Light"/>
                <a:ea typeface="Calibri Light"/>
                <a:cs typeface="Calibri Light"/>
              </a:rPr>
              <a:t>ь</a:t>
            </a:r>
            <a:r>
              <a:rPr lang="en-US" altLang="zh-CN" sz="3200" b="1" spc="5" dirty="0">
                <a:latin typeface="Calibri Light"/>
                <a:ea typeface="Calibri Light"/>
                <a:cs typeface="Calibri Light"/>
              </a:rPr>
              <a:t>но</a:t>
            </a:r>
            <a:r>
              <a:rPr lang="en-US" altLang="zh-CN" sz="3200" b="1" spc="0" dirty="0">
                <a:latin typeface="Calibri Light"/>
                <a:ea typeface="Calibri Light"/>
                <a:cs typeface="Calibri Light"/>
              </a:rPr>
              <a:t>с</a:t>
            </a:r>
            <a:r>
              <a:rPr lang="en-US" altLang="zh-CN" sz="3200" b="1" spc="-6" dirty="0">
                <a:latin typeface="Calibri Light"/>
                <a:ea typeface="Calibri Light"/>
                <a:cs typeface="Calibri Light"/>
              </a:rPr>
              <a:t>т</a:t>
            </a:r>
            <a:r>
              <a:rPr lang="en-US" altLang="zh-CN" sz="3200" b="1" spc="29" dirty="0">
                <a:latin typeface="Calibri Light"/>
                <a:ea typeface="Calibri Light"/>
                <a:cs typeface="Calibri Light"/>
              </a:rPr>
              <a:t>и</a:t>
            </a:r>
            <a:endParaRPr lang="en-US" altLang="zh-CN" sz="3200" b="1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353" name="Text Box353"/>
          <p:cNvSpPr txBox="1"/>
          <p:nvPr/>
        </p:nvSpPr>
        <p:spPr>
          <a:xfrm>
            <a:off x="2352129" y="1389190"/>
            <a:ext cx="7872380" cy="306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l" rtl="0">
              <a:lnSpc>
                <a:spcPts val="1992"/>
              </a:lnSpc>
            </a:pPr>
            <a:r>
              <a:rPr lang="en-US" altLang="zh-CN" sz="2000" i="1" spc="-12" dirty="0">
                <a:latin typeface="Calibri"/>
                <a:ea typeface="Calibri"/>
                <a:cs typeface="Calibri"/>
              </a:rPr>
              <a:t>С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т.</a:t>
            </a:r>
            <a:r>
              <a:rPr lang="en-US" altLang="zh-CN" sz="2000" i="1" spc="6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4" dirty="0">
                <a:latin typeface="Calibri"/>
                <a:ea typeface="Calibri"/>
                <a:cs typeface="Calibri"/>
              </a:rPr>
              <a:t>90</a:t>
            </a:r>
            <a:r>
              <a:rPr lang="en-US" altLang="zh-CN" sz="2000" i="1" spc="22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6" dirty="0">
                <a:latin typeface="Calibri"/>
                <a:ea typeface="Calibri"/>
                <a:cs typeface="Calibri"/>
              </a:rPr>
              <a:t>Ф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еде</a:t>
            </a:r>
            <a:r>
              <a:rPr lang="en-US" altLang="zh-CN" sz="2000" i="1" spc="6" dirty="0">
                <a:latin typeface="Calibri"/>
                <a:ea typeface="Calibri"/>
                <a:cs typeface="Calibri"/>
              </a:rPr>
              <a:t>р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а</a:t>
            </a:r>
            <a:r>
              <a:rPr lang="en-US" altLang="zh-CN" sz="2000" i="1" spc="-7" dirty="0">
                <a:latin typeface="Calibri"/>
                <a:ea typeface="Calibri"/>
                <a:cs typeface="Calibri"/>
              </a:rPr>
              <a:t>ль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н</a:t>
            </a:r>
            <a:r>
              <a:rPr lang="en-US" altLang="zh-CN" sz="2000" i="1" spc="-5" dirty="0">
                <a:latin typeface="Calibri"/>
                <a:ea typeface="Calibri"/>
                <a:cs typeface="Calibri"/>
              </a:rPr>
              <a:t>ы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й</a:t>
            </a:r>
            <a:r>
              <a:rPr lang="en-US" altLang="zh-CN" sz="2000" i="1" spc="-18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з</a:t>
            </a:r>
            <a:r>
              <a:rPr lang="en-US" altLang="zh-CN" sz="2000" i="1" spc="-7" dirty="0">
                <a:latin typeface="Calibri"/>
                <a:ea typeface="Calibri"/>
                <a:cs typeface="Calibri"/>
              </a:rPr>
              <a:t>а</a:t>
            </a:r>
            <a:r>
              <a:rPr lang="en-US" altLang="zh-CN" sz="2000" i="1" spc="-10" dirty="0">
                <a:latin typeface="Calibri"/>
                <a:ea typeface="Calibri"/>
                <a:cs typeface="Calibri"/>
              </a:rPr>
              <a:t>к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он</a:t>
            </a:r>
            <a:r>
              <a:rPr lang="en-US" altLang="zh-CN" sz="2000" i="1" spc="-16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от</a:t>
            </a:r>
            <a:r>
              <a:rPr lang="en-US" altLang="zh-CN" sz="2000" i="1" spc="-16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4" dirty="0">
                <a:latin typeface="Calibri"/>
                <a:ea typeface="Calibri"/>
                <a:cs typeface="Calibri"/>
              </a:rPr>
              <a:t>21.11.2011</a:t>
            </a:r>
            <a:r>
              <a:rPr lang="en-US" altLang="zh-CN" sz="2000" i="1" spc="26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5" dirty="0">
                <a:latin typeface="Calibri"/>
                <a:ea typeface="Calibri"/>
                <a:cs typeface="Calibri"/>
              </a:rPr>
              <a:t>N</a:t>
            </a:r>
            <a:r>
              <a:rPr lang="en-US" altLang="zh-CN" sz="2000" i="1" spc="8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4" dirty="0">
                <a:latin typeface="Calibri"/>
                <a:ea typeface="Calibri"/>
                <a:cs typeface="Calibri"/>
              </a:rPr>
              <a:t>323</a:t>
            </a:r>
            <a:r>
              <a:rPr lang="en-US" altLang="zh-CN" sz="2000" i="1" spc="-410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12" dirty="0">
                <a:latin typeface="Calibri"/>
                <a:ea typeface="Calibri"/>
                <a:cs typeface="Calibri"/>
              </a:rPr>
              <a:t>-</a:t>
            </a:r>
            <a:r>
              <a:rPr lang="en-US" altLang="zh-CN" sz="2000" i="1" spc="-25" dirty="0">
                <a:latin typeface="Calibri"/>
                <a:ea typeface="Calibri"/>
                <a:cs typeface="Calibri"/>
              </a:rPr>
              <a:t>Ф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З</a:t>
            </a:r>
            <a:r>
              <a:rPr lang="en-US" altLang="zh-CN" sz="2000" i="1" spc="38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(</a:t>
            </a:r>
            <a:r>
              <a:rPr lang="en-US" altLang="zh-CN" sz="2000" i="1" spc="-7" dirty="0">
                <a:latin typeface="Calibri"/>
                <a:ea typeface="Calibri"/>
                <a:cs typeface="Calibri"/>
              </a:rPr>
              <a:t>р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е</a:t>
            </a:r>
            <a:r>
              <a:rPr lang="en-US" altLang="zh-CN" sz="2000" i="1" spc="5" dirty="0">
                <a:latin typeface="Calibri"/>
                <a:ea typeface="Calibri"/>
                <a:cs typeface="Calibri"/>
              </a:rPr>
              <a:t>д.</a:t>
            </a:r>
            <a:r>
              <a:rPr lang="en-US" altLang="zh-CN" sz="2000" i="1" spc="-22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от</a:t>
            </a:r>
            <a:r>
              <a:rPr lang="en-US" altLang="zh-CN" sz="2000" i="1" spc="-16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4" dirty="0">
                <a:latin typeface="Calibri"/>
                <a:ea typeface="Calibri"/>
                <a:cs typeface="Calibri"/>
              </a:rPr>
              <a:t>13.07.2015)</a:t>
            </a:r>
            <a:endParaRPr lang="en-US" altLang="zh-CN" sz="2000" dirty="0">
              <a:latin typeface="Calibri"/>
              <a:ea typeface="Calibri"/>
              <a:cs typeface="Calibri"/>
            </a:endParaRPr>
          </a:p>
        </p:txBody>
      </p:sp>
      <p:sp>
        <p:nvSpPr>
          <p:cNvPr id="354" name="Text Box354"/>
          <p:cNvSpPr txBox="1"/>
          <p:nvPr/>
        </p:nvSpPr>
        <p:spPr>
          <a:xfrm>
            <a:off x="2563368" y="1658874"/>
            <a:ext cx="7096608" cy="306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l" rtl="0">
              <a:lnSpc>
                <a:spcPts val="1992"/>
              </a:lnSpc>
            </a:pPr>
            <a:r>
              <a:rPr lang="en-US" altLang="zh-CN" sz="2000" i="1" spc="-9" dirty="0">
                <a:latin typeface="Calibri"/>
                <a:ea typeface="Calibri"/>
                <a:cs typeface="Calibri"/>
              </a:rPr>
              <a:t>"</a:t>
            </a:r>
            <a:r>
              <a:rPr lang="en-US" altLang="zh-CN" sz="2000" i="1" spc="-11" dirty="0">
                <a:latin typeface="Calibri"/>
                <a:ea typeface="Calibri"/>
                <a:cs typeface="Calibri"/>
              </a:rPr>
              <a:t>О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б</a:t>
            </a:r>
            <a:r>
              <a:rPr lang="en-US" altLang="zh-CN" sz="2000" i="1" spc="15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ос</a:t>
            </a:r>
            <a:r>
              <a:rPr lang="en-US" altLang="zh-CN" sz="2000" i="1" spc="6" dirty="0">
                <a:latin typeface="Calibri"/>
                <a:ea typeface="Calibri"/>
                <a:cs typeface="Calibri"/>
              </a:rPr>
              <a:t>н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овах</a:t>
            </a:r>
            <a:r>
              <a:rPr lang="en-US" altLang="zh-CN" sz="2000" i="1" spc="-15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18" dirty="0">
                <a:latin typeface="Calibri"/>
                <a:ea typeface="Calibri"/>
                <a:cs typeface="Calibri"/>
              </a:rPr>
              <a:t>о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х</a:t>
            </a:r>
            <a:r>
              <a:rPr lang="en-US" altLang="zh-CN" sz="2000" i="1" spc="-8" dirty="0">
                <a:latin typeface="Calibri"/>
                <a:ea typeface="Calibri"/>
                <a:cs typeface="Calibri"/>
              </a:rPr>
              <a:t>р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аны</a:t>
            </a:r>
            <a:r>
              <a:rPr lang="en-US" altLang="zh-CN" sz="2000" i="1" spc="-21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здоровь</a:t>
            </a:r>
            <a:r>
              <a:rPr lang="en-US" altLang="zh-CN" sz="2000" i="1" spc="9" dirty="0">
                <a:latin typeface="Calibri"/>
                <a:ea typeface="Calibri"/>
                <a:cs typeface="Calibri"/>
              </a:rPr>
              <a:t>я</a:t>
            </a:r>
            <a:r>
              <a:rPr lang="en-US" altLang="zh-CN" sz="2000" i="1" spc="-19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г</a:t>
            </a:r>
            <a:r>
              <a:rPr lang="en-US" altLang="zh-CN" sz="2000" i="1" spc="-7" dirty="0">
                <a:latin typeface="Calibri"/>
                <a:ea typeface="Calibri"/>
                <a:cs typeface="Calibri"/>
              </a:rPr>
              <a:t>р</a:t>
            </a:r>
            <a:r>
              <a:rPr lang="en-US" altLang="zh-CN" sz="2000" i="1" spc="5" dirty="0">
                <a:latin typeface="Calibri"/>
                <a:ea typeface="Calibri"/>
                <a:cs typeface="Calibri"/>
              </a:rPr>
              <a:t>а</a:t>
            </a:r>
            <a:r>
              <a:rPr lang="en-US" altLang="zh-CN" sz="2000" i="1" spc="-35" dirty="0">
                <a:latin typeface="Calibri"/>
                <a:ea typeface="Calibri"/>
                <a:cs typeface="Calibri"/>
              </a:rPr>
              <a:t>ж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дан</a:t>
            </a:r>
            <a:r>
              <a:rPr lang="en-US" altLang="zh-CN" sz="2000" i="1" spc="-16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в</a:t>
            </a:r>
            <a:r>
              <a:rPr lang="en-US" altLang="zh-CN" sz="2000" i="1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6" dirty="0">
                <a:latin typeface="Calibri"/>
                <a:ea typeface="Calibri"/>
                <a:cs typeface="Calibri"/>
              </a:rPr>
              <a:t>Росси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йск</a:t>
            </a:r>
            <a:r>
              <a:rPr lang="en-US" altLang="zh-CN" sz="2000" i="1" spc="-6" dirty="0">
                <a:latin typeface="Calibri"/>
                <a:ea typeface="Calibri"/>
                <a:cs typeface="Calibri"/>
              </a:rPr>
              <a:t>о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й</a:t>
            </a:r>
            <a:r>
              <a:rPr lang="en-US" altLang="zh-CN" sz="2000" i="1" spc="-34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6" dirty="0">
                <a:latin typeface="Calibri"/>
                <a:ea typeface="Calibri"/>
                <a:cs typeface="Calibri"/>
              </a:rPr>
              <a:t>Ф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е</a:t>
            </a:r>
            <a:r>
              <a:rPr lang="en-US" altLang="zh-CN" sz="2000" i="1" spc="2" dirty="0">
                <a:latin typeface="Calibri"/>
                <a:ea typeface="Calibri"/>
                <a:cs typeface="Calibri"/>
              </a:rPr>
              <a:t>дер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а</a:t>
            </a:r>
            <a:r>
              <a:rPr lang="en-US" altLang="zh-CN" sz="2000" i="1" spc="-8" dirty="0">
                <a:latin typeface="Calibri"/>
                <a:ea typeface="Calibri"/>
                <a:cs typeface="Calibri"/>
              </a:rPr>
              <a:t>ц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ии"</a:t>
            </a:r>
            <a:endParaRPr lang="en-US" altLang="zh-CN" sz="2000" dirty="0">
              <a:latin typeface="Calibri"/>
              <a:ea typeface="Calibri"/>
              <a:cs typeface="Calibri"/>
            </a:endParaRPr>
          </a:p>
        </p:txBody>
      </p:sp>
      <p:sp>
        <p:nvSpPr>
          <p:cNvPr id="355" name="Text Box355"/>
          <p:cNvSpPr txBox="1"/>
          <p:nvPr/>
        </p:nvSpPr>
        <p:spPr>
          <a:xfrm>
            <a:off x="907085" y="2198243"/>
            <a:ext cx="10409227" cy="128163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ctr">
              <a:lnSpc>
                <a:spcPts val="2400"/>
              </a:lnSpc>
            </a:pPr>
            <a:r>
              <a:rPr lang="en-US" altLang="zh-CN" sz="2400" spc="0" dirty="0">
                <a:latin typeface="Calibri"/>
                <a:ea typeface="Calibri"/>
                <a:cs typeface="Calibri"/>
              </a:rPr>
              <a:t>Орг</a:t>
            </a:r>
            <a:r>
              <a:rPr lang="en-US" altLang="zh-CN" sz="2400" spc="12" dirty="0">
                <a:latin typeface="Calibri"/>
                <a:ea typeface="Calibri"/>
                <a:cs typeface="Calibri"/>
              </a:rPr>
              <a:t>а</a:t>
            </a:r>
            <a:r>
              <a:rPr lang="en-US" altLang="zh-CN" sz="2400" spc="-22" dirty="0">
                <a:latin typeface="Calibri"/>
                <a:ea typeface="Calibri"/>
                <a:cs typeface="Calibri"/>
              </a:rPr>
              <a:t>н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ам</a:t>
            </a:r>
            <a:r>
              <a:rPr lang="en-US" altLang="zh-CN" sz="2400" spc="5" dirty="0">
                <a:latin typeface="Calibri"/>
                <a:ea typeface="Calibri"/>
                <a:cs typeface="Calibri"/>
              </a:rPr>
              <a:t>и,</a:t>
            </a:r>
            <a:r>
              <a:rPr lang="en-US" altLang="zh-CN" sz="2400" spc="-22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ор</a:t>
            </a:r>
            <a:r>
              <a:rPr lang="en-US" altLang="zh-CN" sz="2400" spc="-526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г</a:t>
            </a:r>
            <a:r>
              <a:rPr lang="en-US" altLang="zh-CN" sz="2400" spc="7" dirty="0">
                <a:latin typeface="Calibri"/>
                <a:ea typeface="Calibri"/>
                <a:cs typeface="Calibri"/>
              </a:rPr>
              <a:t>а</a:t>
            </a:r>
            <a:r>
              <a:rPr lang="en-US" altLang="zh-CN" sz="2400" spc="-8" dirty="0">
                <a:latin typeface="Calibri"/>
                <a:ea typeface="Calibri"/>
                <a:cs typeface="Calibri"/>
              </a:rPr>
              <a:t>ни</a:t>
            </a:r>
            <a:r>
              <a:rPr lang="en-US" altLang="zh-CN" sz="2400" spc="-10" dirty="0">
                <a:latin typeface="Calibri"/>
                <a:ea typeface="Calibri"/>
                <a:cs typeface="Calibri"/>
              </a:rPr>
              <a:t>з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аци</a:t>
            </a:r>
            <a:r>
              <a:rPr lang="en-US" altLang="zh-CN" sz="2400" spc="-14" dirty="0">
                <a:latin typeface="Calibri"/>
                <a:ea typeface="Calibri"/>
                <a:cs typeface="Calibri"/>
              </a:rPr>
              <a:t>я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м</a:t>
            </a:r>
            <a:r>
              <a:rPr lang="en-US" altLang="zh-CN" sz="2400" spc="7" dirty="0">
                <a:latin typeface="Calibri"/>
                <a:ea typeface="Calibri"/>
                <a:cs typeface="Calibri"/>
              </a:rPr>
              <a:t>и</a:t>
            </a:r>
            <a:r>
              <a:rPr lang="en-US" altLang="zh-CN" sz="2400" spc="-24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spc="-14" dirty="0">
                <a:latin typeface="Calibri"/>
                <a:ea typeface="Calibri"/>
                <a:cs typeface="Calibri"/>
              </a:rPr>
              <a:t>г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о</a:t>
            </a:r>
            <a:r>
              <a:rPr lang="en-US" altLang="zh-CN" sz="2400" spc="-52" dirty="0">
                <a:latin typeface="Calibri"/>
                <a:ea typeface="Calibri"/>
                <a:cs typeface="Calibri"/>
              </a:rPr>
              <a:t>су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дар</a:t>
            </a:r>
            <a:r>
              <a:rPr lang="en-US" altLang="zh-CN" sz="2400" spc="-525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spc="-7" dirty="0">
                <a:latin typeface="Calibri"/>
                <a:ea typeface="Calibri"/>
                <a:cs typeface="Calibri"/>
              </a:rPr>
              <a:t>с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твен</a:t>
            </a:r>
            <a:r>
              <a:rPr lang="en-US" altLang="zh-CN" sz="2400" spc="-12" dirty="0">
                <a:latin typeface="Calibri"/>
                <a:ea typeface="Calibri"/>
                <a:cs typeface="Calibri"/>
              </a:rPr>
              <a:t>н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ой,</a:t>
            </a:r>
            <a:r>
              <a:rPr lang="en-US" altLang="zh-CN" sz="2400" spc="-34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spc="-8" dirty="0">
                <a:latin typeface="Calibri"/>
                <a:ea typeface="Calibri"/>
                <a:cs typeface="Calibri"/>
              </a:rPr>
              <a:t>муни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ц</a:t>
            </a:r>
            <a:r>
              <a:rPr lang="en-US" altLang="zh-CN" sz="2400" spc="-11" dirty="0">
                <a:latin typeface="Calibri"/>
                <a:ea typeface="Calibri"/>
                <a:cs typeface="Calibri"/>
              </a:rPr>
              <a:t>и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пал</a:t>
            </a:r>
            <a:r>
              <a:rPr lang="en-US" altLang="zh-CN" sz="2400" spc="-4" dirty="0">
                <a:latin typeface="Calibri"/>
                <a:ea typeface="Calibri"/>
                <a:cs typeface="Calibri"/>
              </a:rPr>
              <a:t>ьно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й</a:t>
            </a:r>
            <a:r>
              <a:rPr lang="en-US" altLang="zh-CN" sz="2400" spc="1137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и</a:t>
            </a:r>
            <a:r>
              <a:rPr lang="en-US" altLang="zh-CN" sz="2400" spc="-17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spc="0" dirty="0" err="1">
                <a:latin typeface="Calibri"/>
                <a:ea typeface="Calibri"/>
                <a:cs typeface="Calibri"/>
              </a:rPr>
              <a:t>част</a:t>
            </a:r>
            <a:r>
              <a:rPr lang="en-US" altLang="zh-CN" sz="2400" spc="-7" dirty="0" err="1">
                <a:latin typeface="Calibri"/>
                <a:ea typeface="Calibri"/>
                <a:cs typeface="Calibri"/>
              </a:rPr>
              <a:t>н</a:t>
            </a:r>
            <a:r>
              <a:rPr lang="en-US" altLang="zh-CN" sz="2400" spc="0" dirty="0" err="1">
                <a:latin typeface="Calibri"/>
                <a:ea typeface="Calibri"/>
                <a:cs typeface="Calibri"/>
              </a:rPr>
              <a:t>ой</a:t>
            </a:r>
            <a:r>
              <a:rPr lang="en-US" altLang="zh-CN" sz="2400" spc="-10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spc="-7" dirty="0" err="1" smtClean="0">
                <a:latin typeface="Calibri"/>
                <a:ea typeface="Calibri"/>
                <a:cs typeface="Calibri"/>
              </a:rPr>
              <a:t>с</a:t>
            </a:r>
            <a:r>
              <a:rPr lang="en-US" altLang="zh-CN" sz="2400" spc="0" dirty="0" err="1" smtClean="0">
                <a:latin typeface="Calibri"/>
                <a:ea typeface="Calibri"/>
                <a:cs typeface="Calibri"/>
              </a:rPr>
              <a:t>и</a:t>
            </a:r>
            <a:r>
              <a:rPr lang="en-US" altLang="zh-CN" sz="2400" spc="-10" dirty="0" err="1" smtClean="0">
                <a:latin typeface="Calibri"/>
                <a:ea typeface="Calibri"/>
                <a:cs typeface="Calibri"/>
              </a:rPr>
              <a:t>с</a:t>
            </a:r>
            <a:r>
              <a:rPr lang="en-US" altLang="zh-CN" sz="2400" spc="-17" dirty="0" err="1" smtClean="0">
                <a:latin typeface="Calibri"/>
                <a:ea typeface="Calibri"/>
                <a:cs typeface="Calibri"/>
              </a:rPr>
              <a:t>т</a:t>
            </a:r>
            <a:r>
              <a:rPr lang="en-US" altLang="zh-CN" sz="2400" spc="-19" dirty="0" err="1" smtClean="0">
                <a:latin typeface="Calibri"/>
                <a:ea typeface="Calibri"/>
                <a:cs typeface="Calibri"/>
              </a:rPr>
              <a:t>е</a:t>
            </a:r>
            <a:r>
              <a:rPr lang="en-US" altLang="zh-CN" sz="2400" spc="0" dirty="0" err="1" smtClean="0">
                <a:latin typeface="Calibri"/>
                <a:ea typeface="Calibri"/>
                <a:cs typeface="Calibri"/>
              </a:rPr>
              <a:t>м</a:t>
            </a:r>
            <a:r>
              <a:rPr lang="en-US" altLang="zh-CN" sz="2400" spc="-30" dirty="0" err="1">
                <a:ea typeface="Calibri"/>
                <a:cs typeface="Calibri"/>
              </a:rPr>
              <a:t>з</a:t>
            </a:r>
            <a:r>
              <a:rPr lang="en-US" altLang="zh-CN" sz="2400" dirty="0" err="1">
                <a:ea typeface="Calibri"/>
                <a:cs typeface="Calibri"/>
              </a:rPr>
              <a:t>др</a:t>
            </a:r>
            <a:r>
              <a:rPr lang="en-US" altLang="zh-CN" sz="2400" spc="16" dirty="0" err="1">
                <a:ea typeface="Calibri"/>
                <a:cs typeface="Calibri"/>
              </a:rPr>
              <a:t>а</a:t>
            </a:r>
            <a:r>
              <a:rPr lang="en-US" altLang="zh-CN" sz="2400" spc="-15" dirty="0" err="1">
                <a:ea typeface="Calibri"/>
                <a:cs typeface="Calibri"/>
              </a:rPr>
              <a:t>в</a:t>
            </a:r>
            <a:r>
              <a:rPr lang="en-US" altLang="zh-CN" sz="2400" dirty="0" err="1">
                <a:ea typeface="Calibri"/>
                <a:cs typeface="Calibri"/>
              </a:rPr>
              <a:t>о</a:t>
            </a:r>
            <a:r>
              <a:rPr lang="en-US" altLang="zh-CN" sz="2400" spc="-10" dirty="0" err="1">
                <a:ea typeface="Calibri"/>
                <a:cs typeface="Calibri"/>
              </a:rPr>
              <a:t>о</a:t>
            </a:r>
            <a:r>
              <a:rPr lang="en-US" altLang="zh-CN" sz="2400" spc="-6" dirty="0" err="1">
                <a:ea typeface="Calibri"/>
                <a:cs typeface="Calibri"/>
              </a:rPr>
              <a:t>х</a:t>
            </a:r>
            <a:r>
              <a:rPr lang="en-US" altLang="zh-CN" sz="2400" dirty="0" err="1">
                <a:ea typeface="Calibri"/>
                <a:cs typeface="Calibri"/>
              </a:rPr>
              <a:t>р</a:t>
            </a:r>
            <a:r>
              <a:rPr lang="en-US" altLang="zh-CN" sz="2400" spc="10" dirty="0" err="1">
                <a:ea typeface="Calibri"/>
                <a:cs typeface="Calibri"/>
              </a:rPr>
              <a:t>а</a:t>
            </a:r>
            <a:r>
              <a:rPr lang="en-US" altLang="zh-CN" sz="2400" spc="-21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е</a:t>
            </a:r>
            <a:r>
              <a:rPr lang="en-US" altLang="zh-CN" sz="2400" spc="-7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ия</a:t>
            </a:r>
            <a:r>
              <a:rPr lang="en-US" altLang="zh-CN" sz="2400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ос</a:t>
            </a:r>
            <a:r>
              <a:rPr lang="en-US" altLang="zh-CN" sz="2400" spc="-11" dirty="0" err="1">
                <a:ea typeface="Calibri"/>
                <a:cs typeface="Calibri"/>
              </a:rPr>
              <a:t>у</a:t>
            </a:r>
            <a:r>
              <a:rPr lang="en-US" altLang="zh-CN" sz="2400" spc="-22" dirty="0" err="1">
                <a:ea typeface="Calibri"/>
                <a:cs typeface="Calibri"/>
              </a:rPr>
              <a:t>щ</a:t>
            </a:r>
            <a:r>
              <a:rPr lang="en-US" altLang="zh-CN" sz="2400" dirty="0" err="1">
                <a:ea typeface="Calibri"/>
                <a:cs typeface="Calibri"/>
              </a:rPr>
              <a:t>ест</a:t>
            </a:r>
            <a:r>
              <a:rPr lang="en-US" altLang="zh-CN" sz="2400" spc="-17" dirty="0" err="1">
                <a:ea typeface="Calibri"/>
                <a:cs typeface="Calibri"/>
              </a:rPr>
              <a:t>в</a:t>
            </a:r>
            <a:r>
              <a:rPr lang="en-US" altLang="zh-CN" sz="2400" dirty="0" err="1">
                <a:ea typeface="Calibri"/>
                <a:cs typeface="Calibri"/>
              </a:rPr>
              <a:t>л</a:t>
            </a:r>
            <a:r>
              <a:rPr lang="en-US" altLang="zh-CN" sz="2400" spc="-10" dirty="0" err="1">
                <a:ea typeface="Calibri"/>
                <a:cs typeface="Calibri"/>
              </a:rPr>
              <a:t>я</a:t>
            </a:r>
            <a:r>
              <a:rPr lang="en-US" altLang="zh-CN" sz="2400" dirty="0" err="1">
                <a:ea typeface="Calibri"/>
                <a:cs typeface="Calibri"/>
              </a:rPr>
              <a:t>е</a:t>
            </a:r>
            <a:r>
              <a:rPr lang="en-US" altLang="zh-CN" sz="2400" spc="-12" dirty="0" err="1">
                <a:ea typeface="Calibri"/>
                <a:cs typeface="Calibri"/>
              </a:rPr>
              <a:t>т</a:t>
            </a:r>
            <a:r>
              <a:rPr lang="en-US" altLang="zh-CN" sz="2400" spc="-6" dirty="0" err="1">
                <a:ea typeface="Calibri"/>
                <a:cs typeface="Calibri"/>
              </a:rPr>
              <a:t>с</a:t>
            </a:r>
            <a:r>
              <a:rPr lang="en-US" altLang="zh-CN" sz="2400" dirty="0" err="1">
                <a:ea typeface="Calibri"/>
                <a:cs typeface="Calibri"/>
              </a:rPr>
              <a:t>я</a:t>
            </a:r>
            <a:r>
              <a:rPr lang="en-US" altLang="zh-CN" sz="2400" spc="-23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в</a:t>
            </a:r>
            <a:r>
              <a:rPr lang="en-US" altLang="zh-CN" sz="2400" spc="-10" dirty="0" err="1">
                <a:ea typeface="Calibri"/>
                <a:cs typeface="Calibri"/>
              </a:rPr>
              <a:t>н</a:t>
            </a:r>
            <a:r>
              <a:rPr lang="en-US" altLang="zh-CN" sz="2400" spc="-6" dirty="0" err="1">
                <a:ea typeface="Calibri"/>
                <a:cs typeface="Calibri"/>
              </a:rPr>
              <a:t>у</a:t>
            </a:r>
            <a:r>
              <a:rPr lang="en-US" altLang="zh-CN" sz="2400" dirty="0" err="1">
                <a:ea typeface="Calibri"/>
                <a:cs typeface="Calibri"/>
              </a:rPr>
              <a:t>тр</a:t>
            </a:r>
            <a:r>
              <a:rPr lang="en-US" altLang="zh-CN" sz="2400" spc="-525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е</a:t>
            </a:r>
            <a:r>
              <a:rPr lang="en-US" altLang="zh-CN" sz="2400" spc="-7" dirty="0" err="1">
                <a:ea typeface="Calibri"/>
                <a:cs typeface="Calibri"/>
              </a:rPr>
              <a:t>н</a:t>
            </a:r>
            <a:r>
              <a:rPr lang="en-US" altLang="zh-CN" sz="2400" spc="-13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ий</a:t>
            </a:r>
            <a:r>
              <a:rPr lang="en-US" altLang="zh-CN" sz="2400" spc="27" dirty="0">
                <a:ea typeface="Calibri"/>
                <a:cs typeface="Calibri"/>
              </a:rPr>
              <a:t> </a:t>
            </a:r>
            <a:r>
              <a:rPr lang="en-US" altLang="zh-CN" sz="2400" spc="-33" dirty="0" err="1">
                <a:ea typeface="Calibri"/>
                <a:cs typeface="Calibri"/>
              </a:rPr>
              <a:t>к</a:t>
            </a:r>
            <a:r>
              <a:rPr lang="en-US" altLang="zh-CN" sz="2400" dirty="0" err="1">
                <a:ea typeface="Calibri"/>
                <a:cs typeface="Calibri"/>
              </a:rPr>
              <a:t>онтр</a:t>
            </a:r>
            <a:r>
              <a:rPr lang="en-US" altLang="zh-CN" sz="2400" spc="-30" dirty="0" err="1">
                <a:ea typeface="Calibri"/>
                <a:cs typeface="Calibri"/>
              </a:rPr>
              <a:t>о</a:t>
            </a:r>
            <a:r>
              <a:rPr lang="en-US" altLang="zh-CN" sz="2400" dirty="0" err="1">
                <a:ea typeface="Calibri"/>
                <a:cs typeface="Calibri"/>
              </a:rPr>
              <a:t>ль</a:t>
            </a:r>
            <a:r>
              <a:rPr lang="en-US" altLang="zh-CN" sz="2400" spc="-13" dirty="0">
                <a:ea typeface="Calibri"/>
                <a:cs typeface="Calibri"/>
              </a:rPr>
              <a:t> </a:t>
            </a:r>
            <a:r>
              <a:rPr lang="en-US" altLang="zh-CN" sz="2400" spc="-33" dirty="0" err="1">
                <a:ea typeface="Calibri"/>
                <a:cs typeface="Calibri"/>
              </a:rPr>
              <a:t>к</a:t>
            </a:r>
            <a:r>
              <a:rPr lang="en-US" altLang="zh-CN" sz="2400" dirty="0" err="1">
                <a:ea typeface="Calibri"/>
                <a:cs typeface="Calibri"/>
              </a:rPr>
              <a:t>ачес</a:t>
            </a:r>
            <a:r>
              <a:rPr lang="en-US" altLang="zh-CN" sz="2400" spc="6" dirty="0" err="1">
                <a:ea typeface="Calibri"/>
                <a:cs typeface="Calibri"/>
              </a:rPr>
              <a:t>т</a:t>
            </a:r>
            <a:r>
              <a:rPr lang="en-US" altLang="zh-CN" sz="2400" dirty="0" err="1">
                <a:ea typeface="Calibri"/>
                <a:cs typeface="Calibri"/>
              </a:rPr>
              <a:t>ва</a:t>
            </a:r>
            <a:r>
              <a:rPr lang="en-US" altLang="zh-CN" sz="2400" spc="-34" dirty="0">
                <a:ea typeface="Calibri"/>
                <a:cs typeface="Calibri"/>
              </a:rPr>
              <a:t> </a:t>
            </a:r>
            <a:r>
              <a:rPr lang="en-US" altLang="zh-CN" sz="2400" dirty="0">
                <a:ea typeface="Calibri"/>
                <a:cs typeface="Calibri"/>
              </a:rPr>
              <a:t>и </a:t>
            </a:r>
            <a:r>
              <a:rPr lang="en-US" altLang="zh-CN" sz="2400" dirty="0" err="1">
                <a:ea typeface="Calibri"/>
                <a:cs typeface="Calibri"/>
              </a:rPr>
              <a:t>безопас</a:t>
            </a:r>
            <a:r>
              <a:rPr lang="en-US" altLang="zh-CN" sz="2400" spc="-13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ости</a:t>
            </a:r>
            <a:r>
              <a:rPr lang="en-US" altLang="zh-CN" sz="2400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м</a:t>
            </a:r>
            <a:r>
              <a:rPr lang="en-US" altLang="zh-CN" sz="2400" spc="-12" dirty="0" err="1">
                <a:ea typeface="Calibri"/>
                <a:cs typeface="Calibri"/>
              </a:rPr>
              <a:t>е</a:t>
            </a:r>
            <a:r>
              <a:rPr lang="en-US" altLang="zh-CN" sz="2400" dirty="0" err="1">
                <a:ea typeface="Calibri"/>
                <a:cs typeface="Calibri"/>
              </a:rPr>
              <a:t>дици</a:t>
            </a:r>
            <a:r>
              <a:rPr lang="en-US" altLang="zh-CN" sz="2400" spc="-17" dirty="0" err="1">
                <a:ea typeface="Calibri"/>
                <a:cs typeface="Calibri"/>
              </a:rPr>
              <a:t>н</a:t>
            </a:r>
            <a:r>
              <a:rPr lang="en-US" altLang="zh-CN" sz="2400" spc="-7" dirty="0" err="1">
                <a:ea typeface="Calibri"/>
                <a:cs typeface="Calibri"/>
              </a:rPr>
              <a:t>с</a:t>
            </a:r>
            <a:r>
              <a:rPr lang="en-US" altLang="zh-CN" sz="2400" spc="-34" dirty="0" err="1">
                <a:ea typeface="Calibri"/>
                <a:cs typeface="Calibri"/>
              </a:rPr>
              <a:t>к</a:t>
            </a:r>
            <a:r>
              <a:rPr lang="en-US" altLang="zh-CN" sz="2400" dirty="0" err="1">
                <a:ea typeface="Calibri"/>
                <a:cs typeface="Calibri"/>
              </a:rPr>
              <a:t>ой</a:t>
            </a:r>
            <a:r>
              <a:rPr lang="en-US" altLang="zh-CN" sz="2400" spc="12" dirty="0">
                <a:ea typeface="Calibri"/>
                <a:cs typeface="Calibri"/>
              </a:rPr>
              <a:t> </a:t>
            </a:r>
            <a:r>
              <a:rPr lang="en-US" altLang="zh-CN" sz="2400" spc="-19" dirty="0" err="1">
                <a:ea typeface="Calibri"/>
                <a:cs typeface="Calibri"/>
              </a:rPr>
              <a:t>д</a:t>
            </a:r>
            <a:r>
              <a:rPr lang="en-US" altLang="zh-CN" sz="2400" dirty="0" err="1">
                <a:ea typeface="Calibri"/>
                <a:cs typeface="Calibri"/>
              </a:rPr>
              <a:t>ея</a:t>
            </a:r>
            <a:r>
              <a:rPr lang="en-US" altLang="zh-CN" sz="2400" spc="-22" dirty="0" err="1">
                <a:ea typeface="Calibri"/>
                <a:cs typeface="Calibri"/>
              </a:rPr>
              <a:t>т</a:t>
            </a:r>
            <a:r>
              <a:rPr lang="en-US" altLang="zh-CN" sz="2400" spc="-43" dirty="0" err="1">
                <a:ea typeface="Calibri"/>
                <a:cs typeface="Calibri"/>
              </a:rPr>
              <a:t>е</a:t>
            </a:r>
            <a:r>
              <a:rPr lang="en-US" altLang="zh-CN" sz="2400" dirty="0" err="1">
                <a:ea typeface="Calibri"/>
                <a:cs typeface="Calibri"/>
              </a:rPr>
              <a:t>ль</a:t>
            </a:r>
            <a:r>
              <a:rPr lang="en-US" altLang="zh-CN" sz="2400" spc="-12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ости</a:t>
            </a:r>
            <a:r>
              <a:rPr lang="en-US" altLang="zh-CN" sz="2400" spc="-10" dirty="0">
                <a:ea typeface="Calibri"/>
                <a:cs typeface="Calibri"/>
              </a:rPr>
              <a:t> </a:t>
            </a:r>
            <a:r>
              <a:rPr lang="en-US" altLang="zh-CN" sz="2400" dirty="0">
                <a:ea typeface="Calibri"/>
                <a:cs typeface="Calibri"/>
              </a:rPr>
              <a:t>в</a:t>
            </a:r>
            <a:r>
              <a:rPr lang="en-US" altLang="zh-CN" sz="2400" spc="-12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поряд</a:t>
            </a:r>
            <a:r>
              <a:rPr lang="en-US" altLang="zh-CN" sz="2400" spc="-24" dirty="0" err="1">
                <a:ea typeface="Calibri"/>
                <a:cs typeface="Calibri"/>
              </a:rPr>
              <a:t>к</a:t>
            </a:r>
            <a:r>
              <a:rPr lang="en-US" altLang="zh-CN" sz="2400" dirty="0" err="1">
                <a:ea typeface="Calibri"/>
                <a:cs typeface="Calibri"/>
              </a:rPr>
              <a:t>е</a:t>
            </a:r>
            <a:r>
              <a:rPr lang="en-US" altLang="zh-CN" sz="2400" dirty="0">
                <a:ea typeface="Calibri"/>
                <a:cs typeface="Calibri"/>
              </a:rPr>
              <a:t>,</a:t>
            </a:r>
            <a:r>
              <a:rPr lang="en-US" altLang="zh-CN" sz="2400" spc="9" dirty="0">
                <a:ea typeface="Calibri"/>
                <a:cs typeface="Calibri"/>
              </a:rPr>
              <a:t> </a:t>
            </a:r>
            <a:endParaRPr lang="ru-RU" altLang="zh-CN" sz="2400" spc="9" dirty="0" smtClean="0">
              <a:ea typeface="Calibri"/>
              <a:cs typeface="Calibri"/>
            </a:endParaRPr>
          </a:p>
          <a:p>
            <a:pPr algn="ctr">
              <a:lnSpc>
                <a:spcPts val="2400"/>
              </a:lnSpc>
            </a:pPr>
            <a:r>
              <a:rPr lang="en-US" altLang="zh-CN" sz="2400" b="1" u="sng" spc="-34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у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стан</a:t>
            </a:r>
            <a:r>
              <a:rPr lang="en-US" altLang="zh-CN" sz="2400" b="1" u="sng" spc="5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</a:t>
            </a:r>
            <a:r>
              <a:rPr lang="en-US" altLang="zh-CN" sz="2400" b="1" u="sng" spc="-36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в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лен</a:t>
            </a:r>
            <a:r>
              <a:rPr lang="en-US" altLang="zh-CN" sz="2400" b="1" u="sng" spc="1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н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ом</a:t>
            </a:r>
            <a:r>
              <a:rPr lang="en-US" altLang="zh-CN" sz="2400" b="1" u="sng" spc="28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spc="-17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р</a:t>
            </a:r>
            <a:r>
              <a:rPr lang="en-US" altLang="zh-CN" sz="2400" b="1" u="sng" spc="-9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у</a:t>
            </a:r>
            <a:r>
              <a:rPr lang="en-US" altLang="zh-CN" sz="2400" b="1" u="sng" spc="-60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к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</a:t>
            </a:r>
            <a:r>
              <a:rPr lang="en-US" altLang="zh-CN" sz="2400" b="1" u="sng" spc="-8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в</a:t>
            </a:r>
            <a:r>
              <a:rPr lang="en-US" altLang="zh-CN" sz="2400" b="1" u="sng" spc="-67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ди</a:t>
            </a:r>
            <a:r>
              <a:rPr lang="en-US" altLang="zh-CN" sz="2400" b="1" u="sng" spc="-21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т</a:t>
            </a:r>
            <a:r>
              <a:rPr lang="en-US" altLang="zh-CN" sz="2400" b="1" u="sng" spc="-56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е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л</a:t>
            </a:r>
            <a:r>
              <a:rPr lang="en-US" altLang="zh-CN" sz="2400" b="1" u="sng" spc="8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я</a:t>
            </a:r>
            <a:r>
              <a:rPr lang="en-US" altLang="zh-CN" sz="2400" b="1" u="sng" spc="-8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м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</a:t>
            </a:r>
            <a:r>
              <a:rPr lang="en-US" altLang="zh-CN" sz="2400" b="1" u="sng" spc="36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spc="-1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у</a:t>
            </a:r>
            <a:r>
              <a:rPr lang="en-US" altLang="zh-CN" sz="2400" b="1" u="sng" spc="-36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к</a:t>
            </a:r>
            <a:r>
              <a:rPr lang="en-US" altLang="zh-CN" sz="2400" b="1" u="sng" spc="-9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а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зан</a:t>
            </a:r>
            <a:r>
              <a:rPr lang="en-US" altLang="zh-CN" sz="2400" b="1" u="sng" spc="7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н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ых</a:t>
            </a:r>
            <a:r>
              <a:rPr lang="ru-RU" altLang="zh-CN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орг</a:t>
            </a:r>
            <a:r>
              <a:rPr lang="en-US" altLang="zh-CN" sz="2400" b="1" u="sng" spc="-12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а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н</a:t>
            </a:r>
            <a:r>
              <a:rPr lang="en-US" altLang="zh-CN" sz="2400" b="1" u="sng" spc="1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</a:t>
            </a:r>
            <a:r>
              <a:rPr lang="en-US" altLang="zh-CN" sz="2400" b="1" u="sng" spc="-9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в</a:t>
            </a:r>
            <a:r>
              <a:rPr lang="en-US" altLang="zh-CN" sz="2400" b="1" u="sng" spc="-9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, 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орг</a:t>
            </a:r>
            <a:r>
              <a:rPr lang="en-US" altLang="zh-CN" sz="2400" b="1" u="sng" spc="-12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а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н</a:t>
            </a:r>
            <a:r>
              <a:rPr lang="en-US" altLang="zh-CN" sz="2400" b="1" u="sng" spc="10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</a:t>
            </a:r>
            <a:r>
              <a:rPr lang="en-US" altLang="zh-CN" sz="2400" b="1" u="sng" spc="-6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з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а</a:t>
            </a:r>
            <a:r>
              <a:rPr lang="en-US" altLang="zh-CN" sz="2400" b="1" u="sng" spc="-7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ц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ий</a:t>
            </a:r>
            <a:r>
              <a:rPr lang="en-US" altLang="zh-CN" sz="2400" b="1" u="sng" spc="-511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ru-RU" altLang="zh-CN" sz="2400" b="1" u="sng" spc="-51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.</a:t>
            </a:r>
            <a:endParaRPr lang="en-US" altLang="zh-CN" sz="2400" u="sng" dirty="0">
              <a:solidFill>
                <a:schemeClr val="accent6">
                  <a:lumMod val="60000"/>
                  <a:lumOff val="4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359" name="Text Box359"/>
          <p:cNvSpPr txBox="1"/>
          <p:nvPr/>
        </p:nvSpPr>
        <p:spPr>
          <a:xfrm>
            <a:off x="1415480" y="4303273"/>
            <a:ext cx="9745678" cy="189718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ctr">
              <a:lnSpc>
                <a:spcPts val="2400"/>
              </a:lnSpc>
            </a:pPr>
            <a:r>
              <a:rPr lang="en-US" altLang="zh-CN" sz="2400" dirty="0" err="1" smtClean="0">
                <a:ea typeface="Calibri"/>
                <a:cs typeface="Calibri"/>
              </a:rPr>
              <a:t>Орг</a:t>
            </a:r>
            <a:r>
              <a:rPr lang="en-US" altLang="zh-CN" sz="2400" spc="12" dirty="0" err="1" smtClean="0">
                <a:ea typeface="Calibri"/>
                <a:cs typeface="Calibri"/>
              </a:rPr>
              <a:t>а</a:t>
            </a:r>
            <a:r>
              <a:rPr lang="en-US" altLang="zh-CN" sz="2400" spc="-11" dirty="0" err="1" smtClean="0">
                <a:ea typeface="Calibri"/>
                <a:cs typeface="Calibri"/>
              </a:rPr>
              <a:t>на</a:t>
            </a:r>
            <a:r>
              <a:rPr lang="en-US" altLang="zh-CN" sz="2400" dirty="0" err="1" smtClean="0">
                <a:ea typeface="Calibri"/>
                <a:cs typeface="Calibri"/>
              </a:rPr>
              <a:t>м</a:t>
            </a:r>
            <a:r>
              <a:rPr lang="en-US" altLang="zh-CN" sz="2400" spc="5" dirty="0" err="1" smtClean="0">
                <a:ea typeface="Calibri"/>
                <a:cs typeface="Calibri"/>
              </a:rPr>
              <a:t>и</a:t>
            </a:r>
            <a:r>
              <a:rPr lang="en-US" altLang="zh-CN" sz="2400" spc="5" dirty="0">
                <a:ea typeface="Calibri"/>
                <a:cs typeface="Calibri"/>
              </a:rPr>
              <a:t>,</a:t>
            </a:r>
            <a:r>
              <a:rPr lang="en-US" altLang="zh-CN" sz="2400" spc="-22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орг</a:t>
            </a:r>
            <a:r>
              <a:rPr lang="en-US" altLang="zh-CN" sz="2400" spc="-3" dirty="0" err="1">
                <a:ea typeface="Calibri"/>
                <a:cs typeface="Calibri"/>
              </a:rPr>
              <a:t>аниз</a:t>
            </a:r>
            <a:r>
              <a:rPr lang="en-US" altLang="zh-CN" sz="2400" dirty="0" err="1">
                <a:ea typeface="Calibri"/>
                <a:cs typeface="Calibri"/>
              </a:rPr>
              <a:t>ац</a:t>
            </a:r>
            <a:r>
              <a:rPr lang="en-US" altLang="zh-CN" sz="2400" spc="-7" dirty="0" err="1">
                <a:ea typeface="Calibri"/>
                <a:cs typeface="Calibri"/>
              </a:rPr>
              <a:t>ия</a:t>
            </a:r>
            <a:r>
              <a:rPr lang="en-US" altLang="zh-CN" sz="2400" dirty="0" err="1">
                <a:ea typeface="Calibri"/>
                <a:cs typeface="Calibri"/>
              </a:rPr>
              <a:t>м</a:t>
            </a:r>
            <a:r>
              <a:rPr lang="en-US" altLang="zh-CN" sz="2400" spc="7" dirty="0" err="1">
                <a:ea typeface="Calibri"/>
                <a:cs typeface="Calibri"/>
              </a:rPr>
              <a:t>и</a:t>
            </a:r>
            <a:r>
              <a:rPr lang="en-US" altLang="zh-CN" sz="2400" spc="-24" dirty="0">
                <a:ea typeface="Calibri"/>
                <a:cs typeface="Calibri"/>
              </a:rPr>
              <a:t> </a:t>
            </a:r>
            <a:r>
              <a:rPr lang="en-US" altLang="zh-CN" sz="2400" spc="-7" dirty="0" err="1">
                <a:ea typeface="Calibri"/>
                <a:cs typeface="Calibri"/>
              </a:rPr>
              <a:t>го</a:t>
            </a:r>
            <a:r>
              <a:rPr lang="en-US" altLang="zh-CN" sz="2400" dirty="0" err="1">
                <a:ea typeface="Calibri"/>
                <a:cs typeface="Calibri"/>
              </a:rPr>
              <a:t>с</a:t>
            </a:r>
            <a:r>
              <a:rPr lang="en-US" altLang="zh-CN" sz="2400" spc="-52" dirty="0" err="1">
                <a:ea typeface="Calibri"/>
                <a:cs typeface="Calibri"/>
              </a:rPr>
              <a:t>уд</a:t>
            </a:r>
            <a:r>
              <a:rPr lang="en-US" altLang="zh-CN" sz="2400" dirty="0" err="1">
                <a:ea typeface="Calibri"/>
                <a:cs typeface="Calibri"/>
              </a:rPr>
              <a:t>ар</a:t>
            </a:r>
            <a:r>
              <a:rPr lang="en-US" altLang="zh-CN" sz="2400" spc="-7" dirty="0" err="1">
                <a:ea typeface="Calibri"/>
                <a:cs typeface="Calibri"/>
              </a:rPr>
              <a:t>с</a:t>
            </a:r>
            <a:r>
              <a:rPr lang="en-US" altLang="zh-CN" sz="2400" dirty="0" err="1">
                <a:ea typeface="Calibri"/>
                <a:cs typeface="Calibri"/>
              </a:rPr>
              <a:t>твен</a:t>
            </a:r>
            <a:r>
              <a:rPr lang="en-US" altLang="zh-CN" sz="2400" spc="-12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ой</a:t>
            </a:r>
            <a:r>
              <a:rPr lang="en-US" altLang="zh-CN" sz="2400" dirty="0">
                <a:ea typeface="Calibri"/>
                <a:cs typeface="Calibri"/>
              </a:rPr>
              <a:t>,</a:t>
            </a:r>
            <a:r>
              <a:rPr lang="en-US" altLang="zh-CN" sz="2400" spc="-34" dirty="0">
                <a:ea typeface="Calibri"/>
                <a:cs typeface="Calibri"/>
              </a:rPr>
              <a:t> </a:t>
            </a:r>
            <a:r>
              <a:rPr lang="en-US" altLang="zh-CN" sz="2400" spc="-11" dirty="0" err="1">
                <a:ea typeface="Calibri"/>
                <a:cs typeface="Calibri"/>
              </a:rPr>
              <a:t>мун</a:t>
            </a:r>
            <a:r>
              <a:rPr lang="en-US" altLang="zh-CN" sz="2400" dirty="0" err="1">
                <a:ea typeface="Calibri"/>
                <a:cs typeface="Calibri"/>
              </a:rPr>
              <a:t>иц</a:t>
            </a:r>
            <a:r>
              <a:rPr lang="en-US" altLang="zh-CN" sz="2400" spc="-10" dirty="0" err="1">
                <a:ea typeface="Calibri"/>
                <a:cs typeface="Calibri"/>
              </a:rPr>
              <a:t>и</a:t>
            </a:r>
            <a:r>
              <a:rPr lang="en-US" altLang="zh-CN" sz="2400" dirty="0" err="1">
                <a:ea typeface="Calibri"/>
                <a:cs typeface="Calibri"/>
              </a:rPr>
              <a:t>паль</a:t>
            </a:r>
            <a:r>
              <a:rPr lang="en-US" altLang="zh-CN" sz="2400" spc="-12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ой</a:t>
            </a:r>
            <a:r>
              <a:rPr lang="en-US" altLang="zh-CN" sz="2400" spc="60" dirty="0">
                <a:ea typeface="Calibri"/>
                <a:cs typeface="Calibri"/>
              </a:rPr>
              <a:t> </a:t>
            </a:r>
            <a:r>
              <a:rPr lang="en-US" altLang="zh-CN" sz="2400" dirty="0">
                <a:ea typeface="Calibri"/>
                <a:cs typeface="Calibri"/>
              </a:rPr>
              <a:t>и</a:t>
            </a:r>
            <a:r>
              <a:rPr lang="en-US" altLang="zh-CN" sz="2400" spc="-17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част</a:t>
            </a:r>
            <a:r>
              <a:rPr lang="en-US" altLang="zh-CN" sz="2400" spc="-7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ой</a:t>
            </a:r>
            <a:r>
              <a:rPr lang="en-US" altLang="zh-CN" sz="2400" spc="12" dirty="0">
                <a:ea typeface="Calibri"/>
                <a:cs typeface="Calibri"/>
              </a:rPr>
              <a:t> </a:t>
            </a:r>
            <a:r>
              <a:rPr lang="en-US" altLang="zh-CN" sz="2400" spc="-7" dirty="0" err="1">
                <a:ea typeface="Calibri"/>
                <a:cs typeface="Calibri"/>
              </a:rPr>
              <a:t>с</a:t>
            </a:r>
            <a:r>
              <a:rPr lang="en-US" altLang="zh-CN" sz="2400" dirty="0" err="1">
                <a:ea typeface="Calibri"/>
                <a:cs typeface="Calibri"/>
              </a:rPr>
              <a:t>и</a:t>
            </a:r>
            <a:r>
              <a:rPr lang="en-US" altLang="zh-CN" sz="2400" spc="-10" dirty="0" err="1">
                <a:ea typeface="Calibri"/>
                <a:cs typeface="Calibri"/>
              </a:rPr>
              <a:t>с</a:t>
            </a:r>
            <a:r>
              <a:rPr lang="en-US" altLang="zh-CN" sz="2400" spc="-17" dirty="0" err="1">
                <a:ea typeface="Calibri"/>
                <a:cs typeface="Calibri"/>
              </a:rPr>
              <a:t>т</a:t>
            </a:r>
            <a:r>
              <a:rPr lang="en-US" altLang="zh-CN" sz="2400" spc="-9" dirty="0" err="1">
                <a:ea typeface="Calibri"/>
                <a:cs typeface="Calibri"/>
              </a:rPr>
              <a:t>ем</a:t>
            </a:r>
            <a:r>
              <a:rPr lang="en-US" altLang="zh-CN" sz="2400" dirty="0">
                <a:ea typeface="Calibri"/>
                <a:cs typeface="Calibri"/>
              </a:rPr>
              <a:t> </a:t>
            </a:r>
            <a:r>
              <a:rPr lang="en-US" altLang="zh-CN" sz="2400" spc="-16" dirty="0" err="1">
                <a:ea typeface="Calibri"/>
                <a:cs typeface="Calibri"/>
              </a:rPr>
              <a:t>зд</a:t>
            </a:r>
            <a:r>
              <a:rPr lang="en-US" altLang="zh-CN" sz="2400" dirty="0" err="1">
                <a:ea typeface="Calibri"/>
                <a:cs typeface="Calibri"/>
              </a:rPr>
              <a:t>р</a:t>
            </a:r>
            <a:r>
              <a:rPr lang="en-US" altLang="zh-CN" sz="2400" spc="15" dirty="0" err="1">
                <a:ea typeface="Calibri"/>
                <a:cs typeface="Calibri"/>
              </a:rPr>
              <a:t>а</a:t>
            </a:r>
            <a:r>
              <a:rPr lang="en-US" altLang="zh-CN" sz="2400" spc="-15" dirty="0" err="1">
                <a:ea typeface="Calibri"/>
                <a:cs typeface="Calibri"/>
              </a:rPr>
              <a:t>в</a:t>
            </a:r>
            <a:r>
              <a:rPr lang="en-US" altLang="zh-CN" sz="2400" dirty="0" err="1">
                <a:ea typeface="Calibri"/>
                <a:cs typeface="Calibri"/>
              </a:rPr>
              <a:t>о</a:t>
            </a:r>
            <a:r>
              <a:rPr lang="en-US" altLang="zh-CN" sz="2400" spc="-7" dirty="0" err="1">
                <a:ea typeface="Calibri"/>
                <a:cs typeface="Calibri"/>
              </a:rPr>
              <a:t>о</a:t>
            </a:r>
            <a:r>
              <a:rPr lang="en-US" altLang="zh-CN" sz="2400" spc="-4" dirty="0" err="1">
                <a:ea typeface="Calibri"/>
                <a:cs typeface="Calibri"/>
              </a:rPr>
              <a:t>хр</a:t>
            </a:r>
            <a:r>
              <a:rPr lang="en-US" altLang="zh-CN" sz="2400" spc="10" dirty="0" err="1">
                <a:ea typeface="Calibri"/>
                <a:cs typeface="Calibri"/>
              </a:rPr>
              <a:t>а</a:t>
            </a:r>
            <a:r>
              <a:rPr lang="en-US" altLang="zh-CN" sz="2400" spc="-10" dirty="0" err="1">
                <a:ea typeface="Calibri"/>
                <a:cs typeface="Calibri"/>
              </a:rPr>
              <a:t>не</a:t>
            </a:r>
            <a:r>
              <a:rPr lang="en-US" altLang="zh-CN" sz="2400" spc="-6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ия</a:t>
            </a:r>
            <a:r>
              <a:rPr lang="en-US" altLang="zh-CN" sz="2400" spc="-5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ос</a:t>
            </a:r>
            <a:r>
              <a:rPr lang="en-US" altLang="zh-CN" sz="2400" spc="-7" dirty="0" err="1">
                <a:ea typeface="Calibri"/>
                <a:cs typeface="Calibri"/>
              </a:rPr>
              <a:t>у</a:t>
            </a:r>
            <a:r>
              <a:rPr lang="en-US" altLang="zh-CN" sz="2400" spc="-11" dirty="0" err="1">
                <a:ea typeface="Calibri"/>
                <a:cs typeface="Calibri"/>
              </a:rPr>
              <a:t>ще</a:t>
            </a:r>
            <a:r>
              <a:rPr lang="en-US" altLang="zh-CN" sz="2400" dirty="0" err="1">
                <a:ea typeface="Calibri"/>
                <a:cs typeface="Calibri"/>
              </a:rPr>
              <a:t>ст</a:t>
            </a:r>
            <a:r>
              <a:rPr lang="en-US" altLang="zh-CN" sz="2400" spc="-17" dirty="0" err="1">
                <a:ea typeface="Calibri"/>
                <a:cs typeface="Calibri"/>
              </a:rPr>
              <a:t>в</a:t>
            </a:r>
            <a:r>
              <a:rPr lang="en-US" altLang="zh-CN" sz="2400" dirty="0" err="1">
                <a:ea typeface="Calibri"/>
                <a:cs typeface="Calibri"/>
              </a:rPr>
              <a:t>л</a:t>
            </a:r>
            <a:r>
              <a:rPr lang="en-US" altLang="zh-CN" sz="2400" spc="-9" dirty="0" err="1">
                <a:ea typeface="Calibri"/>
                <a:cs typeface="Calibri"/>
              </a:rPr>
              <a:t>я</a:t>
            </a:r>
            <a:r>
              <a:rPr lang="en-US" altLang="zh-CN" sz="2400" dirty="0" err="1">
                <a:ea typeface="Calibri"/>
                <a:cs typeface="Calibri"/>
              </a:rPr>
              <a:t>е</a:t>
            </a:r>
            <a:r>
              <a:rPr lang="en-US" altLang="zh-CN" sz="2400" spc="-12" dirty="0" err="1">
                <a:ea typeface="Calibri"/>
                <a:cs typeface="Calibri"/>
              </a:rPr>
              <a:t>т</a:t>
            </a:r>
            <a:r>
              <a:rPr lang="en-US" altLang="zh-CN" sz="2400" spc="-4" dirty="0" err="1">
                <a:ea typeface="Calibri"/>
                <a:cs typeface="Calibri"/>
              </a:rPr>
              <a:t>ся</a:t>
            </a:r>
            <a:r>
              <a:rPr lang="en-US" altLang="zh-CN" sz="2400" spc="-23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в</a:t>
            </a:r>
            <a:r>
              <a:rPr lang="en-US" altLang="zh-CN" sz="2400" spc="-10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утр</a:t>
            </a:r>
            <a:r>
              <a:rPr lang="en-US" altLang="zh-CN" sz="2400" spc="10" dirty="0" err="1">
                <a:ea typeface="Calibri"/>
                <a:cs typeface="Calibri"/>
              </a:rPr>
              <a:t>е</a:t>
            </a:r>
            <a:r>
              <a:rPr lang="en-US" altLang="zh-CN" sz="2400" spc="-17" dirty="0" err="1">
                <a:ea typeface="Calibri"/>
                <a:cs typeface="Calibri"/>
              </a:rPr>
              <a:t>н</a:t>
            </a:r>
            <a:r>
              <a:rPr lang="en-US" altLang="zh-CN" sz="2400" spc="-12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ий</a:t>
            </a:r>
            <a:r>
              <a:rPr lang="en-US" altLang="zh-CN" sz="2400" spc="26" dirty="0">
                <a:ea typeface="Calibri"/>
                <a:cs typeface="Calibri"/>
              </a:rPr>
              <a:t> </a:t>
            </a:r>
            <a:r>
              <a:rPr lang="en-US" altLang="zh-CN" sz="2400" spc="-34" dirty="0" err="1">
                <a:ea typeface="Calibri"/>
                <a:cs typeface="Calibri"/>
              </a:rPr>
              <a:t>к</a:t>
            </a:r>
            <a:r>
              <a:rPr lang="en-US" altLang="zh-CN" sz="2400" dirty="0" err="1">
                <a:ea typeface="Calibri"/>
                <a:cs typeface="Calibri"/>
              </a:rPr>
              <a:t>онтр</a:t>
            </a:r>
            <a:r>
              <a:rPr lang="en-US" altLang="zh-CN" sz="2400" spc="-28" dirty="0" err="1">
                <a:ea typeface="Calibri"/>
                <a:cs typeface="Calibri"/>
              </a:rPr>
              <a:t>о</a:t>
            </a:r>
            <a:r>
              <a:rPr lang="en-US" altLang="zh-CN" sz="2400" dirty="0" err="1">
                <a:ea typeface="Calibri"/>
                <a:cs typeface="Calibri"/>
              </a:rPr>
              <a:t>ль</a:t>
            </a:r>
            <a:r>
              <a:rPr lang="en-US" altLang="zh-CN" sz="2400" spc="-15" dirty="0">
                <a:ea typeface="Calibri"/>
                <a:cs typeface="Calibri"/>
              </a:rPr>
              <a:t> </a:t>
            </a:r>
            <a:r>
              <a:rPr lang="en-US" altLang="zh-CN" sz="2400" spc="-34" dirty="0" err="1">
                <a:ea typeface="Calibri"/>
                <a:cs typeface="Calibri"/>
              </a:rPr>
              <a:t>к</a:t>
            </a:r>
            <a:r>
              <a:rPr lang="en-US" altLang="zh-CN" sz="2400" dirty="0" err="1">
                <a:ea typeface="Calibri"/>
                <a:cs typeface="Calibri"/>
              </a:rPr>
              <a:t>ачеств</a:t>
            </a:r>
            <a:r>
              <a:rPr lang="en-US" altLang="zh-CN" sz="2400" spc="8" dirty="0" err="1">
                <a:ea typeface="Calibri"/>
                <a:cs typeface="Calibri"/>
              </a:rPr>
              <a:t>а</a:t>
            </a:r>
            <a:r>
              <a:rPr lang="en-US" altLang="zh-CN" sz="2400" spc="-44" dirty="0">
                <a:ea typeface="Calibri"/>
                <a:cs typeface="Calibri"/>
              </a:rPr>
              <a:t> </a:t>
            </a:r>
            <a:r>
              <a:rPr lang="en-US" altLang="zh-CN" sz="2400" dirty="0">
                <a:ea typeface="Calibri"/>
                <a:cs typeface="Calibri"/>
              </a:rPr>
              <a:t>и </a:t>
            </a:r>
            <a:r>
              <a:rPr lang="en-US" altLang="zh-CN" sz="2400" dirty="0" err="1">
                <a:ea typeface="Calibri"/>
                <a:cs typeface="Calibri"/>
              </a:rPr>
              <a:t>безопас</a:t>
            </a:r>
            <a:r>
              <a:rPr lang="en-US" altLang="zh-CN" sz="2400" spc="-17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ости</a:t>
            </a:r>
            <a:r>
              <a:rPr lang="en-US" altLang="zh-CN" sz="2400" dirty="0">
                <a:ea typeface="Calibri"/>
                <a:cs typeface="Calibri"/>
              </a:rPr>
              <a:t> </a:t>
            </a:r>
            <a:r>
              <a:rPr lang="en-US" altLang="zh-CN" sz="2400" spc="-6" dirty="0" err="1">
                <a:ea typeface="Calibri"/>
                <a:cs typeface="Calibri"/>
              </a:rPr>
              <a:t>ме</a:t>
            </a:r>
            <a:r>
              <a:rPr lang="en-US" altLang="zh-CN" sz="2400" dirty="0" err="1">
                <a:ea typeface="Calibri"/>
                <a:cs typeface="Calibri"/>
              </a:rPr>
              <a:t>дици</a:t>
            </a:r>
            <a:r>
              <a:rPr lang="en-US" altLang="zh-CN" sz="2400" spc="-17" dirty="0" err="1">
                <a:ea typeface="Calibri"/>
                <a:cs typeface="Calibri"/>
              </a:rPr>
              <a:t>н</a:t>
            </a:r>
            <a:r>
              <a:rPr lang="en-US" altLang="zh-CN" sz="2400" spc="-6" dirty="0" err="1">
                <a:ea typeface="Calibri"/>
                <a:cs typeface="Calibri"/>
              </a:rPr>
              <a:t>с</a:t>
            </a:r>
            <a:r>
              <a:rPr lang="en-US" altLang="zh-CN" sz="2400" spc="-33" dirty="0" err="1">
                <a:ea typeface="Calibri"/>
                <a:cs typeface="Calibri"/>
              </a:rPr>
              <a:t>к</a:t>
            </a:r>
            <a:r>
              <a:rPr lang="en-US" altLang="zh-CN" sz="2400" dirty="0" err="1">
                <a:ea typeface="Calibri"/>
                <a:cs typeface="Calibri"/>
              </a:rPr>
              <a:t>ой</a:t>
            </a:r>
            <a:r>
              <a:rPr lang="en-US" altLang="zh-CN" sz="2400" spc="13" dirty="0">
                <a:ea typeface="Calibri"/>
                <a:cs typeface="Calibri"/>
              </a:rPr>
              <a:t> </a:t>
            </a:r>
            <a:r>
              <a:rPr lang="en-US" altLang="zh-CN" sz="2400" spc="-20" dirty="0" err="1">
                <a:ea typeface="Calibri"/>
                <a:cs typeface="Calibri"/>
              </a:rPr>
              <a:t>д</a:t>
            </a:r>
            <a:r>
              <a:rPr lang="en-US" altLang="zh-CN" sz="2400" dirty="0" err="1">
                <a:ea typeface="Calibri"/>
                <a:cs typeface="Calibri"/>
              </a:rPr>
              <a:t>ея</a:t>
            </a:r>
            <a:r>
              <a:rPr lang="en-US" altLang="zh-CN" sz="2400" spc="-21" dirty="0" err="1">
                <a:ea typeface="Calibri"/>
                <a:cs typeface="Calibri"/>
              </a:rPr>
              <a:t>т</a:t>
            </a:r>
            <a:r>
              <a:rPr lang="en-US" altLang="zh-CN" sz="2400" spc="-42" dirty="0" err="1">
                <a:ea typeface="Calibri"/>
                <a:cs typeface="Calibri"/>
              </a:rPr>
              <a:t>е</a:t>
            </a:r>
            <a:r>
              <a:rPr lang="en-US" altLang="zh-CN" sz="2400" dirty="0" err="1">
                <a:ea typeface="Calibri"/>
                <a:cs typeface="Calibri"/>
              </a:rPr>
              <a:t>ль</a:t>
            </a:r>
            <a:r>
              <a:rPr lang="en-US" altLang="zh-CN" sz="2400" spc="-13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ости</a:t>
            </a:r>
            <a:r>
              <a:rPr lang="en-US" altLang="zh-CN" sz="2400" dirty="0">
                <a:ea typeface="Calibri"/>
                <a:cs typeface="Calibri"/>
              </a:rPr>
              <a:t> </a:t>
            </a:r>
            <a:endParaRPr lang="ru-RU" altLang="zh-CN" sz="2400" dirty="0" smtClean="0">
              <a:ea typeface="Calibri"/>
              <a:cs typeface="Calibri"/>
            </a:endParaRPr>
          </a:p>
          <a:p>
            <a:pPr algn="ctr">
              <a:lnSpc>
                <a:spcPts val="2400"/>
              </a:lnSpc>
            </a:pPr>
            <a:r>
              <a:rPr lang="en-US" altLang="zh-CN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в 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со</a:t>
            </a:r>
            <a:r>
              <a:rPr lang="en-US" altLang="zh-CN" sz="2400" b="1" u="sng" spc="6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</a:t>
            </a:r>
            <a:r>
              <a:rPr lang="en-US" altLang="zh-CN" sz="2400" b="1" u="sng" spc="-5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т</a:t>
            </a:r>
            <a:r>
              <a:rPr lang="en-US" altLang="zh-CN" sz="2400" b="1" u="sng" spc="-9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в</a:t>
            </a:r>
            <a:r>
              <a:rPr lang="en-US" altLang="zh-CN" sz="2400" b="1" u="sng" spc="-6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е</a:t>
            </a:r>
            <a:r>
              <a:rPr lang="en-US" altLang="zh-CN" sz="2400" b="1" u="sng" spc="-23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т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ст</a:t>
            </a:r>
            <a:r>
              <a:rPr lang="en-US" altLang="zh-CN" sz="2400" b="1" u="sng" spc="-6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в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ии</a:t>
            </a:r>
            <a:r>
              <a:rPr lang="en-US" altLang="zh-CN" sz="2400" b="1" u="sng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с</a:t>
            </a:r>
            <a:r>
              <a:rPr lang="en-US" altLang="zh-CN" sz="2400" b="1" u="sng" spc="-12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требо</a:t>
            </a:r>
            <a:r>
              <a:rPr lang="en-US" altLang="zh-CN" sz="2400" b="1" u="sng" spc="-12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в</a:t>
            </a:r>
            <a:r>
              <a:rPr lang="en-US" altLang="zh-CN" sz="2400" b="1" u="sng" spc="-8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а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н</a:t>
            </a:r>
            <a:r>
              <a:rPr lang="en-US" altLang="zh-CN" sz="2400" b="1" u="sng" spc="9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</a:t>
            </a:r>
            <a:r>
              <a:rPr lang="en-US" altLang="zh-CN" sz="2400" b="1" u="sng" spc="-7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я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ми</a:t>
            </a:r>
            <a:r>
              <a:rPr lang="ru-RU" altLang="zh-CN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к </a:t>
            </a:r>
            <a:r>
              <a:rPr lang="en-US" altLang="zh-CN" sz="2400" b="1" u="sng" spc="-9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е</a:t>
            </a:r>
            <a:r>
              <a:rPr lang="en-US" altLang="zh-CN" sz="2400" b="1" u="sng" spc="-17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го</a:t>
            </a:r>
            <a:r>
              <a:rPr lang="en-US" altLang="zh-CN" sz="2400" b="1" u="sng" spc="10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орг</a:t>
            </a:r>
            <a:r>
              <a:rPr lang="en-US" altLang="zh-CN" sz="2400" b="1" u="sng" spc="-10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а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н</a:t>
            </a:r>
            <a:r>
              <a:rPr lang="en-US" altLang="zh-CN" sz="2400" b="1" u="sng" spc="10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</a:t>
            </a:r>
            <a:r>
              <a:rPr lang="en-US" altLang="zh-CN" sz="2400" b="1" u="sng" spc="-9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з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аци</a:t>
            </a:r>
            <a:r>
              <a:rPr lang="en-US" altLang="zh-CN" sz="2400" b="1" u="sng" spc="5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</a:t>
            </a:r>
            <a:r>
              <a:rPr lang="en-US" altLang="zh-CN" sz="2400" b="1" u="sng" spc="-38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</a:t>
            </a:r>
            <a:r>
              <a:rPr lang="ru-RU" altLang="zh-CN" sz="2400" b="1" u="sng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spc="-1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en-US" altLang="zh-CN" sz="2400" b="1" u="sng" spc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2400" b="1" u="sng" spc="5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2400" b="1" u="sng" spc="-2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веде</a:t>
            </a:r>
            <a:r>
              <a:rPr lang="en-US" altLang="zh-CN" sz="2400" b="1" u="sng" spc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2400" b="1" u="sng" spc="1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2400" b="1" u="sng" spc="-6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ю</a:t>
            </a:r>
            <a:r>
              <a:rPr lang="en-US" altLang="zh-CN" sz="2400" b="1" u="sng" spc="-6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,</a:t>
            </a:r>
            <a:r>
              <a:rPr lang="en-US" altLang="zh-CN" sz="2400" b="1" u="sng" spc="36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b="1" u="sng" spc="-7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утве</a:t>
            </a:r>
            <a:r>
              <a:rPr lang="en-US" altLang="zh-CN" sz="2400" b="1" u="sng" spc="-18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2400" b="1" u="sng" spc="-4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жденн</a:t>
            </a:r>
            <a:r>
              <a:rPr lang="en-US" altLang="zh-CN" sz="2400" b="1" u="sng" spc="8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ы</a:t>
            </a:r>
            <a:r>
              <a:rPr lang="en-US" altLang="zh-CN" sz="2400" b="1" u="sng" spc="-1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ми</a:t>
            </a:r>
            <a:r>
              <a:rPr lang="en-US" altLang="zh-CN" sz="2400" b="1" u="sng" spc="36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b="1" u="sng" spc="-1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у</a:t>
            </a:r>
            <a:r>
              <a:rPr lang="en-US" altLang="zh-CN" sz="2400" b="1" u="sng" spc="-1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полн</a:t>
            </a:r>
            <a:r>
              <a:rPr lang="en-US" altLang="zh-CN" sz="2400" b="1" u="sng" spc="8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2400" b="1" u="sng" spc="-4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мо</a:t>
            </a:r>
            <a:r>
              <a:rPr lang="en-US" altLang="zh-CN" sz="2400" b="1" u="sng" spc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чен</a:t>
            </a:r>
            <a:r>
              <a:rPr lang="en-US" altLang="zh-CN" sz="2400" b="1" u="sng" spc="8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2400" b="1" u="sng" spc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ым</a:t>
            </a:r>
            <a:r>
              <a:rPr lang="en-US" altLang="zh-CN" sz="2400" b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b="1" u="sng" spc="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ф</a:t>
            </a:r>
            <a:r>
              <a:rPr lang="en-US" altLang="zh-CN" sz="2400" b="1" u="sng" spc="-25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2400" b="1" u="sng" spc="-29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2400" b="1" u="sng" spc="-7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2400" b="1" u="sng" spc="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2400" b="1" u="sng" spc="-5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2400" b="1" u="sng" spc="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льным</a:t>
            </a:r>
            <a:r>
              <a:rPr lang="en-US" altLang="zh-CN" sz="2400" b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орг</a:t>
            </a:r>
            <a:r>
              <a:rPr lang="en-US" altLang="zh-CN" sz="2400" b="1" u="sng" spc="-12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а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н</a:t>
            </a:r>
            <a:r>
              <a:rPr lang="en-US" altLang="zh-CN" sz="2400" b="1" u="sng" spc="1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</a:t>
            </a:r>
            <a:r>
              <a:rPr lang="en-US" altLang="zh-CN" sz="2400" b="1" u="sng" spc="-1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м</a:t>
            </a:r>
            <a:r>
              <a:rPr lang="ru-RU" altLang="zh-CN" sz="2400" b="1" u="sng" spc="-1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исп</a:t>
            </a:r>
            <a:r>
              <a:rPr lang="en-US" altLang="zh-CN" sz="2400" b="1" u="sng" spc="-46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л</a:t>
            </a:r>
            <a:r>
              <a:rPr lang="en-US" altLang="zh-CN" sz="2400" b="1" u="sng" spc="8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н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</a:t>
            </a:r>
            <a:r>
              <a:rPr lang="en-US" altLang="zh-CN" sz="2400" b="1" u="sng" spc="-18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т</a:t>
            </a:r>
            <a:r>
              <a:rPr lang="en-US" altLang="zh-CN" sz="2400" b="1" u="sng" spc="-54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е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льн</a:t>
            </a:r>
            <a:r>
              <a:rPr lang="en-US" altLang="zh-CN" sz="2400" b="1" u="sng" spc="5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й</a:t>
            </a:r>
            <a:r>
              <a:rPr lang="en-US" altLang="zh-CN" sz="2400" b="1" u="sng" spc="-1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spc="-35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в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ласти</a:t>
            </a:r>
            <a:r>
              <a:rPr lang="en-US" altLang="zh-CN" sz="2400" b="1" u="sng" spc="-506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u="sng" spc="5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.</a:t>
            </a:r>
            <a:endParaRPr lang="en-US" altLang="zh-CN" sz="2400" u="sng" dirty="0">
              <a:solidFill>
                <a:schemeClr val="accent6">
                  <a:lumMod val="60000"/>
                  <a:lumOff val="40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61" name="Text Box361"/>
          <p:cNvSpPr txBox="1"/>
          <p:nvPr/>
        </p:nvSpPr>
        <p:spPr>
          <a:xfrm>
            <a:off x="11951208" y="6694018"/>
            <a:ext cx="191566" cy="1524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00"/>
              </a:lnSpc>
            </a:pPr>
            <a:r>
              <a:rPr lang="en-US" altLang="zh-CN" sz="1200" spc="-4" dirty="0">
                <a:solidFill>
                  <a:srgbClr val="898989"/>
                </a:solidFill>
                <a:latin typeface="Calibri"/>
                <a:ea typeface="Calibri"/>
                <a:cs typeface="Calibri"/>
              </a:rPr>
              <a:t>11</a:t>
            </a:r>
            <a:endParaRPr lang="en-US" altLang="zh-CN" sz="120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467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ath362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364" name="Path364"/>
          <p:cNvSpPr/>
          <p:nvPr/>
        </p:nvSpPr>
        <p:spPr>
          <a:xfrm>
            <a:off x="139700" y="6740927"/>
            <a:ext cx="11635486" cy="25388"/>
          </a:xfrm>
          <a:custGeom>
            <a:avLst/>
            <a:gdLst/>
            <a:ahLst/>
            <a:cxnLst/>
            <a:rect l="l" t="t" r="r" b="b"/>
            <a:pathLst>
              <a:path w="11635486" h="25388">
                <a:moveTo>
                  <a:pt x="6350" y="12694"/>
                </a:moveTo>
                <a:lnTo>
                  <a:pt x="11629136" y="12695"/>
                </a:lnTo>
              </a:path>
            </a:pathLst>
          </a:custGeom>
          <a:solidFill>
            <a:srgbClr val="E7ECEE">
              <a:alpha val="0"/>
            </a:srgbClr>
          </a:solidFill>
          <a:ln w="6345" cap="sq">
            <a:solidFill>
              <a:srgbClr val="494847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365" name="Image36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5999" y="845753"/>
            <a:ext cx="5261812" cy="5651300"/>
          </a:xfrm>
          <a:prstGeom prst="rect">
            <a:avLst/>
          </a:prstGeom>
          <a:noFill/>
        </p:spPr>
      </p:pic>
      <p:sp>
        <p:nvSpPr>
          <p:cNvPr id="371" name="Text Box371"/>
          <p:cNvSpPr txBox="1"/>
          <p:nvPr/>
        </p:nvSpPr>
        <p:spPr>
          <a:xfrm>
            <a:off x="259882" y="422171"/>
            <a:ext cx="11515304" cy="456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ctr" rtl="0">
              <a:lnSpc>
                <a:spcPts val="3194"/>
              </a:lnSpc>
            </a:pPr>
            <a:r>
              <a:rPr lang="en-US" altLang="zh-CN" sz="3200" b="1" cap="all" dirty="0">
                <a:ln w="3175" cmpd="sng">
                  <a:noFill/>
                </a:ln>
                <a:latin typeface="Times New Roman" pitchFamily="18" charset="0"/>
                <a:ea typeface="Calibri Light"/>
                <a:cs typeface="Times New Roman" pitchFamily="18" charset="0"/>
              </a:rPr>
              <a:t>Приказ Минздрава России №381н от 07.06.2019</a:t>
            </a:r>
          </a:p>
        </p:txBody>
      </p:sp>
      <p:sp>
        <p:nvSpPr>
          <p:cNvPr id="372" name="Text Box372"/>
          <p:cNvSpPr txBox="1"/>
          <p:nvPr/>
        </p:nvSpPr>
        <p:spPr>
          <a:xfrm>
            <a:off x="757783" y="2414529"/>
            <a:ext cx="4844120" cy="333944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just">
              <a:lnSpc>
                <a:spcPts val="0"/>
              </a:lnSpc>
            </a:pPr>
            <a:endParaRPr dirty="0"/>
          </a:p>
          <a:p>
            <a:pPr algn="ctr"/>
            <a:r>
              <a:rPr lang="en-US" altLang="zh-CN" sz="2200" dirty="0" err="1"/>
              <a:t>Приказ</a:t>
            </a:r>
            <a:r>
              <a:rPr lang="en-US" altLang="zh-CN" sz="2200" dirty="0"/>
              <a:t> </a:t>
            </a:r>
            <a:r>
              <a:rPr lang="en-US" altLang="zh-CN" sz="2200" dirty="0" err="1"/>
              <a:t>устанавливает</a:t>
            </a:r>
            <a:r>
              <a:rPr lang="ru-RU" altLang="zh-CN" sz="2200" dirty="0"/>
              <a:t> </a:t>
            </a:r>
            <a:r>
              <a:rPr lang="en-US" altLang="zh-CN" sz="2200" dirty="0" err="1"/>
              <a:t>единые</a:t>
            </a:r>
            <a:r>
              <a:rPr lang="ru-RU" altLang="zh-CN" sz="2200" dirty="0"/>
              <a:t> </a:t>
            </a:r>
            <a:r>
              <a:rPr lang="en-US" altLang="zh-CN" sz="2200" dirty="0" err="1"/>
              <a:t>Требования</a:t>
            </a:r>
            <a:r>
              <a:rPr lang="en-US" altLang="zh-CN" sz="2200" dirty="0"/>
              <a:t> к </a:t>
            </a:r>
            <a:r>
              <a:rPr lang="en-US" altLang="zh-CN" sz="2200" dirty="0" err="1"/>
              <a:t>организации</a:t>
            </a:r>
            <a:r>
              <a:rPr lang="en-US" altLang="zh-CN" sz="2200" dirty="0"/>
              <a:t> и</a:t>
            </a:r>
            <a:r>
              <a:rPr lang="ru-RU" altLang="zh-CN" sz="2200" dirty="0"/>
              <a:t> </a:t>
            </a:r>
            <a:r>
              <a:rPr lang="en-US" altLang="zh-CN" sz="2200" dirty="0" err="1"/>
              <a:t>проведению</a:t>
            </a:r>
            <a:r>
              <a:rPr lang="en-US" altLang="zh-CN" sz="2200" dirty="0"/>
              <a:t> </a:t>
            </a:r>
            <a:r>
              <a:rPr lang="en-US" altLang="zh-CN" sz="2200" dirty="0" err="1"/>
              <a:t>внутреннего</a:t>
            </a:r>
            <a:r>
              <a:rPr lang="en-US" altLang="zh-CN" sz="2200" dirty="0"/>
              <a:t> </a:t>
            </a:r>
            <a:r>
              <a:rPr lang="en-US" altLang="zh-CN" sz="2200" dirty="0" err="1"/>
              <a:t>контроля</a:t>
            </a:r>
            <a:r>
              <a:rPr lang="en-US" altLang="zh-CN" sz="2200" dirty="0"/>
              <a:t> </a:t>
            </a:r>
            <a:r>
              <a:rPr lang="en-US" altLang="zh-CN" sz="2200" dirty="0" err="1"/>
              <a:t>качества</a:t>
            </a:r>
            <a:r>
              <a:rPr lang="en-US" altLang="zh-CN" sz="2200" dirty="0"/>
              <a:t> и </a:t>
            </a:r>
            <a:r>
              <a:rPr lang="en-US" altLang="zh-CN" sz="2200" dirty="0" err="1"/>
              <a:t>безопасности</a:t>
            </a:r>
            <a:r>
              <a:rPr lang="en-US" altLang="zh-CN" sz="2200" dirty="0"/>
              <a:t> </a:t>
            </a:r>
            <a:r>
              <a:rPr lang="en-US" altLang="zh-CN" sz="2200" dirty="0" err="1"/>
              <a:t>медицинской</a:t>
            </a:r>
            <a:r>
              <a:rPr lang="en-US" altLang="zh-CN" sz="2200" dirty="0"/>
              <a:t> </a:t>
            </a:r>
            <a:r>
              <a:rPr lang="en-US" altLang="zh-CN" sz="2200" dirty="0" err="1"/>
              <a:t>деятельности</a:t>
            </a:r>
            <a:r>
              <a:rPr lang="en-US" altLang="zh-CN" sz="2200" dirty="0"/>
              <a:t> в </a:t>
            </a:r>
            <a:r>
              <a:rPr lang="en-US" altLang="zh-CN" sz="2200" dirty="0" err="1"/>
              <a:t>медицинских</a:t>
            </a:r>
            <a:r>
              <a:rPr lang="ru-RU" altLang="zh-CN" sz="2200" dirty="0"/>
              <a:t> </a:t>
            </a:r>
            <a:r>
              <a:rPr lang="en-US" altLang="zh-CN" sz="2200" dirty="0" err="1"/>
              <a:t>организациях</a:t>
            </a:r>
            <a:r>
              <a:rPr lang="en-US" altLang="zh-CN" sz="2200" dirty="0"/>
              <a:t> </a:t>
            </a:r>
            <a:endParaRPr lang="ru-RU" altLang="zh-CN" sz="2200" dirty="0"/>
          </a:p>
          <a:p>
            <a:pPr algn="ctr"/>
            <a:r>
              <a:rPr lang="en-US" altLang="zh-CN" sz="2200" dirty="0" err="1"/>
              <a:t>Российской</a:t>
            </a:r>
            <a:r>
              <a:rPr lang="en-US" altLang="zh-CN" sz="2200" dirty="0"/>
              <a:t> </a:t>
            </a:r>
            <a:r>
              <a:rPr lang="en-US" altLang="zh-CN" sz="2200" dirty="0" err="1" smtClean="0"/>
              <a:t>Федерации</a:t>
            </a:r>
            <a:endParaRPr lang="en-US" altLang="zh-CN" sz="2200" dirty="0"/>
          </a:p>
          <a:p>
            <a:pPr algn="just">
              <a:lnSpc>
                <a:spcPts val="2402"/>
              </a:lnSpc>
            </a:pPr>
            <a:endParaRPr lang="en-US" altLang="zh-CN" sz="2400" dirty="0" smtClean="0">
              <a:ea typeface="Calibri"/>
              <a:cs typeface="Calibri"/>
            </a:endParaRPr>
          </a:p>
          <a:p>
            <a:pPr algn="just">
              <a:lnSpc>
                <a:spcPts val="2402"/>
              </a:lnSpc>
            </a:pPr>
            <a:endParaRPr lang="en-US" altLang="zh-CN" sz="2400" dirty="0" smtClean="0">
              <a:ea typeface="Calibri"/>
              <a:cs typeface="Calibri"/>
            </a:endParaRPr>
          </a:p>
          <a:p>
            <a:pPr algn="just" rtl="0">
              <a:lnSpc>
                <a:spcPts val="2402"/>
              </a:lnSpc>
            </a:pPr>
            <a:r>
              <a:rPr lang="ru-RU" altLang="zh-CN" sz="2400" spc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lang="en-US" altLang="zh-CN" sz="2400" dirty="0">
              <a:latin typeface="Calibri"/>
              <a:ea typeface="Calibri"/>
              <a:cs typeface="Calibri"/>
            </a:endParaRPr>
          </a:p>
        </p:txBody>
      </p:sp>
      <p:sp>
        <p:nvSpPr>
          <p:cNvPr id="376" name="Text Box376"/>
          <p:cNvSpPr txBox="1"/>
          <p:nvPr/>
        </p:nvSpPr>
        <p:spPr>
          <a:xfrm>
            <a:off x="11951208" y="6694018"/>
            <a:ext cx="191566" cy="1524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00"/>
              </a:lnSpc>
            </a:pPr>
            <a:r>
              <a:rPr lang="en-US" altLang="zh-CN" sz="1200" spc="-4" dirty="0">
                <a:solidFill>
                  <a:srgbClr val="898989"/>
                </a:solidFill>
                <a:latin typeface="Calibri"/>
                <a:ea typeface="Calibri"/>
                <a:cs typeface="Calibri"/>
              </a:rPr>
              <a:t>12</a:t>
            </a:r>
            <a:endParaRPr lang="en-US" altLang="zh-CN" sz="120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638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3512" y="837399"/>
            <a:ext cx="5515276" cy="5799732"/>
          </a:xfrm>
        </p:spPr>
        <p:txBody>
          <a:bodyPr>
            <a:noAutofit/>
          </a:bodyPr>
          <a:lstStyle/>
          <a:p>
            <a:r>
              <a:rPr lang="ru-RU" sz="2200" dirty="0" smtClean="0"/>
              <a:t>Мониторинг </a:t>
            </a:r>
            <a:r>
              <a:rPr lang="ru-RU" sz="2200" dirty="0"/>
              <a:t>наличия у медработников документов об образовании и сертификата специалиста или свидетельства об аккредитации специалиста.</a:t>
            </a:r>
          </a:p>
          <a:p>
            <a:r>
              <a:rPr lang="ru-RU" sz="2200" dirty="0" smtClean="0"/>
              <a:t>Обеспечение </a:t>
            </a:r>
            <a:r>
              <a:rPr lang="ru-RU" sz="2200" dirty="0"/>
              <a:t>медпомощи в соответствии с порядками ее оказания, правилами проведения всех видов диагностических исследований, а также положениями об организации оказания медпомощи.</a:t>
            </a:r>
          </a:p>
          <a:p>
            <a:r>
              <a:rPr lang="ru-RU" sz="2200" dirty="0"/>
              <a:t>К</a:t>
            </a:r>
            <a:r>
              <a:rPr lang="ru-RU" sz="2200" dirty="0" smtClean="0"/>
              <a:t>онтроль </a:t>
            </a:r>
            <a:r>
              <a:rPr lang="ru-RU" sz="2200" dirty="0"/>
              <a:t>за </a:t>
            </a:r>
            <a:r>
              <a:rPr lang="ru-RU" sz="2200" dirty="0" err="1"/>
              <a:t>трахеостомическими</a:t>
            </a:r>
            <a:r>
              <a:rPr lang="ru-RU" sz="2200" dirty="0"/>
              <a:t> и </a:t>
            </a:r>
            <a:r>
              <a:rPr lang="ru-RU" sz="2200" dirty="0" err="1"/>
              <a:t>эндотрахеальными</a:t>
            </a:r>
            <a:r>
              <a:rPr lang="ru-RU" sz="2200" dirty="0"/>
              <a:t> трубками.</a:t>
            </a:r>
          </a:p>
          <a:p>
            <a:r>
              <a:rPr lang="ru-RU" sz="2200" dirty="0"/>
              <a:t>Изменится перечень мероприятий, которые должны провести </a:t>
            </a:r>
            <a:r>
              <a:rPr lang="ru-RU" sz="2200" dirty="0" err="1"/>
              <a:t>медорганизации</a:t>
            </a:r>
            <a:r>
              <a:rPr lang="ru-RU" sz="2200" dirty="0"/>
              <a:t> по итогам внутреннего контроля.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37398"/>
            <a:ext cx="5058004" cy="5799733"/>
          </a:xfrm>
          <a:prstGeom prst="rect">
            <a:avLst/>
          </a:prstGeom>
        </p:spPr>
      </p:pic>
      <p:sp>
        <p:nvSpPr>
          <p:cNvPr id="7" name="Text Box371"/>
          <p:cNvSpPr txBox="1">
            <a:spLocks noGrp="1"/>
          </p:cNvSpPr>
          <p:nvPr>
            <p:ph type="title"/>
          </p:nvPr>
        </p:nvSpPr>
        <p:spPr>
          <a:xfrm>
            <a:off x="336885" y="380798"/>
            <a:ext cx="11675444" cy="456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ctr" rtl="0">
              <a:lnSpc>
                <a:spcPts val="3194"/>
              </a:lnSpc>
            </a:pPr>
            <a:r>
              <a:rPr lang="ru-RU" altLang="zh-CN" sz="3200" b="1" spc="32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п</a:t>
            </a:r>
            <a:r>
              <a:rPr lang="en-US" altLang="zh-CN" sz="3200" b="1" spc="-6" dirty="0" err="1" smtClean="0">
                <a:latin typeface="Times New Roman" pitchFamily="18" charset="0"/>
                <a:ea typeface="Calibri Light"/>
                <a:cs typeface="Times New Roman" pitchFamily="18" charset="0"/>
              </a:rPr>
              <a:t>р</a:t>
            </a:r>
            <a:r>
              <a:rPr lang="en-US" altLang="zh-CN" sz="3200" b="1" spc="0" dirty="0" err="1" smtClean="0">
                <a:latin typeface="Times New Roman" pitchFamily="18" charset="0"/>
                <a:ea typeface="Calibri Light"/>
                <a:cs typeface="Times New Roman" pitchFamily="18" charset="0"/>
              </a:rPr>
              <a:t>и</a:t>
            </a:r>
            <a:r>
              <a:rPr lang="en-US" altLang="zh-CN" sz="3200" b="1" spc="7" dirty="0" err="1" smtClean="0">
                <a:latin typeface="Times New Roman" pitchFamily="18" charset="0"/>
                <a:ea typeface="Calibri Light"/>
                <a:cs typeface="Times New Roman" pitchFamily="18" charset="0"/>
              </a:rPr>
              <a:t>к</a:t>
            </a:r>
            <a:r>
              <a:rPr lang="en-US" altLang="zh-CN" sz="3200" b="1" spc="0" dirty="0" err="1" smtClean="0">
                <a:latin typeface="Times New Roman" pitchFamily="18" charset="0"/>
                <a:ea typeface="Calibri Light"/>
                <a:cs typeface="Times New Roman" pitchFamily="18" charset="0"/>
              </a:rPr>
              <a:t>а</a:t>
            </a:r>
            <a:r>
              <a:rPr lang="en-US" altLang="zh-CN" sz="3200" b="1" spc="20" dirty="0" err="1" smtClean="0">
                <a:latin typeface="Times New Roman" pitchFamily="18" charset="0"/>
                <a:ea typeface="Calibri Light"/>
                <a:cs typeface="Times New Roman" pitchFamily="18" charset="0"/>
              </a:rPr>
              <a:t>з</a:t>
            </a:r>
            <a:r>
              <a:rPr lang="en-US" altLang="zh-CN" sz="3200" b="1" spc="-133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lang="en-US" altLang="zh-CN" sz="3200" b="1" spc="30" dirty="0">
                <a:latin typeface="Times New Roman" pitchFamily="18" charset="0"/>
                <a:ea typeface="Calibri Light"/>
                <a:cs typeface="Times New Roman" pitchFamily="18" charset="0"/>
              </a:rPr>
              <a:t>М</a:t>
            </a:r>
            <a:r>
              <a:rPr lang="en-US" altLang="zh-CN" sz="3200" b="1" spc="0" dirty="0">
                <a:latin typeface="Times New Roman" pitchFamily="18" charset="0"/>
                <a:ea typeface="Calibri Light"/>
                <a:cs typeface="Times New Roman" pitchFamily="18" charset="0"/>
              </a:rPr>
              <a:t>и</a:t>
            </a:r>
            <a:r>
              <a:rPr lang="en-US" altLang="zh-CN" sz="3200" b="1" spc="22" dirty="0">
                <a:latin typeface="Times New Roman" pitchFamily="18" charset="0"/>
                <a:ea typeface="Calibri Light"/>
                <a:cs typeface="Times New Roman" pitchFamily="18" charset="0"/>
              </a:rPr>
              <a:t>н</a:t>
            </a:r>
            <a:r>
              <a:rPr lang="en-US" altLang="zh-CN" sz="3200" b="1" spc="-24" dirty="0">
                <a:latin typeface="Times New Roman" pitchFamily="18" charset="0"/>
                <a:ea typeface="Calibri Light"/>
                <a:cs typeface="Times New Roman" pitchFamily="18" charset="0"/>
              </a:rPr>
              <a:t>з</a:t>
            </a:r>
            <a:r>
              <a:rPr lang="en-US" altLang="zh-CN" sz="3200" b="1" spc="-13" dirty="0">
                <a:latin typeface="Times New Roman" pitchFamily="18" charset="0"/>
                <a:ea typeface="Calibri Light"/>
                <a:cs typeface="Times New Roman" pitchFamily="18" charset="0"/>
              </a:rPr>
              <a:t>д</a:t>
            </a:r>
            <a:r>
              <a:rPr lang="en-US" altLang="zh-CN" sz="3200" b="1" spc="0" dirty="0">
                <a:latin typeface="Times New Roman" pitchFamily="18" charset="0"/>
                <a:ea typeface="Calibri Light"/>
                <a:cs typeface="Times New Roman" pitchFamily="18" charset="0"/>
              </a:rPr>
              <a:t>ра</a:t>
            </a:r>
            <a:r>
              <a:rPr lang="en-US" altLang="zh-CN" sz="3200" b="1" spc="11" dirty="0">
                <a:latin typeface="Times New Roman" pitchFamily="18" charset="0"/>
                <a:ea typeface="Calibri Light"/>
                <a:cs typeface="Times New Roman" pitchFamily="18" charset="0"/>
              </a:rPr>
              <a:t>в</a:t>
            </a:r>
            <a:r>
              <a:rPr lang="en-US" altLang="zh-CN" sz="3200" b="1" spc="12" dirty="0">
                <a:latin typeface="Times New Roman" pitchFamily="18" charset="0"/>
                <a:ea typeface="Calibri Light"/>
                <a:cs typeface="Times New Roman" pitchFamily="18" charset="0"/>
              </a:rPr>
              <a:t>а</a:t>
            </a:r>
            <a:r>
              <a:rPr lang="en-US" altLang="zh-CN" sz="3200" b="1" spc="-118" dirty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lang="en-US" altLang="zh-CN" sz="3200" b="1" spc="26" dirty="0" err="1">
                <a:latin typeface="Times New Roman" pitchFamily="18" charset="0"/>
                <a:ea typeface="Calibri Light"/>
                <a:cs typeface="Times New Roman" pitchFamily="18" charset="0"/>
              </a:rPr>
              <a:t>Р</a:t>
            </a:r>
            <a:r>
              <a:rPr lang="en-US" altLang="zh-CN" sz="3200" b="1" spc="0" dirty="0" err="1">
                <a:latin typeface="Times New Roman" pitchFamily="18" charset="0"/>
                <a:ea typeface="Calibri Light"/>
                <a:cs typeface="Times New Roman" pitchFamily="18" charset="0"/>
              </a:rPr>
              <a:t>ос</a:t>
            </a:r>
            <a:r>
              <a:rPr lang="en-US" altLang="zh-CN" sz="3200" b="1" spc="11" dirty="0" err="1">
                <a:latin typeface="Times New Roman" pitchFamily="18" charset="0"/>
                <a:ea typeface="Calibri Light"/>
                <a:cs typeface="Times New Roman" pitchFamily="18" charset="0"/>
              </a:rPr>
              <a:t>с</a:t>
            </a:r>
            <a:r>
              <a:rPr lang="en-US" altLang="zh-CN" sz="3200" b="1" spc="0" dirty="0" err="1">
                <a:latin typeface="Times New Roman" pitchFamily="18" charset="0"/>
                <a:ea typeface="Calibri Light"/>
                <a:cs typeface="Times New Roman" pitchFamily="18" charset="0"/>
              </a:rPr>
              <a:t>и</a:t>
            </a:r>
            <a:r>
              <a:rPr lang="en-US" altLang="zh-CN" sz="3200" b="1" spc="25" dirty="0" err="1">
                <a:latin typeface="Times New Roman" pitchFamily="18" charset="0"/>
                <a:ea typeface="Calibri Light"/>
                <a:cs typeface="Times New Roman" pitchFamily="18" charset="0"/>
              </a:rPr>
              <a:t>и</a:t>
            </a:r>
            <a:r>
              <a:rPr lang="en-US" altLang="zh-CN" sz="3200" b="1" spc="-132" dirty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lang="en-US" altLang="zh-CN" sz="3200" b="1" spc="13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№</a:t>
            </a:r>
            <a:r>
              <a:rPr lang="ru-RU" altLang="zh-CN" sz="3200" b="1" spc="13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785</a:t>
            </a:r>
            <a:r>
              <a:rPr lang="en-US" altLang="zh-CN" sz="3200" b="1" spc="14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н</a:t>
            </a:r>
            <a:r>
              <a:rPr lang="en-US" altLang="zh-CN" sz="3200" b="1" spc="-114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lang="en-US" altLang="zh-CN" sz="3200" b="1" spc="23" dirty="0" err="1">
                <a:latin typeface="Times New Roman" pitchFamily="18" charset="0"/>
                <a:ea typeface="Calibri Light"/>
                <a:cs typeface="Times New Roman" pitchFamily="18" charset="0"/>
              </a:rPr>
              <a:t>о</a:t>
            </a:r>
            <a:r>
              <a:rPr lang="en-US" altLang="zh-CN" sz="3200" b="1" spc="-6" dirty="0" err="1">
                <a:latin typeface="Times New Roman" pitchFamily="18" charset="0"/>
                <a:ea typeface="Calibri Light"/>
                <a:cs typeface="Times New Roman" pitchFamily="18" charset="0"/>
              </a:rPr>
              <a:t>т</a:t>
            </a:r>
            <a:r>
              <a:rPr lang="en-US" altLang="zh-CN" sz="3200" b="1" spc="-37" dirty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lang="ru-RU" altLang="zh-CN" sz="3200" b="1" spc="5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31</a:t>
            </a:r>
            <a:r>
              <a:rPr lang="en-US" altLang="zh-CN" sz="3200" b="1" spc="5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.0</a:t>
            </a:r>
            <a:r>
              <a:rPr lang="ru-RU" altLang="zh-CN" sz="3200" b="1" spc="5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7</a:t>
            </a:r>
            <a:r>
              <a:rPr lang="en-US" altLang="zh-CN" sz="3200" b="1" spc="5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.20</a:t>
            </a:r>
            <a:r>
              <a:rPr lang="ru-RU" altLang="zh-CN" sz="3200" b="1" spc="5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20</a:t>
            </a:r>
            <a:endParaRPr lang="en-US" altLang="zh-CN" sz="3200" dirty="0">
              <a:latin typeface="Times New Roman" pitchFamily="18" charset="0"/>
              <a:ea typeface="Calibri Ligh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061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944464"/>
              </p:ext>
            </p:extLst>
          </p:nvPr>
        </p:nvGraphicFramePr>
        <p:xfrm>
          <a:off x="191344" y="188640"/>
          <a:ext cx="11881320" cy="6358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2288342509"/>
                    </a:ext>
                  </a:extLst>
                </a:gridCol>
                <a:gridCol w="3790360">
                  <a:extLst>
                    <a:ext uri="{9D8B030D-6E8A-4147-A177-3AD203B41FA5}">
                      <a16:colId xmlns:a16="http://schemas.microsoft.com/office/drawing/2014/main" val="4259244061"/>
                    </a:ext>
                  </a:extLst>
                </a:gridCol>
                <a:gridCol w="2758834">
                  <a:extLst>
                    <a:ext uri="{9D8B030D-6E8A-4147-A177-3AD203B41FA5}">
                      <a16:colId xmlns:a16="http://schemas.microsoft.com/office/drawing/2014/main" val="38751863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09719740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793773036"/>
                  </a:ext>
                </a:extLst>
              </a:tr>
              <a:tr h="97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861620969"/>
                  </a:ext>
                </a:extLst>
              </a:tr>
              <a:tr h="1349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Наличие федеральных и региональных нормативных правовых актов, которые регламентируют организацию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меддеятельности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 особого типа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 по надзору в сфере защиты прав потребителей и благополучия человека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Наличие: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копий нормативных правовых актов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электронной правовой системы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локального нормативного акта о маршрутизации пациентов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1858639485"/>
                  </a:ext>
                </a:extLst>
              </a:tr>
              <a:tr h="809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Оказание медпомощи в соответствии с порядками оказания медпомощи, с учетом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стандартов (…),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 основе клинических рекомендаций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Записи в амбулаторных картах и (или) историях болезни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2671991548"/>
                  </a:ext>
                </a:extLst>
              </a:tr>
              <a:tr h="1448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Взаимодействие с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медорганизациями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, которые оказывают скорую, в т. ч. скорую специализированную, медпомощь, центрами медицины катастроф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 особого типа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Наличие утвержденных локальных нормативных актов, которые устанавливают порядок взаимодействия с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медорганизациями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, оказывающими скорую, в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 скорую специализированную медпомощь, центрами медицины катастроф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Записи в амбулаторных картах и (или) историях болезни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4058319903"/>
                  </a:ext>
                </a:extLst>
              </a:tr>
              <a:tr h="1441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Соблюдение безопасных условий при транспортировке пациента внутри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медорганизации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или в другую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медорганизацию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Наличие локальных нормативных актов 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СОПа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по транспортировке пациента внутри МО или в другую МО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Обучают ли персонал правилам безопасной перевозки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пациентов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Проводят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ли регулярный контроль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2414953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6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91344" y="852724"/>
          <a:ext cx="11881320" cy="5162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4277709034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282216678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889068038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1176694479"/>
                    </a:ext>
                  </a:extLst>
                </a:gridCol>
              </a:tblGrid>
              <a:tr h="1640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преемственности оказания медпомощи на всех этапах с соблюдением требований к ведению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меддокументации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315" marR="353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Лечебно-профилактические МО</a:t>
                      </a:r>
                    </a:p>
                  </a:txBody>
                  <a:tcPr marL="35315" marR="353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локальных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нормативных актов по преемственности как внутри, так и вне МО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СОПа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транспортировке пациента внутри МО и в другую МО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Обучают ли персонал правилам преемственности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Проводят ли регулярный контроль</a:t>
                      </a:r>
                    </a:p>
                  </a:txBody>
                  <a:tcPr marL="35315" marR="353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879188"/>
                  </a:ext>
                </a:extLst>
              </a:tr>
              <a:tr h="1618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Получение информированного добровольного согласия (ИДС) пациента или его законного представителя на медицинское вмешательство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локального нормативного акта, утверждающего форму ИДС пациента или его законного представителя на медицинское вмешательство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СОПа</a:t>
                      </a:r>
                      <a:r>
                        <a:rPr lang="ru-RU" sz="1400" dirty="0">
                          <a:effectLst/>
                        </a:rPr>
                        <a:t> по получению ИДС пациента или его законного представителя на медицинское вмешательство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extLst>
                  <a:ext uri="{0D108BD9-81ED-4DB2-BD59-A6C34878D82A}">
                    <a16:rowId xmlns:a16="http://schemas.microsoft.com/office/drawing/2014/main" val="184298418"/>
                  </a:ext>
                </a:extLst>
              </a:tr>
              <a:tr h="1755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локальных нормативных актов, которые регламентируют работу приемного отделения, в том числе при оказании медпомощи в экстренной форме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локальных нормативных актов, регламентирующих работу приемного отделения МО, в т. ч. при оказании медпомощи в экстренной форме, и </a:t>
                      </a:r>
                      <a:r>
                        <a:rPr lang="ru-RU" sz="1400" dirty="0" err="1">
                          <a:effectLst/>
                        </a:rPr>
                        <a:t>СОПы</a:t>
                      </a:r>
                      <a:r>
                        <a:rPr lang="ru-RU" sz="1400" dirty="0">
                          <a:effectLst/>
                        </a:rPr>
                        <a:t> по работе приемного отделения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Проводят ли тренинги и обучение персонала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Проводят ли регулярный контроль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extLst>
                  <a:ext uri="{0D108BD9-81ED-4DB2-BD59-A6C34878D82A}">
                    <a16:rowId xmlns:a16="http://schemas.microsoft.com/office/drawing/2014/main" val="87152307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3790360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2758834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6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2526</TotalTime>
  <Words>2808</Words>
  <Application>Microsoft Office PowerPoint</Application>
  <PresentationFormat>Широкоэкранный</PresentationFormat>
  <Paragraphs>501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4" baseType="lpstr">
      <vt:lpstr>宋体</vt:lpstr>
      <vt:lpstr>Arial</vt:lpstr>
      <vt:lpstr>Calibri</vt:lpstr>
      <vt:lpstr>Calibri Light</vt:lpstr>
      <vt:lpstr>DejaVu Sans</vt:lpstr>
      <vt:lpstr>Noto Sans CJK JP Regular</vt:lpstr>
      <vt:lpstr>Times New Roman</vt:lpstr>
      <vt:lpstr>Trebuchet MS</vt:lpstr>
      <vt:lpstr>Небеса</vt:lpstr>
      <vt:lpstr>Тема Office</vt:lpstr>
      <vt:lpstr>Организация внутреннего контроля качества и безопасности медицинской деятельности по новому приказу. </vt:lpstr>
      <vt:lpstr>Презентация PowerPoint</vt:lpstr>
      <vt:lpstr>Постановление Правительства РФ от 16.04.2012 N 291 «О лицензировании медицинской деятельности…» отсутствие внутреннего контроля качества и безопасности медицинской деятельности  является грубым нарушением лицензионных требований и предусматривает наказание вплоть до административного приостановления деятельности на срок до девяноста суток. </vt:lpstr>
      <vt:lpstr>Презентация PowerPoint</vt:lpstr>
      <vt:lpstr>Презентация PowerPoint</vt:lpstr>
      <vt:lpstr>Презентация PowerPoint</vt:lpstr>
      <vt:lpstr> приказ Минздрава России №785н от 31.07.2020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внутреннего контроля в  медицинской организации</vt:lpstr>
      <vt:lpstr>Презентация PowerPoint</vt:lpstr>
      <vt:lpstr>ЛАБОРАТОРИЯ КАЧЕСТВА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внутреннего контроля качества и безопасности медицинской деятельности по новому приказу.</dc:title>
  <dc:creator>User</dc:creator>
  <cp:lastModifiedBy>User</cp:lastModifiedBy>
  <cp:revision>17</cp:revision>
  <dcterms:created xsi:type="dcterms:W3CDTF">2020-12-02T07:09:02Z</dcterms:created>
  <dcterms:modified xsi:type="dcterms:W3CDTF">2020-12-04T01:15:28Z</dcterms:modified>
</cp:coreProperties>
</file>