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54" r:id="rId2"/>
    <p:sldId id="1763" r:id="rId3"/>
    <p:sldId id="1881838709" r:id="rId4"/>
    <p:sldId id="1700" r:id="rId5"/>
    <p:sldId id="1881838711" r:id="rId6"/>
    <p:sldId id="1881838712" r:id="rId7"/>
    <p:sldId id="1881838714" r:id="rId8"/>
    <p:sldId id="1881838717" r:id="rId9"/>
    <p:sldId id="1881838715" r:id="rId10"/>
    <p:sldId id="1881838716" r:id="rId11"/>
    <p:sldId id="1715" r:id="rId12"/>
    <p:sldId id="1881838721" r:id="rId13"/>
    <p:sldId id="1881838725" r:id="rId14"/>
    <p:sldId id="1881838722" r:id="rId15"/>
    <p:sldId id="1881838733" r:id="rId16"/>
    <p:sldId id="1881838718" r:id="rId17"/>
    <p:sldId id="1881838734" r:id="rId18"/>
    <p:sldId id="1881838726" r:id="rId19"/>
    <p:sldId id="1881838719" r:id="rId20"/>
    <p:sldId id="1881838727" r:id="rId21"/>
    <p:sldId id="1881838720" r:id="rId22"/>
    <p:sldId id="1881838728" r:id="rId23"/>
    <p:sldId id="1881838723" r:id="rId24"/>
    <p:sldId id="1881838724" r:id="rId25"/>
    <p:sldId id="1881838729" r:id="rId26"/>
    <p:sldId id="1881838730" r:id="rId27"/>
    <p:sldId id="1881838731" r:id="rId28"/>
    <p:sldId id="1881838743" r:id="rId29"/>
    <p:sldId id="1881838742" r:id="rId30"/>
    <p:sldId id="1881838732" r:id="rId31"/>
    <p:sldId id="1881838744" r:id="rId32"/>
    <p:sldId id="1881838745" r:id="rId33"/>
    <p:sldId id="1881838747" r:id="rId34"/>
    <p:sldId id="1881838746" r:id="rId35"/>
    <p:sldId id="1881838748" r:id="rId36"/>
    <p:sldId id="1881838735" r:id="rId37"/>
    <p:sldId id="1881838736" r:id="rId38"/>
    <p:sldId id="1881838737" r:id="rId39"/>
    <p:sldId id="1881838738" r:id="rId40"/>
    <p:sldId id="1881838739" r:id="rId41"/>
    <p:sldId id="1881838740" r:id="rId42"/>
    <p:sldId id="1881838741" r:id="rId43"/>
    <p:sldId id="1881838749" r:id="rId44"/>
    <p:sldId id="1881838750" r:id="rId45"/>
    <p:sldId id="1881838751" r:id="rId46"/>
    <p:sldId id="1881838752" r:id="rId47"/>
    <p:sldId id="1881838753" r:id="rId48"/>
    <p:sldId id="1881838754" r:id="rId49"/>
    <p:sldId id="1881838755" r:id="rId50"/>
    <p:sldId id="1881838756" r:id="rId51"/>
    <p:sldId id="1881838757" r:id="rId52"/>
    <p:sldId id="1881838758" r:id="rId53"/>
    <p:sldId id="1881838760" r:id="rId54"/>
    <p:sldId id="1881838759"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F0F5"/>
    <a:srgbClr val="0B43FF"/>
    <a:srgbClr val="31E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0" autoAdjust="0"/>
    <p:restoredTop sz="92674" autoAdjust="0"/>
  </p:normalViewPr>
  <p:slideViewPr>
    <p:cSldViewPr>
      <p:cViewPr varScale="1">
        <p:scale>
          <a:sx n="86" d="100"/>
          <a:sy n="86" d="100"/>
        </p:scale>
        <p:origin x="186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9B250-304C-4F2D-A074-189664E4F237}" type="datetimeFigureOut">
              <a:rPr lang="ru-RU" smtClean="0"/>
              <a:pPr/>
              <a:t>15.03.2024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7BED0-40A2-4862-82E7-152C9832849D}" type="slidenum">
              <a:rPr lang="ru-RU" smtClean="0"/>
              <a:pPr/>
              <a:t>‹#›</a:t>
            </a:fld>
            <a:endParaRPr lang="ru-RU"/>
          </a:p>
        </p:txBody>
      </p:sp>
    </p:spTree>
    <p:extLst>
      <p:ext uri="{BB962C8B-B14F-4D97-AF65-F5344CB8AC3E}">
        <p14:creationId xmlns:p14="http://schemas.microsoft.com/office/powerpoint/2010/main" val="408187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t>ПРИ СОЗДАНИИ ПРЕЗЕНТАЦИИ РЕКОМЕНДУЕМ ИСПОЛЬЗОВАТЬ СВЕТЛЫЙ ФОН И КОНТРАСТНЫЙ ЕМУ ПО ЦВЕТУ ТЕКСТ </a:t>
            </a:r>
          </a:p>
          <a:p>
            <a:r>
              <a:rPr lang="ru-RU"/>
              <a:t>ДЛЯ СОЗДАНИЯ ТИТУЛЬНОГО СЛАЙДА ИСПОЛЬЗОВАТЬ МАКЕТ «ЗАГОЛОВОК И ОБЪЕКТ»</a:t>
            </a:r>
          </a:p>
          <a:p>
            <a:pPr eaLnBrk="1" hangingPunct="1">
              <a:spcBef>
                <a:spcPct val="0"/>
              </a:spcBef>
            </a:pPr>
            <a:r>
              <a:rPr lang="ru-RU">
                <a:latin typeface="Calibri" pitchFamily="34" charset="0"/>
              </a:rPr>
              <a:t>ШРИФТ ПРЕЗЕНТАЦИИ НА УСМОТРЕНИЕ АВТОРА (на слайде представлен шрифт «</a:t>
            </a:r>
            <a:r>
              <a:rPr lang="en-US">
                <a:latin typeface="Calibri" pitchFamily="34" charset="0"/>
              </a:rPr>
              <a:t>Calibri</a:t>
            </a:r>
            <a:r>
              <a:rPr lang="ru-RU">
                <a:latin typeface="Calibri" pitchFamily="34" charset="0"/>
              </a:rPr>
              <a:t> (Заголовки)» и «</a:t>
            </a:r>
            <a:r>
              <a:rPr lang="en-US">
                <a:latin typeface="Calibri" pitchFamily="34" charset="0"/>
              </a:rPr>
              <a:t>Calibri </a:t>
            </a:r>
            <a:r>
              <a:rPr lang="ru-RU">
                <a:latin typeface="Calibri" pitchFamily="34" charset="0"/>
              </a:rPr>
              <a:t>(Основной текст)»)</a:t>
            </a:r>
          </a:p>
          <a:p>
            <a:endParaRPr lang="ru-RU"/>
          </a:p>
          <a:p>
            <a:r>
              <a:rPr lang="ru-RU"/>
              <a:t>1 </a:t>
            </a:r>
            <a:r>
              <a:rPr lang="ru-RU" b="1"/>
              <a:t>–</a:t>
            </a:r>
            <a:r>
              <a:rPr lang="ru-RU"/>
              <a:t> рекомендуемый</a:t>
            </a:r>
            <a:r>
              <a:rPr lang="ru-RU" b="1"/>
              <a:t> </a:t>
            </a:r>
            <a:r>
              <a:rPr lang="ru-RU">
                <a:latin typeface="Calibri" pitchFamily="34" charset="0"/>
              </a:rPr>
              <a:t>размер шрифта </a:t>
            </a:r>
            <a:r>
              <a:rPr lang="ru-RU"/>
              <a:t>20, официальное сокращенное наименование образовательной организации</a:t>
            </a:r>
          </a:p>
          <a:p>
            <a:pPr eaLnBrk="1" hangingPunct="1">
              <a:spcBef>
                <a:spcPct val="0"/>
              </a:spcBef>
            </a:pPr>
            <a:r>
              <a:rPr lang="ru-RU"/>
              <a:t>2</a:t>
            </a:r>
            <a:r>
              <a:rPr lang="ru-RU" b="1"/>
              <a:t> – </a:t>
            </a:r>
            <a:r>
              <a:rPr lang="ru-RU"/>
              <a:t>рекомендуемый</a:t>
            </a:r>
            <a:r>
              <a:rPr lang="ru-RU" b="1"/>
              <a:t> </a:t>
            </a:r>
            <a:r>
              <a:rPr lang="ru-RU">
                <a:latin typeface="Calibri" pitchFamily="34" charset="0"/>
              </a:rPr>
              <a:t>размер шрифта 18, название кафедры с заглавной буквы</a:t>
            </a:r>
          </a:p>
          <a:p>
            <a:pPr eaLnBrk="1" hangingPunct="1">
              <a:spcBef>
                <a:spcPct val="0"/>
              </a:spcBef>
            </a:pPr>
            <a:r>
              <a:rPr lang="ru-RU"/>
              <a:t>3</a:t>
            </a:r>
            <a:r>
              <a:rPr lang="ru-RU" b="1"/>
              <a:t> – </a:t>
            </a:r>
            <a:r>
              <a:rPr lang="ru-RU"/>
              <a:t>рекомендуемый</a:t>
            </a:r>
            <a:r>
              <a:rPr lang="ru-RU" b="1"/>
              <a:t> </a:t>
            </a:r>
            <a:r>
              <a:rPr lang="ru-RU">
                <a:latin typeface="Calibri" pitchFamily="34" charset="0"/>
              </a:rPr>
              <a:t>размер шрифта 28, заглавные буквы, интервал междустрочный одинарный</a:t>
            </a:r>
          </a:p>
          <a:p>
            <a:pPr eaLnBrk="1" hangingPunct="1">
              <a:spcBef>
                <a:spcPct val="0"/>
              </a:spcBef>
            </a:pPr>
            <a:r>
              <a:rPr lang="ru-RU">
                <a:latin typeface="Calibri" pitchFamily="34" charset="0"/>
              </a:rPr>
              <a:t>4 – </a:t>
            </a:r>
            <a:r>
              <a:rPr lang="ru-RU"/>
              <a:t>рекомендуемый</a:t>
            </a:r>
            <a:r>
              <a:rPr lang="ru-RU" b="1"/>
              <a:t> </a:t>
            </a:r>
            <a:r>
              <a:rPr lang="ru-RU">
                <a:latin typeface="Calibri" pitchFamily="34" charset="0"/>
              </a:rPr>
              <a:t>размер шрифта 18, интервал междустрочный одинарный, начало текста с маленькой буквы</a:t>
            </a:r>
          </a:p>
          <a:p>
            <a:pPr eaLnBrk="1" hangingPunct="1">
              <a:spcBef>
                <a:spcPct val="0"/>
              </a:spcBef>
            </a:pPr>
            <a:r>
              <a:rPr lang="ru-RU">
                <a:latin typeface="Calibri" pitchFamily="34" charset="0"/>
              </a:rPr>
              <a:t>5 </a:t>
            </a:r>
            <a:r>
              <a:rPr lang="ru-RU" b="1"/>
              <a:t>– </a:t>
            </a:r>
            <a:r>
              <a:rPr lang="ru-RU">
                <a:latin typeface="Calibri" pitchFamily="34" charset="0"/>
              </a:rPr>
              <a:t>с новой строки, перенос после запятой</a:t>
            </a:r>
          </a:p>
          <a:p>
            <a:pPr eaLnBrk="1" hangingPunct="1">
              <a:spcBef>
                <a:spcPct val="0"/>
              </a:spcBef>
            </a:pPr>
            <a:r>
              <a:rPr lang="ru-RU">
                <a:latin typeface="Calibri" pitchFamily="34" charset="0"/>
              </a:rPr>
              <a:t>6 </a:t>
            </a:r>
            <a:r>
              <a:rPr lang="ru-RU" b="1"/>
              <a:t>–</a:t>
            </a:r>
            <a:r>
              <a:rPr lang="ru-RU">
                <a:latin typeface="Calibri" pitchFamily="34" charset="0"/>
              </a:rPr>
              <a:t> </a:t>
            </a:r>
            <a:r>
              <a:rPr lang="ru-RU"/>
              <a:t>рекомендуемый</a:t>
            </a:r>
            <a:r>
              <a:rPr lang="ru-RU" b="1"/>
              <a:t> </a:t>
            </a:r>
            <a:r>
              <a:rPr lang="ru-RU">
                <a:latin typeface="Calibri" pitchFamily="34" charset="0"/>
              </a:rPr>
              <a:t>размер шрифта 18, интервал междустрочный одинарный, ученое звание (сокращенный вариант) и должность с заглавной буквы, имя, отчество, фамилия с заглавной буквы</a:t>
            </a:r>
          </a:p>
          <a:p>
            <a:pPr eaLnBrk="1" hangingPunct="1">
              <a:spcBef>
                <a:spcPct val="0"/>
              </a:spcBef>
            </a:pPr>
            <a:r>
              <a:rPr lang="ru-RU">
                <a:latin typeface="Calibri" pitchFamily="34" charset="0"/>
              </a:rPr>
              <a:t>7 </a:t>
            </a:r>
            <a:r>
              <a:rPr lang="ru-RU" b="1"/>
              <a:t>–</a:t>
            </a:r>
            <a:r>
              <a:rPr lang="ru-RU">
                <a:latin typeface="Calibri" pitchFamily="34" charset="0"/>
              </a:rPr>
              <a:t> </a:t>
            </a:r>
            <a:r>
              <a:rPr lang="ru-RU"/>
              <a:t>рекомендуемый</a:t>
            </a:r>
            <a:r>
              <a:rPr lang="ru-RU" b="1"/>
              <a:t> </a:t>
            </a:r>
            <a:r>
              <a:rPr lang="ru-RU">
                <a:latin typeface="Calibri" pitchFamily="34" charset="0"/>
              </a:rPr>
              <a:t>размер шрифта 16, интервал междустрочный одинарный</a:t>
            </a:r>
          </a:p>
          <a:p>
            <a:pPr eaLnBrk="1" hangingPunct="1">
              <a:spcBef>
                <a:spcPct val="0"/>
              </a:spcBef>
            </a:pPr>
            <a:endParaRPr lang="ru-RU">
              <a:latin typeface="Calibri" pitchFamily="34" charset="0"/>
            </a:endParaRPr>
          </a:p>
          <a:p>
            <a:pPr eaLnBrk="1" hangingPunct="1">
              <a:spcBef>
                <a:spcPct val="0"/>
              </a:spcBef>
            </a:pPr>
            <a:endParaRPr lang="ru-RU">
              <a:latin typeface="Calibri" pitchFamily="34" charset="0"/>
            </a:endParaRPr>
          </a:p>
          <a:p>
            <a:pPr eaLnBrk="1" hangingPunct="1">
              <a:spcBef>
                <a:spcPct val="0"/>
              </a:spcBef>
            </a:pPr>
            <a:endParaRPr lang="ru-RU">
              <a:latin typeface="Calibri" pitchFamily="34" charset="0"/>
            </a:endParaRPr>
          </a:p>
          <a:p>
            <a:endParaRPr lang="ru-RU" b="1"/>
          </a:p>
        </p:txBody>
      </p:sp>
      <p:sp>
        <p:nvSpPr>
          <p:cNvPr id="80900"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990E421-6E00-4D51-862E-43069E1E727C}" type="slidenum">
              <a:rPr lang="ru-RU">
                <a:latin typeface="Times New Roman" pitchFamily="18" charset="0"/>
              </a:rPr>
              <a:pPr/>
              <a:t>1</a:t>
            </a:fld>
            <a:endParaRPr lang="ru-RU">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087BED0-40A2-4862-82E7-152C9832849D}" type="slidenum">
              <a:rPr lang="ru-RU" smtClean="0"/>
              <a:pPr/>
              <a:t>6</a:t>
            </a:fld>
            <a:endParaRPr lang="ru-RU"/>
          </a:p>
        </p:txBody>
      </p:sp>
    </p:spTree>
    <p:extLst>
      <p:ext uri="{BB962C8B-B14F-4D97-AF65-F5344CB8AC3E}">
        <p14:creationId xmlns:p14="http://schemas.microsoft.com/office/powerpoint/2010/main" val="403649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087BED0-40A2-4862-82E7-152C9832849D}" type="slidenum">
              <a:rPr lang="ru-RU" smtClean="0"/>
              <a:pPr/>
              <a:t>14</a:t>
            </a:fld>
            <a:endParaRPr lang="ru-RU"/>
          </a:p>
        </p:txBody>
      </p:sp>
    </p:spTree>
    <p:extLst>
      <p:ext uri="{BB962C8B-B14F-4D97-AF65-F5344CB8AC3E}">
        <p14:creationId xmlns:p14="http://schemas.microsoft.com/office/powerpoint/2010/main" val="377103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087BED0-40A2-4862-82E7-152C9832849D}" type="slidenum">
              <a:rPr lang="ru-RU" smtClean="0"/>
              <a:pPr/>
              <a:t>16</a:t>
            </a:fld>
            <a:endParaRPr lang="ru-RU"/>
          </a:p>
        </p:txBody>
      </p:sp>
    </p:spTree>
    <p:extLst>
      <p:ext uri="{BB962C8B-B14F-4D97-AF65-F5344CB8AC3E}">
        <p14:creationId xmlns:p14="http://schemas.microsoft.com/office/powerpoint/2010/main" val="189260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087BED0-40A2-4862-82E7-152C9832849D}" type="slidenum">
              <a:rPr lang="ru-RU" smtClean="0"/>
              <a:pPr/>
              <a:t>18</a:t>
            </a:fld>
            <a:endParaRPr lang="ru-RU"/>
          </a:p>
        </p:txBody>
      </p:sp>
    </p:spTree>
    <p:extLst>
      <p:ext uri="{BB962C8B-B14F-4D97-AF65-F5344CB8AC3E}">
        <p14:creationId xmlns:p14="http://schemas.microsoft.com/office/powerpoint/2010/main" val="381709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087BED0-40A2-4862-82E7-152C9832849D}" type="slidenum">
              <a:rPr lang="ru-RU" smtClean="0"/>
              <a:pPr/>
              <a:t>19</a:t>
            </a:fld>
            <a:endParaRPr lang="ru-RU"/>
          </a:p>
        </p:txBody>
      </p:sp>
    </p:spTree>
    <p:extLst>
      <p:ext uri="{BB962C8B-B14F-4D97-AF65-F5344CB8AC3E}">
        <p14:creationId xmlns:p14="http://schemas.microsoft.com/office/powerpoint/2010/main" val="301319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41CD9-5E66-447D-9034-6D9359C72CC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oi.org/10.1161/JAHA.121.024960" TargetMode="External"/><Relationship Id="rId2" Type="http://schemas.openxmlformats.org/officeDocument/2006/relationships/hyperlink" Target="https://doi.org/10.1002/ejhf.1493" TargetMode="External"/><Relationship Id="rId1" Type="http://schemas.openxmlformats.org/officeDocument/2006/relationships/slideLayout" Target="../slideLayouts/slideLayout2.xml"/><Relationship Id="rId5" Type="http://schemas.openxmlformats.org/officeDocument/2006/relationships/hyperlink" Target="https://doi.org/10.1016/j.jcmg.%202021.08.012" TargetMode="External"/><Relationship Id="rId4" Type="http://schemas.openxmlformats.org/officeDocument/2006/relationships/hyperlink" Target="https://doi.org/10.1093/ehjci/jey061"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68313" y="260350"/>
            <a:ext cx="8229600" cy="1143000"/>
          </a:xfrm>
        </p:spPr>
        <p:txBody>
          <a:bodyPr/>
          <a:lstStyle/>
          <a:p>
            <a:pPr algn="ctr"/>
            <a:r>
              <a:rPr lang="en-US" sz="2000" dirty="0"/>
              <a:t>Prof. V.F. </a:t>
            </a:r>
            <a:r>
              <a:rPr lang="en-US" sz="2000" dirty="0" err="1"/>
              <a:t>Voino-Yasenetsky</a:t>
            </a:r>
            <a:r>
              <a:rPr lang="en-US" sz="2000" dirty="0"/>
              <a:t> </a:t>
            </a:r>
            <a:r>
              <a:rPr lang="en-US" sz="2000" dirty="0" err="1"/>
              <a:t>KrasSMU</a:t>
            </a:r>
            <a:r>
              <a:rPr lang="en-US" sz="2000" dirty="0"/>
              <a:t>, MOH, Russian Federation</a:t>
            </a:r>
            <a:br>
              <a:rPr lang="ru-RU" sz="2000" dirty="0"/>
            </a:br>
            <a:br>
              <a:rPr lang="ru-RU" sz="1100" dirty="0"/>
            </a:br>
            <a:r>
              <a:rPr lang="ru-RU" altLang="ru-RU" sz="1800" dirty="0" err="1">
                <a:solidFill>
                  <a:srgbClr val="000000"/>
                </a:solidFill>
              </a:rPr>
              <a:t>Department</a:t>
            </a:r>
            <a:r>
              <a:rPr lang="ru-RU" altLang="ru-RU" sz="1800" dirty="0">
                <a:solidFill>
                  <a:srgbClr val="000000"/>
                </a:solidFill>
              </a:rPr>
              <a:t> </a:t>
            </a:r>
            <a:r>
              <a:rPr lang="ru-RU" altLang="ru-RU" sz="1800" dirty="0" err="1">
                <a:solidFill>
                  <a:srgbClr val="000000"/>
                </a:solidFill>
              </a:rPr>
              <a:t>of</a:t>
            </a:r>
            <a:r>
              <a:rPr lang="ru-RU" altLang="ru-RU" sz="1800" dirty="0">
                <a:solidFill>
                  <a:srgbClr val="000000"/>
                </a:solidFill>
              </a:rPr>
              <a:t> </a:t>
            </a:r>
            <a:r>
              <a:rPr lang="ru-RU" altLang="ru-RU" sz="1800" dirty="0" err="1">
                <a:solidFill>
                  <a:srgbClr val="000000"/>
                </a:solidFill>
              </a:rPr>
              <a:t>Faculty</a:t>
            </a:r>
            <a:r>
              <a:rPr lang="ru-RU" altLang="ru-RU" sz="1800" dirty="0">
                <a:solidFill>
                  <a:srgbClr val="000000"/>
                </a:solidFill>
              </a:rPr>
              <a:t> </a:t>
            </a:r>
            <a:r>
              <a:rPr lang="ru-RU" altLang="ru-RU" sz="1800" dirty="0" err="1">
                <a:solidFill>
                  <a:srgbClr val="000000"/>
                </a:solidFill>
              </a:rPr>
              <a:t>Therapy</a:t>
            </a:r>
            <a:endParaRPr lang="ru-RU" sz="1800" baseline="30000" dirty="0"/>
          </a:p>
        </p:txBody>
      </p:sp>
      <p:sp>
        <p:nvSpPr>
          <p:cNvPr id="5123" name="Объект 2"/>
          <p:cNvSpPr>
            <a:spLocks noGrp="1"/>
          </p:cNvSpPr>
          <p:nvPr>
            <p:ph idx="1"/>
          </p:nvPr>
        </p:nvSpPr>
        <p:spPr>
          <a:xfrm>
            <a:off x="628650" y="1825624"/>
            <a:ext cx="7886700" cy="4915743"/>
          </a:xfrm>
        </p:spPr>
        <p:txBody>
          <a:bodyPr anchor="ctr">
            <a:normAutofit/>
          </a:bodyPr>
          <a:lstStyle/>
          <a:p>
            <a:pPr marL="0" indent="0" algn="ctr">
              <a:buNone/>
            </a:pPr>
            <a:r>
              <a:rPr lang="en" sz="3200" dirty="0">
                <a:latin typeface="GillSansNova"/>
              </a:rPr>
              <a:t>C</a:t>
            </a:r>
            <a:r>
              <a:rPr lang="en" sz="3200" dirty="0">
                <a:effectLst/>
                <a:latin typeface="GillSansNova"/>
              </a:rPr>
              <a:t>ardiomyopathies. Pericarditis. Myocarditis.</a:t>
            </a:r>
            <a:endParaRPr lang="en" i="1" dirty="0">
              <a:solidFill>
                <a:srgbClr val="FF0000"/>
              </a:solidFill>
              <a:latin typeface="GillSansNova"/>
            </a:endParaRPr>
          </a:p>
          <a:p>
            <a:pPr marL="0" indent="0" algn="ctr">
              <a:buNone/>
            </a:pPr>
            <a:endParaRPr lang="ru-RU" sz="1400" i="1" dirty="0">
              <a:solidFill>
                <a:srgbClr val="FF0000"/>
              </a:solidFill>
            </a:endParaRPr>
          </a:p>
          <a:p>
            <a:pPr marL="0" indent="0" algn="ctr">
              <a:buFont typeface="Arial" pitchFamily="34" charset="0"/>
              <a:buNone/>
            </a:pPr>
            <a:r>
              <a:rPr lang="en-US" sz="1800" dirty="0"/>
              <a:t>video lecture for the </a:t>
            </a:r>
            <a:r>
              <a:rPr lang="ru-RU" sz="1800" dirty="0"/>
              <a:t>4</a:t>
            </a:r>
            <a:r>
              <a:rPr lang="en-US" sz="1800" baseline="30000" dirty="0" err="1"/>
              <a:t>st</a:t>
            </a:r>
            <a:r>
              <a:rPr lang="en-US" sz="1800" dirty="0"/>
              <a:t> year students</a:t>
            </a:r>
            <a:r>
              <a:rPr lang="ru-RU" sz="1800" dirty="0"/>
              <a:t>,</a:t>
            </a:r>
          </a:p>
          <a:p>
            <a:pPr marL="0" indent="0" algn="ctr">
              <a:buFont typeface="Arial" pitchFamily="34" charset="0"/>
              <a:buNone/>
            </a:pPr>
            <a:r>
              <a:rPr lang="en-US" sz="1800" dirty="0"/>
              <a:t>majoring </a:t>
            </a:r>
            <a:r>
              <a:rPr lang="ru-RU" sz="1800" dirty="0"/>
              <a:t> </a:t>
            </a:r>
            <a:r>
              <a:rPr lang="en-US" sz="1800" dirty="0"/>
              <a:t>in the specialty 31.05.01 General Medicine</a:t>
            </a:r>
            <a:r>
              <a:rPr lang="ru-RU" sz="1800" dirty="0"/>
              <a:t> </a:t>
            </a:r>
          </a:p>
          <a:p>
            <a:pPr marL="0" indent="0">
              <a:buFont typeface="Arial" pitchFamily="34" charset="0"/>
              <a:buNone/>
            </a:pPr>
            <a:r>
              <a:rPr lang="ru-RU" sz="1800" dirty="0"/>
              <a:t> </a:t>
            </a:r>
          </a:p>
          <a:p>
            <a:pPr marL="0" indent="0">
              <a:buFont typeface="Arial" pitchFamily="34" charset="0"/>
              <a:buNone/>
            </a:pPr>
            <a:endParaRPr lang="en-US" sz="1800" dirty="0"/>
          </a:p>
          <a:p>
            <a:pPr marL="0" indent="0">
              <a:buFont typeface="Arial" pitchFamily="34" charset="0"/>
              <a:buNone/>
            </a:pPr>
            <a:endParaRPr lang="ru-RU" sz="1800" dirty="0"/>
          </a:p>
          <a:p>
            <a:pPr marL="0" indent="0" algn="r">
              <a:buFont typeface="Arial" pitchFamily="34" charset="0"/>
              <a:buNone/>
            </a:pPr>
            <a:r>
              <a:rPr lang="ru-RU" altLang="ru-RU" sz="1800" dirty="0">
                <a:solidFill>
                  <a:srgbClr val="000000"/>
                </a:solidFill>
              </a:rPr>
              <a:t>Doctor </a:t>
            </a:r>
            <a:r>
              <a:rPr lang="ru-RU" altLang="ru-RU" sz="1800" dirty="0" err="1">
                <a:solidFill>
                  <a:srgbClr val="000000"/>
                </a:solidFill>
              </a:rPr>
              <a:t>of</a:t>
            </a:r>
            <a:r>
              <a:rPr lang="ru-RU" altLang="ru-RU" sz="1800" dirty="0">
                <a:solidFill>
                  <a:srgbClr val="000000"/>
                </a:solidFill>
              </a:rPr>
              <a:t> Medical Science, </a:t>
            </a:r>
            <a:endParaRPr lang="en-US" altLang="ru-RU" sz="1800" dirty="0">
              <a:solidFill>
                <a:srgbClr val="000000"/>
              </a:solidFill>
            </a:endParaRPr>
          </a:p>
          <a:p>
            <a:pPr marL="0" indent="0" algn="r">
              <a:buFont typeface="Arial" pitchFamily="34" charset="0"/>
              <a:buNone/>
            </a:pPr>
            <a:r>
              <a:rPr lang="en-US" altLang="ru-RU" sz="1800" dirty="0">
                <a:solidFill>
                  <a:srgbClr val="000000"/>
                </a:solidFill>
              </a:rPr>
              <a:t>Professor</a:t>
            </a:r>
            <a:r>
              <a:rPr lang="en-US" sz="1800" dirty="0"/>
              <a:t> </a:t>
            </a:r>
            <a:endParaRPr lang="ru-RU" sz="1800" dirty="0"/>
          </a:p>
          <a:p>
            <a:pPr marL="0" indent="0" algn="r">
              <a:spcBef>
                <a:spcPct val="0"/>
              </a:spcBef>
              <a:buFont typeface="Arial" pitchFamily="34" charset="0"/>
              <a:buNone/>
            </a:pPr>
            <a:r>
              <a:rPr lang="en-US" sz="1800" dirty="0"/>
              <a:t>Anna </a:t>
            </a:r>
            <a:r>
              <a:rPr lang="en-US" sz="1800" dirty="0" err="1"/>
              <a:t>Chernova</a:t>
            </a:r>
            <a:endParaRPr lang="ru-RU" sz="1800" dirty="0"/>
          </a:p>
          <a:p>
            <a:pPr marL="0" indent="0" algn="ctr">
              <a:buFont typeface="Arial" pitchFamily="34" charset="0"/>
              <a:buNone/>
            </a:pPr>
            <a:endParaRPr lang="ru-RU" sz="1600" dirty="0"/>
          </a:p>
          <a:p>
            <a:pPr marL="0" indent="0" algn="ctr">
              <a:spcBef>
                <a:spcPct val="0"/>
              </a:spcBef>
              <a:buFont typeface="Arial" pitchFamily="34" charset="0"/>
              <a:buNone/>
            </a:pPr>
            <a:r>
              <a:rPr lang="en-US" sz="1600" dirty="0"/>
              <a:t>Krasnoyarsk</a:t>
            </a:r>
            <a:endParaRPr lang="ru-RU" sz="1600" dirty="0"/>
          </a:p>
          <a:p>
            <a:pPr marL="0" indent="0" algn="ctr">
              <a:spcBef>
                <a:spcPct val="0"/>
              </a:spcBef>
              <a:buFont typeface="Arial" pitchFamily="34" charset="0"/>
              <a:buNone/>
            </a:pPr>
            <a:r>
              <a:rPr lang="ru-RU" sz="1600" dirty="0"/>
              <a:t>2024</a:t>
            </a:r>
            <a:r>
              <a:rPr lang="ru-RU" sz="1600" baseline="30000" dirty="0"/>
              <a:t> </a:t>
            </a:r>
            <a:endParaRPr lang="ru-RU" sz="1800" dirty="0"/>
          </a:p>
        </p:txBody>
      </p:sp>
    </p:spTree>
    <p:extLst>
      <p:ext uri="{BB962C8B-B14F-4D97-AF65-F5344CB8AC3E}">
        <p14:creationId xmlns:p14="http://schemas.microsoft.com/office/powerpoint/2010/main" val="331416137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643657-D427-68EC-BFFC-788CFC2D0D6B}"/>
              </a:ext>
            </a:extLst>
          </p:cNvPr>
          <p:cNvSpPr txBox="1"/>
          <p:nvPr/>
        </p:nvSpPr>
        <p:spPr>
          <a:xfrm>
            <a:off x="2123728" y="188640"/>
            <a:ext cx="5454352" cy="369332"/>
          </a:xfrm>
          <a:prstGeom prst="rect">
            <a:avLst/>
          </a:prstGeom>
          <a:noFill/>
        </p:spPr>
        <p:txBody>
          <a:bodyPr wrap="square">
            <a:spAutoFit/>
          </a:bodyPr>
          <a:lstStyle/>
          <a:p>
            <a:r>
              <a:rPr lang="en" sz="1800" b="1" dirty="0">
                <a:solidFill>
                  <a:srgbClr val="C00000"/>
                </a:solidFill>
                <a:effectLst/>
                <a:latin typeface="+mj-lt"/>
              </a:rPr>
              <a:t>Clinical diagnostic workflow of cardiomyopathy</a:t>
            </a:r>
            <a:r>
              <a:rPr lang="ru-RU" sz="1800" b="1" dirty="0">
                <a:solidFill>
                  <a:srgbClr val="C00000"/>
                </a:solidFill>
                <a:effectLst/>
                <a:latin typeface="+mj-lt"/>
              </a:rPr>
              <a:t> (2)</a:t>
            </a:r>
            <a:r>
              <a:rPr lang="en" sz="1800" b="1" dirty="0">
                <a:solidFill>
                  <a:srgbClr val="C00000"/>
                </a:solidFill>
                <a:effectLst/>
                <a:latin typeface="+mj-lt"/>
              </a:rPr>
              <a:t> </a:t>
            </a:r>
            <a:endParaRPr lang="en" b="1" dirty="0">
              <a:solidFill>
                <a:srgbClr val="C00000"/>
              </a:solidFill>
              <a:latin typeface="+mj-lt"/>
            </a:endParaRPr>
          </a:p>
        </p:txBody>
      </p:sp>
      <p:pic>
        <p:nvPicPr>
          <p:cNvPr id="2" name="Рисунок 1">
            <a:extLst>
              <a:ext uri="{FF2B5EF4-FFF2-40B4-BE49-F238E27FC236}">
                <a16:creationId xmlns:a16="http://schemas.microsoft.com/office/drawing/2014/main" id="{4F3441BC-C968-C3F2-BD60-22B86DEF08DB}"/>
              </a:ext>
            </a:extLst>
          </p:cNvPr>
          <p:cNvPicPr>
            <a:picLocks noChangeAspect="1"/>
          </p:cNvPicPr>
          <p:nvPr/>
        </p:nvPicPr>
        <p:blipFill>
          <a:blip r:embed="rId2"/>
          <a:stretch>
            <a:fillRect/>
          </a:stretch>
        </p:blipFill>
        <p:spPr>
          <a:xfrm>
            <a:off x="685800" y="1000125"/>
            <a:ext cx="7772400" cy="4857750"/>
          </a:xfrm>
          <a:prstGeom prst="rect">
            <a:avLst/>
          </a:prstGeom>
        </p:spPr>
      </p:pic>
      <p:sp>
        <p:nvSpPr>
          <p:cNvPr id="3" name="TextBox 2">
            <a:extLst>
              <a:ext uri="{FF2B5EF4-FFF2-40B4-BE49-F238E27FC236}">
                <a16:creationId xmlns:a16="http://schemas.microsoft.com/office/drawing/2014/main" id="{4C7B9F65-8736-BA99-5298-BACA61110E88}"/>
              </a:ext>
            </a:extLst>
          </p:cNvPr>
          <p:cNvSpPr txBox="1"/>
          <p:nvPr/>
        </p:nvSpPr>
        <p:spPr>
          <a:xfrm>
            <a:off x="323528" y="6309320"/>
            <a:ext cx="8712968" cy="461665"/>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ARVC</a:t>
            </a:r>
            <a:r>
              <a:rPr lang="en" sz="1200" dirty="0">
                <a:effectLst/>
                <a:latin typeface="Arial" panose="020B0604020202020204" pitchFamily="34" charset="0"/>
                <a:cs typeface="Arial" panose="020B0604020202020204" pitchFamily="34" charset="0"/>
              </a:rPr>
              <a:t> - arrhythmogenic right ventricular cardiomyopathy; </a:t>
            </a:r>
            <a:r>
              <a:rPr lang="en" sz="1200" b="1" dirty="0">
                <a:effectLst/>
                <a:latin typeface="Arial" panose="020B0604020202020204" pitchFamily="34" charset="0"/>
                <a:cs typeface="Arial" panose="020B0604020202020204" pitchFamily="34" charset="0"/>
              </a:rPr>
              <a:t>DCM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dilated cardiomyopathy; </a:t>
            </a:r>
            <a:r>
              <a:rPr lang="en" sz="1200" b="1" dirty="0">
                <a:effectLst/>
                <a:latin typeface="Arial" panose="020B0604020202020204" pitchFamily="34" charset="0"/>
                <a:cs typeface="Arial" panose="020B0604020202020204" pitchFamily="34" charset="0"/>
              </a:rPr>
              <a:t>HCM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hypertrophic cardiomyopathy; </a:t>
            </a:r>
            <a:r>
              <a:rPr lang="en" sz="1200" b="1" dirty="0">
                <a:effectLst/>
                <a:latin typeface="Arial" panose="020B0604020202020204" pitchFamily="34" charset="0"/>
                <a:cs typeface="Arial" panose="020B0604020202020204" pitchFamily="34" charset="0"/>
              </a:rPr>
              <a:t>NDLVC</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non-dilated left ventricular cardiomyopathy; </a:t>
            </a:r>
            <a:r>
              <a:rPr lang="en" sz="1200" b="1" dirty="0">
                <a:effectLst/>
                <a:latin typeface="Arial" panose="020B0604020202020204" pitchFamily="34" charset="0"/>
                <a:cs typeface="Arial" panose="020B0604020202020204" pitchFamily="34" charset="0"/>
              </a:rPr>
              <a:t>RCM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restrictive cardiomyopathy. </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054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B2C904-BC9E-42C2-5ABA-CD2F541F1F3B}"/>
              </a:ext>
            </a:extLst>
          </p:cNvPr>
          <p:cNvSpPr txBox="1"/>
          <p:nvPr/>
        </p:nvSpPr>
        <p:spPr>
          <a:xfrm>
            <a:off x="2483768" y="404664"/>
            <a:ext cx="4572000" cy="923330"/>
          </a:xfrm>
          <a:prstGeom prst="rect">
            <a:avLst/>
          </a:prstGeom>
          <a:noFill/>
        </p:spPr>
        <p:txBody>
          <a:bodyPr wrap="square">
            <a:spAutoFit/>
          </a:bodyPr>
          <a:lstStyle/>
          <a:p>
            <a:pPr algn="ctr"/>
            <a:r>
              <a:rPr lang="en" sz="1800" b="1" dirty="0">
                <a:solidFill>
                  <a:srgbClr val="C00000"/>
                </a:solidFill>
                <a:effectLst/>
                <a:latin typeface="+mj-lt"/>
              </a:rPr>
              <a:t>Definitions of </a:t>
            </a:r>
            <a:r>
              <a:rPr lang="en" sz="1800" b="1" dirty="0">
                <a:solidFill>
                  <a:srgbClr val="C00000"/>
                </a:solidFill>
                <a:effectLst/>
                <a:latin typeface="GillSansNova"/>
              </a:rPr>
              <a:t>cardiomyopathy</a:t>
            </a:r>
            <a:r>
              <a:rPr lang="en" sz="1800" b="1" dirty="0">
                <a:solidFill>
                  <a:srgbClr val="C00000"/>
                </a:solidFill>
                <a:effectLst/>
                <a:latin typeface="+mj-lt"/>
              </a:rPr>
              <a:t> </a:t>
            </a:r>
            <a:endParaRPr lang="en" b="1" dirty="0">
              <a:solidFill>
                <a:srgbClr val="C00000"/>
              </a:solidFill>
              <a:latin typeface="+mj-lt"/>
            </a:endParaRPr>
          </a:p>
          <a:p>
            <a:pPr algn="ctr"/>
            <a:br>
              <a:rPr lang="en" sz="1800" b="1" dirty="0">
                <a:solidFill>
                  <a:srgbClr val="C00000"/>
                </a:solidFill>
                <a:effectLst/>
                <a:latin typeface="+mj-lt"/>
              </a:rPr>
            </a:br>
            <a:endParaRPr lang="en" b="1" dirty="0">
              <a:solidFill>
                <a:srgbClr val="C00000"/>
              </a:solidFill>
              <a:latin typeface="+mj-lt"/>
            </a:endParaRPr>
          </a:p>
        </p:txBody>
      </p:sp>
      <p:sp>
        <p:nvSpPr>
          <p:cNvPr id="5" name="TextBox 4">
            <a:extLst>
              <a:ext uri="{FF2B5EF4-FFF2-40B4-BE49-F238E27FC236}">
                <a16:creationId xmlns:a16="http://schemas.microsoft.com/office/drawing/2014/main" id="{D9A619DD-95AB-0DB3-5C9E-27B0A69FE505}"/>
              </a:ext>
            </a:extLst>
          </p:cNvPr>
          <p:cNvSpPr txBox="1"/>
          <p:nvPr/>
        </p:nvSpPr>
        <p:spPr>
          <a:xfrm>
            <a:off x="179512" y="908720"/>
            <a:ext cx="8647674" cy="1200329"/>
          </a:xfrm>
          <a:prstGeom prst="rect">
            <a:avLst/>
          </a:prstGeom>
          <a:noFill/>
          <a:ln>
            <a:solidFill>
              <a:srgbClr val="002060"/>
            </a:solidFill>
          </a:ln>
        </p:spPr>
        <p:txBody>
          <a:bodyPr wrap="square">
            <a:spAutoFit/>
          </a:bodyPr>
          <a:lstStyle/>
          <a:p>
            <a:pPr algn="ctr"/>
            <a:r>
              <a:rPr lang="en" sz="1800" dirty="0">
                <a:effectLst/>
                <a:latin typeface="GillSansNova"/>
              </a:rPr>
              <a:t>A cardiomyopathy is defined as a myocardial disorder in which the heart muscle is structurally and functionally abnormal, in the absence of coronary artery disease (CAD), hypertension, valvular disease, and congenital heart disease (CHD) sufficient to cause the observed myocardial abnormality </a:t>
            </a:r>
            <a:endParaRPr lang="en" dirty="0"/>
          </a:p>
        </p:txBody>
      </p:sp>
      <p:sp>
        <p:nvSpPr>
          <p:cNvPr id="7" name="TextBox 6">
            <a:extLst>
              <a:ext uri="{FF2B5EF4-FFF2-40B4-BE49-F238E27FC236}">
                <a16:creationId xmlns:a16="http://schemas.microsoft.com/office/drawing/2014/main" id="{400BC54B-4E78-EE3D-28FF-EA63ABEDAD6F}"/>
              </a:ext>
            </a:extLst>
          </p:cNvPr>
          <p:cNvSpPr txBox="1"/>
          <p:nvPr/>
        </p:nvSpPr>
        <p:spPr>
          <a:xfrm>
            <a:off x="215516" y="2324780"/>
            <a:ext cx="8647674" cy="646331"/>
          </a:xfrm>
          <a:prstGeom prst="rect">
            <a:avLst/>
          </a:prstGeom>
          <a:noFill/>
          <a:ln>
            <a:solidFill>
              <a:srgbClr val="002060"/>
            </a:solidFill>
          </a:ln>
        </p:spPr>
        <p:txBody>
          <a:bodyPr wrap="square">
            <a:spAutoFit/>
          </a:bodyPr>
          <a:lstStyle/>
          <a:p>
            <a:pPr algn="ctr"/>
            <a:r>
              <a:rPr lang="en" sz="1800" dirty="0">
                <a:effectLst/>
                <a:latin typeface="GillSansNova"/>
              </a:rPr>
              <a:t>This definition applies to both children and adults and makes no a priori assumptions about etiology (which can be familial/genetic or acquired) or myocardial pathology. </a:t>
            </a:r>
            <a:endParaRPr lang="en" dirty="0"/>
          </a:p>
        </p:txBody>
      </p:sp>
      <p:sp>
        <p:nvSpPr>
          <p:cNvPr id="9" name="TextBox 8">
            <a:extLst>
              <a:ext uri="{FF2B5EF4-FFF2-40B4-BE49-F238E27FC236}">
                <a16:creationId xmlns:a16="http://schemas.microsoft.com/office/drawing/2014/main" id="{DE699C00-7E8A-D902-CFB6-47EA444B9DF0}"/>
              </a:ext>
            </a:extLst>
          </p:cNvPr>
          <p:cNvSpPr txBox="1"/>
          <p:nvPr/>
        </p:nvSpPr>
        <p:spPr>
          <a:xfrm>
            <a:off x="179512" y="3105835"/>
            <a:ext cx="8712968" cy="369332"/>
          </a:xfrm>
          <a:prstGeom prst="rect">
            <a:avLst/>
          </a:prstGeom>
          <a:noFill/>
        </p:spPr>
        <p:txBody>
          <a:bodyPr wrap="square">
            <a:spAutoFit/>
          </a:bodyPr>
          <a:lstStyle/>
          <a:p>
            <a:pPr algn="ctr"/>
            <a:r>
              <a:rPr lang="en" sz="1800" b="1" dirty="0">
                <a:effectLst/>
                <a:latin typeface="GillSansNova"/>
              </a:rPr>
              <a:t>Morphological and functional traits used to describe cardiomyopathy phenotypes </a:t>
            </a:r>
            <a:endParaRPr lang="en" dirty="0"/>
          </a:p>
        </p:txBody>
      </p:sp>
      <p:pic>
        <p:nvPicPr>
          <p:cNvPr id="10" name="Рисунок 9">
            <a:extLst>
              <a:ext uri="{FF2B5EF4-FFF2-40B4-BE49-F238E27FC236}">
                <a16:creationId xmlns:a16="http://schemas.microsoft.com/office/drawing/2014/main" id="{C3D000CC-D2B2-3E6A-CDF7-5C734D92E7AA}"/>
              </a:ext>
            </a:extLst>
          </p:cNvPr>
          <p:cNvPicPr>
            <a:picLocks noChangeAspect="1"/>
          </p:cNvPicPr>
          <p:nvPr/>
        </p:nvPicPr>
        <p:blipFill>
          <a:blip r:embed="rId2"/>
          <a:stretch>
            <a:fillRect/>
          </a:stretch>
        </p:blipFill>
        <p:spPr>
          <a:xfrm>
            <a:off x="685800" y="3495277"/>
            <a:ext cx="7772400" cy="3369417"/>
          </a:xfrm>
          <a:prstGeom prst="rect">
            <a:avLst/>
          </a:prstGeom>
        </p:spPr>
      </p:pic>
      <p:pic>
        <p:nvPicPr>
          <p:cNvPr id="11" name="Picture 4" descr="Mitral Valve Stenosis Causes, Symptoms &amp; Treatment">
            <a:extLst>
              <a:ext uri="{FF2B5EF4-FFF2-40B4-BE49-F238E27FC236}">
                <a16:creationId xmlns:a16="http://schemas.microsoft.com/office/drawing/2014/main" id="{DA5026EF-889A-68FC-663F-C7F27FF73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3883364"/>
            <a:ext cx="1191680" cy="16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1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B21912-2835-44ED-A0B5-83B13EF8277C}"/>
              </a:ext>
            </a:extLst>
          </p:cNvPr>
          <p:cNvSpPr txBox="1"/>
          <p:nvPr/>
        </p:nvSpPr>
        <p:spPr>
          <a:xfrm>
            <a:off x="467544" y="1772816"/>
            <a:ext cx="8208912" cy="646331"/>
          </a:xfrm>
          <a:prstGeom prst="rect">
            <a:avLst/>
          </a:prstGeom>
          <a:noFill/>
        </p:spPr>
        <p:txBody>
          <a:bodyPr wrap="square">
            <a:spAutoFit/>
          </a:bodyPr>
          <a:lstStyle/>
          <a:p>
            <a:pPr algn="ctr"/>
            <a:r>
              <a:rPr lang="en" sz="1800" b="1" dirty="0">
                <a:effectLst/>
                <a:latin typeface="GillSansNova"/>
              </a:rPr>
              <a:t>Examples of inheritance patterns that should raise the suspicion of specific genetic etiologies, grouped according to cardiomyopathy phenotype </a:t>
            </a:r>
            <a:endParaRPr lang="en" dirty="0"/>
          </a:p>
        </p:txBody>
      </p:sp>
      <p:sp>
        <p:nvSpPr>
          <p:cNvPr id="6" name="TextBox 5">
            <a:extLst>
              <a:ext uri="{FF2B5EF4-FFF2-40B4-BE49-F238E27FC236}">
                <a16:creationId xmlns:a16="http://schemas.microsoft.com/office/drawing/2014/main" id="{8EFBCF69-2A48-8ED7-C07A-F8ED4D0E8300}"/>
              </a:ext>
            </a:extLst>
          </p:cNvPr>
          <p:cNvSpPr txBox="1"/>
          <p:nvPr/>
        </p:nvSpPr>
        <p:spPr>
          <a:xfrm>
            <a:off x="1259632" y="188640"/>
            <a:ext cx="7272808" cy="1200329"/>
          </a:xfrm>
          <a:prstGeom prst="rect">
            <a:avLst/>
          </a:prstGeom>
          <a:noFill/>
        </p:spPr>
        <p:txBody>
          <a:bodyPr wrap="square">
            <a:spAutoFit/>
          </a:bodyPr>
          <a:lstStyle/>
          <a:p>
            <a:r>
              <a:rPr lang="en" sz="1800" b="1" dirty="0">
                <a:solidFill>
                  <a:srgbClr val="C00000"/>
                </a:solidFill>
                <a:effectLst/>
                <a:latin typeface="+mj-lt"/>
                <a:cs typeface="Arial" panose="020B0604020202020204" pitchFamily="34" charset="0"/>
              </a:rPr>
              <a:t>Cardiomyopathy phenotypes. Hypertrophic cardiomyopathy.</a:t>
            </a:r>
            <a:br>
              <a:rPr lang="en" sz="1800" b="1" dirty="0">
                <a:effectLst/>
                <a:latin typeface="+mj-lt"/>
              </a:rPr>
            </a:br>
            <a:endParaRPr lang="en" dirty="0">
              <a:latin typeface="+mj-lt"/>
            </a:endParaRPr>
          </a:p>
          <a:p>
            <a:br>
              <a:rPr lang="en" sz="1800" b="1" dirty="0">
                <a:solidFill>
                  <a:srgbClr val="C00000"/>
                </a:solidFill>
                <a:effectLst/>
                <a:latin typeface="+mj-lt"/>
                <a:cs typeface="Arial" panose="020B0604020202020204" pitchFamily="34" charset="0"/>
              </a:rPr>
            </a:br>
            <a:endParaRPr lang="en" dirty="0">
              <a:solidFill>
                <a:srgbClr val="C00000"/>
              </a:solidFill>
              <a:latin typeface="+mj-lt"/>
              <a:cs typeface="Arial" panose="020B0604020202020204" pitchFamily="34" charset="0"/>
            </a:endParaRPr>
          </a:p>
        </p:txBody>
      </p:sp>
      <p:sp>
        <p:nvSpPr>
          <p:cNvPr id="7" name="TextBox 6">
            <a:extLst>
              <a:ext uri="{FF2B5EF4-FFF2-40B4-BE49-F238E27FC236}">
                <a16:creationId xmlns:a16="http://schemas.microsoft.com/office/drawing/2014/main" id="{4FE02D1A-D972-632D-6C1E-573730736040}"/>
              </a:ext>
            </a:extLst>
          </p:cNvPr>
          <p:cNvSpPr txBox="1"/>
          <p:nvPr/>
        </p:nvSpPr>
        <p:spPr>
          <a:xfrm>
            <a:off x="467544" y="788804"/>
            <a:ext cx="8208912" cy="923330"/>
          </a:xfrm>
          <a:prstGeom prst="rect">
            <a:avLst/>
          </a:prstGeom>
          <a:noFill/>
          <a:ln>
            <a:solidFill>
              <a:srgbClr val="002060"/>
            </a:solidFill>
          </a:ln>
        </p:spPr>
        <p:txBody>
          <a:bodyPr wrap="square">
            <a:spAutoFit/>
          </a:bodyPr>
          <a:lstStyle/>
          <a:p>
            <a:pPr algn="ctr"/>
            <a:r>
              <a:rPr lang="en" sz="1800" dirty="0">
                <a:effectLst/>
                <a:latin typeface="GillSansNova"/>
              </a:rPr>
              <a:t>Hypertrophic cardiomyopathy (HCM) is defined as the presence of increased LV wall thickness (with or without RV hypertrophy) or mass that is not solely explained by abnormal loading conditions.</a:t>
            </a:r>
            <a:endParaRPr lang="en" dirty="0"/>
          </a:p>
        </p:txBody>
      </p:sp>
      <p:pic>
        <p:nvPicPr>
          <p:cNvPr id="8" name="Рисунок 7">
            <a:extLst>
              <a:ext uri="{FF2B5EF4-FFF2-40B4-BE49-F238E27FC236}">
                <a16:creationId xmlns:a16="http://schemas.microsoft.com/office/drawing/2014/main" id="{3EDC013E-697D-3BA3-D5CC-815F33E2CB99}"/>
              </a:ext>
            </a:extLst>
          </p:cNvPr>
          <p:cNvPicPr>
            <a:picLocks noChangeAspect="1"/>
          </p:cNvPicPr>
          <p:nvPr/>
        </p:nvPicPr>
        <p:blipFill>
          <a:blip r:embed="rId2"/>
          <a:stretch>
            <a:fillRect/>
          </a:stretch>
        </p:blipFill>
        <p:spPr>
          <a:xfrm>
            <a:off x="467545" y="2399682"/>
            <a:ext cx="8182462" cy="2167246"/>
          </a:xfrm>
          <a:prstGeom prst="rect">
            <a:avLst/>
          </a:prstGeom>
        </p:spPr>
      </p:pic>
      <p:sp>
        <p:nvSpPr>
          <p:cNvPr id="3" name="TextBox 2">
            <a:extLst>
              <a:ext uri="{FF2B5EF4-FFF2-40B4-BE49-F238E27FC236}">
                <a16:creationId xmlns:a16="http://schemas.microsoft.com/office/drawing/2014/main" id="{31095553-63E8-9C8B-535C-3B6CC2D83E38}"/>
              </a:ext>
            </a:extLst>
          </p:cNvPr>
          <p:cNvSpPr txBox="1"/>
          <p:nvPr/>
        </p:nvSpPr>
        <p:spPr>
          <a:xfrm>
            <a:off x="179512" y="6069196"/>
            <a:ext cx="9121120" cy="646331"/>
          </a:xfrm>
          <a:prstGeom prst="rect">
            <a:avLst/>
          </a:prstGeom>
          <a:noFill/>
        </p:spPr>
        <p:txBody>
          <a:bodyPr wrap="square">
            <a:spAutoFit/>
          </a:bodyPr>
          <a:lstStyle/>
          <a:p>
            <a:pPr algn="ctr"/>
            <a:r>
              <a:rPr lang="en" sz="1200" dirty="0">
                <a:effectLst/>
                <a:latin typeface="Arial" panose="020B0604020202020204" pitchFamily="34" charset="0"/>
                <a:cs typeface="Arial" panose="020B0604020202020204" pitchFamily="34" charset="0"/>
              </a:rPr>
              <a:t>The </a:t>
            </a:r>
            <a:r>
              <a:rPr lang="en" sz="1200" dirty="0" err="1">
                <a:effectLst/>
                <a:latin typeface="Arial" panose="020B0604020202020204" pitchFamily="34" charset="0"/>
                <a:cs typeface="Arial" panose="020B0604020202020204" pitchFamily="34" charset="0"/>
              </a:rPr>
              <a:t>RASopathies</a:t>
            </a:r>
            <a:r>
              <a:rPr lang="en" sz="1200" dirty="0">
                <a:effectLst/>
                <a:latin typeface="Arial" panose="020B0604020202020204" pitchFamily="34" charset="0"/>
                <a:cs typeface="Arial" panose="020B0604020202020204" pitchFamily="34" charset="0"/>
              </a:rPr>
              <a:t> constitute a group of multisystemic syndromes caused by variants in the RAS-mitogen-activated kinase (RAS-MAPK) cascade,</a:t>
            </a:r>
            <a:r>
              <a:rPr lang="en" sz="1200" dirty="0">
                <a:solidFill>
                  <a:srgbClr val="0000FF"/>
                </a:solidFill>
                <a:effectLst/>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including Noonan syndrome,</a:t>
            </a:r>
            <a:r>
              <a:rPr lang="en" sz="1200" dirty="0">
                <a:solidFill>
                  <a:srgbClr val="0000FF"/>
                </a:solidFill>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Noonan syndrome with multiple lentigines;</a:t>
            </a:r>
            <a:r>
              <a:rPr lang="en" sz="1200" dirty="0">
                <a:solidFill>
                  <a:srgbClr val="0000FF"/>
                </a:solidFill>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Costello syndrome,</a:t>
            </a:r>
            <a:r>
              <a:rPr lang="en" sz="1200" dirty="0">
                <a:solidFill>
                  <a:srgbClr val="0000FF"/>
                </a:solidFill>
                <a:effectLst/>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and </a:t>
            </a:r>
            <a:r>
              <a:rPr lang="en" sz="1200" dirty="0" err="1">
                <a:effectLst/>
                <a:latin typeface="Arial" panose="020B0604020202020204" pitchFamily="34" charset="0"/>
                <a:cs typeface="Arial" panose="020B0604020202020204" pitchFamily="34" charset="0"/>
              </a:rPr>
              <a:t>cardiofaciocutaneous</a:t>
            </a:r>
            <a:r>
              <a:rPr lang="en" sz="1200" dirty="0">
                <a:effectLst/>
                <a:latin typeface="Arial" panose="020B0604020202020204" pitchFamily="34" charset="0"/>
                <a:cs typeface="Arial" panose="020B0604020202020204" pitchFamily="34" charset="0"/>
              </a:rPr>
              <a:t> syndrome.</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95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1FC255-A0A5-6AE3-8BDE-8873E72FA52E}"/>
              </a:ext>
            </a:extLst>
          </p:cNvPr>
          <p:cNvSpPr txBox="1"/>
          <p:nvPr/>
        </p:nvSpPr>
        <p:spPr>
          <a:xfrm>
            <a:off x="143508" y="0"/>
            <a:ext cx="8856984" cy="646331"/>
          </a:xfrm>
          <a:prstGeom prst="rect">
            <a:avLst/>
          </a:prstGeom>
          <a:noFill/>
        </p:spPr>
        <p:txBody>
          <a:bodyPr wrap="square">
            <a:spAutoFit/>
          </a:bodyPr>
          <a:lstStyle/>
          <a:p>
            <a:pPr algn="ctr"/>
            <a:r>
              <a:rPr lang="en" sz="1800" b="1" dirty="0">
                <a:solidFill>
                  <a:srgbClr val="C00000"/>
                </a:solidFill>
                <a:effectLst/>
                <a:latin typeface="+mj-lt"/>
                <a:cs typeface="Arial" panose="020B0604020202020204" pitchFamily="34" charset="0"/>
              </a:rPr>
              <a:t>Examples of electrocardiographic features that should raise the suspicion of specific etiologies.</a:t>
            </a:r>
            <a:r>
              <a:rPr lang="en" b="1" dirty="0">
                <a:solidFill>
                  <a:srgbClr val="C00000"/>
                </a:solidFill>
                <a:latin typeface="+mj-lt"/>
                <a:cs typeface="Arial" panose="020B0604020202020204" pitchFamily="34" charset="0"/>
              </a:rPr>
              <a:t> </a:t>
            </a:r>
            <a:r>
              <a:rPr lang="en" sz="1800" b="1" dirty="0">
                <a:solidFill>
                  <a:srgbClr val="C00000"/>
                </a:solidFill>
                <a:effectLst/>
                <a:latin typeface="+mj-lt"/>
                <a:cs typeface="Arial" panose="020B0604020202020204" pitchFamily="34" charset="0"/>
              </a:rPr>
              <a:t>Hypertrophic cardiomyopathy</a:t>
            </a:r>
            <a:endParaRPr lang="en" dirty="0">
              <a:solidFill>
                <a:srgbClr val="C00000"/>
              </a:solidFill>
              <a:latin typeface="+mj-lt"/>
              <a:cs typeface="Arial" panose="020B0604020202020204" pitchFamily="34" charset="0"/>
            </a:endParaRPr>
          </a:p>
        </p:txBody>
      </p:sp>
      <p:pic>
        <p:nvPicPr>
          <p:cNvPr id="6" name="Рисунок 5">
            <a:extLst>
              <a:ext uri="{FF2B5EF4-FFF2-40B4-BE49-F238E27FC236}">
                <a16:creationId xmlns:a16="http://schemas.microsoft.com/office/drawing/2014/main" id="{1D8C2C1D-A4B9-C1BD-507E-468A38EC8059}"/>
              </a:ext>
            </a:extLst>
          </p:cNvPr>
          <p:cNvPicPr>
            <a:picLocks noChangeAspect="1"/>
          </p:cNvPicPr>
          <p:nvPr/>
        </p:nvPicPr>
        <p:blipFill>
          <a:blip r:embed="rId2"/>
          <a:stretch>
            <a:fillRect/>
          </a:stretch>
        </p:blipFill>
        <p:spPr>
          <a:xfrm>
            <a:off x="415203" y="1556792"/>
            <a:ext cx="8042997" cy="3622540"/>
          </a:xfrm>
          <a:prstGeom prst="rect">
            <a:avLst/>
          </a:prstGeom>
        </p:spPr>
      </p:pic>
    </p:spTree>
    <p:extLst>
      <p:ext uri="{BB962C8B-B14F-4D97-AF65-F5344CB8AC3E}">
        <p14:creationId xmlns:p14="http://schemas.microsoft.com/office/powerpoint/2010/main" val="109338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4F53D2-E2C4-2A51-96A4-C2F4BAF3B48A}"/>
              </a:ext>
            </a:extLst>
          </p:cNvPr>
          <p:cNvSpPr txBox="1"/>
          <p:nvPr/>
        </p:nvSpPr>
        <p:spPr>
          <a:xfrm>
            <a:off x="1259632" y="188640"/>
            <a:ext cx="7272808" cy="1477328"/>
          </a:xfrm>
          <a:prstGeom prst="rect">
            <a:avLst/>
          </a:prstGeom>
          <a:noFill/>
        </p:spPr>
        <p:txBody>
          <a:bodyPr wrap="square">
            <a:spAutoFit/>
          </a:bodyPr>
          <a:lstStyle/>
          <a:p>
            <a:r>
              <a:rPr lang="en" sz="1800" b="1" dirty="0">
                <a:solidFill>
                  <a:srgbClr val="C00000"/>
                </a:solidFill>
                <a:effectLst/>
                <a:latin typeface="+mj-lt"/>
                <a:cs typeface="Arial" panose="020B0604020202020204" pitchFamily="34" charset="0"/>
              </a:rPr>
              <a:t>Cardiomyopathy</a:t>
            </a:r>
            <a:r>
              <a:rPr lang="en" sz="1800" b="1" dirty="0">
                <a:solidFill>
                  <a:srgbClr val="C00000"/>
                </a:solidFill>
                <a:effectLst/>
                <a:latin typeface="Arial" panose="020B0604020202020204" pitchFamily="34" charset="0"/>
                <a:cs typeface="Arial" panose="020B0604020202020204" pitchFamily="34" charset="0"/>
              </a:rPr>
              <a:t> phenotypes. Dilated cardiomyopathy. </a:t>
            </a:r>
            <a:endParaRPr lang="en" dirty="0">
              <a:solidFill>
                <a:srgbClr val="C00000"/>
              </a:solidFill>
              <a:latin typeface="Arial" panose="020B0604020202020204" pitchFamily="34" charset="0"/>
              <a:cs typeface="Arial" panose="020B0604020202020204" pitchFamily="34" charset="0"/>
            </a:endParaRPr>
          </a:p>
          <a:p>
            <a:br>
              <a:rPr lang="en" sz="1800" b="1" dirty="0">
                <a:effectLst/>
                <a:latin typeface="GillSansNova"/>
              </a:rPr>
            </a:br>
            <a:endParaRPr lang="en" dirty="0"/>
          </a:p>
          <a:p>
            <a:br>
              <a:rPr lang="en" sz="1800" b="1" dirty="0">
                <a:solidFill>
                  <a:srgbClr val="C00000"/>
                </a:solidFill>
                <a:effectLst/>
                <a:latin typeface="Arial" panose="020B0604020202020204" pitchFamily="34" charset="0"/>
                <a:cs typeface="Arial" panose="020B0604020202020204" pitchFamily="34" charset="0"/>
              </a:rPr>
            </a:br>
            <a:endParaRPr lang="en" dirty="0">
              <a:solidFill>
                <a:srgbClr val="C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E186CB7-04E7-45BD-5B27-CB7E8DC5F6EE}"/>
              </a:ext>
            </a:extLst>
          </p:cNvPr>
          <p:cNvSpPr txBox="1"/>
          <p:nvPr/>
        </p:nvSpPr>
        <p:spPr>
          <a:xfrm>
            <a:off x="465110" y="615895"/>
            <a:ext cx="8208912" cy="923330"/>
          </a:xfrm>
          <a:prstGeom prst="rect">
            <a:avLst/>
          </a:prstGeom>
          <a:noFill/>
          <a:ln>
            <a:solidFill>
              <a:srgbClr val="002060"/>
            </a:solidFill>
          </a:ln>
        </p:spPr>
        <p:txBody>
          <a:bodyPr wrap="square">
            <a:spAutoFit/>
          </a:bodyPr>
          <a:lstStyle/>
          <a:p>
            <a:pPr algn="ctr"/>
            <a:r>
              <a:rPr lang="en" sz="1800" dirty="0">
                <a:effectLst/>
                <a:latin typeface="GillSansNova"/>
              </a:rPr>
              <a:t>Dilated cardiomyopathy (DCM) is defined as the presence of LV dilatation and global or regional systolic dysfunction unexplained solely by abnormal loading conditions (e.g. hypertension, valve disease, CHD) or CAD.</a:t>
            </a:r>
            <a:endParaRPr lang="en" sz="800" dirty="0">
              <a:solidFill>
                <a:srgbClr val="0000FF"/>
              </a:solidFill>
              <a:latin typeface="GillSansNova"/>
            </a:endParaRPr>
          </a:p>
        </p:txBody>
      </p:sp>
      <p:sp>
        <p:nvSpPr>
          <p:cNvPr id="13" name="TextBox 12">
            <a:extLst>
              <a:ext uri="{FF2B5EF4-FFF2-40B4-BE49-F238E27FC236}">
                <a16:creationId xmlns:a16="http://schemas.microsoft.com/office/drawing/2014/main" id="{7E606EB5-5817-CAFA-BCE4-8050F5DB7527}"/>
              </a:ext>
            </a:extLst>
          </p:cNvPr>
          <p:cNvSpPr txBox="1"/>
          <p:nvPr/>
        </p:nvSpPr>
        <p:spPr>
          <a:xfrm>
            <a:off x="465109" y="1842017"/>
            <a:ext cx="8208911" cy="1200329"/>
          </a:xfrm>
          <a:prstGeom prst="rect">
            <a:avLst/>
          </a:prstGeom>
          <a:noFill/>
          <a:ln>
            <a:solidFill>
              <a:srgbClr val="002060"/>
            </a:solidFill>
          </a:ln>
        </p:spPr>
        <p:txBody>
          <a:bodyPr wrap="square">
            <a:spAutoFit/>
          </a:bodyPr>
          <a:lstStyle/>
          <a:p>
            <a:pPr algn="ctr"/>
            <a:r>
              <a:rPr lang="en" sz="1800" dirty="0">
                <a:effectLst/>
                <a:latin typeface="GillSansNova"/>
              </a:rPr>
              <a:t>Very rarely, LV dilatation can occur with normal ejection fraction (EF) in the absence of athletic remodeling or other environmental factors; this is not in itself a cardiomyopathy, but may represent an early manifestation of DCM. The preferred term for this is </a:t>
            </a:r>
            <a:r>
              <a:rPr lang="en" sz="1800" i="1" dirty="0">
                <a:effectLst/>
                <a:latin typeface="GillSansNova"/>
              </a:rPr>
              <a:t>isolated left ventricular dilatation. </a:t>
            </a:r>
            <a:endParaRPr lang="en" dirty="0"/>
          </a:p>
        </p:txBody>
      </p:sp>
      <p:pic>
        <p:nvPicPr>
          <p:cNvPr id="2" name="Рисунок 1">
            <a:extLst>
              <a:ext uri="{FF2B5EF4-FFF2-40B4-BE49-F238E27FC236}">
                <a16:creationId xmlns:a16="http://schemas.microsoft.com/office/drawing/2014/main" id="{7446791B-0D98-87F3-493E-71041B33C2BD}"/>
              </a:ext>
            </a:extLst>
          </p:cNvPr>
          <p:cNvPicPr>
            <a:picLocks noChangeAspect="1"/>
          </p:cNvPicPr>
          <p:nvPr/>
        </p:nvPicPr>
        <p:blipFill>
          <a:blip r:embed="rId3"/>
          <a:stretch>
            <a:fillRect/>
          </a:stretch>
        </p:blipFill>
        <p:spPr>
          <a:xfrm>
            <a:off x="465109" y="4374422"/>
            <a:ext cx="8208911" cy="1867683"/>
          </a:xfrm>
          <a:prstGeom prst="rect">
            <a:avLst/>
          </a:prstGeom>
        </p:spPr>
      </p:pic>
      <p:pic>
        <p:nvPicPr>
          <p:cNvPr id="3" name="Рисунок 2">
            <a:extLst>
              <a:ext uri="{FF2B5EF4-FFF2-40B4-BE49-F238E27FC236}">
                <a16:creationId xmlns:a16="http://schemas.microsoft.com/office/drawing/2014/main" id="{3840FBB2-D2C2-5B76-2A72-95512593120E}"/>
              </a:ext>
            </a:extLst>
          </p:cNvPr>
          <p:cNvPicPr>
            <a:picLocks noChangeAspect="1"/>
          </p:cNvPicPr>
          <p:nvPr/>
        </p:nvPicPr>
        <p:blipFill>
          <a:blip r:embed="rId4"/>
          <a:stretch>
            <a:fillRect/>
          </a:stretch>
        </p:blipFill>
        <p:spPr>
          <a:xfrm>
            <a:off x="465108" y="3991982"/>
            <a:ext cx="8218005" cy="382439"/>
          </a:xfrm>
          <a:prstGeom prst="rect">
            <a:avLst/>
          </a:prstGeom>
        </p:spPr>
      </p:pic>
      <p:sp>
        <p:nvSpPr>
          <p:cNvPr id="4" name="TextBox 3">
            <a:extLst>
              <a:ext uri="{FF2B5EF4-FFF2-40B4-BE49-F238E27FC236}">
                <a16:creationId xmlns:a16="http://schemas.microsoft.com/office/drawing/2014/main" id="{158096AE-00D9-7B45-4D6C-F316E230F16A}"/>
              </a:ext>
            </a:extLst>
          </p:cNvPr>
          <p:cNvSpPr txBox="1"/>
          <p:nvPr/>
        </p:nvSpPr>
        <p:spPr>
          <a:xfrm>
            <a:off x="340565" y="3193998"/>
            <a:ext cx="8208912" cy="646331"/>
          </a:xfrm>
          <a:prstGeom prst="rect">
            <a:avLst/>
          </a:prstGeom>
          <a:noFill/>
        </p:spPr>
        <p:txBody>
          <a:bodyPr wrap="square">
            <a:spAutoFit/>
          </a:bodyPr>
          <a:lstStyle/>
          <a:p>
            <a:pPr algn="ctr"/>
            <a:r>
              <a:rPr lang="en" sz="1800" b="1" dirty="0">
                <a:effectLst/>
                <a:latin typeface="GillSansNova"/>
              </a:rPr>
              <a:t>Examples of inheritance patterns that should raise the suspicion of specific genetic etiologies, grouped according to cardiomyopathy phenotype </a:t>
            </a:r>
            <a:endParaRPr lang="en" dirty="0"/>
          </a:p>
        </p:txBody>
      </p:sp>
    </p:spTree>
    <p:extLst>
      <p:ext uri="{BB962C8B-B14F-4D97-AF65-F5344CB8AC3E}">
        <p14:creationId xmlns:p14="http://schemas.microsoft.com/office/powerpoint/2010/main" val="919362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57FAF-6504-4BED-1295-DEC5CD9608D0}"/>
              </a:ext>
            </a:extLst>
          </p:cNvPr>
          <p:cNvSpPr txBox="1"/>
          <p:nvPr/>
        </p:nvSpPr>
        <p:spPr>
          <a:xfrm>
            <a:off x="2123728" y="100914"/>
            <a:ext cx="4572000" cy="369332"/>
          </a:xfrm>
          <a:prstGeom prst="rect">
            <a:avLst/>
          </a:prstGeom>
          <a:noFill/>
        </p:spPr>
        <p:txBody>
          <a:bodyPr wrap="square">
            <a:spAutoFit/>
          </a:bodyPr>
          <a:lstStyle/>
          <a:p>
            <a:r>
              <a:rPr lang="en" sz="1800" b="1" dirty="0">
                <a:solidFill>
                  <a:srgbClr val="C00000"/>
                </a:solidFill>
                <a:effectLst/>
                <a:latin typeface="+mj-lt"/>
              </a:rPr>
              <a:t>Non-genetic causes of dilated cardiomyopathy </a:t>
            </a:r>
            <a:endParaRPr lang="en" dirty="0">
              <a:solidFill>
                <a:srgbClr val="C00000"/>
              </a:solidFill>
              <a:latin typeface="+mj-lt"/>
            </a:endParaRPr>
          </a:p>
        </p:txBody>
      </p:sp>
      <p:pic>
        <p:nvPicPr>
          <p:cNvPr id="10" name="Рисунок 9">
            <a:extLst>
              <a:ext uri="{FF2B5EF4-FFF2-40B4-BE49-F238E27FC236}">
                <a16:creationId xmlns:a16="http://schemas.microsoft.com/office/drawing/2014/main" id="{CF142545-D89E-27F8-F7B7-619168B01DDD}"/>
              </a:ext>
            </a:extLst>
          </p:cNvPr>
          <p:cNvPicPr>
            <a:picLocks noChangeAspect="1"/>
          </p:cNvPicPr>
          <p:nvPr/>
        </p:nvPicPr>
        <p:blipFill>
          <a:blip r:embed="rId2"/>
          <a:stretch>
            <a:fillRect/>
          </a:stretch>
        </p:blipFill>
        <p:spPr>
          <a:xfrm>
            <a:off x="107504" y="500374"/>
            <a:ext cx="4703484" cy="1639956"/>
          </a:xfrm>
          <a:prstGeom prst="rect">
            <a:avLst/>
          </a:prstGeom>
        </p:spPr>
      </p:pic>
      <p:pic>
        <p:nvPicPr>
          <p:cNvPr id="11" name="Рисунок 10">
            <a:extLst>
              <a:ext uri="{FF2B5EF4-FFF2-40B4-BE49-F238E27FC236}">
                <a16:creationId xmlns:a16="http://schemas.microsoft.com/office/drawing/2014/main" id="{1CFE3838-A692-4B0D-8943-42703133C5D7}"/>
              </a:ext>
            </a:extLst>
          </p:cNvPr>
          <p:cNvPicPr>
            <a:picLocks noChangeAspect="1"/>
          </p:cNvPicPr>
          <p:nvPr/>
        </p:nvPicPr>
        <p:blipFill>
          <a:blip r:embed="rId3"/>
          <a:stretch>
            <a:fillRect/>
          </a:stretch>
        </p:blipFill>
        <p:spPr>
          <a:xfrm>
            <a:off x="169063" y="3657111"/>
            <a:ext cx="4645269" cy="1691236"/>
          </a:xfrm>
          <a:prstGeom prst="rect">
            <a:avLst/>
          </a:prstGeom>
        </p:spPr>
      </p:pic>
      <p:pic>
        <p:nvPicPr>
          <p:cNvPr id="12" name="Рисунок 11">
            <a:extLst>
              <a:ext uri="{FF2B5EF4-FFF2-40B4-BE49-F238E27FC236}">
                <a16:creationId xmlns:a16="http://schemas.microsoft.com/office/drawing/2014/main" id="{D5E7046E-3EDD-119D-EB68-8633BED16F31}"/>
              </a:ext>
            </a:extLst>
          </p:cNvPr>
          <p:cNvPicPr>
            <a:picLocks noChangeAspect="1"/>
          </p:cNvPicPr>
          <p:nvPr/>
        </p:nvPicPr>
        <p:blipFill>
          <a:blip r:embed="rId4"/>
          <a:stretch>
            <a:fillRect/>
          </a:stretch>
        </p:blipFill>
        <p:spPr>
          <a:xfrm>
            <a:off x="110848" y="2140330"/>
            <a:ext cx="4703484" cy="1436446"/>
          </a:xfrm>
          <a:prstGeom prst="rect">
            <a:avLst/>
          </a:prstGeom>
        </p:spPr>
      </p:pic>
      <p:pic>
        <p:nvPicPr>
          <p:cNvPr id="13" name="Рисунок 12">
            <a:extLst>
              <a:ext uri="{FF2B5EF4-FFF2-40B4-BE49-F238E27FC236}">
                <a16:creationId xmlns:a16="http://schemas.microsoft.com/office/drawing/2014/main" id="{A8F8B263-64AD-9B09-BAA4-5CE3D643E10A}"/>
              </a:ext>
            </a:extLst>
          </p:cNvPr>
          <p:cNvPicPr>
            <a:picLocks noChangeAspect="1"/>
          </p:cNvPicPr>
          <p:nvPr/>
        </p:nvPicPr>
        <p:blipFill>
          <a:blip r:embed="rId5"/>
          <a:stretch>
            <a:fillRect/>
          </a:stretch>
        </p:blipFill>
        <p:spPr>
          <a:xfrm>
            <a:off x="197259" y="5367698"/>
            <a:ext cx="4617073" cy="1389388"/>
          </a:xfrm>
          <a:prstGeom prst="rect">
            <a:avLst/>
          </a:prstGeom>
        </p:spPr>
      </p:pic>
      <p:pic>
        <p:nvPicPr>
          <p:cNvPr id="14" name="Рисунок 13">
            <a:extLst>
              <a:ext uri="{FF2B5EF4-FFF2-40B4-BE49-F238E27FC236}">
                <a16:creationId xmlns:a16="http://schemas.microsoft.com/office/drawing/2014/main" id="{D9ABCE2E-07FB-9EDE-DC22-A7794A582034}"/>
              </a:ext>
            </a:extLst>
          </p:cNvPr>
          <p:cNvPicPr>
            <a:picLocks noChangeAspect="1"/>
          </p:cNvPicPr>
          <p:nvPr/>
        </p:nvPicPr>
        <p:blipFill>
          <a:blip r:embed="rId6"/>
          <a:stretch>
            <a:fillRect/>
          </a:stretch>
        </p:blipFill>
        <p:spPr>
          <a:xfrm>
            <a:off x="5148064" y="500374"/>
            <a:ext cx="3341974" cy="3462087"/>
          </a:xfrm>
          <a:prstGeom prst="rect">
            <a:avLst/>
          </a:prstGeom>
        </p:spPr>
      </p:pic>
      <p:pic>
        <p:nvPicPr>
          <p:cNvPr id="15" name="Рисунок 14">
            <a:extLst>
              <a:ext uri="{FF2B5EF4-FFF2-40B4-BE49-F238E27FC236}">
                <a16:creationId xmlns:a16="http://schemas.microsoft.com/office/drawing/2014/main" id="{A6999101-7662-B1DE-D3B2-3FE40B419E12}"/>
              </a:ext>
            </a:extLst>
          </p:cNvPr>
          <p:cNvPicPr>
            <a:picLocks noChangeAspect="1"/>
          </p:cNvPicPr>
          <p:nvPr/>
        </p:nvPicPr>
        <p:blipFill>
          <a:blip r:embed="rId7"/>
          <a:stretch>
            <a:fillRect/>
          </a:stretch>
        </p:blipFill>
        <p:spPr>
          <a:xfrm>
            <a:off x="4916942" y="4149080"/>
            <a:ext cx="4065711" cy="1420171"/>
          </a:xfrm>
          <a:prstGeom prst="rect">
            <a:avLst/>
          </a:prstGeom>
        </p:spPr>
      </p:pic>
    </p:spTree>
    <p:extLst>
      <p:ext uri="{BB962C8B-B14F-4D97-AF65-F5344CB8AC3E}">
        <p14:creationId xmlns:p14="http://schemas.microsoft.com/office/powerpoint/2010/main" val="247650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4F53D2-E2C4-2A51-96A4-C2F4BAF3B48A}"/>
              </a:ext>
            </a:extLst>
          </p:cNvPr>
          <p:cNvSpPr txBox="1"/>
          <p:nvPr/>
        </p:nvSpPr>
        <p:spPr>
          <a:xfrm>
            <a:off x="1259632" y="188640"/>
            <a:ext cx="7272808" cy="1477328"/>
          </a:xfrm>
          <a:prstGeom prst="rect">
            <a:avLst/>
          </a:prstGeom>
          <a:noFill/>
        </p:spPr>
        <p:txBody>
          <a:bodyPr wrap="square">
            <a:spAutoFit/>
          </a:bodyPr>
          <a:lstStyle/>
          <a:p>
            <a:r>
              <a:rPr lang="en" sz="1800" b="1" dirty="0">
                <a:solidFill>
                  <a:srgbClr val="C00000"/>
                </a:solidFill>
                <a:effectLst/>
                <a:latin typeface="+mj-lt"/>
                <a:cs typeface="Arial" panose="020B0604020202020204" pitchFamily="34" charset="0"/>
              </a:rPr>
              <a:t>Cardiomyopathy phenotypes. Restrictive cardiomyopathy </a:t>
            </a:r>
            <a:endParaRPr lang="en" dirty="0">
              <a:solidFill>
                <a:srgbClr val="C00000"/>
              </a:solidFill>
              <a:latin typeface="+mj-lt"/>
              <a:cs typeface="Arial" panose="020B0604020202020204" pitchFamily="34" charset="0"/>
            </a:endParaRPr>
          </a:p>
          <a:p>
            <a:br>
              <a:rPr lang="en" sz="1800" b="1" dirty="0">
                <a:effectLst/>
                <a:latin typeface="+mj-lt"/>
              </a:rPr>
            </a:br>
            <a:endParaRPr lang="en" dirty="0">
              <a:latin typeface="+mj-lt"/>
            </a:endParaRPr>
          </a:p>
          <a:p>
            <a:br>
              <a:rPr lang="en" sz="1800" b="1" dirty="0">
                <a:solidFill>
                  <a:srgbClr val="C00000"/>
                </a:solidFill>
                <a:effectLst/>
                <a:latin typeface="+mj-lt"/>
                <a:cs typeface="Arial" panose="020B0604020202020204" pitchFamily="34" charset="0"/>
              </a:rPr>
            </a:br>
            <a:endParaRPr lang="en" dirty="0">
              <a:solidFill>
                <a:srgbClr val="C00000"/>
              </a:solidFill>
              <a:latin typeface="+mj-lt"/>
              <a:cs typeface="Arial" panose="020B0604020202020204" pitchFamily="34" charset="0"/>
            </a:endParaRPr>
          </a:p>
        </p:txBody>
      </p:sp>
      <p:sp>
        <p:nvSpPr>
          <p:cNvPr id="17" name="TextBox 16">
            <a:extLst>
              <a:ext uri="{FF2B5EF4-FFF2-40B4-BE49-F238E27FC236}">
                <a16:creationId xmlns:a16="http://schemas.microsoft.com/office/drawing/2014/main" id="{1A4A28B3-A3BD-3A77-1131-C9738B895F3E}"/>
              </a:ext>
            </a:extLst>
          </p:cNvPr>
          <p:cNvSpPr txBox="1"/>
          <p:nvPr/>
        </p:nvSpPr>
        <p:spPr>
          <a:xfrm>
            <a:off x="580322" y="742638"/>
            <a:ext cx="8349985" cy="923330"/>
          </a:xfrm>
          <a:prstGeom prst="rect">
            <a:avLst/>
          </a:prstGeom>
          <a:noFill/>
          <a:ln>
            <a:solidFill>
              <a:srgbClr val="002060"/>
            </a:solidFill>
          </a:ln>
        </p:spPr>
        <p:txBody>
          <a:bodyPr wrap="square">
            <a:spAutoFit/>
          </a:bodyPr>
          <a:lstStyle/>
          <a:p>
            <a:pPr algn="ctr"/>
            <a:r>
              <a:rPr lang="en" sz="1800" dirty="0">
                <a:effectLst/>
                <a:latin typeface="GillSansNova"/>
              </a:rPr>
              <a:t>Restrictive cardiomyopathy (RCM) is defined as restrictive left and/or RV pathophysiology in the presence of normal or reduced diastolic volumes (of one or both ventricles), normal or reduced systolic volumes, and normal ventricular wall thickness.</a:t>
            </a:r>
            <a:r>
              <a:rPr lang="en" sz="800" dirty="0">
                <a:solidFill>
                  <a:srgbClr val="0000FF"/>
                </a:solidFill>
                <a:effectLst/>
                <a:latin typeface="GillSansNova"/>
              </a:rPr>
              <a:t> </a:t>
            </a:r>
            <a:endParaRPr lang="en" dirty="0"/>
          </a:p>
        </p:txBody>
      </p:sp>
      <p:pic>
        <p:nvPicPr>
          <p:cNvPr id="18" name="Рисунок 17">
            <a:extLst>
              <a:ext uri="{FF2B5EF4-FFF2-40B4-BE49-F238E27FC236}">
                <a16:creationId xmlns:a16="http://schemas.microsoft.com/office/drawing/2014/main" id="{F3754176-424B-592A-5C33-BC8AD90839FE}"/>
              </a:ext>
            </a:extLst>
          </p:cNvPr>
          <p:cNvPicPr>
            <a:picLocks noChangeAspect="1"/>
          </p:cNvPicPr>
          <p:nvPr/>
        </p:nvPicPr>
        <p:blipFill>
          <a:blip r:embed="rId3"/>
          <a:stretch>
            <a:fillRect/>
          </a:stretch>
        </p:blipFill>
        <p:spPr>
          <a:xfrm>
            <a:off x="619375" y="3271765"/>
            <a:ext cx="8343292" cy="388269"/>
          </a:xfrm>
          <a:prstGeom prst="rect">
            <a:avLst/>
          </a:prstGeom>
        </p:spPr>
      </p:pic>
      <p:sp>
        <p:nvSpPr>
          <p:cNvPr id="19" name="TextBox 18">
            <a:extLst>
              <a:ext uri="{FF2B5EF4-FFF2-40B4-BE49-F238E27FC236}">
                <a16:creationId xmlns:a16="http://schemas.microsoft.com/office/drawing/2014/main" id="{E2195666-C86D-C80D-3F16-DC598F6F28A3}"/>
              </a:ext>
            </a:extLst>
          </p:cNvPr>
          <p:cNvSpPr txBox="1"/>
          <p:nvPr/>
        </p:nvSpPr>
        <p:spPr>
          <a:xfrm>
            <a:off x="467544" y="2307540"/>
            <a:ext cx="8208912" cy="646331"/>
          </a:xfrm>
          <a:prstGeom prst="rect">
            <a:avLst/>
          </a:prstGeom>
          <a:noFill/>
        </p:spPr>
        <p:txBody>
          <a:bodyPr wrap="square">
            <a:spAutoFit/>
          </a:bodyPr>
          <a:lstStyle/>
          <a:p>
            <a:pPr algn="ctr"/>
            <a:r>
              <a:rPr lang="en" sz="1800" b="1" dirty="0">
                <a:effectLst/>
                <a:latin typeface="GillSansNova"/>
              </a:rPr>
              <a:t>Examples of inheritance patterns that should raise the suspicion of specific genetic etiologies, grouped according to cardiomyopathy phenotype </a:t>
            </a:r>
            <a:endParaRPr lang="en" dirty="0"/>
          </a:p>
        </p:txBody>
      </p:sp>
      <p:pic>
        <p:nvPicPr>
          <p:cNvPr id="20" name="Рисунок 19">
            <a:extLst>
              <a:ext uri="{FF2B5EF4-FFF2-40B4-BE49-F238E27FC236}">
                <a16:creationId xmlns:a16="http://schemas.microsoft.com/office/drawing/2014/main" id="{2F589395-1C04-C11F-AE89-6D13D3004023}"/>
              </a:ext>
            </a:extLst>
          </p:cNvPr>
          <p:cNvPicPr>
            <a:picLocks noChangeAspect="1"/>
          </p:cNvPicPr>
          <p:nvPr/>
        </p:nvPicPr>
        <p:blipFill>
          <a:blip r:embed="rId4"/>
          <a:stretch>
            <a:fillRect/>
          </a:stretch>
        </p:blipFill>
        <p:spPr>
          <a:xfrm>
            <a:off x="612479" y="3645024"/>
            <a:ext cx="8350188" cy="2156222"/>
          </a:xfrm>
          <a:prstGeom prst="rect">
            <a:avLst/>
          </a:prstGeom>
        </p:spPr>
      </p:pic>
    </p:spTree>
    <p:extLst>
      <p:ext uri="{BB962C8B-B14F-4D97-AF65-F5344CB8AC3E}">
        <p14:creationId xmlns:p14="http://schemas.microsoft.com/office/powerpoint/2010/main" val="90501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5969D5-540D-1205-67E6-A4404E8AC32C}"/>
              </a:ext>
            </a:extLst>
          </p:cNvPr>
          <p:cNvSpPr txBox="1"/>
          <p:nvPr/>
        </p:nvSpPr>
        <p:spPr>
          <a:xfrm>
            <a:off x="2195736" y="116632"/>
            <a:ext cx="4572000" cy="369332"/>
          </a:xfrm>
          <a:prstGeom prst="rect">
            <a:avLst/>
          </a:prstGeom>
          <a:noFill/>
        </p:spPr>
        <p:txBody>
          <a:bodyPr wrap="square">
            <a:spAutoFit/>
          </a:bodyPr>
          <a:lstStyle/>
          <a:p>
            <a:pPr algn="ctr"/>
            <a:r>
              <a:rPr lang="en" sz="1800" b="1" dirty="0">
                <a:solidFill>
                  <a:srgbClr val="C00000"/>
                </a:solidFill>
                <a:effectLst/>
                <a:latin typeface="+mj-lt"/>
              </a:rPr>
              <a:t>Spectrum of restrictive heart diseases </a:t>
            </a:r>
            <a:endParaRPr lang="en" b="1" dirty="0">
              <a:solidFill>
                <a:srgbClr val="C00000"/>
              </a:solidFill>
              <a:latin typeface="+mj-lt"/>
            </a:endParaRPr>
          </a:p>
        </p:txBody>
      </p:sp>
      <p:pic>
        <p:nvPicPr>
          <p:cNvPr id="6" name="Рисунок 5">
            <a:extLst>
              <a:ext uri="{FF2B5EF4-FFF2-40B4-BE49-F238E27FC236}">
                <a16:creationId xmlns:a16="http://schemas.microsoft.com/office/drawing/2014/main" id="{C0022FB0-B02C-C1C0-0ABF-F24014A8EAC2}"/>
              </a:ext>
            </a:extLst>
          </p:cNvPr>
          <p:cNvPicPr>
            <a:picLocks noChangeAspect="1"/>
          </p:cNvPicPr>
          <p:nvPr/>
        </p:nvPicPr>
        <p:blipFill>
          <a:blip r:embed="rId2"/>
          <a:stretch>
            <a:fillRect/>
          </a:stretch>
        </p:blipFill>
        <p:spPr>
          <a:xfrm>
            <a:off x="1645047" y="492324"/>
            <a:ext cx="5853906" cy="5654936"/>
          </a:xfrm>
          <a:prstGeom prst="rect">
            <a:avLst/>
          </a:prstGeom>
        </p:spPr>
      </p:pic>
      <p:sp>
        <p:nvSpPr>
          <p:cNvPr id="8" name="TextBox 7">
            <a:extLst>
              <a:ext uri="{FF2B5EF4-FFF2-40B4-BE49-F238E27FC236}">
                <a16:creationId xmlns:a16="http://schemas.microsoft.com/office/drawing/2014/main" id="{7F380BB9-EB0B-0F3A-DA93-C2E8CFEF7C42}"/>
              </a:ext>
            </a:extLst>
          </p:cNvPr>
          <p:cNvSpPr txBox="1"/>
          <p:nvPr/>
        </p:nvSpPr>
        <p:spPr>
          <a:xfrm>
            <a:off x="0" y="6176109"/>
            <a:ext cx="9144000" cy="461665"/>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AFD</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Anderson–Fabry disease; </a:t>
            </a:r>
            <a:r>
              <a:rPr lang="en" sz="1200" b="1" dirty="0">
                <a:effectLst/>
                <a:latin typeface="Arial" panose="020B0604020202020204" pitchFamily="34" charset="0"/>
                <a:cs typeface="Arial" panose="020B0604020202020204" pitchFamily="34" charset="0"/>
              </a:rPr>
              <a:t>LVH</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left ventricular hypertrophy; </a:t>
            </a:r>
            <a:r>
              <a:rPr lang="en" sz="1200" b="1" dirty="0">
                <a:effectLst/>
                <a:latin typeface="Arial" panose="020B0604020202020204" pitchFamily="34" charset="0"/>
                <a:cs typeface="Arial" panose="020B0604020202020204" pitchFamily="34" charset="0"/>
              </a:rPr>
              <a:t>PRKAG2</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Protein kinase AMP-activated non-catalytic subunit gamma 2; </a:t>
            </a:r>
            <a:r>
              <a:rPr lang="en" sz="1200" b="1" dirty="0">
                <a:effectLst/>
                <a:latin typeface="Arial" panose="020B0604020202020204" pitchFamily="34" charset="0"/>
                <a:cs typeface="Arial" panose="020B0604020202020204" pitchFamily="34" charset="0"/>
              </a:rPr>
              <a:t>RCM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restrictive cardiomyopathy. </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07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82770F9-197D-373A-9B74-59FE0FF0C4AA}"/>
              </a:ext>
            </a:extLst>
          </p:cNvPr>
          <p:cNvSpPr txBox="1"/>
          <p:nvPr/>
        </p:nvSpPr>
        <p:spPr>
          <a:xfrm>
            <a:off x="299487" y="116632"/>
            <a:ext cx="8640960" cy="646331"/>
          </a:xfrm>
          <a:prstGeom prst="rect">
            <a:avLst/>
          </a:prstGeom>
          <a:noFill/>
        </p:spPr>
        <p:txBody>
          <a:bodyPr wrap="square">
            <a:spAutoFit/>
          </a:bodyPr>
          <a:lstStyle/>
          <a:p>
            <a:pPr algn="ctr"/>
            <a:r>
              <a:rPr lang="en" sz="1800" b="1" dirty="0">
                <a:solidFill>
                  <a:srgbClr val="C00000"/>
                </a:solidFill>
                <a:effectLst/>
                <a:latin typeface="+mj-lt"/>
                <a:cs typeface="Arial" panose="020B0604020202020204" pitchFamily="34" charset="0"/>
              </a:rPr>
              <a:t>Cardiomyopathy phenotypes. Non-dilated left ventricular cardiomyopathy </a:t>
            </a:r>
            <a:endParaRPr lang="en" dirty="0">
              <a:solidFill>
                <a:srgbClr val="C00000"/>
              </a:solidFill>
              <a:latin typeface="+mj-lt"/>
              <a:cs typeface="Arial" panose="020B0604020202020204" pitchFamily="34" charset="0"/>
            </a:endParaRPr>
          </a:p>
          <a:p>
            <a:pPr algn="ctr"/>
            <a:r>
              <a:rPr lang="en" sz="1800" b="1" dirty="0">
                <a:solidFill>
                  <a:srgbClr val="C00000"/>
                </a:solidFill>
                <a:effectLst/>
                <a:latin typeface="+mj-lt"/>
                <a:cs typeface="Arial" panose="020B0604020202020204" pitchFamily="34" charset="0"/>
              </a:rPr>
              <a:t> </a:t>
            </a:r>
            <a:endParaRPr lang="ru-RU" dirty="0">
              <a:latin typeface="+mj-lt"/>
            </a:endParaRPr>
          </a:p>
        </p:txBody>
      </p:sp>
      <p:sp>
        <p:nvSpPr>
          <p:cNvPr id="22" name="TextBox 21">
            <a:extLst>
              <a:ext uri="{FF2B5EF4-FFF2-40B4-BE49-F238E27FC236}">
                <a16:creationId xmlns:a16="http://schemas.microsoft.com/office/drawing/2014/main" id="{E95EF7E7-9AAB-EE49-F947-1168C8418187}"/>
              </a:ext>
            </a:extLst>
          </p:cNvPr>
          <p:cNvSpPr txBox="1"/>
          <p:nvPr/>
        </p:nvSpPr>
        <p:spPr>
          <a:xfrm>
            <a:off x="418342" y="762963"/>
            <a:ext cx="8390755" cy="1200329"/>
          </a:xfrm>
          <a:prstGeom prst="rect">
            <a:avLst/>
          </a:prstGeom>
          <a:noFill/>
          <a:ln>
            <a:solidFill>
              <a:srgbClr val="002060"/>
            </a:solidFill>
          </a:ln>
        </p:spPr>
        <p:txBody>
          <a:bodyPr wrap="square">
            <a:spAutoFit/>
          </a:bodyPr>
          <a:lstStyle/>
          <a:p>
            <a:pPr algn="ctr"/>
            <a:r>
              <a:rPr lang="en" dirty="0">
                <a:latin typeface="GillSansNova"/>
              </a:rPr>
              <a:t>T</a:t>
            </a:r>
            <a:r>
              <a:rPr lang="en" sz="1800" dirty="0">
                <a:effectLst/>
                <a:latin typeface="GillSansNova"/>
              </a:rPr>
              <a:t>he definition of DCM had a number of important limitations, most notably the exclusion of genetic and acquired disorders that manifest as intermediate phenotypes that do not meet standard disease definitions in spite of the presence of myocardial disease on cardiac imaging or tissue analysis. </a:t>
            </a:r>
            <a:endParaRPr lang="en" dirty="0"/>
          </a:p>
        </p:txBody>
      </p:sp>
      <p:pic>
        <p:nvPicPr>
          <p:cNvPr id="23" name="Рисунок 22">
            <a:extLst>
              <a:ext uri="{FF2B5EF4-FFF2-40B4-BE49-F238E27FC236}">
                <a16:creationId xmlns:a16="http://schemas.microsoft.com/office/drawing/2014/main" id="{4E5173C4-FDFC-B11B-2574-5FD8A60A3CAF}"/>
              </a:ext>
            </a:extLst>
          </p:cNvPr>
          <p:cNvPicPr>
            <a:picLocks noChangeAspect="1"/>
          </p:cNvPicPr>
          <p:nvPr/>
        </p:nvPicPr>
        <p:blipFill>
          <a:blip r:embed="rId3"/>
          <a:stretch>
            <a:fillRect/>
          </a:stretch>
        </p:blipFill>
        <p:spPr>
          <a:xfrm>
            <a:off x="418342" y="3436352"/>
            <a:ext cx="8390755" cy="2302071"/>
          </a:xfrm>
          <a:prstGeom prst="rect">
            <a:avLst/>
          </a:prstGeom>
        </p:spPr>
      </p:pic>
      <p:pic>
        <p:nvPicPr>
          <p:cNvPr id="2" name="Рисунок 1">
            <a:extLst>
              <a:ext uri="{FF2B5EF4-FFF2-40B4-BE49-F238E27FC236}">
                <a16:creationId xmlns:a16="http://schemas.microsoft.com/office/drawing/2014/main" id="{620BD2D3-7194-2C1A-AFDD-196B25BE8CC9}"/>
              </a:ext>
            </a:extLst>
          </p:cNvPr>
          <p:cNvPicPr>
            <a:picLocks noChangeAspect="1"/>
          </p:cNvPicPr>
          <p:nvPr/>
        </p:nvPicPr>
        <p:blipFill>
          <a:blip r:embed="rId4"/>
          <a:stretch>
            <a:fillRect/>
          </a:stretch>
        </p:blipFill>
        <p:spPr>
          <a:xfrm>
            <a:off x="418342" y="3048083"/>
            <a:ext cx="8343292" cy="388269"/>
          </a:xfrm>
          <a:prstGeom prst="rect">
            <a:avLst/>
          </a:prstGeom>
        </p:spPr>
      </p:pic>
      <p:sp>
        <p:nvSpPr>
          <p:cNvPr id="3" name="TextBox 2">
            <a:extLst>
              <a:ext uri="{FF2B5EF4-FFF2-40B4-BE49-F238E27FC236}">
                <a16:creationId xmlns:a16="http://schemas.microsoft.com/office/drawing/2014/main" id="{93D14953-857F-DD28-C11D-E64BB2DDAB78}"/>
              </a:ext>
            </a:extLst>
          </p:cNvPr>
          <p:cNvSpPr txBox="1"/>
          <p:nvPr/>
        </p:nvSpPr>
        <p:spPr>
          <a:xfrm>
            <a:off x="467543" y="2307540"/>
            <a:ext cx="8341553" cy="646331"/>
          </a:xfrm>
          <a:prstGeom prst="rect">
            <a:avLst/>
          </a:prstGeom>
          <a:noFill/>
        </p:spPr>
        <p:txBody>
          <a:bodyPr wrap="square">
            <a:spAutoFit/>
          </a:bodyPr>
          <a:lstStyle/>
          <a:p>
            <a:pPr algn="ctr"/>
            <a:r>
              <a:rPr lang="en" sz="1800" b="1" dirty="0">
                <a:effectLst/>
                <a:latin typeface="GillSansNova"/>
              </a:rPr>
              <a:t>Examples of inheritance patterns that should raise the suspicion of specific genetic etiologies, grouped according to cardiomyopathy phenotype </a:t>
            </a:r>
            <a:endParaRPr lang="en" dirty="0"/>
          </a:p>
        </p:txBody>
      </p:sp>
    </p:spTree>
    <p:extLst>
      <p:ext uri="{BB962C8B-B14F-4D97-AF65-F5344CB8AC3E}">
        <p14:creationId xmlns:p14="http://schemas.microsoft.com/office/powerpoint/2010/main" val="47333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85C672-D6EE-2688-8AEF-DB6808A5A752}"/>
              </a:ext>
            </a:extLst>
          </p:cNvPr>
          <p:cNvSpPr txBox="1"/>
          <p:nvPr/>
        </p:nvSpPr>
        <p:spPr>
          <a:xfrm>
            <a:off x="611560" y="116632"/>
            <a:ext cx="8352928" cy="646331"/>
          </a:xfrm>
          <a:prstGeom prst="rect">
            <a:avLst/>
          </a:prstGeom>
          <a:noFill/>
        </p:spPr>
        <p:txBody>
          <a:bodyPr wrap="square">
            <a:spAutoFit/>
          </a:bodyPr>
          <a:lstStyle/>
          <a:p>
            <a:pPr algn="ctr"/>
            <a:r>
              <a:rPr lang="en" sz="1800" b="1" dirty="0">
                <a:solidFill>
                  <a:srgbClr val="C00000"/>
                </a:solidFill>
                <a:effectLst/>
                <a:latin typeface="+mj-lt"/>
                <a:cs typeface="Arial" panose="020B0604020202020204" pitchFamily="34" charset="0"/>
              </a:rPr>
              <a:t>Arrhythmogenic right ventricular cardiomyopathy</a:t>
            </a:r>
            <a:br>
              <a:rPr lang="en" sz="1800" b="1" dirty="0">
                <a:solidFill>
                  <a:srgbClr val="C00000"/>
                </a:solidFill>
                <a:effectLst/>
                <a:latin typeface="+mj-lt"/>
                <a:cs typeface="Arial" panose="020B0604020202020204" pitchFamily="34" charset="0"/>
              </a:rPr>
            </a:br>
            <a:endParaRPr lang="en" dirty="0">
              <a:solidFill>
                <a:srgbClr val="C00000"/>
              </a:solidFill>
              <a:latin typeface="+mj-lt"/>
              <a:cs typeface="Arial" panose="020B0604020202020204" pitchFamily="34" charset="0"/>
            </a:endParaRPr>
          </a:p>
        </p:txBody>
      </p:sp>
      <p:sp>
        <p:nvSpPr>
          <p:cNvPr id="11" name="TextBox 10">
            <a:extLst>
              <a:ext uri="{FF2B5EF4-FFF2-40B4-BE49-F238E27FC236}">
                <a16:creationId xmlns:a16="http://schemas.microsoft.com/office/drawing/2014/main" id="{0FF50715-FEB0-E930-00FE-70CC43D8444C}"/>
              </a:ext>
            </a:extLst>
          </p:cNvPr>
          <p:cNvSpPr txBox="1"/>
          <p:nvPr/>
        </p:nvSpPr>
        <p:spPr>
          <a:xfrm>
            <a:off x="639754" y="758298"/>
            <a:ext cx="7992888" cy="1200329"/>
          </a:xfrm>
          <a:prstGeom prst="rect">
            <a:avLst/>
          </a:prstGeom>
          <a:noFill/>
          <a:ln>
            <a:solidFill>
              <a:srgbClr val="002060"/>
            </a:solidFill>
          </a:ln>
        </p:spPr>
        <p:txBody>
          <a:bodyPr wrap="square">
            <a:spAutoFit/>
          </a:bodyPr>
          <a:lstStyle/>
          <a:p>
            <a:pPr algn="ctr"/>
            <a:r>
              <a:rPr lang="en" sz="1800" dirty="0">
                <a:effectLst/>
                <a:latin typeface="GillSansNova"/>
              </a:rPr>
              <a:t>Arrhythmogenic right ventricular cardiomyopathy (ARVC) is defined as the presence of predominantly RV dilatation and/or dysfunction in the presence of histological involvement and/or electrocardiographic abnormalities in accordance with published criteria.</a:t>
            </a:r>
            <a:endParaRPr lang="en" dirty="0"/>
          </a:p>
        </p:txBody>
      </p:sp>
      <p:sp>
        <p:nvSpPr>
          <p:cNvPr id="13" name="TextBox 12">
            <a:extLst>
              <a:ext uri="{FF2B5EF4-FFF2-40B4-BE49-F238E27FC236}">
                <a16:creationId xmlns:a16="http://schemas.microsoft.com/office/drawing/2014/main" id="{DE73B6B3-D3D9-10DF-8FF1-883434620603}"/>
              </a:ext>
            </a:extLst>
          </p:cNvPr>
          <p:cNvSpPr txBox="1"/>
          <p:nvPr/>
        </p:nvSpPr>
        <p:spPr>
          <a:xfrm>
            <a:off x="641984" y="2204864"/>
            <a:ext cx="7991266" cy="1754326"/>
          </a:xfrm>
          <a:prstGeom prst="rect">
            <a:avLst/>
          </a:prstGeom>
          <a:noFill/>
          <a:ln>
            <a:solidFill>
              <a:srgbClr val="002060"/>
            </a:solidFill>
          </a:ln>
        </p:spPr>
        <p:txBody>
          <a:bodyPr wrap="square">
            <a:spAutoFit/>
          </a:bodyPr>
          <a:lstStyle/>
          <a:p>
            <a:pPr algn="ctr"/>
            <a:r>
              <a:rPr lang="en" sz="1800" dirty="0">
                <a:effectLst/>
                <a:latin typeface="GillSansNova"/>
              </a:rPr>
              <a:t>For decades, ARVC has been one of the principal cardiomyopathy subtypes. It has been defined in accordance with published consensus criteria that comprise RV dysfunction (global or regional), histological abnormalities in the form of fibro-fatty replacement of cardiomyocytes, electrocardiographic characteristics, ventricular arrhythmia of RV origin, and the presence of familial disease and/or pathogenic variants in </a:t>
            </a:r>
            <a:r>
              <a:rPr lang="en" sz="1800" dirty="0" err="1">
                <a:effectLst/>
                <a:latin typeface="GillSansNova"/>
              </a:rPr>
              <a:t>desmosomal</a:t>
            </a:r>
            <a:r>
              <a:rPr lang="en" sz="1800" dirty="0">
                <a:effectLst/>
                <a:latin typeface="GillSansNova"/>
              </a:rPr>
              <a:t> protein genes. </a:t>
            </a:r>
            <a:endParaRPr lang="en" dirty="0"/>
          </a:p>
        </p:txBody>
      </p:sp>
      <p:sp>
        <p:nvSpPr>
          <p:cNvPr id="14" name="TextBox 13">
            <a:extLst>
              <a:ext uri="{FF2B5EF4-FFF2-40B4-BE49-F238E27FC236}">
                <a16:creationId xmlns:a16="http://schemas.microsoft.com/office/drawing/2014/main" id="{077D6980-DC09-5D55-B4EE-DA3F87109D91}"/>
              </a:ext>
            </a:extLst>
          </p:cNvPr>
          <p:cNvSpPr txBox="1"/>
          <p:nvPr/>
        </p:nvSpPr>
        <p:spPr>
          <a:xfrm>
            <a:off x="644014" y="3982313"/>
            <a:ext cx="8208912" cy="646331"/>
          </a:xfrm>
          <a:prstGeom prst="rect">
            <a:avLst/>
          </a:prstGeom>
          <a:noFill/>
        </p:spPr>
        <p:txBody>
          <a:bodyPr wrap="square">
            <a:spAutoFit/>
          </a:bodyPr>
          <a:lstStyle/>
          <a:p>
            <a:pPr algn="ctr"/>
            <a:r>
              <a:rPr lang="en" sz="1800" b="1" dirty="0">
                <a:effectLst/>
                <a:latin typeface="GillSansNova"/>
              </a:rPr>
              <a:t>Examples of inheritance patterns that should raise the suspicion of specific genetic etiologies, grouped according to cardiomyopathy phenotype </a:t>
            </a:r>
            <a:endParaRPr lang="en" dirty="0"/>
          </a:p>
        </p:txBody>
      </p:sp>
      <p:pic>
        <p:nvPicPr>
          <p:cNvPr id="15" name="Рисунок 14">
            <a:extLst>
              <a:ext uri="{FF2B5EF4-FFF2-40B4-BE49-F238E27FC236}">
                <a16:creationId xmlns:a16="http://schemas.microsoft.com/office/drawing/2014/main" id="{67816B89-C08E-BA60-0B3A-748CFF4D2DB5}"/>
              </a:ext>
            </a:extLst>
          </p:cNvPr>
          <p:cNvPicPr>
            <a:picLocks noChangeAspect="1"/>
          </p:cNvPicPr>
          <p:nvPr/>
        </p:nvPicPr>
        <p:blipFill>
          <a:blip r:embed="rId3"/>
          <a:stretch>
            <a:fillRect/>
          </a:stretch>
        </p:blipFill>
        <p:spPr>
          <a:xfrm>
            <a:off x="639754" y="4705239"/>
            <a:ext cx="7991266" cy="388269"/>
          </a:xfrm>
          <a:prstGeom prst="rect">
            <a:avLst/>
          </a:prstGeom>
        </p:spPr>
      </p:pic>
      <p:pic>
        <p:nvPicPr>
          <p:cNvPr id="16" name="Рисунок 15">
            <a:extLst>
              <a:ext uri="{FF2B5EF4-FFF2-40B4-BE49-F238E27FC236}">
                <a16:creationId xmlns:a16="http://schemas.microsoft.com/office/drawing/2014/main" id="{FBF03540-1CCA-7013-5B5D-D1A802C27180}"/>
              </a:ext>
            </a:extLst>
          </p:cNvPr>
          <p:cNvPicPr>
            <a:picLocks noChangeAspect="1"/>
          </p:cNvPicPr>
          <p:nvPr/>
        </p:nvPicPr>
        <p:blipFill>
          <a:blip r:embed="rId4"/>
          <a:stretch>
            <a:fillRect/>
          </a:stretch>
        </p:blipFill>
        <p:spPr>
          <a:xfrm>
            <a:off x="630626" y="5136645"/>
            <a:ext cx="8000394" cy="1200329"/>
          </a:xfrm>
          <a:prstGeom prst="rect">
            <a:avLst/>
          </a:prstGeom>
        </p:spPr>
      </p:pic>
    </p:spTree>
    <p:extLst>
      <p:ext uri="{BB962C8B-B14F-4D97-AF65-F5344CB8AC3E}">
        <p14:creationId xmlns:p14="http://schemas.microsoft.com/office/powerpoint/2010/main" val="416325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ACAC89-9AF3-B98B-112F-08ED7CA97A7F}"/>
              </a:ext>
            </a:extLst>
          </p:cNvPr>
          <p:cNvSpPr txBox="1"/>
          <p:nvPr/>
        </p:nvSpPr>
        <p:spPr>
          <a:xfrm>
            <a:off x="2069976" y="52323"/>
            <a:ext cx="4572000" cy="369332"/>
          </a:xfrm>
          <a:prstGeom prst="rect">
            <a:avLst/>
          </a:prstGeom>
          <a:noFill/>
        </p:spPr>
        <p:txBody>
          <a:bodyPr wrap="square">
            <a:spAutoFit/>
          </a:bodyPr>
          <a:lstStyle/>
          <a:p>
            <a:pPr algn="ctr"/>
            <a:r>
              <a:rPr lang="en" sz="1800" b="1" dirty="0">
                <a:solidFill>
                  <a:srgbClr val="C00000"/>
                </a:solidFill>
                <a:effectLst/>
                <a:latin typeface="+mj-lt"/>
                <a:cs typeface="Arial" panose="020B0604020202020204" pitchFamily="34" charset="0"/>
              </a:rPr>
              <a:t>Plan of lecture</a:t>
            </a:r>
            <a:endParaRPr lang="en" b="1" dirty="0">
              <a:solidFill>
                <a:srgbClr val="C00000"/>
              </a:solidFill>
              <a:latin typeface="+mj-lt"/>
              <a:cs typeface="Arial" panose="020B0604020202020204" pitchFamily="34" charset="0"/>
            </a:endParaRPr>
          </a:p>
        </p:txBody>
      </p:sp>
      <p:sp>
        <p:nvSpPr>
          <p:cNvPr id="5" name="TextBox 4">
            <a:extLst>
              <a:ext uri="{FF2B5EF4-FFF2-40B4-BE49-F238E27FC236}">
                <a16:creationId xmlns:a16="http://schemas.microsoft.com/office/drawing/2014/main" id="{630C8760-8753-7F18-E22C-0663AC2AEB9C}"/>
              </a:ext>
            </a:extLst>
          </p:cNvPr>
          <p:cNvSpPr txBox="1"/>
          <p:nvPr/>
        </p:nvSpPr>
        <p:spPr>
          <a:xfrm>
            <a:off x="648680" y="836712"/>
            <a:ext cx="7414592" cy="369332"/>
          </a:xfrm>
          <a:prstGeom prst="rect">
            <a:avLst/>
          </a:prstGeom>
          <a:noFill/>
          <a:ln>
            <a:solidFill>
              <a:srgbClr val="002060"/>
            </a:solidFill>
          </a:ln>
        </p:spPr>
        <p:txBody>
          <a:bodyPr wrap="square">
            <a:spAutoFit/>
          </a:bodyPr>
          <a:lstStyle/>
          <a:p>
            <a:pPr algn="ctr"/>
            <a:r>
              <a:rPr lang="en" sz="1800" dirty="0">
                <a:effectLst/>
                <a:latin typeface="GillSansNova"/>
              </a:rPr>
              <a:t>Phenotypic approach to cardiomyopathies. Pericarditis. Myocarditis.</a:t>
            </a:r>
          </a:p>
        </p:txBody>
      </p:sp>
      <p:sp>
        <p:nvSpPr>
          <p:cNvPr id="7" name="TextBox 6">
            <a:extLst>
              <a:ext uri="{FF2B5EF4-FFF2-40B4-BE49-F238E27FC236}">
                <a16:creationId xmlns:a16="http://schemas.microsoft.com/office/drawing/2014/main" id="{547A69DA-8180-A022-8424-31A6538A3170}"/>
              </a:ext>
            </a:extLst>
          </p:cNvPr>
          <p:cNvSpPr txBox="1"/>
          <p:nvPr/>
        </p:nvSpPr>
        <p:spPr>
          <a:xfrm>
            <a:off x="648680" y="1651879"/>
            <a:ext cx="7414592" cy="369332"/>
          </a:xfrm>
          <a:prstGeom prst="rect">
            <a:avLst/>
          </a:prstGeom>
          <a:noFill/>
          <a:ln>
            <a:solidFill>
              <a:srgbClr val="002060"/>
            </a:solidFill>
          </a:ln>
        </p:spPr>
        <p:txBody>
          <a:bodyPr wrap="square">
            <a:spAutoFit/>
          </a:bodyPr>
          <a:lstStyle/>
          <a:p>
            <a:pPr algn="ctr"/>
            <a:r>
              <a:rPr lang="en" sz="1800" dirty="0">
                <a:effectLst/>
                <a:latin typeface="GillSansNova"/>
              </a:rPr>
              <a:t>Epidemiology of cardiomyopathies</a:t>
            </a:r>
            <a:r>
              <a:rPr lang="en" dirty="0">
                <a:latin typeface="GillSansNova"/>
              </a:rPr>
              <a:t>, p</a:t>
            </a:r>
            <a:r>
              <a:rPr lang="en" sz="1800" dirty="0">
                <a:effectLst/>
                <a:latin typeface="GillSansNova"/>
              </a:rPr>
              <a:t>ericarditis, </a:t>
            </a:r>
            <a:r>
              <a:rPr lang="en" dirty="0">
                <a:latin typeface="GillSansNova"/>
              </a:rPr>
              <a:t>m</a:t>
            </a:r>
            <a:r>
              <a:rPr lang="en" sz="1800" dirty="0">
                <a:effectLst/>
                <a:latin typeface="GillSansNova"/>
              </a:rPr>
              <a:t>yocarditis.</a:t>
            </a:r>
            <a:endParaRPr lang="en" sz="1800" dirty="0">
              <a:solidFill>
                <a:srgbClr val="D6143D"/>
              </a:solidFill>
              <a:effectLst/>
              <a:latin typeface="GillSansNova"/>
            </a:endParaRPr>
          </a:p>
        </p:txBody>
      </p:sp>
      <p:sp>
        <p:nvSpPr>
          <p:cNvPr id="8" name="TextBox 7">
            <a:extLst>
              <a:ext uri="{FF2B5EF4-FFF2-40B4-BE49-F238E27FC236}">
                <a16:creationId xmlns:a16="http://schemas.microsoft.com/office/drawing/2014/main" id="{95B23F1A-48CF-6C2C-45BE-C1981156C997}"/>
              </a:ext>
            </a:extLst>
          </p:cNvPr>
          <p:cNvSpPr txBox="1"/>
          <p:nvPr/>
        </p:nvSpPr>
        <p:spPr>
          <a:xfrm>
            <a:off x="2286000" y="2467046"/>
            <a:ext cx="4572000" cy="369332"/>
          </a:xfrm>
          <a:prstGeom prst="rect">
            <a:avLst/>
          </a:prstGeom>
          <a:noFill/>
          <a:ln>
            <a:solidFill>
              <a:srgbClr val="002060"/>
            </a:solidFill>
          </a:ln>
        </p:spPr>
        <p:txBody>
          <a:bodyPr wrap="square">
            <a:spAutoFit/>
          </a:bodyPr>
          <a:lstStyle/>
          <a:p>
            <a:pPr algn="ctr"/>
            <a:r>
              <a:rPr lang="en" sz="1800" dirty="0">
                <a:effectLst/>
                <a:latin typeface="GillSansNova"/>
              </a:rPr>
              <a:t>Integrated patient management </a:t>
            </a:r>
          </a:p>
        </p:txBody>
      </p:sp>
      <p:sp>
        <p:nvSpPr>
          <p:cNvPr id="9" name="TextBox 8">
            <a:extLst>
              <a:ext uri="{FF2B5EF4-FFF2-40B4-BE49-F238E27FC236}">
                <a16:creationId xmlns:a16="http://schemas.microsoft.com/office/drawing/2014/main" id="{0B223A09-503C-0AF0-90B9-7044206B3960}"/>
              </a:ext>
            </a:extLst>
          </p:cNvPr>
          <p:cNvSpPr txBox="1"/>
          <p:nvPr/>
        </p:nvSpPr>
        <p:spPr>
          <a:xfrm>
            <a:off x="2286595" y="3244334"/>
            <a:ext cx="4572000" cy="646331"/>
          </a:xfrm>
          <a:prstGeom prst="rect">
            <a:avLst/>
          </a:prstGeom>
          <a:noFill/>
          <a:ln>
            <a:solidFill>
              <a:srgbClr val="002060"/>
            </a:solidFill>
          </a:ln>
        </p:spPr>
        <p:txBody>
          <a:bodyPr wrap="square">
            <a:spAutoFit/>
          </a:bodyPr>
          <a:lstStyle/>
          <a:p>
            <a:pPr algn="ctr"/>
            <a:r>
              <a:rPr lang="en" sz="1800" dirty="0">
                <a:effectLst/>
                <a:latin typeface="GillSansNova"/>
              </a:rPr>
              <a:t>Systematic approach to diagnosis of cardiomyopathy </a:t>
            </a:r>
            <a:endParaRPr lang="en" dirty="0">
              <a:effectLst/>
            </a:endParaRPr>
          </a:p>
        </p:txBody>
      </p:sp>
      <p:sp>
        <p:nvSpPr>
          <p:cNvPr id="10" name="TextBox 9">
            <a:extLst>
              <a:ext uri="{FF2B5EF4-FFF2-40B4-BE49-F238E27FC236}">
                <a16:creationId xmlns:a16="http://schemas.microsoft.com/office/drawing/2014/main" id="{CACEE81A-F46C-5201-F784-427274720CC4}"/>
              </a:ext>
            </a:extLst>
          </p:cNvPr>
          <p:cNvSpPr txBox="1"/>
          <p:nvPr/>
        </p:nvSpPr>
        <p:spPr>
          <a:xfrm>
            <a:off x="2286000" y="4217990"/>
            <a:ext cx="4572000" cy="923330"/>
          </a:xfrm>
          <a:prstGeom prst="rect">
            <a:avLst/>
          </a:prstGeom>
          <a:noFill/>
          <a:ln>
            <a:solidFill>
              <a:srgbClr val="002060"/>
            </a:solidFill>
          </a:ln>
        </p:spPr>
        <p:txBody>
          <a:bodyPr wrap="square">
            <a:spAutoFit/>
          </a:bodyPr>
          <a:lstStyle/>
          <a:p>
            <a:pPr algn="ctr"/>
            <a:r>
              <a:rPr lang="en" sz="1800" dirty="0">
                <a:effectLst/>
                <a:latin typeface="GillSansNova"/>
              </a:rPr>
              <a:t>General principles in the management of patients with cardiomyopathy</a:t>
            </a:r>
            <a:r>
              <a:rPr lang="en" dirty="0">
                <a:latin typeface="GillSansNova"/>
              </a:rPr>
              <a:t>, p</a:t>
            </a:r>
            <a:r>
              <a:rPr lang="en" sz="1800" dirty="0">
                <a:effectLst/>
                <a:latin typeface="GillSansNova"/>
              </a:rPr>
              <a:t>ericarditis, </a:t>
            </a:r>
            <a:r>
              <a:rPr lang="en" dirty="0">
                <a:latin typeface="GillSansNova"/>
              </a:rPr>
              <a:t>m</a:t>
            </a:r>
            <a:r>
              <a:rPr lang="en" sz="1800" dirty="0">
                <a:effectLst/>
                <a:latin typeface="GillSansNova"/>
              </a:rPr>
              <a:t>yocarditis.</a:t>
            </a:r>
            <a:endParaRPr lang="en" dirty="0"/>
          </a:p>
        </p:txBody>
      </p:sp>
      <p:sp>
        <p:nvSpPr>
          <p:cNvPr id="12" name="TextBox 11">
            <a:extLst>
              <a:ext uri="{FF2B5EF4-FFF2-40B4-BE49-F238E27FC236}">
                <a16:creationId xmlns:a16="http://schemas.microsoft.com/office/drawing/2014/main" id="{577AECD1-0E5B-DD5F-6ACE-07F6107A7EB4}"/>
              </a:ext>
            </a:extLst>
          </p:cNvPr>
          <p:cNvSpPr txBox="1"/>
          <p:nvPr/>
        </p:nvSpPr>
        <p:spPr>
          <a:xfrm>
            <a:off x="648680" y="5418766"/>
            <a:ext cx="8099784" cy="369332"/>
          </a:xfrm>
          <a:prstGeom prst="rect">
            <a:avLst/>
          </a:prstGeom>
          <a:noFill/>
          <a:ln>
            <a:solidFill>
              <a:srgbClr val="002060"/>
            </a:solidFill>
          </a:ln>
        </p:spPr>
        <p:txBody>
          <a:bodyPr wrap="square">
            <a:spAutoFit/>
          </a:bodyPr>
          <a:lstStyle/>
          <a:p>
            <a:pPr algn="ctr"/>
            <a:r>
              <a:rPr lang="en" sz="1800" dirty="0">
                <a:effectLst/>
                <a:latin typeface="GillSansNova"/>
              </a:rPr>
              <a:t>Primary and secondary prevention of sudden cardiac death </a:t>
            </a:r>
            <a:endParaRPr lang="en" dirty="0"/>
          </a:p>
        </p:txBody>
      </p:sp>
      <p:pic>
        <p:nvPicPr>
          <p:cNvPr id="2"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F1B9D9A6-3729-64DA-5329-0ED1414E8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17066" y="413123"/>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7AE5BC82-29A4-A2A5-4E1B-D4437CAAF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17066" y="1254568"/>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56B6ECB3-6FE0-B370-A9AC-C97A6DE37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754386" y="2045845"/>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3FD16E17-0F18-675D-F13D-492B5CE6F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769928" y="3012200"/>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3B6DA100-0ECA-BCC4-52DC-D37831E69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769928" y="4127944"/>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1627FDA9-405E-682C-8A4F-C41AD48B3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17066" y="5013097"/>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4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4ED97B-0518-406A-B029-42811D66B48E}"/>
              </a:ext>
            </a:extLst>
          </p:cNvPr>
          <p:cNvSpPr txBox="1"/>
          <p:nvPr/>
        </p:nvSpPr>
        <p:spPr>
          <a:xfrm>
            <a:off x="755576" y="188640"/>
            <a:ext cx="8568952" cy="369332"/>
          </a:xfrm>
          <a:prstGeom prst="rect">
            <a:avLst/>
          </a:prstGeom>
          <a:noFill/>
        </p:spPr>
        <p:txBody>
          <a:bodyPr wrap="square">
            <a:spAutoFit/>
          </a:bodyPr>
          <a:lstStyle/>
          <a:p>
            <a:r>
              <a:rPr lang="en" sz="1800" b="1" dirty="0">
                <a:solidFill>
                  <a:srgbClr val="C00000"/>
                </a:solidFill>
                <a:effectLst/>
                <a:latin typeface="+mj-lt"/>
              </a:rPr>
              <a:t>Worked example of the non-dilated left ventricular cardiomyopathy phenotype</a:t>
            </a:r>
            <a:endParaRPr lang="en" b="1" dirty="0">
              <a:solidFill>
                <a:srgbClr val="C00000"/>
              </a:solidFill>
              <a:latin typeface="+mj-lt"/>
            </a:endParaRPr>
          </a:p>
        </p:txBody>
      </p:sp>
      <p:pic>
        <p:nvPicPr>
          <p:cNvPr id="6" name="Рисунок 5">
            <a:extLst>
              <a:ext uri="{FF2B5EF4-FFF2-40B4-BE49-F238E27FC236}">
                <a16:creationId xmlns:a16="http://schemas.microsoft.com/office/drawing/2014/main" id="{153D7652-896B-9F4E-87F4-4B78A7E3D3B8}"/>
              </a:ext>
            </a:extLst>
          </p:cNvPr>
          <p:cNvPicPr>
            <a:picLocks noChangeAspect="1"/>
          </p:cNvPicPr>
          <p:nvPr/>
        </p:nvPicPr>
        <p:blipFill>
          <a:blip r:embed="rId2"/>
          <a:stretch>
            <a:fillRect/>
          </a:stretch>
        </p:blipFill>
        <p:spPr>
          <a:xfrm>
            <a:off x="1115616" y="683503"/>
            <a:ext cx="7342584" cy="5832407"/>
          </a:xfrm>
          <a:prstGeom prst="rect">
            <a:avLst/>
          </a:prstGeom>
        </p:spPr>
      </p:pic>
      <p:sp>
        <p:nvSpPr>
          <p:cNvPr id="8" name="TextBox 7">
            <a:extLst>
              <a:ext uri="{FF2B5EF4-FFF2-40B4-BE49-F238E27FC236}">
                <a16:creationId xmlns:a16="http://schemas.microsoft.com/office/drawing/2014/main" id="{26C25447-60A1-DFE1-6803-C55D7AA28D74}"/>
              </a:ext>
            </a:extLst>
          </p:cNvPr>
          <p:cNvSpPr txBox="1"/>
          <p:nvPr/>
        </p:nvSpPr>
        <p:spPr>
          <a:xfrm>
            <a:off x="0" y="6318275"/>
            <a:ext cx="9144000" cy="646331"/>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arrhythmogenic cardiomyopathy; </a:t>
            </a:r>
            <a:r>
              <a:rPr lang="en" sz="1200" b="1" dirty="0">
                <a:effectLst/>
                <a:latin typeface="Arial" panose="020B0604020202020204" pitchFamily="34" charset="0"/>
                <a:cs typeface="Arial" panose="020B0604020202020204" pitchFamily="34" charset="0"/>
              </a:rPr>
              <a:t>ALVC</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arrhythmogenic left ventricular cardiomyopathy; </a:t>
            </a:r>
            <a:r>
              <a:rPr lang="en" sz="1200" b="1" dirty="0">
                <a:effectLst/>
                <a:latin typeface="Arial" panose="020B0604020202020204" pitchFamily="34" charset="0"/>
                <a:cs typeface="Arial" panose="020B0604020202020204" pitchFamily="34" charset="0"/>
              </a:rPr>
              <a:t>DCM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dilated cardiomyopathy; </a:t>
            </a:r>
            <a:r>
              <a:rPr lang="en" sz="1200" b="1" i="1" dirty="0">
                <a:effectLst/>
                <a:latin typeface="Arial" panose="020B0604020202020204" pitchFamily="34" charset="0"/>
                <a:cs typeface="Arial" panose="020B0604020202020204" pitchFamily="34" charset="0"/>
              </a:rPr>
              <a:t>DSP</a:t>
            </a:r>
            <a:r>
              <a:rPr lang="en" sz="1200" b="1" i="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err="1">
                <a:effectLst/>
                <a:latin typeface="Arial" panose="020B0604020202020204" pitchFamily="34" charset="0"/>
                <a:cs typeface="Arial" panose="020B0604020202020204" pitchFamily="34" charset="0"/>
              </a:rPr>
              <a:t>desmoplakin</a:t>
            </a:r>
            <a:r>
              <a:rPr lang="en" sz="1200" dirty="0">
                <a:effectLst/>
                <a:latin typeface="Arial" panose="020B0604020202020204" pitchFamily="34" charset="0"/>
                <a:cs typeface="Arial" panose="020B0604020202020204" pitchFamily="34" charset="0"/>
              </a:rPr>
              <a:t>; </a:t>
            </a:r>
            <a:r>
              <a:rPr lang="en" sz="1200" b="1" dirty="0">
                <a:effectLst/>
                <a:latin typeface="Arial" panose="020B0604020202020204" pitchFamily="34" charset="0"/>
                <a:cs typeface="Arial" panose="020B0604020202020204" pitchFamily="34" charset="0"/>
              </a:rPr>
              <a:t>ECG</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b="1"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electrocardiogram; </a:t>
            </a:r>
            <a:r>
              <a:rPr lang="en" sz="1200" b="1" dirty="0">
                <a:effectLst/>
                <a:latin typeface="Arial" panose="020B0604020202020204" pitchFamily="34" charset="0"/>
                <a:cs typeface="Arial" panose="020B0604020202020204" pitchFamily="34" charset="0"/>
              </a:rPr>
              <a:t>EF</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ejection fraction; </a:t>
            </a:r>
            <a:r>
              <a:rPr lang="en" sz="1200" b="1" dirty="0">
                <a:effectLst/>
                <a:latin typeface="Arial" panose="020B0604020202020204" pitchFamily="34" charset="0"/>
                <a:cs typeface="Arial" panose="020B0604020202020204" pitchFamily="34" charset="0"/>
              </a:rPr>
              <a:t>LV</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left ventricular; </a:t>
            </a:r>
            <a:r>
              <a:rPr lang="en" sz="1200" b="1" dirty="0">
                <a:effectLst/>
                <a:latin typeface="Arial" panose="020B0604020202020204" pitchFamily="34" charset="0"/>
                <a:cs typeface="Arial" panose="020B0604020202020204" pitchFamily="34" charset="0"/>
              </a:rPr>
              <a:t>NDLVC</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non-dilated left ventricular cardiomyopathy; </a:t>
            </a:r>
            <a:r>
              <a:rPr lang="en" sz="1200" b="1" dirty="0">
                <a:effectLst/>
                <a:latin typeface="Arial" panose="020B0604020202020204" pitchFamily="34" charset="0"/>
                <a:cs typeface="Arial" panose="020B0604020202020204" pitchFamily="34" charset="0"/>
              </a:rPr>
              <a:t>SCD</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sudden cardiac death; </a:t>
            </a:r>
            <a:r>
              <a:rPr lang="en" sz="1200" b="1" dirty="0">
                <a:effectLst/>
                <a:latin typeface="Arial" panose="020B0604020202020204" pitchFamily="34" charset="0"/>
                <a:cs typeface="Arial" panose="020B0604020202020204" pitchFamily="34" charset="0"/>
              </a:rPr>
              <a:t>VE</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ventricular extrasystole. </a:t>
            </a:r>
            <a:endParaRPr lang="en"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0F63A2B-D83F-8947-8A0F-7564B1D0E0AC}"/>
              </a:ext>
            </a:extLst>
          </p:cNvPr>
          <p:cNvSpPr txBox="1"/>
          <p:nvPr/>
        </p:nvSpPr>
        <p:spPr>
          <a:xfrm>
            <a:off x="5724128" y="529635"/>
            <a:ext cx="3312368" cy="1754326"/>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Worked example of the NDLVC phenotype showing how a systematic multiparametric approach to clinical phenotyping, starting from the recognition of a clinical phenotype and integrating extended phenotypic information and targeted diagnostics, including genetic testing, can be used to arrive at highly specific phenotypic descriptions that can result in personalized treatment plans. </a:t>
            </a:r>
            <a:endParaRPr lang="en"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4A8D260-B46B-16FC-CE52-B42044A957D2}"/>
              </a:ext>
            </a:extLst>
          </p:cNvPr>
          <p:cNvSpPr txBox="1"/>
          <p:nvPr/>
        </p:nvSpPr>
        <p:spPr>
          <a:xfrm>
            <a:off x="5904148" y="4797152"/>
            <a:ext cx="2952328" cy="1200329"/>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In this worked example, the diagnosis transforms from a simplistic categorization to a complex genetic disorder characterized by myocardial scar and a propensity to ventricular arrhythmia. </a:t>
            </a:r>
            <a:endParaRPr lang="ru-RU" sz="1200" dirty="0"/>
          </a:p>
        </p:txBody>
      </p:sp>
    </p:spTree>
    <p:extLst>
      <p:ext uri="{BB962C8B-B14F-4D97-AF65-F5344CB8AC3E}">
        <p14:creationId xmlns:p14="http://schemas.microsoft.com/office/powerpoint/2010/main" val="3543550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EB76C7D-0345-D43F-0829-F99D38558007}"/>
              </a:ext>
            </a:extLst>
          </p:cNvPr>
          <p:cNvPicPr>
            <a:picLocks noChangeAspect="1"/>
          </p:cNvPicPr>
          <p:nvPr/>
        </p:nvPicPr>
        <p:blipFill>
          <a:blip r:embed="rId2"/>
          <a:stretch>
            <a:fillRect/>
          </a:stretch>
        </p:blipFill>
        <p:spPr>
          <a:xfrm>
            <a:off x="107504" y="369332"/>
            <a:ext cx="5765307" cy="5363924"/>
          </a:xfrm>
          <a:prstGeom prst="rect">
            <a:avLst/>
          </a:prstGeom>
        </p:spPr>
      </p:pic>
      <p:sp>
        <p:nvSpPr>
          <p:cNvPr id="6" name="TextBox 5">
            <a:extLst>
              <a:ext uri="{FF2B5EF4-FFF2-40B4-BE49-F238E27FC236}">
                <a16:creationId xmlns:a16="http://schemas.microsoft.com/office/drawing/2014/main" id="{C7B4E68F-54C2-8DD5-2647-2E797DBC8420}"/>
              </a:ext>
            </a:extLst>
          </p:cNvPr>
          <p:cNvSpPr txBox="1"/>
          <p:nvPr/>
        </p:nvSpPr>
        <p:spPr>
          <a:xfrm>
            <a:off x="107504" y="0"/>
            <a:ext cx="9036496" cy="369332"/>
          </a:xfrm>
          <a:prstGeom prst="rect">
            <a:avLst/>
          </a:prstGeom>
          <a:noFill/>
        </p:spPr>
        <p:txBody>
          <a:bodyPr wrap="square">
            <a:spAutoFit/>
          </a:bodyPr>
          <a:lstStyle/>
          <a:p>
            <a:pPr algn="ctr"/>
            <a:r>
              <a:rPr lang="en" b="1" dirty="0">
                <a:solidFill>
                  <a:srgbClr val="C00000"/>
                </a:solidFill>
                <a:effectLst/>
                <a:latin typeface="+mj-lt"/>
                <a:cs typeface="Arial" panose="020B0604020202020204" pitchFamily="34" charset="0"/>
              </a:rPr>
              <a:t>Multidisciplinary</a:t>
            </a:r>
            <a:r>
              <a:rPr lang="en" b="1" dirty="0">
                <a:solidFill>
                  <a:srgbClr val="C00000"/>
                </a:solidFill>
                <a:effectLst/>
                <a:latin typeface="Arial" panose="020B0604020202020204" pitchFamily="34" charset="0"/>
                <a:cs typeface="Arial" panose="020B0604020202020204" pitchFamily="34" charset="0"/>
              </a:rPr>
              <a:t> care of cardiomyopathies</a:t>
            </a:r>
            <a:endParaRPr lang="en" b="1" dirty="0">
              <a:solidFill>
                <a:srgbClr val="C0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4F61795-8A46-A226-E948-04B25004700E}"/>
              </a:ext>
            </a:extLst>
          </p:cNvPr>
          <p:cNvSpPr txBox="1"/>
          <p:nvPr/>
        </p:nvSpPr>
        <p:spPr>
          <a:xfrm>
            <a:off x="3174436" y="6126732"/>
            <a:ext cx="3384376" cy="646331"/>
          </a:xfrm>
          <a:prstGeom prst="rect">
            <a:avLst/>
          </a:prstGeom>
          <a:noFill/>
        </p:spPr>
        <p:txBody>
          <a:bodyPr wrap="square">
            <a:spAutoFit/>
          </a:bodyPr>
          <a:lstStyle/>
          <a:p>
            <a:pPr algn="ctr"/>
            <a:r>
              <a:rPr lang="en" sz="1200" dirty="0">
                <a:effectLst/>
                <a:latin typeface="Arial" panose="020B0604020202020204" pitchFamily="34" charset="0"/>
                <a:cs typeface="Arial" panose="020B0604020202020204" pitchFamily="34" charset="0"/>
              </a:rPr>
              <a:t> The list presented is not exhaustive and represents examples of specialties that often interact in the care of cardiomyopathy patients </a:t>
            </a:r>
            <a:endParaRPr lang="ru-RU" sz="1200" dirty="0"/>
          </a:p>
        </p:txBody>
      </p:sp>
      <p:sp>
        <p:nvSpPr>
          <p:cNvPr id="3" name="TextBox 2">
            <a:extLst>
              <a:ext uri="{FF2B5EF4-FFF2-40B4-BE49-F238E27FC236}">
                <a16:creationId xmlns:a16="http://schemas.microsoft.com/office/drawing/2014/main" id="{03D51D31-57A9-BF62-1CA6-09C77241B498}"/>
              </a:ext>
            </a:extLst>
          </p:cNvPr>
          <p:cNvSpPr txBox="1"/>
          <p:nvPr/>
        </p:nvSpPr>
        <p:spPr>
          <a:xfrm>
            <a:off x="5478897" y="1333554"/>
            <a:ext cx="3449792" cy="646331"/>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Recommendations for the provision of service of multidisciplinary cardiomyopathy teams </a:t>
            </a:r>
            <a:endParaRPr lang="en" sz="12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6013B096-0D5D-4834-4356-D2595EC5799F}"/>
              </a:ext>
            </a:extLst>
          </p:cNvPr>
          <p:cNvPicPr>
            <a:picLocks noChangeAspect="1"/>
          </p:cNvPicPr>
          <p:nvPr/>
        </p:nvPicPr>
        <p:blipFill>
          <a:blip r:embed="rId3"/>
          <a:stretch>
            <a:fillRect/>
          </a:stretch>
        </p:blipFill>
        <p:spPr>
          <a:xfrm>
            <a:off x="5478897" y="2164551"/>
            <a:ext cx="3665103" cy="1807675"/>
          </a:xfrm>
          <a:prstGeom prst="rect">
            <a:avLst/>
          </a:prstGeom>
        </p:spPr>
      </p:pic>
    </p:spTree>
    <p:extLst>
      <p:ext uri="{BB962C8B-B14F-4D97-AF65-F5344CB8AC3E}">
        <p14:creationId xmlns:p14="http://schemas.microsoft.com/office/powerpoint/2010/main" val="212079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B4F1EE-B780-854B-186E-B8025927DCFA}"/>
              </a:ext>
            </a:extLst>
          </p:cNvPr>
          <p:cNvSpPr txBox="1"/>
          <p:nvPr/>
        </p:nvSpPr>
        <p:spPr>
          <a:xfrm>
            <a:off x="467544" y="116632"/>
            <a:ext cx="8136904" cy="369332"/>
          </a:xfrm>
          <a:prstGeom prst="rect">
            <a:avLst/>
          </a:prstGeom>
          <a:noFill/>
        </p:spPr>
        <p:txBody>
          <a:bodyPr wrap="square">
            <a:spAutoFit/>
          </a:bodyPr>
          <a:lstStyle/>
          <a:p>
            <a:pPr algn="ctr"/>
            <a:r>
              <a:rPr lang="en" sz="1800" b="1" dirty="0">
                <a:solidFill>
                  <a:srgbClr val="C00000"/>
                </a:solidFill>
                <a:effectLst/>
                <a:latin typeface="+mj-lt"/>
                <a:cs typeface="Arial" panose="020B0604020202020204" pitchFamily="34" charset="0"/>
              </a:rPr>
              <a:t>Recommendations for diagnostic work-up in cardiomyopathies </a:t>
            </a:r>
            <a:endParaRPr lang="en" dirty="0">
              <a:solidFill>
                <a:srgbClr val="C00000"/>
              </a:solidFill>
              <a:latin typeface="+mj-lt"/>
              <a:cs typeface="Arial" panose="020B0604020202020204" pitchFamily="34" charset="0"/>
            </a:endParaRPr>
          </a:p>
        </p:txBody>
      </p:sp>
      <p:pic>
        <p:nvPicPr>
          <p:cNvPr id="6" name="Рисунок 5">
            <a:extLst>
              <a:ext uri="{FF2B5EF4-FFF2-40B4-BE49-F238E27FC236}">
                <a16:creationId xmlns:a16="http://schemas.microsoft.com/office/drawing/2014/main" id="{BF634038-DC1B-8865-EB10-67B9708E0B1A}"/>
              </a:ext>
            </a:extLst>
          </p:cNvPr>
          <p:cNvPicPr>
            <a:picLocks noChangeAspect="1"/>
          </p:cNvPicPr>
          <p:nvPr/>
        </p:nvPicPr>
        <p:blipFill>
          <a:blip r:embed="rId2"/>
          <a:stretch>
            <a:fillRect/>
          </a:stretch>
        </p:blipFill>
        <p:spPr>
          <a:xfrm>
            <a:off x="774700" y="882650"/>
            <a:ext cx="7594600" cy="5092700"/>
          </a:xfrm>
          <a:prstGeom prst="rect">
            <a:avLst/>
          </a:prstGeom>
        </p:spPr>
      </p:pic>
    </p:spTree>
    <p:extLst>
      <p:ext uri="{BB962C8B-B14F-4D97-AF65-F5344CB8AC3E}">
        <p14:creationId xmlns:p14="http://schemas.microsoft.com/office/powerpoint/2010/main" val="1419919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77B9AC5-2389-C4AD-3618-ACBE6F99D607}"/>
              </a:ext>
            </a:extLst>
          </p:cNvPr>
          <p:cNvSpPr>
            <a:spLocks noChangeArrowheads="1"/>
          </p:cNvSpPr>
          <p:nvPr/>
        </p:nvSpPr>
        <p:spPr bwMode="auto">
          <a:xfrm>
            <a:off x="0" y="255131"/>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Examples</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of</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signs</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and</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symptoms</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that</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should</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raise</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the</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suspicion</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of</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specific</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aetiologies</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grouped</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according</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to</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cardiomyopathy</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phenotype</a:t>
            </a:r>
            <a:r>
              <a:rPr kumimoji="0" lang="en-US"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(1)</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p>
        </p:txBody>
      </p:sp>
      <p:pic>
        <p:nvPicPr>
          <p:cNvPr id="1026" name="Picture 2" descr="page20image15681216">
            <a:extLst>
              <a:ext uri="{FF2B5EF4-FFF2-40B4-BE49-F238E27FC236}">
                <a16:creationId xmlns:a16="http://schemas.microsoft.com/office/drawing/2014/main" id="{05CDC29D-CB9D-D0B4-CA83-A792C5409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20" y="823119"/>
            <a:ext cx="6553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969AC679-5724-E6B8-AB25-ECC19F53542E}"/>
              </a:ext>
            </a:extLst>
          </p:cNvPr>
          <p:cNvPicPr>
            <a:picLocks noChangeAspect="1"/>
          </p:cNvPicPr>
          <p:nvPr/>
        </p:nvPicPr>
        <p:blipFill>
          <a:blip r:embed="rId3"/>
          <a:stretch>
            <a:fillRect/>
          </a:stretch>
        </p:blipFill>
        <p:spPr>
          <a:xfrm>
            <a:off x="685800" y="1196752"/>
            <a:ext cx="7772400" cy="4330006"/>
          </a:xfrm>
          <a:prstGeom prst="rect">
            <a:avLst/>
          </a:prstGeom>
        </p:spPr>
      </p:pic>
      <p:sp>
        <p:nvSpPr>
          <p:cNvPr id="2" name="TextBox 1">
            <a:extLst>
              <a:ext uri="{FF2B5EF4-FFF2-40B4-BE49-F238E27FC236}">
                <a16:creationId xmlns:a16="http://schemas.microsoft.com/office/drawing/2014/main" id="{89121A62-5D93-B1E1-B9C7-C09CB03AC254}"/>
              </a:ext>
            </a:extLst>
          </p:cNvPr>
          <p:cNvSpPr txBox="1"/>
          <p:nvPr/>
        </p:nvSpPr>
        <p:spPr>
          <a:xfrm>
            <a:off x="323528" y="6309320"/>
            <a:ext cx="8712968" cy="461665"/>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ARVC</a:t>
            </a:r>
            <a:r>
              <a:rPr lang="en" sz="1200" dirty="0">
                <a:effectLst/>
                <a:latin typeface="Arial" panose="020B0604020202020204" pitchFamily="34" charset="0"/>
                <a:cs typeface="Arial" panose="020B0604020202020204" pitchFamily="34" charset="0"/>
              </a:rPr>
              <a:t> - arrhythmogenic right ventricular cardiomyopathy; </a:t>
            </a:r>
            <a:r>
              <a:rPr lang="en" sz="1200" b="1" dirty="0">
                <a:effectLst/>
                <a:latin typeface="Arial" panose="020B0604020202020204" pitchFamily="34" charset="0"/>
                <a:cs typeface="Arial" panose="020B0604020202020204" pitchFamily="34" charset="0"/>
              </a:rPr>
              <a:t>DCM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dilated cardiomyopathy; </a:t>
            </a:r>
            <a:r>
              <a:rPr lang="en" sz="1200" b="1" dirty="0">
                <a:effectLst/>
                <a:latin typeface="Arial" panose="020B0604020202020204" pitchFamily="34" charset="0"/>
                <a:cs typeface="Arial" panose="020B0604020202020204" pitchFamily="34" charset="0"/>
              </a:rPr>
              <a:t>HCM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hypertrophic cardiomyopathy; </a:t>
            </a:r>
            <a:r>
              <a:rPr lang="en" sz="1200" b="1" dirty="0">
                <a:effectLst/>
                <a:latin typeface="Arial" panose="020B0604020202020204" pitchFamily="34" charset="0"/>
                <a:cs typeface="Arial" panose="020B0604020202020204" pitchFamily="34" charset="0"/>
              </a:rPr>
              <a:t>NDLVC</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non-dilated left ventricular cardiomyopathy; </a:t>
            </a:r>
            <a:r>
              <a:rPr lang="en" sz="1200" b="1" dirty="0">
                <a:effectLst/>
                <a:latin typeface="Arial" panose="020B0604020202020204" pitchFamily="34" charset="0"/>
                <a:cs typeface="Arial" panose="020B0604020202020204" pitchFamily="34" charset="0"/>
              </a:rPr>
              <a:t>RCM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restrictive cardiomyopathy. </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188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FBBF62D-D485-5C1A-A83B-1794BF447DFF}"/>
              </a:ext>
            </a:extLst>
          </p:cNvPr>
          <p:cNvPicPr>
            <a:picLocks noChangeAspect="1"/>
          </p:cNvPicPr>
          <p:nvPr/>
        </p:nvPicPr>
        <p:blipFill>
          <a:blip r:embed="rId2"/>
          <a:stretch>
            <a:fillRect/>
          </a:stretch>
        </p:blipFill>
        <p:spPr>
          <a:xfrm>
            <a:off x="685800" y="1844824"/>
            <a:ext cx="7772400" cy="4214231"/>
          </a:xfrm>
          <a:prstGeom prst="rect">
            <a:avLst/>
          </a:prstGeom>
        </p:spPr>
      </p:pic>
      <p:pic>
        <p:nvPicPr>
          <p:cNvPr id="5" name="Рисунок 4">
            <a:extLst>
              <a:ext uri="{FF2B5EF4-FFF2-40B4-BE49-F238E27FC236}">
                <a16:creationId xmlns:a16="http://schemas.microsoft.com/office/drawing/2014/main" id="{727D588F-9EA5-2F81-C23B-A78C8EBE86CF}"/>
              </a:ext>
            </a:extLst>
          </p:cNvPr>
          <p:cNvPicPr>
            <a:picLocks noChangeAspect="1"/>
          </p:cNvPicPr>
          <p:nvPr/>
        </p:nvPicPr>
        <p:blipFill>
          <a:blip r:embed="rId3"/>
          <a:stretch>
            <a:fillRect/>
          </a:stretch>
        </p:blipFill>
        <p:spPr>
          <a:xfrm>
            <a:off x="717240" y="1167773"/>
            <a:ext cx="7772400" cy="683541"/>
          </a:xfrm>
          <a:prstGeom prst="rect">
            <a:avLst/>
          </a:prstGeom>
        </p:spPr>
      </p:pic>
      <p:sp>
        <p:nvSpPr>
          <p:cNvPr id="6" name="Rectangle 1">
            <a:extLst>
              <a:ext uri="{FF2B5EF4-FFF2-40B4-BE49-F238E27FC236}">
                <a16:creationId xmlns:a16="http://schemas.microsoft.com/office/drawing/2014/main" id="{1182B200-65C0-983C-A69D-50A37357F946}"/>
              </a:ext>
            </a:extLst>
          </p:cNvPr>
          <p:cNvSpPr>
            <a:spLocks noChangeArrowheads="1"/>
          </p:cNvSpPr>
          <p:nvPr/>
        </p:nvSpPr>
        <p:spPr bwMode="auto">
          <a:xfrm>
            <a:off x="0" y="244443"/>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Examples</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of</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signs</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and</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symptoms</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that</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should</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raise</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the</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suspicion</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of</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specific</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aetiologies</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grouped</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according</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to</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cardiomyopathy</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r>
              <a:rPr kumimoji="0" lang="ru-RU" altLang="ru-RU" b="1" i="0" u="none" strike="noStrike" cap="none" normalizeH="0" baseline="0" dirty="0" err="1">
                <a:ln>
                  <a:noFill/>
                </a:ln>
                <a:solidFill>
                  <a:srgbClr val="C00000"/>
                </a:solidFill>
                <a:effectLst/>
                <a:latin typeface="Arial" panose="020B0604020202020204" pitchFamily="34" charset="0"/>
                <a:cs typeface="Arial" panose="020B0604020202020204" pitchFamily="34" charset="0"/>
              </a:rPr>
              <a:t>phenotype</a:t>
            </a:r>
            <a:r>
              <a:rPr kumimoji="0" lang="en-US"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(2)</a:t>
            </a: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4A6DA337-4781-01C1-A858-1B3516104BD5}"/>
              </a:ext>
            </a:extLst>
          </p:cNvPr>
          <p:cNvSpPr txBox="1"/>
          <p:nvPr/>
        </p:nvSpPr>
        <p:spPr>
          <a:xfrm>
            <a:off x="323528" y="6309320"/>
            <a:ext cx="8712968" cy="461665"/>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ARVC</a:t>
            </a:r>
            <a:r>
              <a:rPr lang="en" sz="1200" dirty="0">
                <a:effectLst/>
                <a:latin typeface="Arial" panose="020B0604020202020204" pitchFamily="34" charset="0"/>
                <a:cs typeface="Arial" panose="020B0604020202020204" pitchFamily="34" charset="0"/>
              </a:rPr>
              <a:t> - arrhythmogenic right ventricular cardiomyopathy; </a:t>
            </a:r>
            <a:r>
              <a:rPr lang="en" sz="1200" b="1" dirty="0">
                <a:effectLst/>
                <a:latin typeface="Arial" panose="020B0604020202020204" pitchFamily="34" charset="0"/>
                <a:cs typeface="Arial" panose="020B0604020202020204" pitchFamily="34" charset="0"/>
              </a:rPr>
              <a:t>DCM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dilated cardiomyopathy; </a:t>
            </a:r>
            <a:r>
              <a:rPr lang="en" sz="1200" b="1" dirty="0">
                <a:effectLst/>
                <a:latin typeface="Arial" panose="020B0604020202020204" pitchFamily="34" charset="0"/>
                <a:cs typeface="Arial" panose="020B0604020202020204" pitchFamily="34" charset="0"/>
              </a:rPr>
              <a:t>HCM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hypertrophic cardiomyopathy; </a:t>
            </a:r>
            <a:r>
              <a:rPr lang="en" sz="1200" b="1" dirty="0">
                <a:effectLst/>
                <a:latin typeface="Arial" panose="020B0604020202020204" pitchFamily="34" charset="0"/>
                <a:cs typeface="Arial" panose="020B0604020202020204" pitchFamily="34" charset="0"/>
              </a:rPr>
              <a:t>NDLVC</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non-dilated left ventricular cardiomyopathy; </a:t>
            </a:r>
            <a:r>
              <a:rPr lang="en" sz="1200" b="1" dirty="0">
                <a:effectLst/>
                <a:latin typeface="Arial" panose="020B0604020202020204" pitchFamily="34" charset="0"/>
                <a:cs typeface="Arial" panose="020B0604020202020204" pitchFamily="34" charset="0"/>
              </a:rPr>
              <a:t>RCM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restrictive cardiomyopathy. </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468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AB1CE4-9F0F-529F-5D90-6FA2F69EBB3C}"/>
              </a:ext>
            </a:extLst>
          </p:cNvPr>
          <p:cNvSpPr txBox="1"/>
          <p:nvPr/>
        </p:nvSpPr>
        <p:spPr>
          <a:xfrm>
            <a:off x="179512" y="116632"/>
            <a:ext cx="8784976" cy="923330"/>
          </a:xfrm>
          <a:prstGeom prst="rect">
            <a:avLst/>
          </a:prstGeom>
          <a:noFill/>
        </p:spPr>
        <p:txBody>
          <a:bodyPr wrap="square">
            <a:spAutoFit/>
          </a:bodyPr>
          <a:lstStyle/>
          <a:p>
            <a:pPr algn="ctr"/>
            <a:r>
              <a:rPr lang="en" sz="1800" b="1" dirty="0">
                <a:solidFill>
                  <a:srgbClr val="C00000"/>
                </a:solidFill>
                <a:effectLst/>
                <a:latin typeface="+mj-lt"/>
              </a:rPr>
              <a:t>Examples of electrocardiographic features that should raise the suspicion of specific etiologies, grouped according to cardiomyopathy phenotype. </a:t>
            </a:r>
            <a:r>
              <a:rPr lang="en" b="1" u="sng" dirty="0">
                <a:solidFill>
                  <a:srgbClr val="C00000"/>
                </a:solidFill>
                <a:latin typeface="+mj-lt"/>
              </a:rPr>
              <a:t>H</a:t>
            </a:r>
            <a:r>
              <a:rPr lang="en" sz="1800" b="1" u="sng" dirty="0">
                <a:solidFill>
                  <a:srgbClr val="C00000"/>
                </a:solidFill>
                <a:effectLst/>
                <a:latin typeface="+mj-lt"/>
              </a:rPr>
              <a:t>ypertrophic cardiomyopathy. </a:t>
            </a:r>
            <a:endParaRPr lang="en" b="1" u="sng" dirty="0">
              <a:solidFill>
                <a:srgbClr val="C00000"/>
              </a:solidFill>
              <a:latin typeface="+mj-lt"/>
            </a:endParaRPr>
          </a:p>
        </p:txBody>
      </p:sp>
      <p:pic>
        <p:nvPicPr>
          <p:cNvPr id="6" name="Рисунок 5">
            <a:extLst>
              <a:ext uri="{FF2B5EF4-FFF2-40B4-BE49-F238E27FC236}">
                <a16:creationId xmlns:a16="http://schemas.microsoft.com/office/drawing/2014/main" id="{F83DC377-5ABE-A191-38A3-B5F4D3551227}"/>
              </a:ext>
            </a:extLst>
          </p:cNvPr>
          <p:cNvPicPr>
            <a:picLocks noChangeAspect="1"/>
          </p:cNvPicPr>
          <p:nvPr/>
        </p:nvPicPr>
        <p:blipFill>
          <a:blip r:embed="rId2"/>
          <a:stretch>
            <a:fillRect/>
          </a:stretch>
        </p:blipFill>
        <p:spPr>
          <a:xfrm>
            <a:off x="599603" y="2040522"/>
            <a:ext cx="7967389" cy="3764742"/>
          </a:xfrm>
          <a:prstGeom prst="rect">
            <a:avLst/>
          </a:prstGeom>
        </p:spPr>
      </p:pic>
      <p:sp>
        <p:nvSpPr>
          <p:cNvPr id="8" name="TextBox 7">
            <a:extLst>
              <a:ext uri="{FF2B5EF4-FFF2-40B4-BE49-F238E27FC236}">
                <a16:creationId xmlns:a16="http://schemas.microsoft.com/office/drawing/2014/main" id="{F9BD9301-E32E-A8C1-4020-581628CA5B29}"/>
              </a:ext>
            </a:extLst>
          </p:cNvPr>
          <p:cNvSpPr txBox="1"/>
          <p:nvPr/>
        </p:nvSpPr>
        <p:spPr>
          <a:xfrm>
            <a:off x="599604" y="1124744"/>
            <a:ext cx="7944792" cy="830997"/>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The resting 12-lead ECG is often the first test that suggests the possibility of cardiomyopathy. Although the ECG can be normal in a small proportion of individuals with cardiomyopathy, standard ECG abnormalities are common in all cardiomyopathy subtypes and can precede the development of an overt morphological or functional phenotype by many years; for example, in genotype-positive individuals identified during family screening. </a:t>
            </a:r>
            <a:endParaRPr lang="en"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33A8F51-EF9D-5446-B97B-E9D7583E4FF3}"/>
              </a:ext>
            </a:extLst>
          </p:cNvPr>
          <p:cNvSpPr txBox="1"/>
          <p:nvPr/>
        </p:nvSpPr>
        <p:spPr>
          <a:xfrm>
            <a:off x="1331640" y="6503633"/>
            <a:ext cx="6480720" cy="276999"/>
          </a:xfrm>
          <a:prstGeom prst="rect">
            <a:avLst/>
          </a:prstGeom>
          <a:noFill/>
        </p:spPr>
        <p:txBody>
          <a:bodyPr wrap="square">
            <a:spAutoFit/>
          </a:bodyPr>
          <a:lstStyle/>
          <a:p>
            <a:r>
              <a:rPr lang="en" sz="1200" dirty="0">
                <a:effectLst/>
                <a:latin typeface="Arial" panose="020B0604020202020204" pitchFamily="34" charset="0"/>
                <a:cs typeface="Arial" panose="020B0604020202020204" pitchFamily="34" charset="0"/>
              </a:rPr>
              <a:t>AV</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atrioventricular; </a:t>
            </a:r>
            <a:r>
              <a:rPr lang="en" sz="1200" b="1" dirty="0">
                <a:effectLst/>
                <a:latin typeface="Arial" panose="020B0604020202020204" pitchFamily="34" charset="0"/>
                <a:cs typeface="Arial" panose="020B0604020202020204" pitchFamily="34" charset="0"/>
              </a:rPr>
              <a:t>HCM</a:t>
            </a:r>
            <a:r>
              <a:rPr lang="en" sz="1200" dirty="0">
                <a:effectLst/>
                <a:latin typeface="Arial" panose="020B0604020202020204" pitchFamily="34" charset="0"/>
                <a:cs typeface="Arial" panose="020B0604020202020204" pitchFamily="34" charset="0"/>
              </a:rPr>
              <a:t> - hypertrophic cardiomyopathy; </a:t>
            </a:r>
            <a:r>
              <a:rPr lang="en" sz="1200" b="1" dirty="0">
                <a:effectLst/>
                <a:latin typeface="Arial" panose="020B0604020202020204" pitchFamily="34" charset="0"/>
                <a:cs typeface="Arial" panose="020B0604020202020204" pitchFamily="34" charset="0"/>
              </a:rPr>
              <a:t>LVH</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left ventricular hypertrophy</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277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BF3E2A-8F27-DFEB-804F-584BC89D3856}"/>
              </a:ext>
            </a:extLst>
          </p:cNvPr>
          <p:cNvSpPr txBox="1"/>
          <p:nvPr/>
        </p:nvSpPr>
        <p:spPr>
          <a:xfrm>
            <a:off x="182960" y="1018898"/>
            <a:ext cx="8853536" cy="646331"/>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When interpreted in conjunction with findings on echocardiography and CMR imaging, features that would normally indicate other conditions, such as myocardial ischemia or infarction, can</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with age at diagnosis, inheritance pattern, and associated clinical features suggest an underlying diagnosis or provide clues to the underlying diagnosis. </a:t>
            </a:r>
            <a:endParaRPr lang="en"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CBD2F8F-D3D3-5F3B-B7F1-CC755603253F}"/>
              </a:ext>
            </a:extLst>
          </p:cNvPr>
          <p:cNvSpPr txBox="1"/>
          <p:nvPr/>
        </p:nvSpPr>
        <p:spPr>
          <a:xfrm>
            <a:off x="179512" y="116632"/>
            <a:ext cx="8784976" cy="646331"/>
          </a:xfrm>
          <a:prstGeom prst="rect">
            <a:avLst/>
          </a:prstGeom>
          <a:noFill/>
        </p:spPr>
        <p:txBody>
          <a:bodyPr wrap="square">
            <a:spAutoFit/>
          </a:bodyPr>
          <a:lstStyle/>
          <a:p>
            <a:pPr algn="ctr"/>
            <a:r>
              <a:rPr lang="en" sz="1800" b="1" dirty="0">
                <a:solidFill>
                  <a:srgbClr val="C00000"/>
                </a:solidFill>
                <a:effectLst/>
                <a:latin typeface="+mj-lt"/>
              </a:rPr>
              <a:t>Examples of electrocardiographic features that should raise the suspicion of specific etiologies, grouped according to cardiomyopathy phenotype. </a:t>
            </a:r>
            <a:r>
              <a:rPr lang="en" sz="1800" b="1" u="sng" dirty="0">
                <a:solidFill>
                  <a:srgbClr val="C00000"/>
                </a:solidFill>
                <a:effectLst/>
                <a:latin typeface="+mj-lt"/>
              </a:rPr>
              <a:t>DCM</a:t>
            </a:r>
            <a:r>
              <a:rPr lang="en" b="1" u="sng" dirty="0">
                <a:solidFill>
                  <a:srgbClr val="C00000"/>
                </a:solidFill>
                <a:latin typeface="GillSansNova"/>
              </a:rPr>
              <a:t>. </a:t>
            </a:r>
            <a:r>
              <a:rPr lang="en" sz="1800" b="1" u="sng" dirty="0">
                <a:solidFill>
                  <a:srgbClr val="C00000"/>
                </a:solidFill>
                <a:effectLst/>
                <a:latin typeface="+mj-lt"/>
                <a:cs typeface="Arial" panose="020B0604020202020204" pitchFamily="34" charset="0"/>
              </a:rPr>
              <a:t>NDLVC</a:t>
            </a:r>
            <a:r>
              <a:rPr lang="en" sz="1800" b="1" u="sng" dirty="0">
                <a:solidFill>
                  <a:srgbClr val="C00000"/>
                </a:solidFill>
                <a:latin typeface="+mj-lt"/>
                <a:cs typeface="Arial" panose="020B0604020202020204" pitchFamily="34" charset="0"/>
              </a:rPr>
              <a:t>. </a:t>
            </a:r>
            <a:r>
              <a:rPr lang="en" sz="1800" b="1" u="sng" dirty="0">
                <a:solidFill>
                  <a:srgbClr val="C00000"/>
                </a:solidFill>
                <a:effectLst/>
                <a:latin typeface="+mj-lt"/>
                <a:cs typeface="Arial" panose="020B0604020202020204" pitchFamily="34" charset="0"/>
              </a:rPr>
              <a:t>ARVC. RCM. </a:t>
            </a:r>
            <a:endParaRPr lang="en" dirty="0">
              <a:effectLst/>
            </a:endParaRPr>
          </a:p>
        </p:txBody>
      </p:sp>
      <p:pic>
        <p:nvPicPr>
          <p:cNvPr id="7" name="Рисунок 6">
            <a:extLst>
              <a:ext uri="{FF2B5EF4-FFF2-40B4-BE49-F238E27FC236}">
                <a16:creationId xmlns:a16="http://schemas.microsoft.com/office/drawing/2014/main" id="{9CBA4EC1-8B7B-9654-0761-B4A3172D7240}"/>
              </a:ext>
            </a:extLst>
          </p:cNvPr>
          <p:cNvPicPr>
            <a:picLocks noChangeAspect="1"/>
          </p:cNvPicPr>
          <p:nvPr/>
        </p:nvPicPr>
        <p:blipFill>
          <a:blip r:embed="rId2"/>
          <a:stretch>
            <a:fillRect/>
          </a:stretch>
        </p:blipFill>
        <p:spPr>
          <a:xfrm>
            <a:off x="277448" y="1797671"/>
            <a:ext cx="8759047" cy="4223617"/>
          </a:xfrm>
          <a:prstGeom prst="rect">
            <a:avLst/>
          </a:prstGeom>
        </p:spPr>
      </p:pic>
      <p:sp>
        <p:nvSpPr>
          <p:cNvPr id="9" name="TextBox 8">
            <a:extLst>
              <a:ext uri="{FF2B5EF4-FFF2-40B4-BE49-F238E27FC236}">
                <a16:creationId xmlns:a16="http://schemas.microsoft.com/office/drawing/2014/main" id="{5F433CEE-4BD9-DFEA-6099-08582B6D34E2}"/>
              </a:ext>
            </a:extLst>
          </p:cNvPr>
          <p:cNvSpPr txBox="1"/>
          <p:nvPr/>
        </p:nvSpPr>
        <p:spPr>
          <a:xfrm>
            <a:off x="179512" y="6021288"/>
            <a:ext cx="8784976" cy="1015663"/>
          </a:xfrm>
          <a:prstGeom prst="rect">
            <a:avLst/>
          </a:prstGeom>
          <a:noFill/>
        </p:spPr>
        <p:txBody>
          <a:bodyPr wrap="square">
            <a:spAutoFit/>
          </a:bodyPr>
          <a:lstStyle/>
          <a:p>
            <a:r>
              <a:rPr lang="en" sz="1200" b="1" dirty="0">
                <a:effectLst/>
                <a:latin typeface="Arial" panose="020B0604020202020204" pitchFamily="34" charset="0"/>
                <a:cs typeface="Arial" panose="020B0604020202020204" pitchFamily="34" charset="0"/>
              </a:rPr>
              <a:t>ARVC</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b="1"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arrhythmogenic right ventricular cardiomyopathy; </a:t>
            </a:r>
            <a:r>
              <a:rPr lang="en" sz="1200" b="1" dirty="0">
                <a:effectLst/>
                <a:latin typeface="Arial" panose="020B0604020202020204" pitchFamily="34" charset="0"/>
                <a:cs typeface="Arial" panose="020B0604020202020204" pitchFamily="34" charset="0"/>
              </a:rPr>
              <a:t>AV</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atrioventricular; </a:t>
            </a:r>
            <a:r>
              <a:rPr lang="en" sz="1200" b="1" dirty="0">
                <a:effectLst/>
                <a:latin typeface="Arial" panose="020B0604020202020204" pitchFamily="34" charset="0"/>
                <a:cs typeface="Arial" panose="020B0604020202020204" pitchFamily="34" charset="0"/>
              </a:rPr>
              <a:t>DCM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dilated cardiomyopathy; </a:t>
            </a:r>
            <a:r>
              <a:rPr lang="en" sz="1200" b="1" dirty="0">
                <a:effectLst/>
                <a:latin typeface="Arial" panose="020B0604020202020204" pitchFamily="34" charset="0"/>
                <a:cs typeface="Arial" panose="020B0604020202020204" pitchFamily="34" charset="0"/>
              </a:rPr>
              <a:t>HCM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hypertrophic cardiomyopathy; </a:t>
            </a:r>
            <a:r>
              <a:rPr lang="en" sz="1200" b="1" dirty="0">
                <a:effectLst/>
                <a:latin typeface="Arial" panose="020B0604020202020204" pitchFamily="34" charset="0"/>
                <a:cs typeface="Arial" panose="020B0604020202020204" pitchFamily="34" charset="0"/>
              </a:rPr>
              <a:t>LVH</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left ventricular hypertrophy; </a:t>
            </a:r>
            <a:r>
              <a:rPr lang="en" sz="1200" b="1" dirty="0">
                <a:effectLst/>
                <a:latin typeface="Arial" panose="020B0604020202020204" pitchFamily="34" charset="0"/>
                <a:cs typeface="Arial" panose="020B0604020202020204" pitchFamily="34" charset="0"/>
              </a:rPr>
              <a:t>NDLVC</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non-dilated left ventricular cardiomyopathy; </a:t>
            </a:r>
            <a:r>
              <a:rPr lang="en" sz="1200" b="1" i="1" dirty="0">
                <a:effectLst/>
                <a:latin typeface="Arial" panose="020B0604020202020204" pitchFamily="34" charset="0"/>
                <a:cs typeface="Arial" panose="020B0604020202020204" pitchFamily="34" charset="0"/>
              </a:rPr>
              <a:t>PKP2</a:t>
            </a:r>
            <a:r>
              <a:rPr lang="en" sz="1200" b="1" i="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plakophilin 2; </a:t>
            </a:r>
            <a:r>
              <a:rPr lang="en" sz="1200" b="1" i="1" dirty="0">
                <a:effectLst/>
                <a:latin typeface="Arial" panose="020B0604020202020204" pitchFamily="34" charset="0"/>
                <a:cs typeface="Arial" panose="020B0604020202020204" pitchFamily="34" charset="0"/>
              </a:rPr>
              <a:t>PLN</a:t>
            </a:r>
            <a:r>
              <a:rPr lang="en" sz="1200" b="1" i="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err="1">
                <a:effectLst/>
                <a:latin typeface="Arial" panose="020B0604020202020204" pitchFamily="34" charset="0"/>
                <a:cs typeface="Arial" panose="020B0604020202020204" pitchFamily="34" charset="0"/>
              </a:rPr>
              <a:t>phospholamban</a:t>
            </a:r>
            <a:r>
              <a:rPr lang="en" sz="1200" dirty="0">
                <a:effectLst/>
                <a:latin typeface="Arial" panose="020B0604020202020204" pitchFamily="34" charset="0"/>
                <a:cs typeface="Arial" panose="020B0604020202020204" pitchFamily="34" charset="0"/>
              </a:rPr>
              <a:t>; </a:t>
            </a:r>
            <a:r>
              <a:rPr lang="en" sz="1200" b="1" i="1" dirty="0">
                <a:effectLst/>
                <a:latin typeface="Arial" panose="020B0604020202020204" pitchFamily="34" charset="0"/>
                <a:cs typeface="Arial" panose="020B0604020202020204" pitchFamily="34" charset="0"/>
              </a:rPr>
              <a:t>PRKAG2</a:t>
            </a:r>
            <a:r>
              <a:rPr lang="en" sz="1200" b="1" i="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protein kinase AMP-activated non-catalytic subunit gamma 2; QRS, Q, R, and S waves of an ECG; </a:t>
            </a:r>
            <a:r>
              <a:rPr lang="en" sz="1200" b="1" dirty="0">
                <a:effectLst/>
                <a:latin typeface="Arial" panose="020B0604020202020204" pitchFamily="34" charset="0"/>
                <a:cs typeface="Arial" panose="020B0604020202020204" pitchFamily="34" charset="0"/>
              </a:rPr>
              <a:t>RBBB</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right bundle branch block; </a:t>
            </a:r>
            <a:r>
              <a:rPr lang="en" sz="1200" b="1" dirty="0">
                <a:effectLst/>
                <a:latin typeface="Arial" panose="020B0604020202020204" pitchFamily="34" charset="0"/>
                <a:cs typeface="Arial" panose="020B0604020202020204" pitchFamily="34" charset="0"/>
              </a:rPr>
              <a:t>RCM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restrictive cardiomyopathy.</a:t>
            </a:r>
            <a:br>
              <a:rPr lang="en" sz="1200" dirty="0">
                <a:effectLst/>
                <a:latin typeface="Arial" panose="020B0604020202020204" pitchFamily="34" charset="0"/>
                <a:cs typeface="Arial" panose="020B0604020202020204" pitchFamily="34" charset="0"/>
              </a:rPr>
            </a:b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83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AB337A-566C-9D0E-1FE4-06E14BFB1F8B}"/>
              </a:ext>
            </a:extLst>
          </p:cNvPr>
          <p:cNvSpPr txBox="1"/>
          <p:nvPr/>
        </p:nvSpPr>
        <p:spPr>
          <a:xfrm>
            <a:off x="21992" y="10800"/>
            <a:ext cx="9122008" cy="369332"/>
          </a:xfrm>
          <a:prstGeom prst="rect">
            <a:avLst/>
          </a:prstGeom>
          <a:noFill/>
        </p:spPr>
        <p:txBody>
          <a:bodyPr wrap="square">
            <a:spAutoFit/>
          </a:bodyPr>
          <a:lstStyle/>
          <a:p>
            <a:pPr algn="ctr"/>
            <a:r>
              <a:rPr lang="en" sz="1800" b="1" dirty="0">
                <a:solidFill>
                  <a:srgbClr val="C00000"/>
                </a:solidFill>
                <a:effectLst/>
                <a:latin typeface="+mj-lt"/>
              </a:rPr>
              <a:t>Recommendations for laboratory tests in the diagnosis of cardiomyopathies </a:t>
            </a:r>
            <a:endParaRPr lang="en" dirty="0">
              <a:solidFill>
                <a:srgbClr val="C00000"/>
              </a:solidFill>
              <a:latin typeface="+mj-lt"/>
            </a:endParaRPr>
          </a:p>
        </p:txBody>
      </p:sp>
      <p:pic>
        <p:nvPicPr>
          <p:cNvPr id="6" name="Рисунок 5">
            <a:extLst>
              <a:ext uri="{FF2B5EF4-FFF2-40B4-BE49-F238E27FC236}">
                <a16:creationId xmlns:a16="http://schemas.microsoft.com/office/drawing/2014/main" id="{D36F4ECA-D9DB-3B76-84AE-20766ACB50C5}"/>
              </a:ext>
            </a:extLst>
          </p:cNvPr>
          <p:cNvPicPr>
            <a:picLocks noChangeAspect="1"/>
          </p:cNvPicPr>
          <p:nvPr/>
        </p:nvPicPr>
        <p:blipFill>
          <a:blip r:embed="rId2"/>
          <a:stretch>
            <a:fillRect/>
          </a:stretch>
        </p:blipFill>
        <p:spPr>
          <a:xfrm>
            <a:off x="685800" y="1628800"/>
            <a:ext cx="7772400" cy="4517381"/>
          </a:xfrm>
          <a:prstGeom prst="rect">
            <a:avLst/>
          </a:prstGeom>
        </p:spPr>
      </p:pic>
      <p:sp>
        <p:nvSpPr>
          <p:cNvPr id="8" name="TextBox 7">
            <a:extLst>
              <a:ext uri="{FF2B5EF4-FFF2-40B4-BE49-F238E27FC236}">
                <a16:creationId xmlns:a16="http://schemas.microsoft.com/office/drawing/2014/main" id="{42069E6C-1404-A760-42C0-B358E765071A}"/>
              </a:ext>
            </a:extLst>
          </p:cNvPr>
          <p:cNvSpPr txBox="1"/>
          <p:nvPr/>
        </p:nvSpPr>
        <p:spPr>
          <a:xfrm>
            <a:off x="154504" y="487010"/>
            <a:ext cx="8856984" cy="1015663"/>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Routine laboratory testing aids the detection of extracardiac conditions that cause or exacerbate ventricular dysfunction (e.g. thyroid disease, renal dysfunction, and diabetes mellitus) and secondary organ dysfunction in patients with severe heart failure. High levels of brain natriuretic peptide (BNP), N-terminal pro-brain natriuretic peptide (NT-</a:t>
            </a:r>
            <a:r>
              <a:rPr lang="en" sz="1200" dirty="0" err="1">
                <a:effectLst/>
                <a:latin typeface="Arial" panose="020B0604020202020204" pitchFamily="34" charset="0"/>
                <a:cs typeface="Arial" panose="020B0604020202020204" pitchFamily="34" charset="0"/>
              </a:rPr>
              <a:t>proBNP</a:t>
            </a:r>
            <a:r>
              <a:rPr lang="en" sz="1200" dirty="0">
                <a:effectLst/>
                <a:latin typeface="Arial" panose="020B0604020202020204" pitchFamily="34" charset="0"/>
                <a:cs typeface="Arial" panose="020B0604020202020204" pitchFamily="34" charset="0"/>
              </a:rPr>
              <a:t>), and high-sensitivity cardiac troponin T (</a:t>
            </a:r>
            <a:r>
              <a:rPr lang="en" sz="1200" dirty="0" err="1">
                <a:effectLst/>
                <a:latin typeface="Arial" panose="020B0604020202020204" pitchFamily="34" charset="0"/>
                <a:cs typeface="Arial" panose="020B0604020202020204" pitchFamily="34" charset="0"/>
              </a:rPr>
              <a:t>hs-cTnT</a:t>
            </a:r>
            <a:r>
              <a:rPr lang="en" sz="1200" dirty="0">
                <a:effectLst/>
                <a:latin typeface="Arial" panose="020B0604020202020204" pitchFamily="34" charset="0"/>
                <a:cs typeface="Arial" panose="020B0604020202020204" pitchFamily="34" charset="0"/>
              </a:rPr>
              <a:t>) are associated with cardiovascular events, heart failure, and death, and may have diagnostic, prognostic, and therapeutic monitoring value. </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965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A8B866-AACE-F574-FBBB-A36341A2256C}"/>
              </a:ext>
            </a:extLst>
          </p:cNvPr>
          <p:cNvSpPr txBox="1"/>
          <p:nvPr/>
        </p:nvSpPr>
        <p:spPr>
          <a:xfrm>
            <a:off x="215516" y="116632"/>
            <a:ext cx="8712968" cy="923330"/>
          </a:xfrm>
          <a:prstGeom prst="rect">
            <a:avLst/>
          </a:prstGeom>
          <a:noFill/>
        </p:spPr>
        <p:txBody>
          <a:bodyPr wrap="square">
            <a:spAutoFit/>
          </a:bodyPr>
          <a:lstStyle/>
          <a:p>
            <a:pPr algn="ctr"/>
            <a:r>
              <a:rPr lang="en" sz="1800" b="1" dirty="0">
                <a:solidFill>
                  <a:srgbClr val="C00000"/>
                </a:solidFill>
                <a:effectLst/>
                <a:latin typeface="+mj-lt"/>
              </a:rPr>
              <a:t>First-level (to be performed in each patient) and second-level (to be performed in selected patients following specialist evaluation to identify specific </a:t>
            </a:r>
            <a:r>
              <a:rPr lang="en" sz="1800" b="1" dirty="0" err="1">
                <a:solidFill>
                  <a:srgbClr val="C00000"/>
                </a:solidFill>
                <a:effectLst/>
                <a:latin typeface="+mj-lt"/>
              </a:rPr>
              <a:t>aetiologies</a:t>
            </a:r>
            <a:r>
              <a:rPr lang="en" sz="1800" b="1" dirty="0">
                <a:solidFill>
                  <a:srgbClr val="C00000"/>
                </a:solidFill>
                <a:effectLst/>
                <a:latin typeface="+mj-lt"/>
              </a:rPr>
              <a:t>) laboratory tests, grouped by cardiomyopathy phenotype (1)</a:t>
            </a:r>
            <a:endParaRPr lang="en" dirty="0">
              <a:solidFill>
                <a:srgbClr val="C00000"/>
              </a:solidFill>
              <a:latin typeface="+mj-lt"/>
            </a:endParaRPr>
          </a:p>
        </p:txBody>
      </p:sp>
      <p:pic>
        <p:nvPicPr>
          <p:cNvPr id="2" name="Рисунок 1">
            <a:extLst>
              <a:ext uri="{FF2B5EF4-FFF2-40B4-BE49-F238E27FC236}">
                <a16:creationId xmlns:a16="http://schemas.microsoft.com/office/drawing/2014/main" id="{956EA372-1984-1565-ACE9-CD36FF46150C}"/>
              </a:ext>
            </a:extLst>
          </p:cNvPr>
          <p:cNvPicPr>
            <a:picLocks noChangeAspect="1"/>
          </p:cNvPicPr>
          <p:nvPr/>
        </p:nvPicPr>
        <p:blipFill>
          <a:blip r:embed="rId2"/>
          <a:stretch>
            <a:fillRect/>
          </a:stretch>
        </p:blipFill>
        <p:spPr>
          <a:xfrm>
            <a:off x="308641" y="1268760"/>
            <a:ext cx="8619843" cy="4680520"/>
          </a:xfrm>
          <a:prstGeom prst="rect">
            <a:avLst/>
          </a:prstGeom>
        </p:spPr>
      </p:pic>
      <p:sp>
        <p:nvSpPr>
          <p:cNvPr id="3" name="TextBox 2">
            <a:extLst>
              <a:ext uri="{FF2B5EF4-FFF2-40B4-BE49-F238E27FC236}">
                <a16:creationId xmlns:a16="http://schemas.microsoft.com/office/drawing/2014/main" id="{8399C883-A08C-CF17-A000-44E3AB9CC8D7}"/>
              </a:ext>
            </a:extLst>
          </p:cNvPr>
          <p:cNvSpPr txBox="1"/>
          <p:nvPr/>
        </p:nvSpPr>
        <p:spPr>
          <a:xfrm>
            <a:off x="323528" y="6309320"/>
            <a:ext cx="8712968" cy="461665"/>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ARVC</a:t>
            </a:r>
            <a:r>
              <a:rPr lang="en" sz="1200" dirty="0">
                <a:effectLst/>
                <a:latin typeface="Arial" panose="020B0604020202020204" pitchFamily="34" charset="0"/>
                <a:cs typeface="Arial" panose="020B0604020202020204" pitchFamily="34" charset="0"/>
              </a:rPr>
              <a:t> - arrhythmogenic right ventricular cardiomyopathy; </a:t>
            </a:r>
            <a:r>
              <a:rPr lang="en" sz="1200" b="1" dirty="0">
                <a:effectLst/>
                <a:latin typeface="Arial" panose="020B0604020202020204" pitchFamily="34" charset="0"/>
                <a:cs typeface="Arial" panose="020B0604020202020204" pitchFamily="34" charset="0"/>
              </a:rPr>
              <a:t>DCM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dilated cardiomyopathy; </a:t>
            </a:r>
            <a:r>
              <a:rPr lang="en" sz="1200" b="1" dirty="0">
                <a:effectLst/>
                <a:latin typeface="Arial" panose="020B0604020202020204" pitchFamily="34" charset="0"/>
                <a:cs typeface="Arial" panose="020B0604020202020204" pitchFamily="34" charset="0"/>
              </a:rPr>
              <a:t>HCM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hypertrophic cardiomyopathy; </a:t>
            </a:r>
            <a:r>
              <a:rPr lang="en" sz="1200" b="1" dirty="0">
                <a:effectLst/>
                <a:latin typeface="Arial" panose="020B0604020202020204" pitchFamily="34" charset="0"/>
                <a:cs typeface="Arial" panose="020B0604020202020204" pitchFamily="34" charset="0"/>
              </a:rPr>
              <a:t>NDLVC</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non-dilated left ventricular cardiomyopathy; </a:t>
            </a:r>
            <a:r>
              <a:rPr lang="en" sz="1200" b="1" dirty="0">
                <a:effectLst/>
                <a:latin typeface="Arial" panose="020B0604020202020204" pitchFamily="34" charset="0"/>
                <a:cs typeface="Arial" panose="020B0604020202020204" pitchFamily="34" charset="0"/>
              </a:rPr>
              <a:t>RCM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restrictive cardiomyopathy. </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770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A8B866-AACE-F574-FBBB-A36341A2256C}"/>
              </a:ext>
            </a:extLst>
          </p:cNvPr>
          <p:cNvSpPr txBox="1"/>
          <p:nvPr/>
        </p:nvSpPr>
        <p:spPr>
          <a:xfrm>
            <a:off x="215516" y="116632"/>
            <a:ext cx="8712968" cy="923330"/>
          </a:xfrm>
          <a:prstGeom prst="rect">
            <a:avLst/>
          </a:prstGeom>
          <a:noFill/>
        </p:spPr>
        <p:txBody>
          <a:bodyPr wrap="square">
            <a:spAutoFit/>
          </a:bodyPr>
          <a:lstStyle/>
          <a:p>
            <a:pPr algn="ctr"/>
            <a:r>
              <a:rPr lang="en" sz="1800" b="1" dirty="0">
                <a:solidFill>
                  <a:srgbClr val="C00000"/>
                </a:solidFill>
                <a:effectLst/>
                <a:latin typeface="+mj-lt"/>
              </a:rPr>
              <a:t>First-level (to be performed in each patient) and second-level (to be performed in selected patients following specialist evaluation to identify specific </a:t>
            </a:r>
            <a:r>
              <a:rPr lang="en" sz="1800" b="1" dirty="0" err="1">
                <a:solidFill>
                  <a:srgbClr val="C00000"/>
                </a:solidFill>
                <a:effectLst/>
                <a:latin typeface="+mj-lt"/>
              </a:rPr>
              <a:t>aetiologies</a:t>
            </a:r>
            <a:r>
              <a:rPr lang="en" sz="1800" b="1" dirty="0">
                <a:solidFill>
                  <a:srgbClr val="C00000"/>
                </a:solidFill>
                <a:effectLst/>
                <a:latin typeface="+mj-lt"/>
              </a:rPr>
              <a:t>) laboratory tests, grouped by cardiomyopathy phenotype (2) </a:t>
            </a:r>
            <a:endParaRPr lang="en" dirty="0">
              <a:solidFill>
                <a:srgbClr val="C00000"/>
              </a:solidFill>
              <a:latin typeface="+mj-lt"/>
            </a:endParaRPr>
          </a:p>
        </p:txBody>
      </p:sp>
      <p:pic>
        <p:nvPicPr>
          <p:cNvPr id="6" name="Рисунок 5">
            <a:extLst>
              <a:ext uri="{FF2B5EF4-FFF2-40B4-BE49-F238E27FC236}">
                <a16:creationId xmlns:a16="http://schemas.microsoft.com/office/drawing/2014/main" id="{A35CD836-8A68-6FD6-6962-16535490B480}"/>
              </a:ext>
            </a:extLst>
          </p:cNvPr>
          <p:cNvPicPr>
            <a:picLocks noChangeAspect="1"/>
          </p:cNvPicPr>
          <p:nvPr/>
        </p:nvPicPr>
        <p:blipFill>
          <a:blip r:embed="rId2"/>
          <a:stretch>
            <a:fillRect/>
          </a:stretch>
        </p:blipFill>
        <p:spPr>
          <a:xfrm>
            <a:off x="323528" y="1696097"/>
            <a:ext cx="8685323" cy="3533103"/>
          </a:xfrm>
          <a:prstGeom prst="rect">
            <a:avLst/>
          </a:prstGeom>
        </p:spPr>
      </p:pic>
      <p:pic>
        <p:nvPicPr>
          <p:cNvPr id="7" name="Рисунок 6">
            <a:extLst>
              <a:ext uri="{FF2B5EF4-FFF2-40B4-BE49-F238E27FC236}">
                <a16:creationId xmlns:a16="http://schemas.microsoft.com/office/drawing/2014/main" id="{AE2C51FC-226E-243E-279D-CDED4000E2FF}"/>
              </a:ext>
            </a:extLst>
          </p:cNvPr>
          <p:cNvPicPr>
            <a:picLocks noChangeAspect="1"/>
          </p:cNvPicPr>
          <p:nvPr/>
        </p:nvPicPr>
        <p:blipFill>
          <a:blip r:embed="rId3"/>
          <a:stretch>
            <a:fillRect/>
          </a:stretch>
        </p:blipFill>
        <p:spPr>
          <a:xfrm>
            <a:off x="323527" y="1306648"/>
            <a:ext cx="8685323" cy="393085"/>
          </a:xfrm>
          <a:prstGeom prst="rect">
            <a:avLst/>
          </a:prstGeom>
        </p:spPr>
      </p:pic>
      <p:sp>
        <p:nvSpPr>
          <p:cNvPr id="8" name="TextBox 7">
            <a:extLst>
              <a:ext uri="{FF2B5EF4-FFF2-40B4-BE49-F238E27FC236}">
                <a16:creationId xmlns:a16="http://schemas.microsoft.com/office/drawing/2014/main" id="{5E884642-949F-FD7A-04E6-073EE31DB68B}"/>
              </a:ext>
            </a:extLst>
          </p:cNvPr>
          <p:cNvSpPr txBox="1"/>
          <p:nvPr/>
        </p:nvSpPr>
        <p:spPr>
          <a:xfrm>
            <a:off x="323528" y="6309320"/>
            <a:ext cx="8712968" cy="461665"/>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ARVC</a:t>
            </a:r>
            <a:r>
              <a:rPr lang="en" sz="1200" dirty="0">
                <a:effectLst/>
                <a:latin typeface="Arial" panose="020B0604020202020204" pitchFamily="34" charset="0"/>
                <a:cs typeface="Arial" panose="020B0604020202020204" pitchFamily="34" charset="0"/>
              </a:rPr>
              <a:t> - arrhythmogenic right ventricular cardiomyopathy; </a:t>
            </a:r>
            <a:r>
              <a:rPr lang="en" sz="1200" b="1" dirty="0">
                <a:effectLst/>
                <a:latin typeface="Arial" panose="020B0604020202020204" pitchFamily="34" charset="0"/>
                <a:cs typeface="Arial" panose="020B0604020202020204" pitchFamily="34" charset="0"/>
              </a:rPr>
              <a:t>DCM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dilated cardiomyopathy; </a:t>
            </a:r>
            <a:r>
              <a:rPr lang="en" sz="1200" b="1" dirty="0">
                <a:effectLst/>
                <a:latin typeface="Arial" panose="020B0604020202020204" pitchFamily="34" charset="0"/>
                <a:cs typeface="Arial" panose="020B0604020202020204" pitchFamily="34" charset="0"/>
              </a:rPr>
              <a:t>HCM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hypertrophic cardiomyopathy; </a:t>
            </a:r>
            <a:r>
              <a:rPr lang="en" sz="1200" b="1" dirty="0">
                <a:effectLst/>
                <a:latin typeface="Arial" panose="020B0604020202020204" pitchFamily="34" charset="0"/>
                <a:cs typeface="Arial" panose="020B0604020202020204" pitchFamily="34" charset="0"/>
              </a:rPr>
              <a:t>NDLVC</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non-dilated left ventricular cardiomyopathy; </a:t>
            </a:r>
            <a:r>
              <a:rPr lang="en" sz="1200" b="1" dirty="0">
                <a:effectLst/>
                <a:latin typeface="Arial" panose="020B0604020202020204" pitchFamily="34" charset="0"/>
                <a:cs typeface="Arial" panose="020B0604020202020204" pitchFamily="34" charset="0"/>
              </a:rPr>
              <a:t>RCM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restrictive cardiomyopathy. </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816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FC75F9-6B5B-682E-8E70-BCCBD3D679F8}"/>
              </a:ext>
            </a:extLst>
          </p:cNvPr>
          <p:cNvSpPr>
            <a:spLocks noGrp="1"/>
          </p:cNvSpPr>
          <p:nvPr>
            <p:ph type="title"/>
          </p:nvPr>
        </p:nvSpPr>
        <p:spPr/>
        <p:txBody>
          <a:bodyPr>
            <a:normAutofit/>
          </a:bodyPr>
          <a:lstStyle/>
          <a:p>
            <a:r>
              <a:rPr lang="en" sz="1800" b="1" i="0" dirty="0">
                <a:solidFill>
                  <a:srgbClr val="C00000"/>
                </a:solidFill>
                <a:effectLst/>
                <a:cs typeface="Arial" panose="020B0604020202020204" pitchFamily="34" charset="0"/>
              </a:rPr>
              <a:t>Purpose</a:t>
            </a:r>
            <a:r>
              <a:rPr lang="ru-RU" sz="1800" b="1" i="0" dirty="0">
                <a:solidFill>
                  <a:srgbClr val="C00000"/>
                </a:solidFill>
                <a:effectLst/>
                <a:cs typeface="Arial" panose="020B0604020202020204" pitchFamily="34" charset="0"/>
              </a:rPr>
              <a:t> </a:t>
            </a:r>
            <a:r>
              <a:rPr lang="en-US" sz="1800" b="1" i="0" dirty="0">
                <a:solidFill>
                  <a:srgbClr val="C00000"/>
                </a:solidFill>
                <a:effectLst/>
                <a:cs typeface="Arial" panose="020B0604020202020204" pitchFamily="34" charset="0"/>
              </a:rPr>
              <a:t>and </a:t>
            </a:r>
            <a:r>
              <a:rPr lang="en" sz="1800" b="1" i="0" dirty="0">
                <a:solidFill>
                  <a:srgbClr val="C00000"/>
                </a:solidFill>
                <a:effectLst/>
              </a:rPr>
              <a:t>tasks</a:t>
            </a:r>
            <a:r>
              <a:rPr lang="en" sz="1800" b="1" i="0" dirty="0">
                <a:solidFill>
                  <a:srgbClr val="C00000"/>
                </a:solidFill>
                <a:effectLst/>
                <a:cs typeface="Arial" panose="020B0604020202020204" pitchFamily="34" charset="0"/>
              </a:rPr>
              <a:t> of the lecture:</a:t>
            </a:r>
            <a:endParaRPr lang="ru-RU" sz="1800" dirty="0"/>
          </a:p>
        </p:txBody>
      </p:sp>
      <p:sp>
        <p:nvSpPr>
          <p:cNvPr id="5" name="TextBox 4">
            <a:extLst>
              <a:ext uri="{FF2B5EF4-FFF2-40B4-BE49-F238E27FC236}">
                <a16:creationId xmlns:a16="http://schemas.microsoft.com/office/drawing/2014/main" id="{C2D20B25-A264-2BC6-4262-E4CE1FF823F6}"/>
              </a:ext>
            </a:extLst>
          </p:cNvPr>
          <p:cNvSpPr txBox="1"/>
          <p:nvPr/>
        </p:nvSpPr>
        <p:spPr>
          <a:xfrm>
            <a:off x="450115" y="1059123"/>
            <a:ext cx="8229600" cy="923330"/>
          </a:xfrm>
          <a:prstGeom prst="rect">
            <a:avLst/>
          </a:prstGeom>
          <a:noFill/>
        </p:spPr>
        <p:txBody>
          <a:bodyPr wrap="square">
            <a:spAutoFit/>
          </a:bodyPr>
          <a:lstStyle/>
          <a:p>
            <a:r>
              <a:rPr lang="en" b="1" i="0" dirty="0">
                <a:solidFill>
                  <a:srgbClr val="C00000"/>
                </a:solidFill>
                <a:effectLst/>
                <a:latin typeface="Arial" panose="020B0604020202020204" pitchFamily="34" charset="0"/>
                <a:cs typeface="Arial" panose="020B0604020202020204" pitchFamily="34" charset="0"/>
              </a:rPr>
              <a:t>Purpose of the lecture: </a:t>
            </a:r>
            <a:r>
              <a:rPr lang="en" b="0" i="0" dirty="0">
                <a:solidFill>
                  <a:srgbClr val="212529"/>
                </a:solidFill>
                <a:effectLst/>
                <a:latin typeface="Arial" panose="020B0604020202020204" pitchFamily="34" charset="0"/>
                <a:cs typeface="Arial" panose="020B0604020202020204" pitchFamily="34" charset="0"/>
              </a:rPr>
              <a:t>to familiarize with the concept, pathophysiological mechanisms, clinical picture, basic diagnostic approaches and therapeutic tactics in </a:t>
            </a:r>
            <a:r>
              <a:rPr lang="en" sz="1800" dirty="0">
                <a:effectLst/>
                <a:latin typeface="GillSansNova"/>
              </a:rPr>
              <a:t>cardiomyopathies</a:t>
            </a:r>
            <a:r>
              <a:rPr lang="en" dirty="0">
                <a:latin typeface="GillSansNova"/>
              </a:rPr>
              <a:t>, p</a:t>
            </a:r>
            <a:r>
              <a:rPr lang="en" sz="1800" dirty="0">
                <a:effectLst/>
                <a:latin typeface="GillSansNova"/>
              </a:rPr>
              <a:t>ericarditis, </a:t>
            </a:r>
            <a:r>
              <a:rPr lang="en" dirty="0">
                <a:latin typeface="GillSansNova"/>
              </a:rPr>
              <a:t>m</a:t>
            </a:r>
            <a:r>
              <a:rPr lang="en" sz="1800" dirty="0">
                <a:effectLst/>
                <a:latin typeface="GillSansNova"/>
              </a:rPr>
              <a:t>yocarditis.</a:t>
            </a:r>
            <a:endParaRPr lang="ru-R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B9E100-3F1D-877F-7883-C9D2B316B437}"/>
              </a:ext>
            </a:extLst>
          </p:cNvPr>
          <p:cNvSpPr txBox="1"/>
          <p:nvPr/>
        </p:nvSpPr>
        <p:spPr>
          <a:xfrm>
            <a:off x="488836" y="2274838"/>
            <a:ext cx="8205047" cy="2031325"/>
          </a:xfrm>
          <a:prstGeom prst="rect">
            <a:avLst/>
          </a:prstGeom>
          <a:noFill/>
        </p:spPr>
        <p:txBody>
          <a:bodyPr wrap="square">
            <a:spAutoFit/>
          </a:bodyPr>
          <a:lstStyle/>
          <a:p>
            <a:r>
              <a:rPr lang="en" b="1" i="0" dirty="0">
                <a:solidFill>
                  <a:srgbClr val="C00000"/>
                </a:solidFill>
                <a:effectLst/>
                <a:latin typeface="Arial" panose="020B0604020202020204" pitchFamily="34" charset="0"/>
                <a:cs typeface="Arial" panose="020B0604020202020204" pitchFamily="34" charset="0"/>
              </a:rPr>
              <a:t>Lecture tasks:</a:t>
            </a:r>
            <a:br>
              <a:rPr lang="en" b="1" dirty="0">
                <a:solidFill>
                  <a:srgbClr val="C00000"/>
                </a:solidFill>
                <a:latin typeface="Arial" panose="020B0604020202020204" pitchFamily="34" charset="0"/>
                <a:cs typeface="Arial" panose="020B0604020202020204" pitchFamily="34" charset="0"/>
              </a:rPr>
            </a:br>
            <a:r>
              <a:rPr lang="en" b="0" i="0" dirty="0">
                <a:solidFill>
                  <a:srgbClr val="212529"/>
                </a:solidFill>
                <a:effectLst/>
                <a:latin typeface="Arial" panose="020B0604020202020204" pitchFamily="34" charset="0"/>
                <a:cs typeface="Arial" panose="020B0604020202020204" pitchFamily="34" charset="0"/>
              </a:rPr>
              <a:t>1. Familiarize with the classification of </a:t>
            </a:r>
            <a:r>
              <a:rPr lang="en" sz="1800" dirty="0">
                <a:effectLst/>
                <a:latin typeface="GillSansNova"/>
              </a:rPr>
              <a:t>cardiomyopathies</a:t>
            </a:r>
            <a:r>
              <a:rPr lang="en" dirty="0">
                <a:latin typeface="GillSansNova"/>
              </a:rPr>
              <a:t>, p</a:t>
            </a:r>
            <a:r>
              <a:rPr lang="en" sz="1800" dirty="0">
                <a:effectLst/>
                <a:latin typeface="GillSansNova"/>
              </a:rPr>
              <a:t>ericarditis, </a:t>
            </a:r>
            <a:r>
              <a:rPr lang="en" dirty="0">
                <a:latin typeface="GillSansNova"/>
              </a:rPr>
              <a:t>m</a:t>
            </a:r>
            <a:r>
              <a:rPr lang="en" sz="1800" dirty="0">
                <a:effectLst/>
                <a:latin typeface="GillSansNova"/>
              </a:rPr>
              <a:t>yocarditis.</a:t>
            </a:r>
            <a:br>
              <a:rPr lang="en" dirty="0">
                <a:latin typeface="Arial" panose="020B0604020202020204" pitchFamily="34" charset="0"/>
                <a:cs typeface="Arial" panose="020B0604020202020204" pitchFamily="34" charset="0"/>
              </a:rPr>
            </a:br>
            <a:br>
              <a:rPr lang="en" dirty="0">
                <a:latin typeface="Arial" panose="020B0604020202020204" pitchFamily="34" charset="0"/>
                <a:cs typeface="Arial" panose="020B0604020202020204" pitchFamily="34" charset="0"/>
              </a:rPr>
            </a:br>
            <a:r>
              <a:rPr lang="en" dirty="0">
                <a:solidFill>
                  <a:srgbClr val="212529"/>
                </a:solidFill>
                <a:latin typeface="Arial" panose="020B0604020202020204" pitchFamily="34" charset="0"/>
                <a:cs typeface="Arial" panose="020B0604020202020204" pitchFamily="34" charset="0"/>
              </a:rPr>
              <a:t>2</a:t>
            </a:r>
            <a:r>
              <a:rPr lang="en" b="0" i="0" dirty="0">
                <a:solidFill>
                  <a:srgbClr val="212529"/>
                </a:solidFill>
                <a:effectLst/>
                <a:latin typeface="Arial" panose="020B0604020202020204" pitchFamily="34" charset="0"/>
                <a:cs typeface="Arial" panose="020B0604020202020204" pitchFamily="34" charset="0"/>
              </a:rPr>
              <a:t>. Determine diagnostic tactics for different types of </a:t>
            </a:r>
            <a:r>
              <a:rPr lang="en" sz="1800" dirty="0">
                <a:effectLst/>
                <a:latin typeface="GillSansNova"/>
              </a:rPr>
              <a:t>cardiomyopathies</a:t>
            </a:r>
            <a:r>
              <a:rPr lang="en" dirty="0">
                <a:latin typeface="GillSansNova"/>
              </a:rPr>
              <a:t>, p</a:t>
            </a:r>
            <a:r>
              <a:rPr lang="en" sz="1800" dirty="0">
                <a:effectLst/>
                <a:latin typeface="GillSansNova"/>
              </a:rPr>
              <a:t>ericarditis, </a:t>
            </a:r>
            <a:r>
              <a:rPr lang="en" dirty="0">
                <a:latin typeface="GillSansNova"/>
              </a:rPr>
              <a:t>m</a:t>
            </a:r>
            <a:r>
              <a:rPr lang="en" sz="1800" dirty="0">
                <a:effectLst/>
                <a:latin typeface="GillSansNova"/>
              </a:rPr>
              <a:t>yocarditis.</a:t>
            </a:r>
            <a:endParaRPr lang="en" b="0" i="0" dirty="0">
              <a:solidFill>
                <a:srgbClr val="212529"/>
              </a:solidFill>
              <a:effectLst/>
              <a:latin typeface="Arial" panose="020B0604020202020204" pitchFamily="34" charset="0"/>
              <a:cs typeface="Arial" panose="020B0604020202020204" pitchFamily="34" charset="0"/>
            </a:endParaRPr>
          </a:p>
          <a:p>
            <a:br>
              <a:rPr lang="en" dirty="0">
                <a:latin typeface="Arial" panose="020B0604020202020204" pitchFamily="34" charset="0"/>
                <a:cs typeface="Arial" panose="020B0604020202020204" pitchFamily="34" charset="0"/>
              </a:rPr>
            </a:br>
            <a:r>
              <a:rPr lang="en" dirty="0">
                <a:solidFill>
                  <a:srgbClr val="212529"/>
                </a:solidFill>
                <a:latin typeface="Arial" panose="020B0604020202020204" pitchFamily="34" charset="0"/>
                <a:cs typeface="Arial" panose="020B0604020202020204" pitchFamily="34" charset="0"/>
              </a:rPr>
              <a:t>3</a:t>
            </a:r>
            <a:r>
              <a:rPr lang="en" b="0" i="0" dirty="0">
                <a:solidFill>
                  <a:srgbClr val="212529"/>
                </a:solidFill>
                <a:effectLst/>
                <a:latin typeface="Arial" panose="020B0604020202020204" pitchFamily="34" charset="0"/>
                <a:cs typeface="Arial" panose="020B0604020202020204" pitchFamily="34" charset="0"/>
              </a:rPr>
              <a:t>. </a:t>
            </a:r>
            <a:r>
              <a:rPr lang="en" sz="1800" dirty="0">
                <a:effectLst/>
                <a:latin typeface="GillSansNova"/>
              </a:rPr>
              <a:t>Primary and secondary prevention of sudden cardiac death </a:t>
            </a:r>
            <a:endParaRPr lang="en" dirty="0"/>
          </a:p>
        </p:txBody>
      </p:sp>
    </p:spTree>
    <p:extLst>
      <p:ext uri="{BB962C8B-B14F-4D97-AF65-F5344CB8AC3E}">
        <p14:creationId xmlns:p14="http://schemas.microsoft.com/office/powerpoint/2010/main" val="1056004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D3ECE5-CB17-360A-2D0E-00FD1A912DFC}"/>
              </a:ext>
            </a:extLst>
          </p:cNvPr>
          <p:cNvSpPr txBox="1"/>
          <p:nvPr/>
        </p:nvSpPr>
        <p:spPr>
          <a:xfrm>
            <a:off x="2051720" y="116632"/>
            <a:ext cx="4572000" cy="369332"/>
          </a:xfrm>
          <a:prstGeom prst="rect">
            <a:avLst/>
          </a:prstGeom>
          <a:noFill/>
        </p:spPr>
        <p:txBody>
          <a:bodyPr wrap="square">
            <a:spAutoFit/>
          </a:bodyPr>
          <a:lstStyle/>
          <a:p>
            <a:pPr algn="ctr"/>
            <a:r>
              <a:rPr lang="en" sz="1800" b="1" dirty="0">
                <a:solidFill>
                  <a:srgbClr val="C00000"/>
                </a:solidFill>
                <a:effectLst/>
                <a:latin typeface="+mj-lt"/>
              </a:rPr>
              <a:t>Echocardiography </a:t>
            </a:r>
            <a:endParaRPr lang="en" dirty="0">
              <a:solidFill>
                <a:srgbClr val="C00000"/>
              </a:solidFill>
              <a:latin typeface="+mj-lt"/>
            </a:endParaRPr>
          </a:p>
        </p:txBody>
      </p:sp>
      <p:sp>
        <p:nvSpPr>
          <p:cNvPr id="7" name="TextBox 6">
            <a:extLst>
              <a:ext uri="{FF2B5EF4-FFF2-40B4-BE49-F238E27FC236}">
                <a16:creationId xmlns:a16="http://schemas.microsoft.com/office/drawing/2014/main" id="{EDE4ED86-64E3-633F-C500-21A6BACA14DB}"/>
              </a:ext>
            </a:extLst>
          </p:cNvPr>
          <p:cNvSpPr txBox="1"/>
          <p:nvPr/>
        </p:nvSpPr>
        <p:spPr>
          <a:xfrm>
            <a:off x="685800" y="671624"/>
            <a:ext cx="7772400" cy="830997"/>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The non-invasive nature and widespread availability of echocardiography make it the main imaging tool, from initial diagnosis to follow-up. Transthoracic echocardiography (TTE) provides relevant information on global and regional RV and LV anatomy and function as well as valve function and the presence of dynamic obstruction, pulmonary hypertension, or pericardial effusions.</a:t>
            </a:r>
            <a:endParaRPr lang="en"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EA1969A-B542-E997-D9D1-763BE02F9472}"/>
              </a:ext>
            </a:extLst>
          </p:cNvPr>
          <p:cNvSpPr txBox="1"/>
          <p:nvPr/>
        </p:nvSpPr>
        <p:spPr>
          <a:xfrm>
            <a:off x="685800" y="5517232"/>
            <a:ext cx="7772400" cy="830997"/>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Myocardial deformation imaging (speckle tracking or tissue Doppler) with global longitudinal strain is a more sensitive marker than EF to detect subtle ventricular dysfunction (e.g. in genotype-positive HCM, DCM, and ARVC family members</a:t>
            </a:r>
            <a:r>
              <a:rPr lang="en" sz="1200" dirty="0">
                <a:solidFill>
                  <a:srgbClr val="0000FF"/>
                </a:solidFill>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and may help discriminate between different etiologies of hypertrophy</a:t>
            </a:r>
            <a:r>
              <a:rPr lang="en" sz="1200" dirty="0">
                <a:solidFill>
                  <a:srgbClr val="0000FF"/>
                </a:solidFill>
                <a:effectLst/>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(e.g. amyloidosis, HCM, and athlete’s heart). </a:t>
            </a:r>
            <a:endParaRPr lang="ru-RU" sz="1200" dirty="0"/>
          </a:p>
        </p:txBody>
      </p:sp>
      <p:pic>
        <p:nvPicPr>
          <p:cNvPr id="10" name="Рисунок 9">
            <a:extLst>
              <a:ext uri="{FF2B5EF4-FFF2-40B4-BE49-F238E27FC236}">
                <a16:creationId xmlns:a16="http://schemas.microsoft.com/office/drawing/2014/main" id="{64430967-868B-1B20-6CD0-DCA2EAD6C14E}"/>
              </a:ext>
            </a:extLst>
          </p:cNvPr>
          <p:cNvPicPr>
            <a:picLocks noChangeAspect="1"/>
          </p:cNvPicPr>
          <p:nvPr/>
        </p:nvPicPr>
        <p:blipFill>
          <a:blip r:embed="rId2"/>
          <a:stretch>
            <a:fillRect/>
          </a:stretch>
        </p:blipFill>
        <p:spPr>
          <a:xfrm>
            <a:off x="685800" y="1952507"/>
            <a:ext cx="7772400" cy="2952985"/>
          </a:xfrm>
          <a:prstGeom prst="rect">
            <a:avLst/>
          </a:prstGeom>
        </p:spPr>
      </p:pic>
    </p:spTree>
    <p:extLst>
      <p:ext uri="{BB962C8B-B14F-4D97-AF65-F5344CB8AC3E}">
        <p14:creationId xmlns:p14="http://schemas.microsoft.com/office/powerpoint/2010/main" val="336193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A9A65B-69B2-589C-6424-03BD235CBE19}"/>
              </a:ext>
            </a:extLst>
          </p:cNvPr>
          <p:cNvSpPr txBox="1"/>
          <p:nvPr/>
        </p:nvSpPr>
        <p:spPr>
          <a:xfrm>
            <a:off x="251520" y="116632"/>
            <a:ext cx="8640960" cy="369332"/>
          </a:xfrm>
          <a:prstGeom prst="rect">
            <a:avLst/>
          </a:prstGeom>
          <a:noFill/>
        </p:spPr>
        <p:txBody>
          <a:bodyPr wrap="square">
            <a:spAutoFit/>
          </a:bodyPr>
          <a:lstStyle/>
          <a:p>
            <a:pPr algn="ctr"/>
            <a:r>
              <a:rPr lang="en" sz="1800" b="1" dirty="0">
                <a:solidFill>
                  <a:srgbClr val="C00000"/>
                </a:solidFill>
                <a:effectLst/>
                <a:latin typeface="+mj-lt"/>
              </a:rPr>
              <a:t>Multimodality imaging process in cardiomyopathies </a:t>
            </a:r>
            <a:endParaRPr lang="en" b="1" dirty="0">
              <a:solidFill>
                <a:srgbClr val="C00000"/>
              </a:solidFill>
              <a:latin typeface="+mj-lt"/>
            </a:endParaRPr>
          </a:p>
        </p:txBody>
      </p:sp>
      <p:pic>
        <p:nvPicPr>
          <p:cNvPr id="6" name="Рисунок 5">
            <a:extLst>
              <a:ext uri="{FF2B5EF4-FFF2-40B4-BE49-F238E27FC236}">
                <a16:creationId xmlns:a16="http://schemas.microsoft.com/office/drawing/2014/main" id="{1C520A52-335F-40B0-9EC0-A5ADDAF27B65}"/>
              </a:ext>
            </a:extLst>
          </p:cNvPr>
          <p:cNvPicPr>
            <a:picLocks noChangeAspect="1"/>
          </p:cNvPicPr>
          <p:nvPr/>
        </p:nvPicPr>
        <p:blipFill>
          <a:blip r:embed="rId2"/>
          <a:stretch>
            <a:fillRect/>
          </a:stretch>
        </p:blipFill>
        <p:spPr>
          <a:xfrm>
            <a:off x="685800" y="1412776"/>
            <a:ext cx="7772400" cy="5160438"/>
          </a:xfrm>
          <a:prstGeom prst="rect">
            <a:avLst/>
          </a:prstGeom>
        </p:spPr>
      </p:pic>
      <p:sp>
        <p:nvSpPr>
          <p:cNvPr id="8" name="TextBox 7">
            <a:extLst>
              <a:ext uri="{FF2B5EF4-FFF2-40B4-BE49-F238E27FC236}">
                <a16:creationId xmlns:a16="http://schemas.microsoft.com/office/drawing/2014/main" id="{AEA2115A-76B0-01F7-486D-F26B8B87CCA0}"/>
              </a:ext>
            </a:extLst>
          </p:cNvPr>
          <p:cNvSpPr txBox="1"/>
          <p:nvPr/>
        </p:nvSpPr>
        <p:spPr>
          <a:xfrm>
            <a:off x="0" y="6418391"/>
            <a:ext cx="9144000" cy="461665"/>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CMR</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cardiac magnetic resonance; </a:t>
            </a:r>
            <a:r>
              <a:rPr lang="en" sz="1200" b="1" dirty="0">
                <a:effectLst/>
                <a:latin typeface="Arial" panose="020B0604020202020204" pitchFamily="34" charset="0"/>
                <a:cs typeface="Arial" panose="020B0604020202020204" pitchFamily="34" charset="0"/>
              </a:rPr>
              <a:t>CTCA</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computed tomography coronary angiography; </a:t>
            </a:r>
            <a:r>
              <a:rPr lang="en" sz="1200" b="1" dirty="0">
                <a:effectLst/>
                <a:latin typeface="Arial" panose="020B0604020202020204" pitchFamily="34" charset="0"/>
                <a:cs typeface="Arial" panose="020B0604020202020204" pitchFamily="34" charset="0"/>
              </a:rPr>
              <a:t>LGE</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late gadolinium enhancement; </a:t>
            </a:r>
            <a:r>
              <a:rPr lang="en" sz="1200" b="1" dirty="0">
                <a:effectLst/>
                <a:latin typeface="Arial" panose="020B0604020202020204" pitchFamily="34" charset="0"/>
                <a:cs typeface="Arial" panose="020B0604020202020204" pitchFamily="34" charset="0"/>
              </a:rPr>
              <a:t>LV</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left ventricular; </a:t>
            </a:r>
            <a:r>
              <a:rPr lang="en" sz="1200" b="1" dirty="0">
                <a:effectLst/>
                <a:latin typeface="Arial" panose="020B0604020202020204" pitchFamily="34" charset="0"/>
                <a:cs typeface="Arial" panose="020B0604020202020204" pitchFamily="34" charset="0"/>
              </a:rPr>
              <a:t>PET</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positron emission tomography. </a:t>
            </a:r>
            <a:endParaRPr lang="en"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AFBBC64-F086-59D9-FCE2-E90B448EA81D}"/>
              </a:ext>
            </a:extLst>
          </p:cNvPr>
          <p:cNvSpPr txBox="1"/>
          <p:nvPr/>
        </p:nvSpPr>
        <p:spPr>
          <a:xfrm>
            <a:off x="143508" y="494195"/>
            <a:ext cx="8856984" cy="461665"/>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Cardiac magnetic resonance imaging (MRI) combines the advantages of non-invasiveness and independence of acoustic window with the ability for tissue characterization. </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705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E9A33B-F7CB-9215-B6A7-D9D763464BC7}"/>
              </a:ext>
            </a:extLst>
          </p:cNvPr>
          <p:cNvSpPr txBox="1"/>
          <p:nvPr/>
        </p:nvSpPr>
        <p:spPr>
          <a:xfrm>
            <a:off x="0" y="188640"/>
            <a:ext cx="8748464" cy="369332"/>
          </a:xfrm>
          <a:prstGeom prst="rect">
            <a:avLst/>
          </a:prstGeom>
          <a:noFill/>
        </p:spPr>
        <p:txBody>
          <a:bodyPr wrap="square">
            <a:spAutoFit/>
          </a:bodyPr>
          <a:lstStyle/>
          <a:p>
            <a:pPr algn="ctr"/>
            <a:r>
              <a:rPr lang="en" sz="1800" b="1" dirty="0">
                <a:solidFill>
                  <a:srgbClr val="C00000"/>
                </a:solidFill>
                <a:effectLst/>
                <a:latin typeface="+mj-lt"/>
              </a:rPr>
              <a:t>General principles in the management of patients with cardiomyopathy</a:t>
            </a:r>
            <a:endParaRPr lang="en" dirty="0">
              <a:solidFill>
                <a:srgbClr val="C00000"/>
              </a:solidFill>
              <a:latin typeface="+mj-lt"/>
            </a:endParaRPr>
          </a:p>
        </p:txBody>
      </p:sp>
      <p:sp>
        <p:nvSpPr>
          <p:cNvPr id="7" name="TextBox 6">
            <a:extLst>
              <a:ext uri="{FF2B5EF4-FFF2-40B4-BE49-F238E27FC236}">
                <a16:creationId xmlns:a16="http://schemas.microsoft.com/office/drawing/2014/main" id="{04313EFF-D83E-624A-98C1-930BA06191EB}"/>
              </a:ext>
            </a:extLst>
          </p:cNvPr>
          <p:cNvSpPr txBox="1"/>
          <p:nvPr/>
        </p:nvSpPr>
        <p:spPr>
          <a:xfrm>
            <a:off x="1043608" y="692696"/>
            <a:ext cx="2952328" cy="369332"/>
          </a:xfrm>
          <a:prstGeom prst="rect">
            <a:avLst/>
          </a:prstGeom>
          <a:noFill/>
        </p:spPr>
        <p:txBody>
          <a:bodyPr wrap="square">
            <a:spAutoFit/>
          </a:bodyPr>
          <a:lstStyle/>
          <a:p>
            <a:r>
              <a:rPr lang="en" sz="1800" b="1" dirty="0">
                <a:effectLst/>
                <a:latin typeface="GillSansNova"/>
              </a:rPr>
              <a:t>Assessment of symptoms </a:t>
            </a:r>
            <a:endParaRPr lang="en" dirty="0"/>
          </a:p>
        </p:txBody>
      </p:sp>
      <p:sp>
        <p:nvSpPr>
          <p:cNvPr id="9" name="TextBox 8">
            <a:extLst>
              <a:ext uri="{FF2B5EF4-FFF2-40B4-BE49-F238E27FC236}">
                <a16:creationId xmlns:a16="http://schemas.microsoft.com/office/drawing/2014/main" id="{0F0F65DF-364E-AF5F-493B-4D5A263A72BB}"/>
              </a:ext>
            </a:extLst>
          </p:cNvPr>
          <p:cNvSpPr txBox="1"/>
          <p:nvPr/>
        </p:nvSpPr>
        <p:spPr>
          <a:xfrm>
            <a:off x="107504" y="1196752"/>
            <a:ext cx="5008315" cy="1015663"/>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Some people with subtle structural abnormalities with cardiomyopathy remain asymptomatic and have a normal lifespan; however, others may develop symptoms, often many years after the appearance of ECG or imaging evidence of disease. </a:t>
            </a:r>
            <a:endParaRPr lang="en" sz="1200" dirty="0">
              <a:latin typeface="Arial" panose="020B0604020202020204" pitchFamily="34" charset="0"/>
              <a:cs typeface="Arial" panose="020B0604020202020204" pitchFamily="34" charset="0"/>
            </a:endParaRPr>
          </a:p>
          <a:p>
            <a:endParaRPr lang="en"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A911B0F-D6BF-44BA-BDA3-494794E4A0E6}"/>
              </a:ext>
            </a:extLst>
          </p:cNvPr>
          <p:cNvSpPr txBox="1"/>
          <p:nvPr/>
        </p:nvSpPr>
        <p:spPr>
          <a:xfrm>
            <a:off x="5814392" y="674271"/>
            <a:ext cx="2934072" cy="369332"/>
          </a:xfrm>
          <a:prstGeom prst="rect">
            <a:avLst/>
          </a:prstGeom>
          <a:noFill/>
        </p:spPr>
        <p:txBody>
          <a:bodyPr wrap="square">
            <a:spAutoFit/>
          </a:bodyPr>
          <a:lstStyle/>
          <a:p>
            <a:r>
              <a:rPr lang="en" sz="1800" b="1" dirty="0">
                <a:effectLst/>
                <a:latin typeface="GillSansNova"/>
              </a:rPr>
              <a:t>Heart failure management </a:t>
            </a:r>
            <a:endParaRPr lang="en" dirty="0"/>
          </a:p>
        </p:txBody>
      </p:sp>
      <p:sp>
        <p:nvSpPr>
          <p:cNvPr id="13" name="TextBox 12">
            <a:extLst>
              <a:ext uri="{FF2B5EF4-FFF2-40B4-BE49-F238E27FC236}">
                <a16:creationId xmlns:a16="http://schemas.microsoft.com/office/drawing/2014/main" id="{D65E9B01-A715-773C-FB87-16F4C6114874}"/>
              </a:ext>
            </a:extLst>
          </p:cNvPr>
          <p:cNvSpPr txBox="1"/>
          <p:nvPr/>
        </p:nvSpPr>
        <p:spPr>
          <a:xfrm>
            <a:off x="5580112" y="1093644"/>
            <a:ext cx="3168352" cy="4339650"/>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Recommendations are generally independent from the </a:t>
            </a:r>
            <a:r>
              <a:rPr lang="en" sz="1200" dirty="0" err="1">
                <a:effectLst/>
                <a:latin typeface="Arial" panose="020B0604020202020204" pitchFamily="34" charset="0"/>
                <a:cs typeface="Arial" panose="020B0604020202020204" pitchFamily="34" charset="0"/>
              </a:rPr>
              <a:t>aetiology</a:t>
            </a:r>
            <a:r>
              <a:rPr lang="en" sz="1200" dirty="0">
                <a:effectLst/>
                <a:latin typeface="Arial" panose="020B0604020202020204" pitchFamily="34" charset="0"/>
                <a:cs typeface="Arial" panose="020B0604020202020204" pitchFamily="34" charset="0"/>
              </a:rPr>
              <a:t> of heart failure and include current medical therapy, devices, and LV assist device (LVAD)/transplantation. As such, the treatment recommendations must be regarded as generic and not specific to the different forms of cardiomyopathy. Medical therapies for </a:t>
            </a:r>
            <a:r>
              <a:rPr lang="en" sz="1200" dirty="0" err="1">
                <a:effectLst/>
                <a:latin typeface="Arial" panose="020B0604020202020204" pitchFamily="34" charset="0"/>
                <a:cs typeface="Arial" panose="020B0604020202020204" pitchFamily="34" charset="0"/>
              </a:rPr>
              <a:t>HFrEF</a:t>
            </a:r>
            <a:r>
              <a:rPr lang="en" sz="1200" dirty="0">
                <a:effectLst/>
                <a:latin typeface="Arial" panose="020B0604020202020204" pitchFamily="34" charset="0"/>
                <a:cs typeface="Arial" panose="020B0604020202020204" pitchFamily="34" charset="0"/>
              </a:rPr>
              <a:t> based on randomized controlled trials (RCTs) from large cohorts, including angiotensin-converting enzyme inhibitors (ACE-I)/angiotensin receptor </a:t>
            </a:r>
            <a:r>
              <a:rPr lang="en" sz="1200" dirty="0" err="1">
                <a:effectLst/>
                <a:latin typeface="Arial" panose="020B0604020202020204" pitchFamily="34" charset="0"/>
                <a:cs typeface="Arial" panose="020B0604020202020204" pitchFamily="34" charset="0"/>
              </a:rPr>
              <a:t>neprilysin</a:t>
            </a:r>
            <a:r>
              <a:rPr lang="en" sz="1200" dirty="0">
                <a:effectLst/>
                <a:latin typeface="Arial" panose="020B0604020202020204" pitchFamily="34" charset="0"/>
                <a:cs typeface="Arial" panose="020B0604020202020204" pitchFamily="34" charset="0"/>
              </a:rPr>
              <a:t> inhibitors (ARNIs), beta-blockers, mineralocorticoid receptor antagonists (MRA), and sodium–glucose co-transporter 2 inhibitors (SGLT2i), would be mostly applicable to genetic DCM, NDLVC, and other phenotypes associated with LV dysfunction (e.g. end-stage HCM, RCM, and ARVC). Indications for a cardiac resynchronization therapy (CRT) device and heart transplant would also be generally applicable accordingly. </a:t>
            </a:r>
            <a:endParaRPr lang="en"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B31B9FD-3AB5-2028-F163-00436B470A2E}"/>
              </a:ext>
            </a:extLst>
          </p:cNvPr>
          <p:cNvSpPr txBox="1"/>
          <p:nvPr/>
        </p:nvSpPr>
        <p:spPr>
          <a:xfrm>
            <a:off x="137200" y="2432631"/>
            <a:ext cx="4572000" cy="646331"/>
          </a:xfrm>
          <a:prstGeom prst="rect">
            <a:avLst/>
          </a:prstGeom>
          <a:noFill/>
        </p:spPr>
        <p:txBody>
          <a:bodyPr wrap="square">
            <a:spAutoFit/>
          </a:bodyPr>
          <a:lstStyle/>
          <a:p>
            <a:pPr algn="ctr"/>
            <a:r>
              <a:rPr lang="en" sz="1800" b="1" dirty="0">
                <a:effectLst/>
                <a:latin typeface="GillSansNova"/>
              </a:rPr>
              <a:t>Recommendations for cardiac transplantation in patients with cardiomyopathy </a:t>
            </a:r>
            <a:endParaRPr lang="en" dirty="0"/>
          </a:p>
        </p:txBody>
      </p:sp>
      <p:pic>
        <p:nvPicPr>
          <p:cNvPr id="16" name="Рисунок 15">
            <a:extLst>
              <a:ext uri="{FF2B5EF4-FFF2-40B4-BE49-F238E27FC236}">
                <a16:creationId xmlns:a16="http://schemas.microsoft.com/office/drawing/2014/main" id="{C49BE372-56D5-2555-F472-B01807C6ED19}"/>
              </a:ext>
            </a:extLst>
          </p:cNvPr>
          <p:cNvPicPr>
            <a:picLocks noChangeAspect="1"/>
          </p:cNvPicPr>
          <p:nvPr/>
        </p:nvPicPr>
        <p:blipFill>
          <a:blip r:embed="rId2"/>
          <a:stretch>
            <a:fillRect/>
          </a:stretch>
        </p:blipFill>
        <p:spPr>
          <a:xfrm>
            <a:off x="107504" y="3255333"/>
            <a:ext cx="5074394" cy="1953002"/>
          </a:xfrm>
          <a:prstGeom prst="rect">
            <a:avLst/>
          </a:prstGeom>
        </p:spPr>
      </p:pic>
    </p:spTree>
    <p:extLst>
      <p:ext uri="{BB962C8B-B14F-4D97-AF65-F5344CB8AC3E}">
        <p14:creationId xmlns:p14="http://schemas.microsoft.com/office/powerpoint/2010/main" val="3529432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6291C-47C1-29BC-2B1F-C8CCC574BFCF}"/>
              </a:ext>
            </a:extLst>
          </p:cNvPr>
          <p:cNvSpPr txBox="1"/>
          <p:nvPr/>
        </p:nvSpPr>
        <p:spPr>
          <a:xfrm>
            <a:off x="179513" y="123779"/>
            <a:ext cx="8856984" cy="369332"/>
          </a:xfrm>
          <a:prstGeom prst="rect">
            <a:avLst/>
          </a:prstGeom>
          <a:noFill/>
        </p:spPr>
        <p:txBody>
          <a:bodyPr wrap="square">
            <a:spAutoFit/>
          </a:bodyPr>
          <a:lstStyle/>
          <a:p>
            <a:pPr algn="ctr"/>
            <a:r>
              <a:rPr lang="en" sz="1800" b="1" dirty="0">
                <a:solidFill>
                  <a:srgbClr val="C00000"/>
                </a:solidFill>
                <a:effectLst/>
                <a:latin typeface="+mj-lt"/>
              </a:rPr>
              <a:t>Algorithm for the treatment of heart failure in hypertrophic cardiomyopathy </a:t>
            </a:r>
            <a:endParaRPr lang="en" b="1" dirty="0">
              <a:solidFill>
                <a:srgbClr val="C00000"/>
              </a:solidFill>
              <a:latin typeface="+mj-lt"/>
            </a:endParaRPr>
          </a:p>
        </p:txBody>
      </p:sp>
      <p:pic>
        <p:nvPicPr>
          <p:cNvPr id="6" name="Рисунок 5">
            <a:extLst>
              <a:ext uri="{FF2B5EF4-FFF2-40B4-BE49-F238E27FC236}">
                <a16:creationId xmlns:a16="http://schemas.microsoft.com/office/drawing/2014/main" id="{FCD19892-7740-6ADA-77A5-E4F3EC6B0FA7}"/>
              </a:ext>
            </a:extLst>
          </p:cNvPr>
          <p:cNvPicPr>
            <a:picLocks noChangeAspect="1"/>
          </p:cNvPicPr>
          <p:nvPr/>
        </p:nvPicPr>
        <p:blipFill>
          <a:blip r:embed="rId2"/>
          <a:stretch>
            <a:fillRect/>
          </a:stretch>
        </p:blipFill>
        <p:spPr>
          <a:xfrm>
            <a:off x="179513" y="493111"/>
            <a:ext cx="8640959" cy="5557898"/>
          </a:xfrm>
          <a:prstGeom prst="rect">
            <a:avLst/>
          </a:prstGeom>
        </p:spPr>
      </p:pic>
      <p:sp>
        <p:nvSpPr>
          <p:cNvPr id="8" name="TextBox 7">
            <a:extLst>
              <a:ext uri="{FF2B5EF4-FFF2-40B4-BE49-F238E27FC236}">
                <a16:creationId xmlns:a16="http://schemas.microsoft.com/office/drawing/2014/main" id="{960C2F79-8DE2-44E8-21B8-3BECF9C61B53}"/>
              </a:ext>
            </a:extLst>
          </p:cNvPr>
          <p:cNvSpPr txBox="1"/>
          <p:nvPr/>
        </p:nvSpPr>
        <p:spPr>
          <a:xfrm>
            <a:off x="1" y="6084003"/>
            <a:ext cx="9036496" cy="830997"/>
          </a:xfrm>
          <a:prstGeom prst="rect">
            <a:avLst/>
          </a:prstGeom>
          <a:noFill/>
        </p:spPr>
        <p:txBody>
          <a:bodyPr wrap="square">
            <a:spAutoFit/>
          </a:bodyPr>
          <a:lstStyle/>
          <a:p>
            <a:pPr algn="ctr"/>
            <a:r>
              <a:rPr lang="en" sz="1200" b="1" dirty="0" err="1">
                <a:effectLst/>
                <a:latin typeface="Arial" panose="020B0604020202020204" pitchFamily="34" charset="0"/>
                <a:cs typeface="Arial" panose="020B0604020202020204" pitchFamily="34" charset="0"/>
              </a:rPr>
              <a:t>ACEi</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angiotensin-converting enzyme inhibitor; </a:t>
            </a:r>
            <a:r>
              <a:rPr lang="en" sz="1200" b="1" dirty="0">
                <a:effectLst/>
                <a:latin typeface="Arial" panose="020B0604020202020204" pitchFamily="34" charset="0"/>
                <a:cs typeface="Arial" panose="020B0604020202020204" pitchFamily="34" charset="0"/>
              </a:rPr>
              <a:t>ARB</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angiotensin receptor blocker; </a:t>
            </a:r>
            <a:r>
              <a:rPr lang="en" sz="1200" b="1" dirty="0">
                <a:effectLst/>
                <a:latin typeface="Arial" panose="020B0604020202020204" pitchFamily="34" charset="0"/>
                <a:cs typeface="Arial" panose="020B0604020202020204" pitchFamily="34" charset="0"/>
              </a:rPr>
              <a:t>ARNI</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angiotensin receptor </a:t>
            </a:r>
            <a:r>
              <a:rPr lang="en" sz="1200" dirty="0" err="1">
                <a:effectLst/>
                <a:latin typeface="Arial" panose="020B0604020202020204" pitchFamily="34" charset="0"/>
                <a:cs typeface="Arial" panose="020B0604020202020204" pitchFamily="34" charset="0"/>
              </a:rPr>
              <a:t>neprilysin</a:t>
            </a:r>
            <a:r>
              <a:rPr lang="en" sz="1200" dirty="0">
                <a:effectLst/>
                <a:latin typeface="Arial" panose="020B0604020202020204" pitchFamily="34" charset="0"/>
                <a:cs typeface="Arial" panose="020B0604020202020204" pitchFamily="34" charset="0"/>
              </a:rPr>
              <a:t> inhibitor; </a:t>
            </a:r>
            <a:r>
              <a:rPr lang="en" sz="1200" b="1" dirty="0">
                <a:effectLst/>
                <a:latin typeface="Arial" panose="020B0604020202020204" pitchFamily="34" charset="0"/>
                <a:cs typeface="Arial" panose="020B0604020202020204" pitchFamily="34" charset="0"/>
              </a:rPr>
              <a:t>LVEF</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left ventricular ejection fraction</a:t>
            </a:r>
            <a:r>
              <a:rPr lang="en" sz="1200" b="1" dirty="0">
                <a:effectLst/>
                <a:latin typeface="Arial" panose="020B0604020202020204" pitchFamily="34" charset="0"/>
                <a:cs typeface="Arial" panose="020B0604020202020204" pitchFamily="34" charset="0"/>
              </a:rPr>
              <a:t>; LVOTO </a:t>
            </a:r>
            <a:r>
              <a:rPr lang="en" sz="1200" dirty="0">
                <a:effectLst/>
                <a:latin typeface="Arial" panose="020B0604020202020204" pitchFamily="34" charset="0"/>
                <a:cs typeface="Arial" panose="020B0604020202020204" pitchFamily="34" charset="0"/>
              </a:rPr>
              <a:t>- left ventricular outflow tract obstruction; </a:t>
            </a:r>
            <a:r>
              <a:rPr lang="en" sz="1200" b="1" dirty="0">
                <a:effectLst/>
                <a:latin typeface="Arial" panose="020B0604020202020204" pitchFamily="34" charset="0"/>
                <a:cs typeface="Arial" panose="020B0604020202020204" pitchFamily="34" charset="0"/>
              </a:rPr>
              <a:t>MCS</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mechanical circulatory support; </a:t>
            </a:r>
            <a:r>
              <a:rPr lang="en" sz="1200" b="1" dirty="0">
                <a:effectLst/>
                <a:latin typeface="Arial" panose="020B0604020202020204" pitchFamily="34" charset="0"/>
                <a:cs typeface="Arial" panose="020B0604020202020204" pitchFamily="34" charset="0"/>
              </a:rPr>
              <a:t>MRA</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mineralocorticoid receptor antagonist; </a:t>
            </a:r>
            <a:r>
              <a:rPr lang="en" sz="1200" b="1" dirty="0">
                <a:effectLst/>
                <a:latin typeface="Arial" panose="020B0604020202020204" pitchFamily="34" charset="0"/>
                <a:cs typeface="Arial" panose="020B0604020202020204" pitchFamily="34" charset="0"/>
              </a:rPr>
              <a:t>NYHA</a:t>
            </a:r>
            <a:r>
              <a:rPr lang="en" sz="1200" b="1"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 New York Heart Association; </a:t>
            </a:r>
            <a:r>
              <a:rPr lang="en" sz="1200" b="1" dirty="0">
                <a:effectLst/>
                <a:latin typeface="Arial" panose="020B0604020202020204" pitchFamily="34" charset="0"/>
                <a:cs typeface="Arial" panose="020B0604020202020204" pitchFamily="34" charset="0"/>
              </a:rPr>
              <a:t>SGLT2i</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sodium–glucose co- transporter 2 </a:t>
            </a:r>
            <a:r>
              <a:rPr lang="en" sz="1200" dirty="0" err="1">
                <a:effectLst/>
                <a:latin typeface="Arial" panose="020B0604020202020204" pitchFamily="34" charset="0"/>
                <a:cs typeface="Arial" panose="020B0604020202020204" pitchFamily="34" charset="0"/>
              </a:rPr>
              <a:t>inhibitor.</a:t>
            </a:r>
            <a:r>
              <a:rPr lang="en" sz="1200" dirty="0" err="1">
                <a:solidFill>
                  <a:srgbClr val="FFFFFF"/>
                </a:solidFill>
                <a:effectLst/>
                <a:latin typeface="Arial" panose="020B0604020202020204" pitchFamily="34" charset="0"/>
                <a:cs typeface="Arial" panose="020B0604020202020204" pitchFamily="34" charset="0"/>
              </a:rPr>
              <a:t>Imag</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05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69DE4-D587-D52C-0A14-7DBBEC1B343C}"/>
              </a:ext>
            </a:extLst>
          </p:cNvPr>
          <p:cNvSpPr txBox="1"/>
          <p:nvPr/>
        </p:nvSpPr>
        <p:spPr>
          <a:xfrm>
            <a:off x="251520" y="116632"/>
            <a:ext cx="8352928" cy="369332"/>
          </a:xfrm>
          <a:prstGeom prst="rect">
            <a:avLst/>
          </a:prstGeom>
          <a:noFill/>
        </p:spPr>
        <p:txBody>
          <a:bodyPr wrap="square">
            <a:spAutoFit/>
          </a:bodyPr>
          <a:lstStyle/>
          <a:p>
            <a:pPr algn="ctr"/>
            <a:r>
              <a:rPr lang="en" sz="1800" b="1" dirty="0">
                <a:solidFill>
                  <a:srgbClr val="C00000"/>
                </a:solidFill>
                <a:effectLst/>
                <a:latin typeface="+mj-lt"/>
              </a:rPr>
              <a:t>Atrial fibrillation burden and management in cardiomyopathies (1) </a:t>
            </a:r>
            <a:endParaRPr lang="en" dirty="0">
              <a:solidFill>
                <a:srgbClr val="C00000"/>
              </a:solidFill>
              <a:latin typeface="+mj-lt"/>
            </a:endParaRPr>
          </a:p>
        </p:txBody>
      </p:sp>
      <p:pic>
        <p:nvPicPr>
          <p:cNvPr id="6" name="Рисунок 5">
            <a:extLst>
              <a:ext uri="{FF2B5EF4-FFF2-40B4-BE49-F238E27FC236}">
                <a16:creationId xmlns:a16="http://schemas.microsoft.com/office/drawing/2014/main" id="{809E50BD-4B3C-2008-215C-5E23CE1CDE69}"/>
              </a:ext>
            </a:extLst>
          </p:cNvPr>
          <p:cNvPicPr>
            <a:picLocks noChangeAspect="1"/>
          </p:cNvPicPr>
          <p:nvPr/>
        </p:nvPicPr>
        <p:blipFill rotWithShape="1">
          <a:blip r:embed="rId2"/>
          <a:srcRect b="34955"/>
          <a:stretch/>
        </p:blipFill>
        <p:spPr>
          <a:xfrm>
            <a:off x="251519" y="485963"/>
            <a:ext cx="8694231" cy="5391309"/>
          </a:xfrm>
          <a:prstGeom prst="rect">
            <a:avLst/>
          </a:prstGeom>
        </p:spPr>
      </p:pic>
      <p:sp>
        <p:nvSpPr>
          <p:cNvPr id="8" name="TextBox 7">
            <a:extLst>
              <a:ext uri="{FF2B5EF4-FFF2-40B4-BE49-F238E27FC236}">
                <a16:creationId xmlns:a16="http://schemas.microsoft.com/office/drawing/2014/main" id="{137456E1-69B9-7145-814A-CD43425BDE90}"/>
              </a:ext>
            </a:extLst>
          </p:cNvPr>
          <p:cNvSpPr txBox="1"/>
          <p:nvPr/>
        </p:nvSpPr>
        <p:spPr>
          <a:xfrm>
            <a:off x="65295" y="5956538"/>
            <a:ext cx="9013409" cy="830997"/>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AF</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atrial fibrillation; </a:t>
            </a:r>
            <a:r>
              <a:rPr lang="en" sz="1200" b="1" dirty="0">
                <a:effectLst/>
                <a:latin typeface="Arial" panose="020B0604020202020204" pitchFamily="34" charset="0"/>
                <a:cs typeface="Arial" panose="020B0604020202020204" pitchFamily="34" charset="0"/>
              </a:rPr>
              <a:t>ARVC</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 arrhythmogenic right ventricular cardiomyopathy; </a:t>
            </a:r>
            <a:r>
              <a:rPr lang="en" sz="1200" b="1" dirty="0">
                <a:effectLst/>
                <a:latin typeface="Arial" panose="020B0604020202020204" pitchFamily="34" charset="0"/>
                <a:cs typeface="Arial" panose="020B0604020202020204" pitchFamily="34" charset="0"/>
              </a:rPr>
              <a:t>AV</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atrioventricular; </a:t>
            </a:r>
            <a:r>
              <a:rPr lang="en" sz="1200" b="1" dirty="0" err="1">
                <a:effectLst/>
                <a:latin typeface="Arial" panose="020B0604020202020204" pitchFamily="34" charset="0"/>
                <a:cs typeface="Arial" panose="020B0604020202020204" pitchFamily="34" charset="0"/>
              </a:rPr>
              <a:t>CrCl</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creatinine clearance; </a:t>
            </a:r>
            <a:r>
              <a:rPr lang="en" sz="1200" b="1" dirty="0">
                <a:effectLst/>
                <a:latin typeface="Arial" panose="020B0604020202020204" pitchFamily="34" charset="0"/>
                <a:cs typeface="Arial" panose="020B0604020202020204" pitchFamily="34" charset="0"/>
              </a:rPr>
              <a:t>CRT</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cardiac magnetic resonance; </a:t>
            </a:r>
            <a:r>
              <a:rPr lang="en" sz="1200" b="1" dirty="0">
                <a:effectLst/>
                <a:latin typeface="Arial" panose="020B0604020202020204" pitchFamily="34" charset="0"/>
                <a:cs typeface="Arial" panose="020B0604020202020204" pitchFamily="34" charset="0"/>
              </a:rPr>
              <a:t>DCM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dilated cardiomyopathy; </a:t>
            </a:r>
            <a:r>
              <a:rPr lang="en" sz="1200" b="1" dirty="0">
                <a:effectLst/>
                <a:latin typeface="Arial" panose="020B0604020202020204" pitchFamily="34" charset="0"/>
                <a:cs typeface="Arial" panose="020B0604020202020204" pitchFamily="34" charset="0"/>
              </a:rPr>
              <a:t>HCM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hypertrophic cardiomyopathy; </a:t>
            </a:r>
            <a:r>
              <a:rPr lang="en" sz="1200" b="1" dirty="0">
                <a:effectLst/>
                <a:latin typeface="Arial" panose="020B0604020202020204" pitchFamily="34" charset="0"/>
                <a:cs typeface="Arial" panose="020B0604020202020204" pitchFamily="34" charset="0"/>
              </a:rPr>
              <a:t>HF</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heart failure; </a:t>
            </a:r>
            <a:r>
              <a:rPr lang="en" sz="1200" b="1" dirty="0" err="1">
                <a:effectLst/>
                <a:latin typeface="Arial" panose="020B0604020202020204" pitchFamily="34" charset="0"/>
                <a:cs typeface="Arial" panose="020B0604020202020204" pitchFamily="34" charset="0"/>
              </a:rPr>
              <a:t>HFpEF</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heart failure with preserved ejection fraction; </a:t>
            </a:r>
            <a:r>
              <a:rPr lang="en" sz="1200" b="1" dirty="0">
                <a:effectLst/>
                <a:latin typeface="Arial" panose="020B0604020202020204" pitchFamily="34" charset="0"/>
                <a:cs typeface="Arial" panose="020B0604020202020204" pitchFamily="34" charset="0"/>
              </a:rPr>
              <a:t>LMNA</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err="1">
                <a:effectLst/>
                <a:latin typeface="Arial" panose="020B0604020202020204" pitchFamily="34" charset="0"/>
                <a:cs typeface="Arial" panose="020B0604020202020204" pitchFamily="34" charset="0"/>
              </a:rPr>
              <a:t>lamin</a:t>
            </a:r>
            <a:r>
              <a:rPr lang="en" sz="1200" dirty="0">
                <a:effectLst/>
                <a:latin typeface="Arial" panose="020B0604020202020204" pitchFamily="34" charset="0"/>
                <a:cs typeface="Arial" panose="020B0604020202020204" pitchFamily="34" charset="0"/>
              </a:rPr>
              <a:t> A/C; </a:t>
            </a:r>
            <a:r>
              <a:rPr lang="en" sz="1200" b="1" dirty="0">
                <a:effectLst/>
                <a:latin typeface="Arial" panose="020B0604020202020204" pitchFamily="34" charset="0"/>
                <a:cs typeface="Arial" panose="020B0604020202020204" pitchFamily="34" charset="0"/>
              </a:rPr>
              <a:t>LV</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left ventricular; </a:t>
            </a:r>
            <a:r>
              <a:rPr lang="en" sz="1200" b="1" dirty="0">
                <a:effectLst/>
                <a:latin typeface="Arial" panose="020B0604020202020204" pitchFamily="34" charset="0"/>
                <a:cs typeface="Arial" panose="020B0604020202020204" pitchFamily="34" charset="0"/>
              </a:rPr>
              <a:t>LVEF</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left ventricular ejection fraction; </a:t>
            </a:r>
            <a:r>
              <a:rPr lang="en" sz="1200" b="1" dirty="0">
                <a:effectLst/>
                <a:latin typeface="Arial" panose="020B0604020202020204" pitchFamily="34" charset="0"/>
                <a:cs typeface="Arial" panose="020B0604020202020204" pitchFamily="34" charset="0"/>
              </a:rPr>
              <a:t>NDLVC</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non-dilated left ventricular cardiomyopathy; QRS, Q, R, and S waves of an ECG; </a:t>
            </a:r>
            <a:r>
              <a:rPr lang="en" sz="1200" b="1" dirty="0">
                <a:effectLst/>
                <a:latin typeface="Arial" panose="020B0604020202020204" pitchFamily="34" charset="0"/>
                <a:cs typeface="Arial" panose="020B0604020202020204" pitchFamily="34" charset="0"/>
              </a:rPr>
              <a:t>RCM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restrictive cardiomyopathy.</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239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69DE4-D587-D52C-0A14-7DBBEC1B343C}"/>
              </a:ext>
            </a:extLst>
          </p:cNvPr>
          <p:cNvSpPr txBox="1"/>
          <p:nvPr/>
        </p:nvSpPr>
        <p:spPr>
          <a:xfrm>
            <a:off x="251520" y="116632"/>
            <a:ext cx="8352928" cy="369332"/>
          </a:xfrm>
          <a:prstGeom prst="rect">
            <a:avLst/>
          </a:prstGeom>
          <a:noFill/>
        </p:spPr>
        <p:txBody>
          <a:bodyPr wrap="square">
            <a:spAutoFit/>
          </a:bodyPr>
          <a:lstStyle/>
          <a:p>
            <a:pPr algn="ctr"/>
            <a:r>
              <a:rPr lang="en" sz="1800" b="1" dirty="0">
                <a:solidFill>
                  <a:srgbClr val="C00000"/>
                </a:solidFill>
                <a:effectLst/>
                <a:latin typeface="+mj-lt"/>
              </a:rPr>
              <a:t>Atrial fibrillation burden and management in cardiomyopathies (2) </a:t>
            </a:r>
            <a:endParaRPr lang="en" dirty="0">
              <a:solidFill>
                <a:srgbClr val="C00000"/>
              </a:solidFill>
              <a:latin typeface="+mj-lt"/>
            </a:endParaRPr>
          </a:p>
        </p:txBody>
      </p:sp>
      <p:pic>
        <p:nvPicPr>
          <p:cNvPr id="6" name="Рисунок 5">
            <a:extLst>
              <a:ext uri="{FF2B5EF4-FFF2-40B4-BE49-F238E27FC236}">
                <a16:creationId xmlns:a16="http://schemas.microsoft.com/office/drawing/2014/main" id="{809E50BD-4B3C-2008-215C-5E23CE1CDE69}"/>
              </a:ext>
            </a:extLst>
          </p:cNvPr>
          <p:cNvPicPr>
            <a:picLocks noChangeAspect="1"/>
          </p:cNvPicPr>
          <p:nvPr/>
        </p:nvPicPr>
        <p:blipFill rotWithShape="1">
          <a:blip r:embed="rId2"/>
          <a:srcRect t="65045"/>
          <a:stretch/>
        </p:blipFill>
        <p:spPr>
          <a:xfrm>
            <a:off x="251520" y="2072052"/>
            <a:ext cx="8694231" cy="3009956"/>
          </a:xfrm>
          <a:prstGeom prst="rect">
            <a:avLst/>
          </a:prstGeom>
        </p:spPr>
      </p:pic>
      <p:sp>
        <p:nvSpPr>
          <p:cNvPr id="8" name="TextBox 7">
            <a:extLst>
              <a:ext uri="{FF2B5EF4-FFF2-40B4-BE49-F238E27FC236}">
                <a16:creationId xmlns:a16="http://schemas.microsoft.com/office/drawing/2014/main" id="{137456E1-69B9-7145-814A-CD43425BDE90}"/>
              </a:ext>
            </a:extLst>
          </p:cNvPr>
          <p:cNvSpPr txBox="1"/>
          <p:nvPr/>
        </p:nvSpPr>
        <p:spPr>
          <a:xfrm>
            <a:off x="65295" y="5956538"/>
            <a:ext cx="9013409" cy="830997"/>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AF</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atrial fibrillation; </a:t>
            </a:r>
            <a:r>
              <a:rPr lang="en" sz="1200" b="1" dirty="0">
                <a:effectLst/>
                <a:latin typeface="Arial" panose="020B0604020202020204" pitchFamily="34" charset="0"/>
                <a:cs typeface="Arial" panose="020B0604020202020204" pitchFamily="34" charset="0"/>
              </a:rPr>
              <a:t>ARVC</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 arrhythmogenic right ventricular cardiomyopathy; </a:t>
            </a:r>
            <a:r>
              <a:rPr lang="en" sz="1200" b="1" dirty="0">
                <a:effectLst/>
                <a:latin typeface="Arial" panose="020B0604020202020204" pitchFamily="34" charset="0"/>
                <a:cs typeface="Arial" panose="020B0604020202020204" pitchFamily="34" charset="0"/>
              </a:rPr>
              <a:t>AV</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atrioventricular; </a:t>
            </a:r>
            <a:r>
              <a:rPr lang="en" sz="1200" b="1" dirty="0" err="1">
                <a:effectLst/>
                <a:latin typeface="Arial" panose="020B0604020202020204" pitchFamily="34" charset="0"/>
                <a:cs typeface="Arial" panose="020B0604020202020204" pitchFamily="34" charset="0"/>
              </a:rPr>
              <a:t>CrCl</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creatinine clearance; </a:t>
            </a:r>
            <a:r>
              <a:rPr lang="en" sz="1200" b="1" dirty="0">
                <a:effectLst/>
                <a:latin typeface="Arial" panose="020B0604020202020204" pitchFamily="34" charset="0"/>
                <a:cs typeface="Arial" panose="020B0604020202020204" pitchFamily="34" charset="0"/>
              </a:rPr>
              <a:t>CRT</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cardiac magnetic resonance; </a:t>
            </a:r>
            <a:r>
              <a:rPr lang="en" sz="1200" b="1" dirty="0">
                <a:effectLst/>
                <a:latin typeface="Arial" panose="020B0604020202020204" pitchFamily="34" charset="0"/>
                <a:cs typeface="Arial" panose="020B0604020202020204" pitchFamily="34" charset="0"/>
              </a:rPr>
              <a:t>DCM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dilated cardiomyopathy; </a:t>
            </a:r>
            <a:r>
              <a:rPr lang="en" sz="1200" b="1" dirty="0">
                <a:effectLst/>
                <a:latin typeface="Arial" panose="020B0604020202020204" pitchFamily="34" charset="0"/>
                <a:cs typeface="Arial" panose="020B0604020202020204" pitchFamily="34" charset="0"/>
              </a:rPr>
              <a:t>HCM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hypertrophic cardiomyopathy; </a:t>
            </a:r>
            <a:r>
              <a:rPr lang="en" sz="1200" b="1" dirty="0">
                <a:effectLst/>
                <a:latin typeface="Arial" panose="020B0604020202020204" pitchFamily="34" charset="0"/>
                <a:cs typeface="Arial" panose="020B0604020202020204" pitchFamily="34" charset="0"/>
              </a:rPr>
              <a:t>HF</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heart failure; </a:t>
            </a:r>
            <a:r>
              <a:rPr lang="en" sz="1200" b="1" dirty="0" err="1">
                <a:effectLst/>
                <a:latin typeface="Arial" panose="020B0604020202020204" pitchFamily="34" charset="0"/>
                <a:cs typeface="Arial" panose="020B0604020202020204" pitchFamily="34" charset="0"/>
              </a:rPr>
              <a:t>HFpEF</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heart failure with preserved ejection fraction; </a:t>
            </a:r>
            <a:r>
              <a:rPr lang="en" sz="1200" b="1" dirty="0">
                <a:effectLst/>
                <a:latin typeface="Arial" panose="020B0604020202020204" pitchFamily="34" charset="0"/>
                <a:cs typeface="Arial" panose="020B0604020202020204" pitchFamily="34" charset="0"/>
              </a:rPr>
              <a:t>LMNA</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err="1">
                <a:effectLst/>
                <a:latin typeface="Arial" panose="020B0604020202020204" pitchFamily="34" charset="0"/>
                <a:cs typeface="Arial" panose="020B0604020202020204" pitchFamily="34" charset="0"/>
              </a:rPr>
              <a:t>lamin</a:t>
            </a:r>
            <a:r>
              <a:rPr lang="en" sz="1200" dirty="0">
                <a:effectLst/>
                <a:latin typeface="Arial" panose="020B0604020202020204" pitchFamily="34" charset="0"/>
                <a:cs typeface="Arial" panose="020B0604020202020204" pitchFamily="34" charset="0"/>
              </a:rPr>
              <a:t> A/C; </a:t>
            </a:r>
            <a:r>
              <a:rPr lang="en" sz="1200" b="1" dirty="0">
                <a:effectLst/>
                <a:latin typeface="Arial" panose="020B0604020202020204" pitchFamily="34" charset="0"/>
                <a:cs typeface="Arial" panose="020B0604020202020204" pitchFamily="34" charset="0"/>
              </a:rPr>
              <a:t>LV</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left ventricular; </a:t>
            </a:r>
            <a:r>
              <a:rPr lang="en" sz="1200" b="1" dirty="0">
                <a:effectLst/>
                <a:latin typeface="Arial" panose="020B0604020202020204" pitchFamily="34" charset="0"/>
                <a:cs typeface="Arial" panose="020B0604020202020204" pitchFamily="34" charset="0"/>
              </a:rPr>
              <a:t>LVEF</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left ventricular ejection fraction; </a:t>
            </a:r>
            <a:r>
              <a:rPr lang="en" sz="1200" b="1" dirty="0">
                <a:effectLst/>
                <a:latin typeface="Arial" panose="020B0604020202020204" pitchFamily="34" charset="0"/>
                <a:cs typeface="Arial" panose="020B0604020202020204" pitchFamily="34" charset="0"/>
              </a:rPr>
              <a:t>NDLVC</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non-dilated left ventricular cardiomyopathy; QRS, Q, R, and S waves of an ECG; </a:t>
            </a:r>
            <a:r>
              <a:rPr lang="en" sz="1200" b="1" dirty="0">
                <a:effectLst/>
                <a:latin typeface="Arial" panose="020B0604020202020204" pitchFamily="34" charset="0"/>
                <a:cs typeface="Arial" panose="020B0604020202020204" pitchFamily="34" charset="0"/>
              </a:rPr>
              <a:t>RCM</a:t>
            </a:r>
            <a:r>
              <a:rPr lang="en" sz="1200" b="1"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restrictive cardiomyopathy.</a:t>
            </a:r>
            <a:endParaRPr lang="en" sz="1200" dirty="0">
              <a:latin typeface="Arial" panose="020B060402020202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88215285-9DC5-D5B5-5EA2-F26DD62A306B}"/>
              </a:ext>
            </a:extLst>
          </p:cNvPr>
          <p:cNvPicPr>
            <a:picLocks noChangeAspect="1"/>
          </p:cNvPicPr>
          <p:nvPr/>
        </p:nvPicPr>
        <p:blipFill rotWithShape="1">
          <a:blip r:embed="rId2"/>
          <a:srcRect b="85343"/>
          <a:stretch/>
        </p:blipFill>
        <p:spPr>
          <a:xfrm>
            <a:off x="258785" y="851850"/>
            <a:ext cx="8694231" cy="1214845"/>
          </a:xfrm>
          <a:prstGeom prst="rect">
            <a:avLst/>
          </a:prstGeom>
        </p:spPr>
      </p:pic>
    </p:spTree>
    <p:extLst>
      <p:ext uri="{BB962C8B-B14F-4D97-AF65-F5344CB8AC3E}">
        <p14:creationId xmlns:p14="http://schemas.microsoft.com/office/powerpoint/2010/main" val="1848671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57E38E-28ED-B6D7-BA2A-4BA44FB8B121}"/>
              </a:ext>
            </a:extLst>
          </p:cNvPr>
          <p:cNvSpPr txBox="1"/>
          <p:nvPr/>
        </p:nvSpPr>
        <p:spPr>
          <a:xfrm>
            <a:off x="107504" y="188640"/>
            <a:ext cx="8568952" cy="369332"/>
          </a:xfrm>
          <a:prstGeom prst="rect">
            <a:avLst/>
          </a:prstGeom>
          <a:noFill/>
        </p:spPr>
        <p:txBody>
          <a:bodyPr wrap="square">
            <a:spAutoFit/>
          </a:bodyPr>
          <a:lstStyle/>
          <a:p>
            <a:pPr algn="ctr"/>
            <a:r>
              <a:rPr lang="en" sz="1800" b="1" dirty="0">
                <a:solidFill>
                  <a:srgbClr val="C00000"/>
                </a:solidFill>
                <a:effectLst/>
                <a:latin typeface="+mj-lt"/>
              </a:rPr>
              <a:t>General guidance for daily activity for patients with cardiomyopathies (1) </a:t>
            </a:r>
            <a:endParaRPr lang="en" dirty="0">
              <a:solidFill>
                <a:srgbClr val="C00000"/>
              </a:solidFill>
              <a:latin typeface="+mj-lt"/>
            </a:endParaRPr>
          </a:p>
        </p:txBody>
      </p:sp>
      <p:pic>
        <p:nvPicPr>
          <p:cNvPr id="6" name="Рисунок 5">
            <a:extLst>
              <a:ext uri="{FF2B5EF4-FFF2-40B4-BE49-F238E27FC236}">
                <a16:creationId xmlns:a16="http://schemas.microsoft.com/office/drawing/2014/main" id="{C0175F94-E3A0-4BC1-E6A2-F56F6DA9DFEB}"/>
              </a:ext>
            </a:extLst>
          </p:cNvPr>
          <p:cNvPicPr>
            <a:picLocks noChangeAspect="1"/>
          </p:cNvPicPr>
          <p:nvPr/>
        </p:nvPicPr>
        <p:blipFill>
          <a:blip r:embed="rId2"/>
          <a:stretch>
            <a:fillRect/>
          </a:stretch>
        </p:blipFill>
        <p:spPr>
          <a:xfrm>
            <a:off x="971600" y="647853"/>
            <a:ext cx="7486600" cy="5783061"/>
          </a:xfrm>
          <a:prstGeom prst="rect">
            <a:avLst/>
          </a:prstGeom>
        </p:spPr>
      </p:pic>
      <p:pic>
        <p:nvPicPr>
          <p:cNvPr id="1026" name="Picture 2" descr="Физическая активность и здоровье">
            <a:extLst>
              <a:ext uri="{FF2B5EF4-FFF2-40B4-BE49-F238E27FC236}">
                <a16:creationId xmlns:a16="http://schemas.microsoft.com/office/drawing/2014/main" id="{ED993B2C-DB4E-A05E-55A6-1F09E11B5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268760"/>
            <a:ext cx="719336" cy="6770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Диета – Бесплатные иконки: еда">
            <a:extLst>
              <a:ext uri="{FF2B5EF4-FFF2-40B4-BE49-F238E27FC236}">
                <a16:creationId xmlns:a16="http://schemas.microsoft.com/office/drawing/2014/main" id="{6FD6EE80-0A1C-2701-0038-54FA9B414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426" y="2539675"/>
            <a:ext cx="924694" cy="9246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урение вредно для здоровья PNG , Не курить, Не курить, курить значок  иллюстрации PNG картинки и пнг рисунок для бесплатной загрузки">
            <a:extLst>
              <a:ext uri="{FF2B5EF4-FFF2-40B4-BE49-F238E27FC236}">
                <a16:creationId xmlns:a16="http://schemas.microsoft.com/office/drawing/2014/main" id="{16F17353-09DA-4BBD-9778-92A1D32AB2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4986755"/>
            <a:ext cx="1223392" cy="122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96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6F1046-6F75-0CA2-5F16-00B8698E588E}"/>
              </a:ext>
            </a:extLst>
          </p:cNvPr>
          <p:cNvSpPr txBox="1"/>
          <p:nvPr/>
        </p:nvSpPr>
        <p:spPr>
          <a:xfrm>
            <a:off x="107504" y="188640"/>
            <a:ext cx="8568952" cy="369332"/>
          </a:xfrm>
          <a:prstGeom prst="rect">
            <a:avLst/>
          </a:prstGeom>
          <a:noFill/>
        </p:spPr>
        <p:txBody>
          <a:bodyPr wrap="square">
            <a:spAutoFit/>
          </a:bodyPr>
          <a:lstStyle/>
          <a:p>
            <a:pPr algn="ctr"/>
            <a:r>
              <a:rPr lang="en" sz="1800" b="1" dirty="0">
                <a:solidFill>
                  <a:srgbClr val="C00000"/>
                </a:solidFill>
                <a:effectLst/>
                <a:latin typeface="+mj-lt"/>
              </a:rPr>
              <a:t>General guidance for daily activity for patients with cardiomyopathies (2) </a:t>
            </a:r>
            <a:endParaRPr lang="en" dirty="0">
              <a:solidFill>
                <a:srgbClr val="C00000"/>
              </a:solidFill>
              <a:latin typeface="+mj-lt"/>
            </a:endParaRPr>
          </a:p>
        </p:txBody>
      </p:sp>
      <p:pic>
        <p:nvPicPr>
          <p:cNvPr id="5" name="Рисунок 4">
            <a:extLst>
              <a:ext uri="{FF2B5EF4-FFF2-40B4-BE49-F238E27FC236}">
                <a16:creationId xmlns:a16="http://schemas.microsoft.com/office/drawing/2014/main" id="{58754576-231C-50D7-54BE-A97D735C5FB9}"/>
              </a:ext>
            </a:extLst>
          </p:cNvPr>
          <p:cNvPicPr>
            <a:picLocks noChangeAspect="1"/>
          </p:cNvPicPr>
          <p:nvPr/>
        </p:nvPicPr>
        <p:blipFill>
          <a:blip r:embed="rId2"/>
          <a:stretch>
            <a:fillRect/>
          </a:stretch>
        </p:blipFill>
        <p:spPr>
          <a:xfrm>
            <a:off x="972716" y="692696"/>
            <a:ext cx="7198568" cy="6037155"/>
          </a:xfrm>
          <a:prstGeom prst="rect">
            <a:avLst/>
          </a:prstGeom>
        </p:spPr>
      </p:pic>
    </p:spTree>
    <p:extLst>
      <p:ext uri="{BB962C8B-B14F-4D97-AF65-F5344CB8AC3E}">
        <p14:creationId xmlns:p14="http://schemas.microsoft.com/office/powerpoint/2010/main" val="3485614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891DE5-80A2-7DF0-8D46-917AA072F1F5}"/>
              </a:ext>
            </a:extLst>
          </p:cNvPr>
          <p:cNvSpPr txBox="1"/>
          <p:nvPr/>
        </p:nvSpPr>
        <p:spPr>
          <a:xfrm>
            <a:off x="107504" y="188640"/>
            <a:ext cx="8568952" cy="369332"/>
          </a:xfrm>
          <a:prstGeom prst="rect">
            <a:avLst/>
          </a:prstGeom>
          <a:noFill/>
        </p:spPr>
        <p:txBody>
          <a:bodyPr wrap="square">
            <a:spAutoFit/>
          </a:bodyPr>
          <a:lstStyle/>
          <a:p>
            <a:pPr algn="ctr"/>
            <a:r>
              <a:rPr lang="en" sz="1800" b="1" dirty="0">
                <a:solidFill>
                  <a:srgbClr val="C00000"/>
                </a:solidFill>
                <a:effectLst/>
                <a:latin typeface="+mj-lt"/>
              </a:rPr>
              <a:t>General guidance for daily activity for patients with cardiomyopathies (3) </a:t>
            </a:r>
            <a:endParaRPr lang="en" dirty="0">
              <a:solidFill>
                <a:srgbClr val="C00000"/>
              </a:solidFill>
              <a:latin typeface="+mj-lt"/>
            </a:endParaRPr>
          </a:p>
        </p:txBody>
      </p:sp>
      <p:pic>
        <p:nvPicPr>
          <p:cNvPr id="5" name="Рисунок 4">
            <a:extLst>
              <a:ext uri="{FF2B5EF4-FFF2-40B4-BE49-F238E27FC236}">
                <a16:creationId xmlns:a16="http://schemas.microsoft.com/office/drawing/2014/main" id="{3AEB005F-D761-5C80-930C-67C469AAEE9D}"/>
              </a:ext>
            </a:extLst>
          </p:cNvPr>
          <p:cNvPicPr>
            <a:picLocks noChangeAspect="1"/>
          </p:cNvPicPr>
          <p:nvPr/>
        </p:nvPicPr>
        <p:blipFill>
          <a:blip r:embed="rId2"/>
          <a:stretch>
            <a:fillRect/>
          </a:stretch>
        </p:blipFill>
        <p:spPr>
          <a:xfrm>
            <a:off x="971600" y="692697"/>
            <a:ext cx="6624735" cy="2968678"/>
          </a:xfrm>
          <a:prstGeom prst="rect">
            <a:avLst/>
          </a:prstGeom>
        </p:spPr>
      </p:pic>
      <p:pic>
        <p:nvPicPr>
          <p:cNvPr id="6" name="Рисунок 5">
            <a:extLst>
              <a:ext uri="{FF2B5EF4-FFF2-40B4-BE49-F238E27FC236}">
                <a16:creationId xmlns:a16="http://schemas.microsoft.com/office/drawing/2014/main" id="{50232D89-6CDD-BBDE-9B41-578A6AE1F332}"/>
              </a:ext>
            </a:extLst>
          </p:cNvPr>
          <p:cNvPicPr>
            <a:picLocks noChangeAspect="1"/>
          </p:cNvPicPr>
          <p:nvPr/>
        </p:nvPicPr>
        <p:blipFill>
          <a:blip r:embed="rId3"/>
          <a:stretch>
            <a:fillRect/>
          </a:stretch>
        </p:blipFill>
        <p:spPr>
          <a:xfrm>
            <a:off x="971600" y="3780465"/>
            <a:ext cx="6624736" cy="2888895"/>
          </a:xfrm>
          <a:prstGeom prst="rect">
            <a:avLst/>
          </a:prstGeom>
        </p:spPr>
      </p:pic>
      <p:pic>
        <p:nvPicPr>
          <p:cNvPr id="2050" name="Picture 2" descr="таблетки PNG рисунок, картинки и пнг прозрачный для бесплатной загрузки |  Pngtree">
            <a:extLst>
              <a:ext uri="{FF2B5EF4-FFF2-40B4-BE49-F238E27FC236}">
                <a16:creationId xmlns:a16="http://schemas.microsoft.com/office/drawing/2014/main" id="{7D4EC019-5EE7-E824-A67D-0D87A7F22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052736"/>
            <a:ext cx="1212726" cy="12127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Вакцинация от COVID-19">
            <a:extLst>
              <a:ext uri="{FF2B5EF4-FFF2-40B4-BE49-F238E27FC236}">
                <a16:creationId xmlns:a16="http://schemas.microsoft.com/office/drawing/2014/main" id="{BE19E4EB-6F6A-0014-04AE-B1A471714B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838"/>
          <a:stretch/>
        </p:blipFill>
        <p:spPr bwMode="auto">
          <a:xfrm>
            <a:off x="2051720" y="2625501"/>
            <a:ext cx="996702" cy="967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Автомобильные компьютерные иконки Светофор, автомобиль, угол, вождение, автомобиль  png | Klipartz">
            <a:extLst>
              <a:ext uri="{FF2B5EF4-FFF2-40B4-BE49-F238E27FC236}">
                <a16:creationId xmlns:a16="http://schemas.microsoft.com/office/drawing/2014/main" id="{ECA76F29-9851-A50D-EE85-DBD36F5277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5326905"/>
            <a:ext cx="2116832" cy="128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5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1B34E3-A9A5-236B-061B-2ECF11229380}"/>
              </a:ext>
            </a:extLst>
          </p:cNvPr>
          <p:cNvSpPr txBox="1"/>
          <p:nvPr/>
        </p:nvSpPr>
        <p:spPr>
          <a:xfrm>
            <a:off x="107504" y="188640"/>
            <a:ext cx="8568952" cy="369332"/>
          </a:xfrm>
          <a:prstGeom prst="rect">
            <a:avLst/>
          </a:prstGeom>
          <a:noFill/>
        </p:spPr>
        <p:txBody>
          <a:bodyPr wrap="square">
            <a:spAutoFit/>
          </a:bodyPr>
          <a:lstStyle/>
          <a:p>
            <a:pPr algn="ctr"/>
            <a:r>
              <a:rPr lang="en" sz="1800" b="1" dirty="0">
                <a:solidFill>
                  <a:srgbClr val="C00000"/>
                </a:solidFill>
                <a:effectLst/>
                <a:latin typeface="+mj-lt"/>
              </a:rPr>
              <a:t>General guidance for daily activity for patients with cardiomyopathies (4) </a:t>
            </a:r>
            <a:endParaRPr lang="en" dirty="0">
              <a:solidFill>
                <a:srgbClr val="C00000"/>
              </a:solidFill>
              <a:latin typeface="+mj-lt"/>
            </a:endParaRPr>
          </a:p>
        </p:txBody>
      </p:sp>
      <p:pic>
        <p:nvPicPr>
          <p:cNvPr id="5" name="Рисунок 4">
            <a:extLst>
              <a:ext uri="{FF2B5EF4-FFF2-40B4-BE49-F238E27FC236}">
                <a16:creationId xmlns:a16="http://schemas.microsoft.com/office/drawing/2014/main" id="{2446C2C8-E10D-D6BC-A9A3-804BCF8469F2}"/>
              </a:ext>
            </a:extLst>
          </p:cNvPr>
          <p:cNvPicPr>
            <a:picLocks noChangeAspect="1"/>
          </p:cNvPicPr>
          <p:nvPr/>
        </p:nvPicPr>
        <p:blipFill>
          <a:blip r:embed="rId2"/>
          <a:stretch>
            <a:fillRect/>
          </a:stretch>
        </p:blipFill>
        <p:spPr>
          <a:xfrm>
            <a:off x="755577" y="1168400"/>
            <a:ext cx="7763918" cy="4815252"/>
          </a:xfrm>
          <a:prstGeom prst="rect">
            <a:avLst/>
          </a:prstGeom>
        </p:spPr>
      </p:pic>
      <p:pic>
        <p:nvPicPr>
          <p:cNvPr id="3074" name="Picture 2" descr="путешествия png | PNGWing">
            <a:extLst>
              <a:ext uri="{FF2B5EF4-FFF2-40B4-BE49-F238E27FC236}">
                <a16:creationId xmlns:a16="http://schemas.microsoft.com/office/drawing/2014/main" id="{668FB75F-C284-6FE0-CDE3-5788363B0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420888"/>
            <a:ext cx="2184648" cy="14485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Инвестиционное и накопительное страхование жизни">
            <a:extLst>
              <a:ext uri="{FF2B5EF4-FFF2-40B4-BE49-F238E27FC236}">
                <a16:creationId xmlns:a16="http://schemas.microsoft.com/office/drawing/2014/main" id="{7584E317-C029-15D0-1329-836A3E650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350" y="4706035"/>
            <a:ext cx="2150897" cy="107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37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545390A-3038-4BE6-5A4F-2B695F148789}"/>
              </a:ext>
            </a:extLst>
          </p:cNvPr>
          <p:cNvPicPr>
            <a:picLocks noChangeAspect="1"/>
          </p:cNvPicPr>
          <p:nvPr/>
        </p:nvPicPr>
        <p:blipFill>
          <a:blip r:embed="rId2"/>
          <a:stretch>
            <a:fillRect/>
          </a:stretch>
        </p:blipFill>
        <p:spPr>
          <a:xfrm>
            <a:off x="1704018" y="917298"/>
            <a:ext cx="5326360" cy="3115837"/>
          </a:xfrm>
          <a:prstGeom prst="rect">
            <a:avLst/>
          </a:prstGeom>
        </p:spPr>
      </p:pic>
      <p:sp>
        <p:nvSpPr>
          <p:cNvPr id="4" name="TextBox 3">
            <a:extLst>
              <a:ext uri="{FF2B5EF4-FFF2-40B4-BE49-F238E27FC236}">
                <a16:creationId xmlns:a16="http://schemas.microsoft.com/office/drawing/2014/main" id="{590851BF-BC40-CDE0-3C0D-7845A38687F0}"/>
              </a:ext>
            </a:extLst>
          </p:cNvPr>
          <p:cNvSpPr txBox="1"/>
          <p:nvPr/>
        </p:nvSpPr>
        <p:spPr>
          <a:xfrm>
            <a:off x="2081198" y="182375"/>
            <a:ext cx="4572000" cy="369332"/>
          </a:xfrm>
          <a:prstGeom prst="rect">
            <a:avLst/>
          </a:prstGeom>
          <a:noFill/>
        </p:spPr>
        <p:txBody>
          <a:bodyPr wrap="square">
            <a:spAutoFit/>
          </a:bodyPr>
          <a:lstStyle/>
          <a:p>
            <a:pPr algn="ctr"/>
            <a:r>
              <a:rPr lang="en" sz="1800" b="1" dirty="0">
                <a:solidFill>
                  <a:srgbClr val="C00000"/>
                </a:solidFill>
                <a:effectLst/>
                <a:latin typeface="+mj-lt"/>
                <a:cs typeface="Arial" panose="020B0604020202020204" pitchFamily="34" charset="0"/>
              </a:rPr>
              <a:t>Guidelines</a:t>
            </a:r>
            <a:endParaRPr lang="en" b="1" dirty="0">
              <a:solidFill>
                <a:srgbClr val="C00000"/>
              </a:solidFill>
              <a:latin typeface="+mj-lt"/>
              <a:cs typeface="Arial" panose="020B0604020202020204" pitchFamily="34" charset="0"/>
            </a:endParaRPr>
          </a:p>
        </p:txBody>
      </p:sp>
      <p:pic>
        <p:nvPicPr>
          <p:cNvPr id="5" name="Рисунок 4">
            <a:extLst>
              <a:ext uri="{FF2B5EF4-FFF2-40B4-BE49-F238E27FC236}">
                <a16:creationId xmlns:a16="http://schemas.microsoft.com/office/drawing/2014/main" id="{699E9654-989E-2183-1885-B78B81BABC68}"/>
              </a:ext>
            </a:extLst>
          </p:cNvPr>
          <p:cNvPicPr>
            <a:picLocks noChangeAspect="1"/>
          </p:cNvPicPr>
          <p:nvPr/>
        </p:nvPicPr>
        <p:blipFill>
          <a:blip r:embed="rId3"/>
          <a:stretch>
            <a:fillRect/>
          </a:stretch>
        </p:blipFill>
        <p:spPr>
          <a:xfrm>
            <a:off x="685800" y="1037180"/>
            <a:ext cx="7772400" cy="4783640"/>
          </a:xfrm>
          <a:prstGeom prst="rect">
            <a:avLst/>
          </a:prstGeom>
        </p:spPr>
      </p:pic>
    </p:spTree>
    <p:extLst>
      <p:ext uri="{BB962C8B-B14F-4D97-AF65-F5344CB8AC3E}">
        <p14:creationId xmlns:p14="http://schemas.microsoft.com/office/powerpoint/2010/main" val="1872397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DBCFD3-29C1-778C-581F-3D46A0A6A7E3}"/>
              </a:ext>
            </a:extLst>
          </p:cNvPr>
          <p:cNvSpPr txBox="1"/>
          <p:nvPr/>
        </p:nvSpPr>
        <p:spPr>
          <a:xfrm>
            <a:off x="107504" y="188640"/>
            <a:ext cx="8568952" cy="369332"/>
          </a:xfrm>
          <a:prstGeom prst="rect">
            <a:avLst/>
          </a:prstGeom>
          <a:noFill/>
        </p:spPr>
        <p:txBody>
          <a:bodyPr wrap="square">
            <a:spAutoFit/>
          </a:bodyPr>
          <a:lstStyle/>
          <a:p>
            <a:pPr algn="ctr"/>
            <a:r>
              <a:rPr lang="en" sz="1800" b="1" dirty="0">
                <a:solidFill>
                  <a:srgbClr val="C00000"/>
                </a:solidFill>
                <a:effectLst/>
                <a:latin typeface="+mj-lt"/>
              </a:rPr>
              <a:t>General guidance for daily activity for patients with cardiomyopathies (5) </a:t>
            </a:r>
            <a:endParaRPr lang="en" dirty="0">
              <a:solidFill>
                <a:srgbClr val="C00000"/>
              </a:solidFill>
              <a:latin typeface="+mj-lt"/>
            </a:endParaRPr>
          </a:p>
        </p:txBody>
      </p:sp>
      <p:pic>
        <p:nvPicPr>
          <p:cNvPr id="5" name="Рисунок 4">
            <a:extLst>
              <a:ext uri="{FF2B5EF4-FFF2-40B4-BE49-F238E27FC236}">
                <a16:creationId xmlns:a16="http://schemas.microsoft.com/office/drawing/2014/main" id="{19E8D99B-79EF-751E-9A6A-28B0B023C2F3}"/>
              </a:ext>
            </a:extLst>
          </p:cNvPr>
          <p:cNvPicPr>
            <a:picLocks noChangeAspect="1"/>
          </p:cNvPicPr>
          <p:nvPr/>
        </p:nvPicPr>
        <p:blipFill>
          <a:blip r:embed="rId2"/>
          <a:stretch>
            <a:fillRect/>
          </a:stretch>
        </p:blipFill>
        <p:spPr>
          <a:xfrm>
            <a:off x="946175" y="764704"/>
            <a:ext cx="6891610" cy="5669098"/>
          </a:xfrm>
          <a:prstGeom prst="rect">
            <a:avLst/>
          </a:prstGeom>
        </p:spPr>
      </p:pic>
      <p:pic>
        <p:nvPicPr>
          <p:cNvPr id="4098" name="Picture 2" descr="Бесплатное образование Школа, школа, текст, логотип, высшее образование png  | PNGWing">
            <a:extLst>
              <a:ext uri="{FF2B5EF4-FFF2-40B4-BE49-F238E27FC236}">
                <a16:creationId xmlns:a16="http://schemas.microsoft.com/office/drawing/2014/main" id="{5E0C32F0-3237-50BA-071D-27387D390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349" y="3251392"/>
            <a:ext cx="2163754" cy="11521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обучение png | PNGWing">
            <a:extLst>
              <a:ext uri="{FF2B5EF4-FFF2-40B4-BE49-F238E27FC236}">
                <a16:creationId xmlns:a16="http://schemas.microsoft.com/office/drawing/2014/main" id="{00846536-0192-EFB4-6534-2D77833BC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75" y="4744027"/>
            <a:ext cx="2164928" cy="134926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Образовательные технологии Дистанционное обучение, Q6 Q7 Einkaufszentrum,  png | PNGWing">
            <a:extLst>
              <a:ext uri="{FF2B5EF4-FFF2-40B4-BE49-F238E27FC236}">
                <a16:creationId xmlns:a16="http://schemas.microsoft.com/office/drawing/2014/main" id="{5BB14221-2645-B034-C748-0FEA49446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7434" y="1195741"/>
            <a:ext cx="1974975" cy="146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41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7302DE-D9E9-81D6-3D4D-322910B017E8}"/>
              </a:ext>
            </a:extLst>
          </p:cNvPr>
          <p:cNvSpPr txBox="1"/>
          <p:nvPr/>
        </p:nvSpPr>
        <p:spPr>
          <a:xfrm>
            <a:off x="3491880" y="188640"/>
            <a:ext cx="2016224" cy="369332"/>
          </a:xfrm>
          <a:prstGeom prst="rect">
            <a:avLst/>
          </a:prstGeom>
          <a:noFill/>
        </p:spPr>
        <p:txBody>
          <a:bodyPr wrap="square">
            <a:spAutoFit/>
          </a:bodyPr>
          <a:lstStyle/>
          <a:p>
            <a:r>
              <a:rPr lang="en" sz="1800" b="1" dirty="0">
                <a:solidFill>
                  <a:srgbClr val="D6143D"/>
                </a:solidFill>
                <a:effectLst/>
                <a:latin typeface="GillSansNova"/>
              </a:rPr>
              <a:t>Key messages (1) </a:t>
            </a:r>
            <a:endParaRPr lang="en" dirty="0"/>
          </a:p>
        </p:txBody>
      </p:sp>
      <p:sp>
        <p:nvSpPr>
          <p:cNvPr id="7" name="TextBox 6">
            <a:extLst>
              <a:ext uri="{FF2B5EF4-FFF2-40B4-BE49-F238E27FC236}">
                <a16:creationId xmlns:a16="http://schemas.microsoft.com/office/drawing/2014/main" id="{CBA491B9-28AE-259D-780A-A6B5FF267CFC}"/>
              </a:ext>
            </a:extLst>
          </p:cNvPr>
          <p:cNvSpPr txBox="1"/>
          <p:nvPr/>
        </p:nvSpPr>
        <p:spPr>
          <a:xfrm>
            <a:off x="209940" y="692696"/>
            <a:ext cx="8538524" cy="923330"/>
          </a:xfrm>
          <a:prstGeom prst="rect">
            <a:avLst/>
          </a:prstGeom>
          <a:noFill/>
          <a:ln>
            <a:solidFill>
              <a:srgbClr val="002060"/>
            </a:solidFill>
          </a:ln>
        </p:spPr>
        <p:txBody>
          <a:bodyPr wrap="square">
            <a:spAutoFit/>
          </a:bodyPr>
          <a:lstStyle/>
          <a:p>
            <a:pPr algn="ctr"/>
            <a:r>
              <a:rPr lang="en" dirty="0">
                <a:effectLst/>
                <a:latin typeface="Arial" panose="020B0604020202020204" pitchFamily="34" charset="0"/>
                <a:cs typeface="Arial" panose="020B0604020202020204" pitchFamily="34" charset="0"/>
              </a:rPr>
              <a:t>Cardiomyopathies are more common than previously thought and they typically require nuanced management that may differ from the conventional approach to patients with arrhythmia or heart failure. </a:t>
            </a:r>
          </a:p>
        </p:txBody>
      </p:sp>
      <p:sp>
        <p:nvSpPr>
          <p:cNvPr id="9" name="TextBox 8">
            <a:extLst>
              <a:ext uri="{FF2B5EF4-FFF2-40B4-BE49-F238E27FC236}">
                <a16:creationId xmlns:a16="http://schemas.microsoft.com/office/drawing/2014/main" id="{BEAD1955-6D1B-9FFA-0774-705940C1B713}"/>
              </a:ext>
            </a:extLst>
          </p:cNvPr>
          <p:cNvSpPr txBox="1"/>
          <p:nvPr/>
        </p:nvSpPr>
        <p:spPr>
          <a:xfrm>
            <a:off x="209940" y="1844824"/>
            <a:ext cx="8496944" cy="923330"/>
          </a:xfrm>
          <a:prstGeom prst="rect">
            <a:avLst/>
          </a:prstGeom>
          <a:noFill/>
          <a:ln>
            <a:solidFill>
              <a:srgbClr val="002060"/>
            </a:solidFill>
          </a:ln>
        </p:spPr>
        <p:txBody>
          <a:bodyPr wrap="square">
            <a:spAutoFit/>
          </a:bodyPr>
          <a:lstStyle/>
          <a:p>
            <a:pPr algn="ctr"/>
            <a:r>
              <a:rPr lang="en" sz="1800" dirty="0">
                <a:effectLst/>
                <a:latin typeface="Arial" panose="020B0604020202020204" pitchFamily="34" charset="0"/>
                <a:cs typeface="Arial" panose="020B0604020202020204" pitchFamily="34" charset="0"/>
              </a:rPr>
              <a:t>Etiology is fundamental to the management of patients with heart muscle disease and careful and systematic description of the morphological and functional phenotype is a crucial first step in the diagnostic pathway. </a:t>
            </a:r>
            <a:endParaRPr lang="en" dirty="0">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1DD2D64-1037-3E9A-A2FE-9DEDCFF4164F}"/>
              </a:ext>
            </a:extLst>
          </p:cNvPr>
          <p:cNvSpPr txBox="1"/>
          <p:nvPr/>
        </p:nvSpPr>
        <p:spPr>
          <a:xfrm>
            <a:off x="209940" y="3010416"/>
            <a:ext cx="8455364" cy="646331"/>
          </a:xfrm>
          <a:prstGeom prst="rect">
            <a:avLst/>
          </a:prstGeom>
          <a:noFill/>
          <a:ln>
            <a:solidFill>
              <a:srgbClr val="002060"/>
            </a:solidFill>
          </a:ln>
        </p:spPr>
        <p:txBody>
          <a:bodyPr wrap="square">
            <a:spAutoFit/>
          </a:bodyPr>
          <a:lstStyle/>
          <a:p>
            <a:pPr algn="ctr"/>
            <a:r>
              <a:rPr lang="en" sz="1800" dirty="0">
                <a:effectLst/>
                <a:latin typeface="Arial" panose="020B0604020202020204" pitchFamily="34" charset="0"/>
                <a:cs typeface="Arial" panose="020B0604020202020204" pitchFamily="34" charset="0"/>
              </a:rPr>
              <a:t>An approach to nomenclature and diagnosis of cardiomyopathies that is based on the predominant phenotype at presentation is recommended. </a:t>
            </a:r>
            <a:endParaRPr lang="en" dirty="0">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8DA4339-9F1D-06A8-C314-3BD4BEF5AC6F}"/>
              </a:ext>
            </a:extLst>
          </p:cNvPr>
          <p:cNvSpPr txBox="1"/>
          <p:nvPr/>
        </p:nvSpPr>
        <p:spPr>
          <a:xfrm>
            <a:off x="209940" y="3917409"/>
            <a:ext cx="8455364" cy="923330"/>
          </a:xfrm>
          <a:prstGeom prst="rect">
            <a:avLst/>
          </a:prstGeom>
          <a:noFill/>
          <a:ln>
            <a:solidFill>
              <a:srgbClr val="002060"/>
            </a:solidFill>
          </a:ln>
        </p:spPr>
        <p:txBody>
          <a:bodyPr wrap="square">
            <a:spAutoFit/>
          </a:bodyPr>
          <a:lstStyle/>
          <a:p>
            <a:pPr algn="ctr"/>
            <a:r>
              <a:rPr lang="en" sz="1800" dirty="0">
                <a:effectLst/>
                <a:latin typeface="Arial" panose="020B0604020202020204" pitchFamily="34" charset="0"/>
                <a:cs typeface="Arial" panose="020B0604020202020204" pitchFamily="34" charset="0"/>
              </a:rPr>
              <a:t>Patients with cardiomyopathy may seek medical attention due to symptoms onset (HF or arrhythmia related), incidental abnormal findings, or as a result of family screening following the diagnosis in a relative. </a:t>
            </a:r>
            <a:endParaRPr lang="en" dirty="0">
              <a:effectLst/>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068B399-97DC-830C-87C1-C0915D08A547}"/>
              </a:ext>
            </a:extLst>
          </p:cNvPr>
          <p:cNvSpPr txBox="1"/>
          <p:nvPr/>
        </p:nvSpPr>
        <p:spPr>
          <a:xfrm>
            <a:off x="209940" y="5101401"/>
            <a:ext cx="8455364" cy="1200329"/>
          </a:xfrm>
          <a:prstGeom prst="rect">
            <a:avLst/>
          </a:prstGeom>
          <a:noFill/>
          <a:ln>
            <a:solidFill>
              <a:srgbClr val="002060"/>
            </a:solidFill>
          </a:ln>
        </p:spPr>
        <p:txBody>
          <a:bodyPr wrap="square">
            <a:spAutoFit/>
          </a:bodyPr>
          <a:lstStyle/>
          <a:p>
            <a:pPr algn="ctr"/>
            <a:r>
              <a:rPr lang="en" sz="1800" dirty="0">
                <a:effectLst/>
                <a:latin typeface="Arial" panose="020B0604020202020204" pitchFamily="34" charset="0"/>
                <a:cs typeface="Arial" panose="020B0604020202020204" pitchFamily="34" charset="0"/>
              </a:rPr>
              <a:t>Multimodality imaging to characterize the cardiac phenotype (morphology and function) including tissue characterization for non-</a:t>
            </a:r>
            <a:r>
              <a:rPr lang="en" sz="1800" dirty="0" err="1">
                <a:effectLst/>
                <a:latin typeface="Arial" panose="020B0604020202020204" pitchFamily="34" charset="0"/>
                <a:cs typeface="Arial" panose="020B0604020202020204" pitchFamily="34" charset="0"/>
              </a:rPr>
              <a:t>ischaemic</a:t>
            </a:r>
            <a:r>
              <a:rPr lang="en" sz="1800" dirty="0">
                <a:effectLst/>
                <a:latin typeface="Arial" panose="020B0604020202020204" pitchFamily="34" charset="0"/>
                <a:cs typeface="Arial" panose="020B0604020202020204" pitchFamily="34" charset="0"/>
              </a:rPr>
              <a:t> myocardial scar detection is necessary, in combination with a detailed personal and family history, clinical examination, electrocardiography, and laboratory investigations. </a:t>
            </a:r>
            <a:endParaRPr lang="en"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160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0F3B03-548B-B40B-8CC5-002729D437A6}"/>
              </a:ext>
            </a:extLst>
          </p:cNvPr>
          <p:cNvSpPr txBox="1"/>
          <p:nvPr/>
        </p:nvSpPr>
        <p:spPr>
          <a:xfrm>
            <a:off x="3491880" y="188640"/>
            <a:ext cx="2016224" cy="369332"/>
          </a:xfrm>
          <a:prstGeom prst="rect">
            <a:avLst/>
          </a:prstGeom>
          <a:noFill/>
        </p:spPr>
        <p:txBody>
          <a:bodyPr wrap="square">
            <a:spAutoFit/>
          </a:bodyPr>
          <a:lstStyle/>
          <a:p>
            <a:r>
              <a:rPr lang="en" sz="1800" b="1" dirty="0">
                <a:solidFill>
                  <a:srgbClr val="D6143D"/>
                </a:solidFill>
                <a:effectLst/>
                <a:latin typeface="GillSansNova"/>
              </a:rPr>
              <a:t>Key messages (2) </a:t>
            </a:r>
            <a:endParaRPr lang="en" dirty="0"/>
          </a:p>
        </p:txBody>
      </p:sp>
      <p:sp>
        <p:nvSpPr>
          <p:cNvPr id="6" name="TextBox 5">
            <a:extLst>
              <a:ext uri="{FF2B5EF4-FFF2-40B4-BE49-F238E27FC236}">
                <a16:creationId xmlns:a16="http://schemas.microsoft.com/office/drawing/2014/main" id="{5DA3D7C9-F289-7E1A-DE0B-0CD7E00BF1AD}"/>
              </a:ext>
            </a:extLst>
          </p:cNvPr>
          <p:cNvSpPr txBox="1"/>
          <p:nvPr/>
        </p:nvSpPr>
        <p:spPr>
          <a:xfrm>
            <a:off x="179512" y="764704"/>
            <a:ext cx="8784976" cy="646331"/>
          </a:xfrm>
          <a:prstGeom prst="rect">
            <a:avLst/>
          </a:prstGeom>
          <a:noFill/>
          <a:ln>
            <a:solidFill>
              <a:srgbClr val="002060"/>
            </a:solidFill>
          </a:ln>
        </p:spPr>
        <p:txBody>
          <a:bodyPr wrap="square">
            <a:spAutoFit/>
          </a:bodyPr>
          <a:lstStyle/>
          <a:p>
            <a:pPr algn="ctr"/>
            <a:r>
              <a:rPr lang="en" sz="1800" dirty="0">
                <a:effectLst/>
                <a:latin typeface="Arial" panose="020B0604020202020204" pitchFamily="34" charset="0"/>
                <a:cs typeface="Arial" panose="020B0604020202020204" pitchFamily="34" charset="0"/>
              </a:rPr>
              <a:t>Imaging results should always be interpreted in the overall clinical context, including genetic testing results, rather than in isolation. </a:t>
            </a:r>
            <a:endParaRPr lang="en" dirty="0">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AD15E8E-33B0-7AC4-06AB-3E17DF2E620B}"/>
              </a:ext>
            </a:extLst>
          </p:cNvPr>
          <p:cNvSpPr txBox="1"/>
          <p:nvPr/>
        </p:nvSpPr>
        <p:spPr>
          <a:xfrm>
            <a:off x="170736" y="1672923"/>
            <a:ext cx="8784976" cy="646331"/>
          </a:xfrm>
          <a:prstGeom prst="rect">
            <a:avLst/>
          </a:prstGeom>
          <a:noFill/>
          <a:ln>
            <a:solidFill>
              <a:srgbClr val="002060"/>
            </a:solidFill>
          </a:ln>
        </p:spPr>
        <p:txBody>
          <a:bodyPr wrap="square">
            <a:spAutoFit/>
          </a:bodyPr>
          <a:lstStyle/>
          <a:p>
            <a:pPr algn="ctr"/>
            <a:r>
              <a:rPr lang="en" sz="1800" dirty="0">
                <a:effectLst/>
                <a:latin typeface="Arial" panose="020B0604020202020204" pitchFamily="34" charset="0"/>
                <a:cs typeface="Arial" panose="020B0604020202020204" pitchFamily="34" charset="0"/>
              </a:rPr>
              <a:t>Tissue characterization by CMR is of value in diagnosis, monitoring of disease progression and risk stratification in each of the main cardiomyopathy phenotypes. </a:t>
            </a:r>
            <a:endParaRPr lang="en" dirty="0">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B48138B-2C17-0FDD-30B8-24D9FC01E996}"/>
              </a:ext>
            </a:extLst>
          </p:cNvPr>
          <p:cNvSpPr txBox="1"/>
          <p:nvPr/>
        </p:nvSpPr>
        <p:spPr>
          <a:xfrm>
            <a:off x="179512" y="2581142"/>
            <a:ext cx="8784976" cy="1200329"/>
          </a:xfrm>
          <a:prstGeom prst="rect">
            <a:avLst/>
          </a:prstGeom>
          <a:noFill/>
          <a:ln>
            <a:solidFill>
              <a:srgbClr val="002060"/>
            </a:solidFill>
          </a:ln>
        </p:spPr>
        <p:txBody>
          <a:bodyPr wrap="square">
            <a:spAutoFit/>
          </a:bodyPr>
          <a:lstStyle/>
          <a:p>
            <a:pPr algn="ctr"/>
            <a:r>
              <a:rPr lang="en" sz="1800" dirty="0">
                <a:effectLst/>
                <a:latin typeface="Arial" panose="020B0604020202020204" pitchFamily="34" charset="0"/>
                <a:cs typeface="Arial" panose="020B0604020202020204" pitchFamily="34" charset="0"/>
              </a:rPr>
              <a:t>The presence of non-</a:t>
            </a:r>
            <a:r>
              <a:rPr lang="en" sz="1800" dirty="0" err="1">
                <a:effectLst/>
                <a:latin typeface="Arial" panose="020B0604020202020204" pitchFamily="34" charset="0"/>
                <a:cs typeface="Arial" panose="020B0604020202020204" pitchFamily="34" charset="0"/>
              </a:rPr>
              <a:t>ischaemic</a:t>
            </a:r>
            <a:r>
              <a:rPr lang="en" sz="1800" dirty="0">
                <a:effectLst/>
                <a:latin typeface="Arial" panose="020B0604020202020204" pitchFamily="34" charset="0"/>
                <a:cs typeface="Arial" panose="020B0604020202020204" pitchFamily="34" charset="0"/>
              </a:rPr>
              <a:t> ventricular scar or fatty replacement on cardiac CMR and/or pathological examination, which can occur with or without ventricular dilatation and/or systolic dysfunction, can be the sole clue to the diagnosis of a cardiomyopathy and can have prognostic significance that varies with etiology. </a:t>
            </a:r>
            <a:endParaRPr lang="en" dirty="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445CB79-A53E-A037-F7DA-16C210C962B7}"/>
              </a:ext>
            </a:extLst>
          </p:cNvPr>
          <p:cNvSpPr txBox="1"/>
          <p:nvPr/>
        </p:nvSpPr>
        <p:spPr>
          <a:xfrm>
            <a:off x="179512" y="4043359"/>
            <a:ext cx="8776200" cy="1200329"/>
          </a:xfrm>
          <a:prstGeom prst="rect">
            <a:avLst/>
          </a:prstGeom>
          <a:noFill/>
          <a:ln>
            <a:solidFill>
              <a:srgbClr val="002060"/>
            </a:solidFill>
          </a:ln>
        </p:spPr>
        <p:txBody>
          <a:bodyPr wrap="square">
            <a:spAutoFit/>
          </a:bodyPr>
          <a:lstStyle/>
          <a:p>
            <a:pPr algn="ctr"/>
            <a:r>
              <a:rPr lang="en" sz="1800" dirty="0">
                <a:effectLst/>
                <a:latin typeface="Arial" panose="020B0604020202020204" pitchFamily="34" charset="0"/>
                <a:cs typeface="Arial" panose="020B0604020202020204" pitchFamily="34" charset="0"/>
              </a:rPr>
              <a:t>The aim of this multiparametric and systemic approach is to generate a phenotype-based etiological diagnosis, interpreting available data with a cardiomyopathy-oriented mindset that combines cardiological assessment with non-cardiac parameters. </a:t>
            </a:r>
            <a:endParaRPr lang="en" dirty="0">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6E1E1B7-DC6D-FDA7-DF7D-C3F75F1ABF2C}"/>
              </a:ext>
            </a:extLst>
          </p:cNvPr>
          <p:cNvSpPr txBox="1"/>
          <p:nvPr/>
        </p:nvSpPr>
        <p:spPr>
          <a:xfrm>
            <a:off x="170736" y="5354632"/>
            <a:ext cx="8776200" cy="923330"/>
          </a:xfrm>
          <a:prstGeom prst="rect">
            <a:avLst/>
          </a:prstGeom>
          <a:noFill/>
          <a:ln>
            <a:solidFill>
              <a:srgbClr val="002060"/>
            </a:solidFill>
          </a:ln>
        </p:spPr>
        <p:txBody>
          <a:bodyPr wrap="square">
            <a:spAutoFit/>
          </a:bodyPr>
          <a:lstStyle/>
          <a:p>
            <a:pPr algn="ctr"/>
            <a:r>
              <a:rPr lang="en" sz="1800" dirty="0">
                <a:effectLst/>
                <a:latin typeface="Arial" panose="020B0604020202020204" pitchFamily="34" charset="0"/>
                <a:cs typeface="Arial" panose="020B0604020202020204" pitchFamily="34" charset="0"/>
              </a:rPr>
              <a:t>Symptom management, identification, and prevention of disease-related complications (including SCD, heart failure, and stroke) are the cornerstone of management of all cardiomyopathies. </a:t>
            </a:r>
            <a:endParaRPr lang="en"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8540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B178699-4040-DC8B-D26E-B8609DAD8997}"/>
              </a:ext>
            </a:extLst>
          </p:cNvPr>
          <p:cNvPicPr>
            <a:picLocks noChangeAspect="1"/>
          </p:cNvPicPr>
          <p:nvPr/>
        </p:nvPicPr>
        <p:blipFill>
          <a:blip r:embed="rId2"/>
          <a:stretch>
            <a:fillRect/>
          </a:stretch>
        </p:blipFill>
        <p:spPr>
          <a:xfrm>
            <a:off x="323528" y="1124744"/>
            <a:ext cx="8235018" cy="5317882"/>
          </a:xfrm>
          <a:prstGeom prst="rect">
            <a:avLst/>
          </a:prstGeom>
        </p:spPr>
      </p:pic>
      <p:sp>
        <p:nvSpPr>
          <p:cNvPr id="5" name="TextBox 4">
            <a:extLst>
              <a:ext uri="{FF2B5EF4-FFF2-40B4-BE49-F238E27FC236}">
                <a16:creationId xmlns:a16="http://schemas.microsoft.com/office/drawing/2014/main" id="{EFCE6B50-DAA9-C99A-02AE-5BCEF7A7D815}"/>
              </a:ext>
            </a:extLst>
          </p:cNvPr>
          <p:cNvSpPr txBox="1"/>
          <p:nvPr/>
        </p:nvSpPr>
        <p:spPr>
          <a:xfrm>
            <a:off x="2081198" y="182375"/>
            <a:ext cx="4572000" cy="369332"/>
          </a:xfrm>
          <a:prstGeom prst="rect">
            <a:avLst/>
          </a:prstGeom>
          <a:noFill/>
        </p:spPr>
        <p:txBody>
          <a:bodyPr wrap="square">
            <a:spAutoFit/>
          </a:bodyPr>
          <a:lstStyle/>
          <a:p>
            <a:pPr algn="ctr"/>
            <a:r>
              <a:rPr lang="en" sz="1800" b="1" dirty="0">
                <a:solidFill>
                  <a:srgbClr val="C00000"/>
                </a:solidFill>
                <a:effectLst/>
                <a:latin typeface="+mj-lt"/>
                <a:cs typeface="Arial" panose="020B0604020202020204" pitchFamily="34" charset="0"/>
              </a:rPr>
              <a:t>Guidelines</a:t>
            </a:r>
            <a:endParaRPr lang="en" b="1" dirty="0">
              <a:solidFill>
                <a:srgbClr val="C00000"/>
              </a:solidFill>
              <a:latin typeface="+mj-lt"/>
              <a:cs typeface="Arial" panose="020B0604020202020204" pitchFamily="34" charset="0"/>
            </a:endParaRPr>
          </a:p>
        </p:txBody>
      </p:sp>
    </p:spTree>
    <p:extLst>
      <p:ext uri="{BB962C8B-B14F-4D97-AF65-F5344CB8AC3E}">
        <p14:creationId xmlns:p14="http://schemas.microsoft.com/office/powerpoint/2010/main" val="395050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EDF997-8564-24B0-2F94-A7A46BD764D8}"/>
              </a:ext>
            </a:extLst>
          </p:cNvPr>
          <p:cNvSpPr txBox="1"/>
          <p:nvPr/>
        </p:nvSpPr>
        <p:spPr>
          <a:xfrm>
            <a:off x="539552" y="1717092"/>
            <a:ext cx="8208912" cy="2031325"/>
          </a:xfrm>
          <a:prstGeom prst="rect">
            <a:avLst/>
          </a:prstGeom>
          <a:noFill/>
          <a:ln>
            <a:solidFill>
              <a:srgbClr val="002060"/>
            </a:solidFill>
          </a:ln>
        </p:spPr>
        <p:txBody>
          <a:bodyPr wrap="square">
            <a:spAutoFit/>
          </a:bodyPr>
          <a:lstStyle/>
          <a:p>
            <a:pPr algn="ctr"/>
            <a:r>
              <a:rPr lang="en" sz="1800" dirty="0">
                <a:effectLst/>
                <a:latin typeface="Arial" panose="020B0604020202020204" pitchFamily="34" charset="0"/>
                <a:cs typeface="Arial" panose="020B0604020202020204" pitchFamily="34" charset="0"/>
              </a:rPr>
              <a:t>The pericardium (from the Greek p1ri ́, ‘around’ and ka ́</a:t>
            </a:r>
            <a:r>
              <a:rPr lang="en" sz="1800" dirty="0" err="1">
                <a:effectLst/>
                <a:latin typeface="Arial" panose="020B0604020202020204" pitchFamily="34" charset="0"/>
                <a:cs typeface="Arial" panose="020B0604020202020204" pitchFamily="34" charset="0"/>
              </a:rPr>
              <a:t>rdion</a:t>
            </a:r>
            <a:r>
              <a:rPr lang="en" sz="1800" dirty="0">
                <a:effectLst/>
                <a:latin typeface="Arial" panose="020B0604020202020204" pitchFamily="34" charset="0"/>
                <a:cs typeface="Arial" panose="020B0604020202020204" pitchFamily="34" charset="0"/>
              </a:rPr>
              <a:t>, ‘heart’) is a double-walled sac containing the heart and the roots of the great vessels. The pericardial sac has two layers, a serous visceral layer (also known as epicardium when it comes into contact with the myocardium) and a fibrous parietal layer. It encloses the pericardial cavity, which contains pericardial fluid. The pericardium fixes the heart to the mediastinum, gives protection against infection and provides lubrication for the heart. </a:t>
            </a:r>
            <a:endParaRPr lang="en"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B8508A9-AB16-7128-62FC-C2BAD81245FA}"/>
              </a:ext>
            </a:extLst>
          </p:cNvPr>
          <p:cNvSpPr txBox="1"/>
          <p:nvPr/>
        </p:nvSpPr>
        <p:spPr>
          <a:xfrm>
            <a:off x="2627784" y="332656"/>
            <a:ext cx="4572000" cy="923330"/>
          </a:xfrm>
          <a:prstGeom prst="rect">
            <a:avLst/>
          </a:prstGeom>
          <a:noFill/>
        </p:spPr>
        <p:txBody>
          <a:bodyPr wrap="square">
            <a:spAutoFit/>
          </a:bodyPr>
          <a:lstStyle/>
          <a:p>
            <a:r>
              <a:rPr lang="en" sz="1800" b="1" dirty="0">
                <a:solidFill>
                  <a:srgbClr val="C00000"/>
                </a:solidFill>
                <a:effectLst/>
                <a:latin typeface="+mj-lt"/>
              </a:rPr>
              <a:t>Definitions of pericardial diseases </a:t>
            </a:r>
            <a:endParaRPr lang="en" b="1" dirty="0">
              <a:solidFill>
                <a:srgbClr val="C00000"/>
              </a:solidFill>
              <a:latin typeface="+mj-lt"/>
            </a:endParaRPr>
          </a:p>
          <a:p>
            <a:pPr algn="ctr"/>
            <a:br>
              <a:rPr lang="en" sz="1800" b="1" dirty="0">
                <a:solidFill>
                  <a:srgbClr val="C00000"/>
                </a:solidFill>
                <a:effectLst/>
                <a:latin typeface="+mj-lt"/>
              </a:rPr>
            </a:br>
            <a:endParaRPr lang="en" b="1" dirty="0">
              <a:solidFill>
                <a:srgbClr val="C00000"/>
              </a:solidFill>
              <a:latin typeface="+mj-lt"/>
            </a:endParaRPr>
          </a:p>
        </p:txBody>
      </p:sp>
      <p:sp>
        <p:nvSpPr>
          <p:cNvPr id="8" name="TextBox 7">
            <a:extLst>
              <a:ext uri="{FF2B5EF4-FFF2-40B4-BE49-F238E27FC236}">
                <a16:creationId xmlns:a16="http://schemas.microsoft.com/office/drawing/2014/main" id="{978A94CF-5700-8A7D-E6C7-3DA039337AA6}"/>
              </a:ext>
            </a:extLst>
          </p:cNvPr>
          <p:cNvSpPr txBox="1"/>
          <p:nvPr/>
        </p:nvSpPr>
        <p:spPr>
          <a:xfrm>
            <a:off x="539552" y="4281761"/>
            <a:ext cx="8208912" cy="2031325"/>
          </a:xfrm>
          <a:prstGeom prst="rect">
            <a:avLst/>
          </a:prstGeom>
          <a:noFill/>
          <a:ln>
            <a:solidFill>
              <a:srgbClr val="002060"/>
            </a:solidFill>
          </a:ln>
        </p:spPr>
        <p:txBody>
          <a:bodyPr wrap="square">
            <a:spAutoFit/>
          </a:bodyPr>
          <a:lstStyle/>
          <a:p>
            <a:pPr algn="ctr"/>
            <a:r>
              <a:rPr lang="en" dirty="0">
                <a:effectLst/>
                <a:latin typeface="Arial" panose="020B0604020202020204" pitchFamily="34" charset="0"/>
                <a:cs typeface="Arial" panose="020B0604020202020204" pitchFamily="34" charset="0"/>
              </a:rPr>
              <a:t>Pericardial diseases may be either isolated disease or part of a systemic disease.</a:t>
            </a:r>
            <a:r>
              <a:rPr lang="ru-RU" dirty="0">
                <a:solidFill>
                  <a:srgbClr val="0000FF"/>
                </a:solidFill>
                <a:latin typeface="Arial" panose="020B0604020202020204" pitchFamily="34" charset="0"/>
                <a:cs typeface="Arial" panose="020B0604020202020204" pitchFamily="34" charset="0"/>
              </a:rPr>
              <a:t> </a:t>
            </a:r>
            <a:r>
              <a:rPr lang="en" dirty="0">
                <a:effectLst/>
                <a:latin typeface="Arial" panose="020B0604020202020204" pitchFamily="34" charset="0"/>
                <a:cs typeface="Arial" panose="020B0604020202020204" pitchFamily="34" charset="0"/>
              </a:rPr>
              <a:t>The main pericardial syndromes that are encountered in clinical practice include pericarditis (acute, subacute, chronic and recurrent), pericardial effusion, cardiac tamponade, constrictive pericarditis and pericardial masses.</a:t>
            </a:r>
            <a:r>
              <a:rPr lang="ru-RU" dirty="0">
                <a:solidFill>
                  <a:srgbClr val="0000FF"/>
                </a:solidFill>
                <a:latin typeface="Arial" panose="020B0604020202020204" pitchFamily="34" charset="0"/>
                <a:cs typeface="Arial" panose="020B0604020202020204" pitchFamily="34" charset="0"/>
              </a:rPr>
              <a:t> </a:t>
            </a:r>
            <a:r>
              <a:rPr lang="en" dirty="0">
                <a:effectLst/>
                <a:latin typeface="Arial" panose="020B0604020202020204" pitchFamily="34" charset="0"/>
                <a:cs typeface="Arial" panose="020B0604020202020204" pitchFamily="34" charset="0"/>
              </a:rPr>
              <a:t>All medical therapies for pericardial diseases are off-label, since no drug has been registered until now for a specific pericardial indication. </a:t>
            </a:r>
            <a:endParaRPr lang="en" dirty="0">
              <a:latin typeface="Arial" panose="020B0604020202020204" pitchFamily="34" charset="0"/>
              <a:cs typeface="Arial" panose="020B0604020202020204" pitchFamily="34" charset="0"/>
            </a:endParaRPr>
          </a:p>
          <a:p>
            <a:pPr algn="ctr"/>
            <a:endParaRPr lang="e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566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F066B5-6635-DEAD-C0E0-2EF4609C88F1}"/>
              </a:ext>
            </a:extLst>
          </p:cNvPr>
          <p:cNvSpPr txBox="1"/>
          <p:nvPr/>
        </p:nvSpPr>
        <p:spPr>
          <a:xfrm>
            <a:off x="2195736" y="188640"/>
            <a:ext cx="4824536" cy="369332"/>
          </a:xfrm>
          <a:prstGeom prst="rect">
            <a:avLst/>
          </a:prstGeom>
          <a:noFill/>
        </p:spPr>
        <p:txBody>
          <a:bodyPr wrap="square">
            <a:spAutoFit/>
          </a:bodyPr>
          <a:lstStyle/>
          <a:p>
            <a:r>
              <a:rPr lang="en" sz="1800" b="1" dirty="0">
                <a:solidFill>
                  <a:srgbClr val="C00000"/>
                </a:solidFill>
                <a:effectLst/>
                <a:latin typeface="+mj-lt"/>
              </a:rPr>
              <a:t>Definitions and diagnostic criteria for pericarditis </a:t>
            </a:r>
            <a:endParaRPr lang="en" b="1" dirty="0">
              <a:solidFill>
                <a:srgbClr val="C00000"/>
              </a:solidFill>
              <a:latin typeface="+mj-lt"/>
            </a:endParaRPr>
          </a:p>
        </p:txBody>
      </p:sp>
      <p:pic>
        <p:nvPicPr>
          <p:cNvPr id="6" name="Рисунок 5">
            <a:extLst>
              <a:ext uri="{FF2B5EF4-FFF2-40B4-BE49-F238E27FC236}">
                <a16:creationId xmlns:a16="http://schemas.microsoft.com/office/drawing/2014/main" id="{9F9333BA-62DD-EA59-3A44-A4A7C2A30054}"/>
              </a:ext>
            </a:extLst>
          </p:cNvPr>
          <p:cNvPicPr>
            <a:picLocks noChangeAspect="1"/>
          </p:cNvPicPr>
          <p:nvPr/>
        </p:nvPicPr>
        <p:blipFill>
          <a:blip r:embed="rId2"/>
          <a:stretch>
            <a:fillRect/>
          </a:stretch>
        </p:blipFill>
        <p:spPr>
          <a:xfrm>
            <a:off x="1612156" y="681889"/>
            <a:ext cx="5919688" cy="5987471"/>
          </a:xfrm>
          <a:prstGeom prst="rect">
            <a:avLst/>
          </a:prstGeom>
        </p:spPr>
      </p:pic>
    </p:spTree>
    <p:extLst>
      <p:ext uri="{BB962C8B-B14F-4D97-AF65-F5344CB8AC3E}">
        <p14:creationId xmlns:p14="http://schemas.microsoft.com/office/powerpoint/2010/main" val="670050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AC4B7E-568B-5D92-B593-303C6100BBEF}"/>
              </a:ext>
            </a:extLst>
          </p:cNvPr>
          <p:cNvSpPr txBox="1"/>
          <p:nvPr/>
        </p:nvSpPr>
        <p:spPr>
          <a:xfrm>
            <a:off x="143508" y="188640"/>
            <a:ext cx="8856984" cy="369332"/>
          </a:xfrm>
          <a:prstGeom prst="rect">
            <a:avLst/>
          </a:prstGeom>
          <a:noFill/>
        </p:spPr>
        <p:txBody>
          <a:bodyPr wrap="square">
            <a:spAutoFit/>
          </a:bodyPr>
          <a:lstStyle/>
          <a:p>
            <a:pPr algn="ctr"/>
            <a:r>
              <a:rPr lang="en" sz="1800" b="1" dirty="0">
                <a:solidFill>
                  <a:srgbClr val="C00000"/>
                </a:solidFill>
                <a:effectLst/>
                <a:latin typeface="+mj-lt"/>
              </a:rPr>
              <a:t>Etiology of pericardial diseases. </a:t>
            </a:r>
            <a:r>
              <a:rPr lang="en" sz="1800" b="1" dirty="0">
                <a:solidFill>
                  <a:srgbClr val="C00000"/>
                </a:solidFill>
                <a:effectLst/>
                <a:latin typeface="GillSans" panose="020B0A02020104020203" pitchFamily="34" charset="0"/>
              </a:rPr>
              <a:t>Infectious causes</a:t>
            </a:r>
            <a:r>
              <a:rPr lang="ru-RU" sz="1800" b="1" dirty="0">
                <a:solidFill>
                  <a:srgbClr val="C00000"/>
                </a:solidFill>
                <a:effectLst/>
                <a:latin typeface="GillSans" panose="020B0A02020104020203" pitchFamily="34" charset="0"/>
              </a:rPr>
              <a:t>.</a:t>
            </a:r>
            <a:endParaRPr lang="en" dirty="0">
              <a:solidFill>
                <a:srgbClr val="C00000"/>
              </a:solidFill>
            </a:endParaRPr>
          </a:p>
        </p:txBody>
      </p:sp>
      <p:pic>
        <p:nvPicPr>
          <p:cNvPr id="6" name="Рисунок 5">
            <a:extLst>
              <a:ext uri="{FF2B5EF4-FFF2-40B4-BE49-F238E27FC236}">
                <a16:creationId xmlns:a16="http://schemas.microsoft.com/office/drawing/2014/main" id="{C554E6AD-EFFC-82D0-6645-0B13433D81B7}"/>
              </a:ext>
            </a:extLst>
          </p:cNvPr>
          <p:cNvPicPr>
            <a:picLocks noChangeAspect="1"/>
          </p:cNvPicPr>
          <p:nvPr/>
        </p:nvPicPr>
        <p:blipFill>
          <a:blip r:embed="rId2"/>
          <a:stretch>
            <a:fillRect/>
          </a:stretch>
        </p:blipFill>
        <p:spPr>
          <a:xfrm>
            <a:off x="685800" y="1140135"/>
            <a:ext cx="7772400" cy="5086814"/>
          </a:xfrm>
          <a:prstGeom prst="rect">
            <a:avLst/>
          </a:prstGeom>
        </p:spPr>
      </p:pic>
    </p:spTree>
    <p:extLst>
      <p:ext uri="{BB962C8B-B14F-4D97-AF65-F5344CB8AC3E}">
        <p14:creationId xmlns:p14="http://schemas.microsoft.com/office/powerpoint/2010/main" val="2929093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A9967F-5D34-0EA4-CA29-85F8B09E8EF9}"/>
              </a:ext>
            </a:extLst>
          </p:cNvPr>
          <p:cNvSpPr txBox="1"/>
          <p:nvPr/>
        </p:nvSpPr>
        <p:spPr>
          <a:xfrm>
            <a:off x="143508" y="188640"/>
            <a:ext cx="8856984" cy="369332"/>
          </a:xfrm>
          <a:prstGeom prst="rect">
            <a:avLst/>
          </a:prstGeom>
          <a:noFill/>
        </p:spPr>
        <p:txBody>
          <a:bodyPr wrap="square">
            <a:spAutoFit/>
          </a:bodyPr>
          <a:lstStyle/>
          <a:p>
            <a:pPr algn="ctr"/>
            <a:r>
              <a:rPr lang="en" sz="1800" b="1" dirty="0">
                <a:solidFill>
                  <a:srgbClr val="C00000"/>
                </a:solidFill>
                <a:effectLst/>
                <a:latin typeface="+mj-lt"/>
              </a:rPr>
              <a:t>Etiology of pericardial diseases.</a:t>
            </a:r>
            <a:r>
              <a:rPr lang="ru-RU" sz="1800" b="1" dirty="0">
                <a:solidFill>
                  <a:srgbClr val="C00000"/>
                </a:solidFill>
                <a:effectLst/>
                <a:latin typeface="+mj-lt"/>
              </a:rPr>
              <a:t> </a:t>
            </a:r>
            <a:r>
              <a:rPr lang="en" sz="1800" b="1" dirty="0">
                <a:solidFill>
                  <a:srgbClr val="C00000"/>
                </a:solidFill>
                <a:effectLst/>
                <a:latin typeface="GillSans" panose="020B0A02020104020203" pitchFamily="34" charset="0"/>
              </a:rPr>
              <a:t>Non-infectious causes</a:t>
            </a:r>
            <a:r>
              <a:rPr lang="ru-RU" sz="1800" b="1" dirty="0">
                <a:solidFill>
                  <a:srgbClr val="C00000"/>
                </a:solidFill>
                <a:effectLst/>
                <a:latin typeface="GillSans" panose="020B0A02020104020203" pitchFamily="34" charset="0"/>
              </a:rPr>
              <a:t>.</a:t>
            </a:r>
            <a:r>
              <a:rPr lang="en" sz="1800" b="1" dirty="0">
                <a:solidFill>
                  <a:srgbClr val="C00000"/>
                </a:solidFill>
                <a:effectLst/>
                <a:latin typeface="+mj-lt"/>
              </a:rPr>
              <a:t> </a:t>
            </a:r>
            <a:endParaRPr lang="en" b="1" dirty="0">
              <a:solidFill>
                <a:srgbClr val="C00000"/>
              </a:solidFill>
              <a:latin typeface="+mj-lt"/>
            </a:endParaRPr>
          </a:p>
        </p:txBody>
      </p:sp>
      <p:pic>
        <p:nvPicPr>
          <p:cNvPr id="5" name="Рисунок 4">
            <a:extLst>
              <a:ext uri="{FF2B5EF4-FFF2-40B4-BE49-F238E27FC236}">
                <a16:creationId xmlns:a16="http://schemas.microsoft.com/office/drawing/2014/main" id="{88161312-CF57-AB9C-6861-AED132FE05C2}"/>
              </a:ext>
            </a:extLst>
          </p:cNvPr>
          <p:cNvPicPr>
            <a:picLocks noChangeAspect="1"/>
          </p:cNvPicPr>
          <p:nvPr/>
        </p:nvPicPr>
        <p:blipFill>
          <a:blip r:embed="rId2"/>
          <a:stretch>
            <a:fillRect/>
          </a:stretch>
        </p:blipFill>
        <p:spPr>
          <a:xfrm>
            <a:off x="685800" y="971783"/>
            <a:ext cx="7772400" cy="4914434"/>
          </a:xfrm>
          <a:prstGeom prst="rect">
            <a:avLst/>
          </a:prstGeom>
        </p:spPr>
      </p:pic>
    </p:spTree>
    <p:extLst>
      <p:ext uri="{BB962C8B-B14F-4D97-AF65-F5344CB8AC3E}">
        <p14:creationId xmlns:p14="http://schemas.microsoft.com/office/powerpoint/2010/main" val="3557306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F28A3B-9EC1-FD93-2554-BF4B74125C8E}"/>
              </a:ext>
            </a:extLst>
          </p:cNvPr>
          <p:cNvSpPr txBox="1"/>
          <p:nvPr/>
        </p:nvSpPr>
        <p:spPr>
          <a:xfrm>
            <a:off x="251520" y="260648"/>
            <a:ext cx="8640960" cy="369332"/>
          </a:xfrm>
          <a:prstGeom prst="rect">
            <a:avLst/>
          </a:prstGeom>
          <a:noFill/>
        </p:spPr>
        <p:txBody>
          <a:bodyPr wrap="square">
            <a:spAutoFit/>
          </a:bodyPr>
          <a:lstStyle/>
          <a:p>
            <a:pPr algn="ctr"/>
            <a:r>
              <a:rPr lang="en" sz="1800" b="1" dirty="0">
                <a:solidFill>
                  <a:srgbClr val="C00000"/>
                </a:solidFill>
                <a:effectLst/>
                <a:latin typeface="+mj-lt"/>
              </a:rPr>
              <a:t>Etiology of pericardial diseases.</a:t>
            </a:r>
            <a:r>
              <a:rPr lang="ru-RU" sz="1800" b="1" dirty="0">
                <a:solidFill>
                  <a:srgbClr val="C00000"/>
                </a:solidFill>
                <a:effectLst/>
                <a:latin typeface="+mj-lt"/>
              </a:rPr>
              <a:t> </a:t>
            </a:r>
            <a:r>
              <a:rPr lang="en" sz="1800" b="1" dirty="0">
                <a:solidFill>
                  <a:srgbClr val="C00000"/>
                </a:solidFill>
                <a:effectLst/>
                <a:latin typeface="+mj-lt"/>
              </a:rPr>
              <a:t>Traumatic and Iatrogenic</a:t>
            </a:r>
            <a:r>
              <a:rPr lang="ru-RU" sz="1800" b="1" dirty="0">
                <a:solidFill>
                  <a:srgbClr val="C00000"/>
                </a:solidFill>
                <a:effectLst/>
                <a:latin typeface="+mj-lt"/>
              </a:rPr>
              <a:t>. </a:t>
            </a:r>
            <a:r>
              <a:rPr lang="en" sz="1800" b="1" dirty="0">
                <a:solidFill>
                  <a:srgbClr val="C00000"/>
                </a:solidFill>
                <a:effectLst/>
                <a:latin typeface="+mj-lt"/>
              </a:rPr>
              <a:t>Drug-related (rare)</a:t>
            </a:r>
            <a:r>
              <a:rPr lang="ru-RU" sz="1800" b="1" dirty="0">
                <a:solidFill>
                  <a:srgbClr val="C00000"/>
                </a:solidFill>
                <a:effectLst/>
                <a:latin typeface="+mj-lt"/>
              </a:rPr>
              <a:t>.</a:t>
            </a:r>
            <a:r>
              <a:rPr lang="en" sz="1800" b="1" dirty="0">
                <a:solidFill>
                  <a:srgbClr val="C00000"/>
                </a:solidFill>
                <a:effectLst/>
                <a:latin typeface="+mj-lt"/>
              </a:rPr>
              <a:t> </a:t>
            </a:r>
            <a:endParaRPr lang="en" dirty="0">
              <a:solidFill>
                <a:srgbClr val="C00000"/>
              </a:solidFill>
              <a:effectLst/>
              <a:latin typeface="+mj-lt"/>
            </a:endParaRPr>
          </a:p>
        </p:txBody>
      </p:sp>
      <p:pic>
        <p:nvPicPr>
          <p:cNvPr id="8" name="Рисунок 7">
            <a:extLst>
              <a:ext uri="{FF2B5EF4-FFF2-40B4-BE49-F238E27FC236}">
                <a16:creationId xmlns:a16="http://schemas.microsoft.com/office/drawing/2014/main" id="{994332E1-C082-4633-C08B-2EA7BC7EC858}"/>
              </a:ext>
            </a:extLst>
          </p:cNvPr>
          <p:cNvPicPr>
            <a:picLocks noChangeAspect="1"/>
          </p:cNvPicPr>
          <p:nvPr/>
        </p:nvPicPr>
        <p:blipFill>
          <a:blip r:embed="rId2"/>
          <a:stretch>
            <a:fillRect/>
          </a:stretch>
        </p:blipFill>
        <p:spPr>
          <a:xfrm>
            <a:off x="971600" y="722313"/>
            <a:ext cx="7056784" cy="5694433"/>
          </a:xfrm>
          <a:prstGeom prst="rect">
            <a:avLst/>
          </a:prstGeom>
        </p:spPr>
      </p:pic>
      <p:sp>
        <p:nvSpPr>
          <p:cNvPr id="10" name="TextBox 9">
            <a:extLst>
              <a:ext uri="{FF2B5EF4-FFF2-40B4-BE49-F238E27FC236}">
                <a16:creationId xmlns:a16="http://schemas.microsoft.com/office/drawing/2014/main" id="{694BE83A-2D62-0A73-444E-02E3535FCC0D}"/>
              </a:ext>
            </a:extLst>
          </p:cNvPr>
          <p:cNvSpPr txBox="1"/>
          <p:nvPr/>
        </p:nvSpPr>
        <p:spPr>
          <a:xfrm>
            <a:off x="0" y="6449140"/>
            <a:ext cx="9144000" cy="461665"/>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CMV</a:t>
            </a:r>
            <a:r>
              <a:rPr lang="en" sz="1200" dirty="0">
                <a:effectLst/>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cytomegalovirus; </a:t>
            </a:r>
            <a:r>
              <a:rPr lang="en" sz="1200" b="1" dirty="0">
                <a:effectLst/>
                <a:latin typeface="Arial" panose="020B0604020202020204" pitchFamily="34" charset="0"/>
                <a:cs typeface="Arial" panose="020B0604020202020204" pitchFamily="34" charset="0"/>
              </a:rPr>
              <a:t>EBV</a:t>
            </a:r>
            <a:r>
              <a:rPr lang="en" sz="1200" dirty="0">
                <a:effectLst/>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Epstein-Barr virus; </a:t>
            </a:r>
            <a:r>
              <a:rPr lang="en" sz="1200" b="1" dirty="0">
                <a:effectLst/>
                <a:latin typeface="Arial" panose="020B0604020202020204" pitchFamily="34" charset="0"/>
                <a:cs typeface="Arial" panose="020B0604020202020204" pitchFamily="34" charset="0"/>
              </a:rPr>
              <a:t>GM-CSF</a:t>
            </a:r>
            <a:r>
              <a:rPr lang="en" sz="1200" dirty="0">
                <a:effectLst/>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granulocyte-macrophage </a:t>
            </a:r>
            <a:r>
              <a:rPr lang="en" sz="1200" dirty="0" err="1">
                <a:effectLst/>
                <a:latin typeface="Arial" panose="020B0604020202020204" pitchFamily="34" charset="0"/>
                <a:cs typeface="Arial" panose="020B0604020202020204" pitchFamily="34" charset="0"/>
              </a:rPr>
              <a:t>colonystimulating</a:t>
            </a:r>
            <a:r>
              <a:rPr lang="en" sz="1200" dirty="0">
                <a:effectLst/>
                <a:latin typeface="Arial" panose="020B0604020202020204" pitchFamily="34" charset="0"/>
                <a:cs typeface="Arial" panose="020B0604020202020204" pitchFamily="34" charset="0"/>
              </a:rPr>
              <a:t> factor; </a:t>
            </a:r>
            <a:r>
              <a:rPr lang="en" sz="1200" b="1" dirty="0">
                <a:effectLst/>
                <a:latin typeface="Arial" panose="020B0604020202020204" pitchFamily="34" charset="0"/>
                <a:cs typeface="Arial" panose="020B0604020202020204" pitchFamily="34" charset="0"/>
              </a:rPr>
              <a:t>HHV</a:t>
            </a:r>
            <a:r>
              <a:rPr lang="en" sz="1200" dirty="0">
                <a:effectLst/>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human herpesvirus; </a:t>
            </a:r>
            <a:r>
              <a:rPr lang="en" sz="1200" b="1" dirty="0" err="1">
                <a:effectLst/>
                <a:latin typeface="Arial" panose="020B0604020202020204" pitchFamily="34" charset="0"/>
                <a:cs typeface="Arial" panose="020B0604020202020204" pitchFamily="34" charset="0"/>
              </a:rPr>
              <a:t>spp</a:t>
            </a:r>
            <a:r>
              <a:rPr lang="en" sz="1200" b="1" dirty="0">
                <a:effectLst/>
                <a:latin typeface="Arial" panose="020B0604020202020204" pitchFamily="34" charset="0"/>
                <a:cs typeface="Arial" panose="020B0604020202020204" pitchFamily="34" charset="0"/>
              </a:rPr>
              <a:t> </a:t>
            </a:r>
            <a:r>
              <a:rPr lang="ru-RU" sz="1200" b="1"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species; </a:t>
            </a:r>
            <a:r>
              <a:rPr lang="en" sz="1200" b="1" dirty="0">
                <a:effectLst/>
                <a:latin typeface="Arial" panose="020B0604020202020204" pitchFamily="34" charset="0"/>
                <a:cs typeface="Arial" panose="020B0604020202020204" pitchFamily="34" charset="0"/>
              </a:rPr>
              <a:t>TNF</a:t>
            </a:r>
            <a:r>
              <a:rPr lang="en" sz="1200" dirty="0">
                <a:effectLst/>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tumor necrosis factor. </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870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DED01-29AE-8EF1-B090-EBF03820CD5F}"/>
              </a:ext>
            </a:extLst>
          </p:cNvPr>
          <p:cNvSpPr txBox="1"/>
          <p:nvPr/>
        </p:nvSpPr>
        <p:spPr>
          <a:xfrm>
            <a:off x="1691680" y="188640"/>
            <a:ext cx="5166320" cy="369332"/>
          </a:xfrm>
          <a:prstGeom prst="rect">
            <a:avLst/>
          </a:prstGeom>
          <a:noFill/>
        </p:spPr>
        <p:txBody>
          <a:bodyPr wrap="square">
            <a:spAutoFit/>
          </a:bodyPr>
          <a:lstStyle/>
          <a:p>
            <a:r>
              <a:rPr lang="en" sz="1800" b="1" dirty="0">
                <a:solidFill>
                  <a:srgbClr val="C00000"/>
                </a:solidFill>
                <a:effectLst/>
                <a:latin typeface="+mj-lt"/>
              </a:rPr>
              <a:t>Recommendations for diagnosis of acute pericarditis </a:t>
            </a:r>
            <a:endParaRPr lang="en" b="1" dirty="0">
              <a:solidFill>
                <a:srgbClr val="C00000"/>
              </a:solidFill>
              <a:latin typeface="+mj-lt"/>
            </a:endParaRPr>
          </a:p>
        </p:txBody>
      </p:sp>
      <p:pic>
        <p:nvPicPr>
          <p:cNvPr id="6" name="Рисунок 5">
            <a:extLst>
              <a:ext uri="{FF2B5EF4-FFF2-40B4-BE49-F238E27FC236}">
                <a16:creationId xmlns:a16="http://schemas.microsoft.com/office/drawing/2014/main" id="{81A87744-4FD6-5BCA-2917-5481FBD92A5C}"/>
              </a:ext>
            </a:extLst>
          </p:cNvPr>
          <p:cNvPicPr>
            <a:picLocks noChangeAspect="1"/>
          </p:cNvPicPr>
          <p:nvPr/>
        </p:nvPicPr>
        <p:blipFill>
          <a:blip r:embed="rId2"/>
          <a:stretch>
            <a:fillRect/>
          </a:stretch>
        </p:blipFill>
        <p:spPr>
          <a:xfrm>
            <a:off x="933450" y="723900"/>
            <a:ext cx="7277100" cy="5410200"/>
          </a:xfrm>
          <a:prstGeom prst="rect">
            <a:avLst/>
          </a:prstGeom>
        </p:spPr>
      </p:pic>
    </p:spTree>
    <p:extLst>
      <p:ext uri="{BB962C8B-B14F-4D97-AF65-F5344CB8AC3E}">
        <p14:creationId xmlns:p14="http://schemas.microsoft.com/office/powerpoint/2010/main" val="133986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F5F4E2C-7708-4F6E-9B52-BD00B022405E}"/>
              </a:ext>
            </a:extLst>
          </p:cNvPr>
          <p:cNvPicPr>
            <a:picLocks noChangeAspect="1"/>
          </p:cNvPicPr>
          <p:nvPr/>
        </p:nvPicPr>
        <p:blipFill>
          <a:blip r:embed="rId2"/>
          <a:stretch>
            <a:fillRect/>
          </a:stretch>
        </p:blipFill>
        <p:spPr>
          <a:xfrm>
            <a:off x="685800" y="1413319"/>
            <a:ext cx="7772400" cy="4031362"/>
          </a:xfrm>
          <a:prstGeom prst="rect">
            <a:avLst/>
          </a:prstGeom>
        </p:spPr>
      </p:pic>
      <p:sp>
        <p:nvSpPr>
          <p:cNvPr id="6" name="TextBox 5">
            <a:extLst>
              <a:ext uri="{FF2B5EF4-FFF2-40B4-BE49-F238E27FC236}">
                <a16:creationId xmlns:a16="http://schemas.microsoft.com/office/drawing/2014/main" id="{B0BE6D75-D2A6-91F3-6305-1E4FA9E8EA6D}"/>
              </a:ext>
            </a:extLst>
          </p:cNvPr>
          <p:cNvSpPr txBox="1"/>
          <p:nvPr/>
        </p:nvSpPr>
        <p:spPr>
          <a:xfrm>
            <a:off x="2286000" y="260648"/>
            <a:ext cx="4572000" cy="646331"/>
          </a:xfrm>
          <a:prstGeom prst="rect">
            <a:avLst/>
          </a:prstGeom>
          <a:noFill/>
        </p:spPr>
        <p:txBody>
          <a:bodyPr wrap="square">
            <a:spAutoFit/>
          </a:bodyPr>
          <a:lstStyle/>
          <a:p>
            <a:pPr algn="ctr"/>
            <a:r>
              <a:rPr lang="en" sz="1800" b="1" dirty="0">
                <a:solidFill>
                  <a:srgbClr val="C00000"/>
                </a:solidFill>
                <a:effectLst/>
                <a:latin typeface="Arial" panose="020B0604020202020204" pitchFamily="34" charset="0"/>
                <a:cs typeface="Arial" panose="020B0604020202020204" pitchFamily="34" charset="0"/>
              </a:rPr>
              <a:t>Key aspects in the evaluation and </a:t>
            </a:r>
            <a:r>
              <a:rPr lang="en" sz="1800" b="1" dirty="0">
                <a:solidFill>
                  <a:srgbClr val="C00000"/>
                </a:solidFill>
                <a:effectLst/>
                <a:latin typeface="+mj-lt"/>
                <a:cs typeface="Arial" panose="020B0604020202020204" pitchFamily="34" charset="0"/>
              </a:rPr>
              <a:t>management</a:t>
            </a:r>
            <a:r>
              <a:rPr lang="en" sz="1800" b="1" dirty="0">
                <a:solidFill>
                  <a:srgbClr val="C00000"/>
                </a:solidFill>
                <a:effectLst/>
                <a:latin typeface="Arial" panose="020B0604020202020204" pitchFamily="34" charset="0"/>
                <a:cs typeface="Arial" panose="020B0604020202020204" pitchFamily="34" charset="0"/>
              </a:rPr>
              <a:t> of cardiomyopathies </a:t>
            </a:r>
            <a:endParaRPr lang="en"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937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223AEF4-2115-2174-6D8D-63424DB74F1F}"/>
              </a:ext>
            </a:extLst>
          </p:cNvPr>
          <p:cNvPicPr>
            <a:picLocks noChangeAspect="1"/>
          </p:cNvPicPr>
          <p:nvPr/>
        </p:nvPicPr>
        <p:blipFill>
          <a:blip r:embed="rId2"/>
          <a:stretch>
            <a:fillRect/>
          </a:stretch>
        </p:blipFill>
        <p:spPr>
          <a:xfrm>
            <a:off x="685800" y="913886"/>
            <a:ext cx="7772400" cy="5030227"/>
          </a:xfrm>
          <a:prstGeom prst="rect">
            <a:avLst/>
          </a:prstGeom>
        </p:spPr>
      </p:pic>
      <p:sp>
        <p:nvSpPr>
          <p:cNvPr id="3" name="TextBox 2">
            <a:extLst>
              <a:ext uri="{FF2B5EF4-FFF2-40B4-BE49-F238E27FC236}">
                <a16:creationId xmlns:a16="http://schemas.microsoft.com/office/drawing/2014/main" id="{59DAC22D-1CF9-2BC0-3639-3A0CF6CFF9DE}"/>
              </a:ext>
            </a:extLst>
          </p:cNvPr>
          <p:cNvSpPr txBox="1"/>
          <p:nvPr/>
        </p:nvSpPr>
        <p:spPr>
          <a:xfrm>
            <a:off x="3023828" y="188640"/>
            <a:ext cx="3096344" cy="369332"/>
          </a:xfrm>
          <a:prstGeom prst="rect">
            <a:avLst/>
          </a:prstGeom>
          <a:noFill/>
        </p:spPr>
        <p:txBody>
          <a:bodyPr wrap="square">
            <a:spAutoFit/>
          </a:bodyPr>
          <a:lstStyle/>
          <a:p>
            <a:r>
              <a:rPr lang="en" b="1" dirty="0">
                <a:solidFill>
                  <a:srgbClr val="C00000"/>
                </a:solidFill>
                <a:effectLst/>
                <a:latin typeface="+mj-lt"/>
              </a:rPr>
              <a:t>Proposed triage of pericarditis </a:t>
            </a:r>
            <a:endParaRPr lang="en" b="1" dirty="0">
              <a:solidFill>
                <a:srgbClr val="C00000"/>
              </a:solidFill>
              <a:latin typeface="+mj-lt"/>
            </a:endParaRPr>
          </a:p>
        </p:txBody>
      </p:sp>
    </p:spTree>
    <p:extLst>
      <p:ext uri="{BB962C8B-B14F-4D97-AF65-F5344CB8AC3E}">
        <p14:creationId xmlns:p14="http://schemas.microsoft.com/office/powerpoint/2010/main" val="4252253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44B151-D416-2F59-A606-E6488F39931D}"/>
              </a:ext>
            </a:extLst>
          </p:cNvPr>
          <p:cNvSpPr txBox="1"/>
          <p:nvPr/>
        </p:nvSpPr>
        <p:spPr>
          <a:xfrm>
            <a:off x="1187624" y="260648"/>
            <a:ext cx="7128792" cy="369332"/>
          </a:xfrm>
          <a:prstGeom prst="rect">
            <a:avLst/>
          </a:prstGeom>
          <a:noFill/>
        </p:spPr>
        <p:txBody>
          <a:bodyPr wrap="square">
            <a:spAutoFit/>
          </a:bodyPr>
          <a:lstStyle/>
          <a:p>
            <a:r>
              <a:rPr lang="en" sz="1800" b="1" dirty="0">
                <a:solidFill>
                  <a:srgbClr val="C00000"/>
                </a:solidFill>
                <a:effectLst/>
                <a:latin typeface="+mj-lt"/>
              </a:rPr>
              <a:t>Commonly prescribed anti-inflammatory therapy for acute pericarditis </a:t>
            </a:r>
            <a:endParaRPr lang="en" b="1" dirty="0">
              <a:solidFill>
                <a:srgbClr val="C00000"/>
              </a:solidFill>
              <a:latin typeface="+mj-lt"/>
            </a:endParaRPr>
          </a:p>
        </p:txBody>
      </p:sp>
      <p:pic>
        <p:nvPicPr>
          <p:cNvPr id="2" name="Рисунок 1">
            <a:extLst>
              <a:ext uri="{FF2B5EF4-FFF2-40B4-BE49-F238E27FC236}">
                <a16:creationId xmlns:a16="http://schemas.microsoft.com/office/drawing/2014/main" id="{C1C353A6-C0A2-DAA6-B73F-BEE89AD36C98}"/>
              </a:ext>
            </a:extLst>
          </p:cNvPr>
          <p:cNvPicPr>
            <a:picLocks noChangeAspect="1"/>
          </p:cNvPicPr>
          <p:nvPr/>
        </p:nvPicPr>
        <p:blipFill>
          <a:blip r:embed="rId2"/>
          <a:stretch>
            <a:fillRect/>
          </a:stretch>
        </p:blipFill>
        <p:spPr>
          <a:xfrm>
            <a:off x="170341" y="980728"/>
            <a:ext cx="8803318" cy="2278726"/>
          </a:xfrm>
          <a:prstGeom prst="rect">
            <a:avLst/>
          </a:prstGeom>
        </p:spPr>
      </p:pic>
      <p:pic>
        <p:nvPicPr>
          <p:cNvPr id="3" name="Рисунок 2">
            <a:extLst>
              <a:ext uri="{FF2B5EF4-FFF2-40B4-BE49-F238E27FC236}">
                <a16:creationId xmlns:a16="http://schemas.microsoft.com/office/drawing/2014/main" id="{31052CA8-F85E-E286-119B-9C46E6AB7CB5}"/>
              </a:ext>
            </a:extLst>
          </p:cNvPr>
          <p:cNvPicPr>
            <a:picLocks noChangeAspect="1"/>
          </p:cNvPicPr>
          <p:nvPr/>
        </p:nvPicPr>
        <p:blipFill>
          <a:blip r:embed="rId3"/>
          <a:stretch>
            <a:fillRect/>
          </a:stretch>
        </p:blipFill>
        <p:spPr>
          <a:xfrm>
            <a:off x="1619671" y="4341398"/>
            <a:ext cx="6194625" cy="2255953"/>
          </a:xfrm>
          <a:prstGeom prst="rect">
            <a:avLst/>
          </a:prstGeom>
        </p:spPr>
      </p:pic>
      <p:sp>
        <p:nvSpPr>
          <p:cNvPr id="4" name="Rectangle 1">
            <a:extLst>
              <a:ext uri="{FF2B5EF4-FFF2-40B4-BE49-F238E27FC236}">
                <a16:creationId xmlns:a16="http://schemas.microsoft.com/office/drawing/2014/main" id="{A85F51B4-B310-3E86-BD75-4B7484DCC227}"/>
              </a:ext>
            </a:extLst>
          </p:cNvPr>
          <p:cNvSpPr>
            <a:spLocks noChangeArrowheads="1"/>
          </p:cNvSpPr>
          <p:nvPr/>
        </p:nvSpPr>
        <p:spPr bwMode="auto">
          <a:xfrm>
            <a:off x="939277" y="3679502"/>
            <a:ext cx="76254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err="1">
                <a:ln>
                  <a:noFill/>
                </a:ln>
                <a:solidFill>
                  <a:srgbClr val="C00000"/>
                </a:solidFill>
                <a:effectLst/>
                <a:latin typeface="+mj-lt"/>
              </a:rPr>
              <a:t>Tapering</a:t>
            </a:r>
            <a:r>
              <a:rPr kumimoji="0" lang="ru-RU" altLang="ru-RU" b="1" i="0" u="none" strike="noStrike" cap="none" normalizeH="0" baseline="0" dirty="0">
                <a:ln>
                  <a:noFill/>
                </a:ln>
                <a:solidFill>
                  <a:srgbClr val="C00000"/>
                </a:solidFill>
                <a:effectLst/>
                <a:latin typeface="+mj-lt"/>
              </a:rPr>
              <a:t> </a:t>
            </a:r>
            <a:r>
              <a:rPr kumimoji="0" lang="ru-RU" altLang="ru-RU" b="1" i="0" u="none" strike="noStrike" cap="none" normalizeH="0" baseline="0" dirty="0" err="1">
                <a:ln>
                  <a:noFill/>
                </a:ln>
                <a:solidFill>
                  <a:srgbClr val="C00000"/>
                </a:solidFill>
                <a:effectLst/>
                <a:latin typeface="+mj-lt"/>
              </a:rPr>
              <a:t>of</a:t>
            </a:r>
            <a:r>
              <a:rPr kumimoji="0" lang="ru-RU" altLang="ru-RU" b="1" i="0" u="none" strike="noStrike" cap="none" normalizeH="0" baseline="0" dirty="0">
                <a:ln>
                  <a:noFill/>
                </a:ln>
                <a:solidFill>
                  <a:srgbClr val="C00000"/>
                </a:solidFill>
                <a:effectLst/>
                <a:latin typeface="+mj-lt"/>
              </a:rPr>
              <a:t> corticosteroids35 (</a:t>
            </a:r>
            <a:r>
              <a:rPr kumimoji="0" lang="ru-RU" altLang="ru-RU" b="1" i="0" u="none" strike="noStrike" cap="none" normalizeH="0" baseline="0" dirty="0" err="1">
                <a:ln>
                  <a:noFill/>
                </a:ln>
                <a:solidFill>
                  <a:srgbClr val="C00000"/>
                </a:solidFill>
                <a:effectLst/>
                <a:latin typeface="+mj-lt"/>
              </a:rPr>
              <a:t>dosage</a:t>
            </a:r>
            <a:r>
              <a:rPr kumimoji="0" lang="ru-RU" altLang="ru-RU" b="1" i="0" u="none" strike="noStrike" cap="none" normalizeH="0" baseline="0" dirty="0">
                <a:ln>
                  <a:noFill/>
                </a:ln>
                <a:solidFill>
                  <a:srgbClr val="C00000"/>
                </a:solidFill>
                <a:effectLst/>
                <a:latin typeface="+mj-lt"/>
              </a:rPr>
              <a:t> </a:t>
            </a:r>
            <a:r>
              <a:rPr kumimoji="0" lang="ru-RU" altLang="ru-RU" b="1" i="0" u="none" strike="noStrike" cap="none" normalizeH="0" baseline="0" dirty="0" err="1">
                <a:ln>
                  <a:noFill/>
                </a:ln>
                <a:solidFill>
                  <a:srgbClr val="C00000"/>
                </a:solidFill>
                <a:effectLst/>
                <a:latin typeface="+mj-lt"/>
              </a:rPr>
              <a:t>information</a:t>
            </a:r>
            <a:r>
              <a:rPr kumimoji="0" lang="ru-RU" altLang="ru-RU" b="1" i="0" u="none" strike="noStrike" cap="none" normalizeH="0" baseline="0" dirty="0">
                <a:ln>
                  <a:noFill/>
                </a:ln>
                <a:solidFill>
                  <a:srgbClr val="C00000"/>
                </a:solidFill>
                <a:effectLst/>
                <a:latin typeface="+mj-lt"/>
              </a:rPr>
              <a:t> </a:t>
            </a:r>
            <a:r>
              <a:rPr kumimoji="0" lang="ru-RU" altLang="ru-RU" b="1" i="0" u="none" strike="noStrike" cap="none" normalizeH="0" baseline="0" dirty="0" err="1">
                <a:ln>
                  <a:noFill/>
                </a:ln>
                <a:solidFill>
                  <a:srgbClr val="C00000"/>
                </a:solidFill>
                <a:effectLst/>
                <a:latin typeface="+mj-lt"/>
              </a:rPr>
              <a:t>is</a:t>
            </a:r>
            <a:r>
              <a:rPr kumimoji="0" lang="ru-RU" altLang="ru-RU" b="1" i="0" u="none" strike="noStrike" cap="none" normalizeH="0" baseline="0" dirty="0">
                <a:ln>
                  <a:noFill/>
                </a:ln>
                <a:solidFill>
                  <a:srgbClr val="C00000"/>
                </a:solidFill>
                <a:effectLst/>
                <a:latin typeface="+mj-lt"/>
              </a:rPr>
              <a:t> </a:t>
            </a:r>
            <a:r>
              <a:rPr kumimoji="0" lang="ru-RU" altLang="ru-RU" b="1" i="0" u="none" strike="noStrike" cap="none" normalizeH="0" baseline="0" dirty="0" err="1">
                <a:ln>
                  <a:noFill/>
                </a:ln>
                <a:solidFill>
                  <a:srgbClr val="C00000"/>
                </a:solidFill>
                <a:effectLst/>
                <a:latin typeface="+mj-lt"/>
              </a:rPr>
              <a:t>provided</a:t>
            </a:r>
            <a:r>
              <a:rPr kumimoji="0" lang="ru-RU" altLang="ru-RU" b="1" i="0" u="none" strike="noStrike" cap="none" normalizeH="0" baseline="0" dirty="0">
                <a:ln>
                  <a:noFill/>
                </a:ln>
                <a:solidFill>
                  <a:srgbClr val="C00000"/>
                </a:solidFill>
                <a:effectLst/>
                <a:latin typeface="+mj-lt"/>
              </a:rPr>
              <a:t> </a:t>
            </a:r>
            <a:r>
              <a:rPr kumimoji="0" lang="ru-RU" altLang="ru-RU" b="1" i="0" u="none" strike="noStrike" cap="none" normalizeH="0" baseline="0" dirty="0" err="1">
                <a:ln>
                  <a:noFill/>
                </a:ln>
                <a:solidFill>
                  <a:srgbClr val="C00000"/>
                </a:solidFill>
                <a:effectLst/>
                <a:latin typeface="+mj-lt"/>
              </a:rPr>
              <a:t>for</a:t>
            </a:r>
            <a:r>
              <a:rPr kumimoji="0" lang="ru-RU" altLang="ru-RU" b="1" i="0" u="none" strike="noStrike" cap="none" normalizeH="0" baseline="0" dirty="0">
                <a:ln>
                  <a:noFill/>
                </a:ln>
                <a:solidFill>
                  <a:srgbClr val="C00000"/>
                </a:solidFill>
                <a:effectLst/>
                <a:latin typeface="+mj-lt"/>
              </a:rPr>
              <a:t> </a:t>
            </a:r>
            <a:r>
              <a:rPr kumimoji="0" lang="ru-RU" altLang="ru-RU" b="1" i="0" u="none" strike="noStrike" cap="none" normalizeH="0" baseline="0" dirty="0" err="1">
                <a:ln>
                  <a:noFill/>
                </a:ln>
                <a:solidFill>
                  <a:srgbClr val="C00000"/>
                </a:solidFill>
                <a:effectLst/>
                <a:latin typeface="+mj-lt"/>
              </a:rPr>
              <a:t>prednisone</a:t>
            </a:r>
            <a:r>
              <a:rPr kumimoji="0" lang="ru-RU" altLang="ru-RU" b="1" i="0" u="none" strike="noStrike" cap="none" normalizeH="0" baseline="0" dirty="0">
                <a:ln>
                  <a:noFill/>
                </a:ln>
                <a:solidFill>
                  <a:srgbClr val="C00000"/>
                </a:solidFill>
                <a:effectLst/>
                <a:latin typeface="+mj-l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1" i="0" u="none" strike="noStrike" cap="none" normalizeH="0" baseline="0" dirty="0">
                <a:ln>
                  <a:noFill/>
                </a:ln>
                <a:solidFill>
                  <a:srgbClr val="C00000"/>
                </a:solidFill>
                <a:effectLst/>
                <a:latin typeface="+mj-lt"/>
              </a:rPr>
              <a:t>                                         </a:t>
            </a:r>
          </a:p>
        </p:txBody>
      </p:sp>
      <p:pic>
        <p:nvPicPr>
          <p:cNvPr id="1026" name="Picture 2" descr="page10image30571520">
            <a:extLst>
              <a:ext uri="{FF2B5EF4-FFF2-40B4-BE49-F238E27FC236}">
                <a16:creationId xmlns:a16="http://schemas.microsoft.com/office/drawing/2014/main" id="{B1B3F9F3-66C2-E47F-5216-DB055A57F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679502"/>
            <a:ext cx="28321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6186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32154E1-B404-1E5A-2020-55CED6E4D1C5}"/>
              </a:ext>
            </a:extLst>
          </p:cNvPr>
          <p:cNvPicPr>
            <a:picLocks noChangeAspect="1"/>
          </p:cNvPicPr>
          <p:nvPr/>
        </p:nvPicPr>
        <p:blipFill>
          <a:blip r:embed="rId2"/>
          <a:stretch>
            <a:fillRect/>
          </a:stretch>
        </p:blipFill>
        <p:spPr>
          <a:xfrm>
            <a:off x="611560" y="980728"/>
            <a:ext cx="7772400" cy="5237921"/>
          </a:xfrm>
          <a:prstGeom prst="rect">
            <a:avLst/>
          </a:prstGeom>
        </p:spPr>
      </p:pic>
      <p:sp>
        <p:nvSpPr>
          <p:cNvPr id="6" name="TextBox 5">
            <a:extLst>
              <a:ext uri="{FF2B5EF4-FFF2-40B4-BE49-F238E27FC236}">
                <a16:creationId xmlns:a16="http://schemas.microsoft.com/office/drawing/2014/main" id="{3C87134E-ED6E-CD28-5CE6-ACA6B0538C72}"/>
              </a:ext>
            </a:extLst>
          </p:cNvPr>
          <p:cNvSpPr txBox="1"/>
          <p:nvPr/>
        </p:nvSpPr>
        <p:spPr>
          <a:xfrm>
            <a:off x="611560" y="279311"/>
            <a:ext cx="7772400" cy="369332"/>
          </a:xfrm>
          <a:prstGeom prst="rect">
            <a:avLst/>
          </a:prstGeom>
          <a:noFill/>
        </p:spPr>
        <p:txBody>
          <a:bodyPr wrap="square">
            <a:spAutoFit/>
          </a:bodyPr>
          <a:lstStyle/>
          <a:p>
            <a:pPr algn="ctr"/>
            <a:r>
              <a:rPr lang="en" sz="1800" b="1" dirty="0">
                <a:solidFill>
                  <a:srgbClr val="C00000"/>
                </a:solidFill>
                <a:effectLst/>
                <a:latin typeface="+mj-lt"/>
              </a:rPr>
              <a:t>Therapeutic algorithm for acute and recurrent pericarditis </a:t>
            </a:r>
            <a:endParaRPr lang="en" b="1" dirty="0">
              <a:solidFill>
                <a:srgbClr val="C00000"/>
              </a:solidFill>
              <a:effectLst/>
              <a:latin typeface="+mj-lt"/>
            </a:endParaRPr>
          </a:p>
        </p:txBody>
      </p:sp>
    </p:spTree>
    <p:extLst>
      <p:ext uri="{BB962C8B-B14F-4D97-AF65-F5344CB8AC3E}">
        <p14:creationId xmlns:p14="http://schemas.microsoft.com/office/powerpoint/2010/main" val="18580358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E61B7F-661E-5B1F-B238-E2DCEDD6D70C}"/>
              </a:ext>
            </a:extLst>
          </p:cNvPr>
          <p:cNvSpPr txBox="1"/>
          <p:nvPr/>
        </p:nvSpPr>
        <p:spPr>
          <a:xfrm>
            <a:off x="611560" y="279311"/>
            <a:ext cx="7772400" cy="369332"/>
          </a:xfrm>
          <a:prstGeom prst="rect">
            <a:avLst/>
          </a:prstGeom>
          <a:noFill/>
        </p:spPr>
        <p:txBody>
          <a:bodyPr wrap="square">
            <a:spAutoFit/>
          </a:bodyPr>
          <a:lstStyle/>
          <a:p>
            <a:pPr algn="ctr"/>
            <a:r>
              <a:rPr lang="en" sz="1800" b="1" dirty="0">
                <a:solidFill>
                  <a:srgbClr val="C00000"/>
                </a:solidFill>
                <a:effectLst/>
                <a:latin typeface="+mj-lt"/>
              </a:rPr>
              <a:t>Recommended literature</a:t>
            </a:r>
            <a:endParaRPr lang="en" b="1" dirty="0">
              <a:solidFill>
                <a:srgbClr val="C00000"/>
              </a:solidFill>
              <a:effectLst/>
              <a:latin typeface="+mj-lt"/>
            </a:endParaRPr>
          </a:p>
        </p:txBody>
      </p:sp>
      <p:sp>
        <p:nvSpPr>
          <p:cNvPr id="3" name="TextBox 2">
            <a:extLst>
              <a:ext uri="{FF2B5EF4-FFF2-40B4-BE49-F238E27FC236}">
                <a16:creationId xmlns:a16="http://schemas.microsoft.com/office/drawing/2014/main" id="{1FA231D6-14B9-0B34-4C42-059658683509}"/>
              </a:ext>
            </a:extLst>
          </p:cNvPr>
          <p:cNvSpPr txBox="1"/>
          <p:nvPr/>
        </p:nvSpPr>
        <p:spPr>
          <a:xfrm>
            <a:off x="251520" y="705924"/>
            <a:ext cx="8712968" cy="6186309"/>
          </a:xfrm>
          <a:prstGeom prst="rect">
            <a:avLst/>
          </a:prstGeom>
          <a:noFill/>
        </p:spPr>
        <p:txBody>
          <a:bodyPr wrap="square">
            <a:spAutoFit/>
          </a:bodyPr>
          <a:lstStyle/>
          <a:p>
            <a:pPr marL="342900" indent="-342900">
              <a:buAutoNum type="arabicPeriod"/>
            </a:pPr>
            <a:r>
              <a:rPr lang="en" dirty="0" err="1"/>
              <a:t>Bauersachs</a:t>
            </a:r>
            <a:r>
              <a:rPr lang="en" dirty="0"/>
              <a:t> J, König T, van der Meer P, Petrie MC, </a:t>
            </a:r>
            <a:r>
              <a:rPr lang="en" dirty="0" err="1"/>
              <a:t>Hilfiker</a:t>
            </a:r>
            <a:r>
              <a:rPr lang="en" dirty="0"/>
              <a:t>-Kleiner D, </a:t>
            </a:r>
            <a:r>
              <a:rPr lang="en" dirty="0" err="1"/>
              <a:t>Mbakwem</a:t>
            </a:r>
            <a:r>
              <a:rPr lang="en" dirty="0"/>
              <a:t> A, et al. Pathophysiology, diagnosis and management of peripartum cardiomyopathy: a position statement from the Heart Failure Association of the European Society of Cardiology Study Group on peripartum cardiomyopathy. </a:t>
            </a:r>
            <a:r>
              <a:rPr lang="en" dirty="0" err="1"/>
              <a:t>Eur</a:t>
            </a:r>
            <a:r>
              <a:rPr lang="en" dirty="0"/>
              <a:t> J Heart Fail 2019; 21:827–843. </a:t>
            </a:r>
            <a:r>
              <a:rPr lang="en" dirty="0">
                <a:hlinkClick r:id="rId2"/>
              </a:rPr>
              <a:t>https://doi.org/10.1002/ejhf.1493</a:t>
            </a:r>
            <a:endParaRPr lang="en" dirty="0"/>
          </a:p>
          <a:p>
            <a:pPr marL="342900" indent="-342900">
              <a:buAutoNum type="arabicPeriod"/>
            </a:pPr>
            <a:r>
              <a:rPr lang="en" dirty="0"/>
              <a:t>Davis MB, </a:t>
            </a:r>
            <a:r>
              <a:rPr lang="en" dirty="0" err="1"/>
              <a:t>Arany</a:t>
            </a:r>
            <a:r>
              <a:rPr lang="en" dirty="0"/>
              <a:t> Z, McNamara DM, </a:t>
            </a:r>
            <a:r>
              <a:rPr lang="en" dirty="0" err="1"/>
              <a:t>Goland</a:t>
            </a:r>
            <a:r>
              <a:rPr lang="en" dirty="0"/>
              <a:t> S, </a:t>
            </a:r>
            <a:r>
              <a:rPr lang="en" dirty="0" err="1"/>
              <a:t>Elkayam</a:t>
            </a:r>
            <a:r>
              <a:rPr lang="en" dirty="0"/>
              <a:t> U. Peripartum cardiomyopathy: JACC state-of-the-art review. J Am Coll </a:t>
            </a:r>
            <a:r>
              <a:rPr lang="en" dirty="0" err="1"/>
              <a:t>Cardiol</a:t>
            </a:r>
            <a:r>
              <a:rPr lang="en" dirty="0"/>
              <a:t> 2020;75:207–221. https://</a:t>
            </a:r>
            <a:r>
              <a:rPr lang="en" dirty="0" err="1"/>
              <a:t>doi</a:t>
            </a:r>
            <a:r>
              <a:rPr lang="en" dirty="0"/>
              <a:t>. org/10.1016/j.jacc.2019.11.014</a:t>
            </a:r>
          </a:p>
          <a:p>
            <a:pPr marL="342900" indent="-342900">
              <a:buAutoNum type="arabicPeriod"/>
            </a:pPr>
            <a:r>
              <a:rPr lang="en" dirty="0" err="1"/>
              <a:t>Castrini</a:t>
            </a:r>
            <a:r>
              <a:rPr lang="en" dirty="0"/>
              <a:t> AI, </a:t>
            </a:r>
            <a:r>
              <a:rPr lang="en" dirty="0" err="1"/>
              <a:t>Skjolsvik</a:t>
            </a:r>
            <a:r>
              <a:rPr lang="en" dirty="0"/>
              <a:t> E, </a:t>
            </a:r>
            <a:r>
              <a:rPr lang="en" dirty="0" err="1"/>
              <a:t>Estensen</a:t>
            </a:r>
            <a:r>
              <a:rPr lang="en" dirty="0"/>
              <a:t> ME, </a:t>
            </a:r>
            <a:r>
              <a:rPr lang="en" dirty="0" err="1"/>
              <a:t>Almaas</a:t>
            </a:r>
            <a:r>
              <a:rPr lang="en" dirty="0"/>
              <a:t> VM, </a:t>
            </a:r>
            <a:r>
              <a:rPr lang="en" dirty="0" err="1"/>
              <a:t>Skulstad</a:t>
            </a:r>
            <a:r>
              <a:rPr lang="en" dirty="0"/>
              <a:t> H, </a:t>
            </a:r>
            <a:r>
              <a:rPr lang="en" dirty="0" err="1"/>
              <a:t>Lyseggen</a:t>
            </a:r>
            <a:r>
              <a:rPr lang="en" dirty="0"/>
              <a:t> E, et al. Pregnancy and progression of cardiomyopathy in women with LMNA </a:t>
            </a:r>
            <a:r>
              <a:rPr lang="en" dirty="0" err="1"/>
              <a:t>genotypepositive</a:t>
            </a:r>
            <a:r>
              <a:rPr lang="en" dirty="0"/>
              <a:t>. J Am Heart Assoc 2022;11:e024960. </a:t>
            </a:r>
            <a:r>
              <a:rPr lang="en" dirty="0">
                <a:hlinkClick r:id="rId3"/>
              </a:rPr>
              <a:t>https://doi.org/10.1161/JAHA.121.024960</a:t>
            </a:r>
            <a:endParaRPr lang="en" dirty="0"/>
          </a:p>
          <a:p>
            <a:pPr marL="342900" indent="-342900">
              <a:buAutoNum type="arabicPeriod"/>
            </a:pPr>
            <a:r>
              <a:rPr lang="en" dirty="0" err="1"/>
              <a:t>Castrini</a:t>
            </a:r>
            <a:r>
              <a:rPr lang="en" dirty="0"/>
              <a:t> AI, Lie OH, </a:t>
            </a:r>
            <a:r>
              <a:rPr lang="en" dirty="0" err="1"/>
              <a:t>Leren</a:t>
            </a:r>
            <a:r>
              <a:rPr lang="en" dirty="0"/>
              <a:t> IS, </a:t>
            </a:r>
            <a:r>
              <a:rPr lang="en" dirty="0" err="1"/>
              <a:t>Estensen</a:t>
            </a:r>
            <a:r>
              <a:rPr lang="en" dirty="0"/>
              <a:t> ME, </a:t>
            </a:r>
            <a:r>
              <a:rPr lang="en" dirty="0" err="1"/>
              <a:t>Stokke</a:t>
            </a:r>
            <a:r>
              <a:rPr lang="en" dirty="0"/>
              <a:t> MK, </a:t>
            </a:r>
            <a:r>
              <a:rPr lang="en" dirty="0" err="1"/>
              <a:t>Klaeboe</a:t>
            </a:r>
            <a:r>
              <a:rPr lang="en" dirty="0"/>
              <a:t> LG, et al. Number of pregnancies and subsequent phenotype in a cross-sectional cohort of women with arrhythmogenic cardiomyopathy. </a:t>
            </a:r>
            <a:r>
              <a:rPr lang="en" dirty="0" err="1"/>
              <a:t>Eur</a:t>
            </a:r>
            <a:r>
              <a:rPr lang="en" dirty="0"/>
              <a:t> Heart J Cardiovasc Imaging 2019;20:192–198. </a:t>
            </a:r>
            <a:r>
              <a:rPr lang="en" dirty="0">
                <a:hlinkClick r:id="rId4"/>
              </a:rPr>
              <a:t>https://doi.org/10.1093/ehjci/jey061</a:t>
            </a:r>
            <a:endParaRPr lang="en" dirty="0"/>
          </a:p>
          <a:p>
            <a:pPr marL="342900" indent="-342900">
              <a:buAutoNum type="arabicPeriod"/>
            </a:pPr>
            <a:r>
              <a:rPr lang="en" dirty="0" err="1"/>
              <a:t>Pelliccia</a:t>
            </a:r>
            <a:r>
              <a:rPr lang="en" dirty="0"/>
              <a:t> A, </a:t>
            </a:r>
            <a:r>
              <a:rPr lang="en" dirty="0" err="1"/>
              <a:t>Borrazzo</a:t>
            </a:r>
            <a:r>
              <a:rPr lang="en" dirty="0"/>
              <a:t> C, Caselli S, Lemme E, </a:t>
            </a:r>
            <a:r>
              <a:rPr lang="en" dirty="0" err="1"/>
              <a:t>Musumeci</a:t>
            </a:r>
            <a:r>
              <a:rPr lang="en" dirty="0"/>
              <a:t> MB, </a:t>
            </a:r>
            <a:r>
              <a:rPr lang="en" dirty="0" err="1"/>
              <a:t>Maestrini</a:t>
            </a:r>
            <a:r>
              <a:rPr lang="en" dirty="0"/>
              <a:t> V, et al. Neither athletic training nor detraining affects LV hypertrophy in adult, low-risk patients with HCM. JACC Cardiovasc Imaging 2022;15:170–171. </a:t>
            </a:r>
            <a:r>
              <a:rPr lang="en" dirty="0">
                <a:hlinkClick r:id="rId5"/>
              </a:rPr>
              <a:t>https://doi.org/10.1016/j.jcmg. 2021.08.012</a:t>
            </a:r>
            <a:endParaRPr lang="en" dirty="0"/>
          </a:p>
          <a:p>
            <a:pPr marL="342900" indent="-342900">
              <a:buAutoNum type="arabicPeriod"/>
            </a:pPr>
            <a:r>
              <a:rPr lang="en" dirty="0"/>
              <a:t>Kim EJ, Holmes BB, Huang S, Lugo R, Al </a:t>
            </a:r>
            <a:r>
              <a:rPr lang="en" dirty="0" err="1"/>
              <a:t>Aboud</a:t>
            </a:r>
            <a:r>
              <a:rPr lang="en" dirty="0"/>
              <a:t> A, Goodman S, et al. Outcomes in patients with cardiac amyloidosis and implantable cardioverter-defibrillator. </a:t>
            </a:r>
            <a:r>
              <a:rPr lang="en" dirty="0" err="1"/>
              <a:t>Europace</a:t>
            </a:r>
            <a:r>
              <a:rPr lang="en" dirty="0"/>
              <a:t> 2020;22:1216–1223. https://</a:t>
            </a:r>
            <a:r>
              <a:rPr lang="en" dirty="0" err="1"/>
              <a:t>doi.org</a:t>
            </a:r>
            <a:r>
              <a:rPr lang="en" dirty="0"/>
              <a:t>/10.1093/</a:t>
            </a:r>
            <a:r>
              <a:rPr lang="en" dirty="0" err="1"/>
              <a:t>europace</a:t>
            </a:r>
            <a:r>
              <a:rPr lang="en"/>
              <a:t>/euaa094</a:t>
            </a:r>
            <a:endParaRPr lang="ru-RU" dirty="0"/>
          </a:p>
        </p:txBody>
      </p:sp>
    </p:spTree>
    <p:extLst>
      <p:ext uri="{BB962C8B-B14F-4D97-AF65-F5344CB8AC3E}">
        <p14:creationId xmlns:p14="http://schemas.microsoft.com/office/powerpoint/2010/main" val="316617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30D9DF-7E2E-C982-D6D0-D1131002F53E}"/>
              </a:ext>
            </a:extLst>
          </p:cNvPr>
          <p:cNvSpPr txBox="1"/>
          <p:nvPr/>
        </p:nvSpPr>
        <p:spPr>
          <a:xfrm>
            <a:off x="2123728" y="2060848"/>
            <a:ext cx="5328592" cy="369332"/>
          </a:xfrm>
          <a:prstGeom prst="rect">
            <a:avLst/>
          </a:prstGeom>
          <a:noFill/>
        </p:spPr>
        <p:txBody>
          <a:bodyPr wrap="square" rtlCol="0">
            <a:spAutoFit/>
          </a:bodyPr>
          <a:lstStyle/>
          <a:p>
            <a:pPr algn="ctr"/>
            <a:r>
              <a:rPr lang="en-US" b="1" dirty="0">
                <a:solidFill>
                  <a:srgbClr val="C00000"/>
                </a:solidFill>
              </a:rPr>
              <a:t>Thank you for your attention!</a:t>
            </a:r>
            <a:endParaRPr lang="ru-RU" b="1" dirty="0">
              <a:solidFill>
                <a:srgbClr val="C00000"/>
              </a:solidFill>
            </a:endParaRPr>
          </a:p>
        </p:txBody>
      </p:sp>
    </p:spTree>
    <p:extLst>
      <p:ext uri="{BB962C8B-B14F-4D97-AF65-F5344CB8AC3E}">
        <p14:creationId xmlns:p14="http://schemas.microsoft.com/office/powerpoint/2010/main" val="397420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9074F8C-F87C-5025-D4A4-8DA07D67C6B4}"/>
              </a:ext>
            </a:extLst>
          </p:cNvPr>
          <p:cNvPicPr>
            <a:picLocks noChangeAspect="1"/>
          </p:cNvPicPr>
          <p:nvPr/>
        </p:nvPicPr>
        <p:blipFill rotWithShape="1">
          <a:blip r:embed="rId3"/>
          <a:srcRect b="36542"/>
          <a:stretch/>
        </p:blipFill>
        <p:spPr>
          <a:xfrm>
            <a:off x="629648" y="1412776"/>
            <a:ext cx="7884703" cy="3744415"/>
          </a:xfrm>
          <a:prstGeom prst="rect">
            <a:avLst/>
          </a:prstGeom>
        </p:spPr>
      </p:pic>
      <p:sp>
        <p:nvSpPr>
          <p:cNvPr id="5" name="TextBox 4">
            <a:extLst>
              <a:ext uri="{FF2B5EF4-FFF2-40B4-BE49-F238E27FC236}">
                <a16:creationId xmlns:a16="http://schemas.microsoft.com/office/drawing/2014/main" id="{5132CB0F-F405-A75C-BED1-4E30E95D34D1}"/>
              </a:ext>
            </a:extLst>
          </p:cNvPr>
          <p:cNvSpPr txBox="1"/>
          <p:nvPr/>
        </p:nvSpPr>
        <p:spPr>
          <a:xfrm>
            <a:off x="629648" y="260648"/>
            <a:ext cx="7884702" cy="369332"/>
          </a:xfrm>
          <a:prstGeom prst="rect">
            <a:avLst/>
          </a:prstGeom>
          <a:noFill/>
        </p:spPr>
        <p:txBody>
          <a:bodyPr wrap="square">
            <a:spAutoFit/>
          </a:bodyPr>
          <a:lstStyle/>
          <a:p>
            <a:pPr algn="ctr"/>
            <a:r>
              <a:rPr lang="en" sz="1800" b="1" dirty="0">
                <a:solidFill>
                  <a:srgbClr val="C00000"/>
                </a:solidFill>
                <a:effectLst/>
                <a:latin typeface="+mj-lt"/>
                <a:cs typeface="Arial" panose="020B0604020202020204" pitchFamily="34" charset="0"/>
              </a:rPr>
              <a:t>Key aspects in the evaluation and management of cardiomyopathies</a:t>
            </a:r>
            <a:r>
              <a:rPr lang="ru-RU" sz="1800" b="1" dirty="0">
                <a:solidFill>
                  <a:srgbClr val="C00000"/>
                </a:solidFill>
                <a:effectLst/>
                <a:latin typeface="+mj-lt"/>
                <a:cs typeface="Arial" panose="020B0604020202020204" pitchFamily="34" charset="0"/>
              </a:rPr>
              <a:t> </a:t>
            </a:r>
            <a:r>
              <a:rPr lang="en" sz="1800" b="1" dirty="0">
                <a:solidFill>
                  <a:srgbClr val="C00000"/>
                </a:solidFill>
                <a:effectLst/>
                <a:latin typeface="+mj-lt"/>
                <a:cs typeface="Arial" panose="020B0604020202020204" pitchFamily="34" charset="0"/>
              </a:rPr>
              <a:t> </a:t>
            </a:r>
            <a:endParaRPr lang="en" b="1" dirty="0">
              <a:solidFill>
                <a:srgbClr val="C00000"/>
              </a:solidFill>
              <a:latin typeface="+mj-lt"/>
              <a:cs typeface="Arial" panose="020B0604020202020204" pitchFamily="34" charset="0"/>
            </a:endParaRPr>
          </a:p>
        </p:txBody>
      </p:sp>
      <p:sp>
        <p:nvSpPr>
          <p:cNvPr id="7" name="TextBox 6">
            <a:extLst>
              <a:ext uri="{FF2B5EF4-FFF2-40B4-BE49-F238E27FC236}">
                <a16:creationId xmlns:a16="http://schemas.microsoft.com/office/drawing/2014/main" id="{36D740B5-B4D5-6789-DF92-02062F032D9E}"/>
              </a:ext>
            </a:extLst>
          </p:cNvPr>
          <p:cNvSpPr txBox="1"/>
          <p:nvPr/>
        </p:nvSpPr>
        <p:spPr>
          <a:xfrm>
            <a:off x="125760" y="5805263"/>
            <a:ext cx="8892480" cy="1015663"/>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ARVC </a:t>
            </a:r>
            <a:r>
              <a:rPr lang="en" sz="1200" dirty="0">
                <a:effectLst/>
                <a:latin typeface="Arial" panose="020B0604020202020204" pitchFamily="34" charset="0"/>
                <a:cs typeface="Arial" panose="020B0604020202020204" pitchFamily="34" charset="0"/>
              </a:rPr>
              <a:t>-</a:t>
            </a:r>
            <a:r>
              <a:rPr lang="en" sz="1200" b="1" dirty="0">
                <a:effectLst/>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arrhythmogenic right ventricular cardiomyopathy; </a:t>
            </a:r>
            <a:r>
              <a:rPr lang="en" sz="1200" b="1" dirty="0">
                <a:effectLst/>
                <a:latin typeface="Arial" panose="020B0604020202020204" pitchFamily="34" charset="0"/>
                <a:cs typeface="Arial" panose="020B0604020202020204" pitchFamily="34" charset="0"/>
              </a:rPr>
              <a:t>CMR</a:t>
            </a:r>
            <a:r>
              <a:rPr lang="en" sz="1200" b="1"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 cardiac magnetic resonance; </a:t>
            </a:r>
            <a:r>
              <a:rPr lang="en" sz="1200" b="1" dirty="0">
                <a:effectLst/>
                <a:latin typeface="Arial" panose="020B0604020202020204" pitchFamily="34" charset="0"/>
                <a:cs typeface="Arial" panose="020B0604020202020204" pitchFamily="34" charset="0"/>
              </a:rPr>
              <a:t>DCM -</a:t>
            </a:r>
            <a:r>
              <a:rPr lang="en" sz="1200" b="1"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dilated cardiomyopathy; </a:t>
            </a:r>
            <a:r>
              <a:rPr lang="en" sz="1200" b="1" dirty="0">
                <a:effectLst/>
                <a:latin typeface="Arial" panose="020B0604020202020204" pitchFamily="34" charset="0"/>
                <a:cs typeface="Arial" panose="020B0604020202020204" pitchFamily="34" charset="0"/>
              </a:rPr>
              <a:t>GDMT</a:t>
            </a:r>
            <a:r>
              <a:rPr lang="en" sz="1200" b="1"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guideline-directed medical therapy; </a:t>
            </a:r>
            <a:r>
              <a:rPr lang="en" sz="1200" b="1" dirty="0">
                <a:effectLst/>
                <a:latin typeface="Arial" panose="020B0604020202020204" pitchFamily="34" charset="0"/>
                <a:cs typeface="Arial" panose="020B0604020202020204" pitchFamily="34" charset="0"/>
              </a:rPr>
              <a:t>HCM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hypertrophic cardiomyopathy; </a:t>
            </a:r>
            <a:r>
              <a:rPr lang="en" sz="1200" b="1" dirty="0">
                <a:effectLst/>
                <a:latin typeface="Arial" panose="020B0604020202020204" pitchFamily="34" charset="0"/>
                <a:cs typeface="Arial" panose="020B0604020202020204" pitchFamily="34" charset="0"/>
              </a:rPr>
              <a:t>HF</a:t>
            </a:r>
            <a:r>
              <a:rPr lang="en" sz="1200" b="1"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heart failure</a:t>
            </a:r>
            <a:r>
              <a:rPr lang="ru-RU" sz="1200" dirty="0">
                <a:effectLst/>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a:t>
            </a:r>
            <a:r>
              <a:rPr lang="en" sz="1200" b="1" dirty="0">
                <a:effectLst/>
                <a:latin typeface="Arial" panose="020B0604020202020204" pitchFamily="34" charset="0"/>
                <a:cs typeface="Arial" panose="020B0604020202020204" pitchFamily="34" charset="0"/>
              </a:rPr>
              <a:t>ICD</a:t>
            </a:r>
            <a:r>
              <a:rPr lang="ru-RU" sz="1200" b="1"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implantable cardioverter defibrillator; </a:t>
            </a:r>
            <a:r>
              <a:rPr lang="en" sz="1200" b="1" dirty="0">
                <a:effectLst/>
                <a:latin typeface="Arial" panose="020B0604020202020204" pitchFamily="34" charset="0"/>
                <a:cs typeface="Arial" panose="020B0604020202020204" pitchFamily="34" charset="0"/>
              </a:rPr>
              <a:t>LVOTO</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left ventricular outflow tract obstruction; </a:t>
            </a:r>
            <a:r>
              <a:rPr lang="en" sz="1200" b="1" dirty="0">
                <a:effectLst/>
                <a:latin typeface="Arial" panose="020B0604020202020204" pitchFamily="34" charset="0"/>
                <a:cs typeface="Arial" panose="020B0604020202020204" pitchFamily="34" charset="0"/>
              </a:rPr>
              <a:t>MCS</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mechanical circulatory support; </a:t>
            </a:r>
            <a:r>
              <a:rPr lang="en" sz="1200" b="1" dirty="0">
                <a:effectLst/>
                <a:latin typeface="Arial" panose="020B0604020202020204" pitchFamily="34" charset="0"/>
                <a:cs typeface="Arial" panose="020B0604020202020204" pitchFamily="34" charset="0"/>
              </a:rPr>
              <a:t>NDLVC</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non-dilated left ventricular cardiomyopathy; </a:t>
            </a:r>
            <a:r>
              <a:rPr lang="en" sz="1200" b="1" dirty="0">
                <a:effectLst/>
                <a:latin typeface="Arial" panose="020B0604020202020204" pitchFamily="34" charset="0"/>
                <a:cs typeface="Arial" panose="020B0604020202020204" pitchFamily="34" charset="0"/>
              </a:rPr>
              <a:t>PVR</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pulmonary vascular resistance; </a:t>
            </a:r>
            <a:r>
              <a:rPr lang="en" sz="1200" b="1" dirty="0">
                <a:latin typeface="Arial" panose="020B0604020202020204" pitchFamily="34" charset="0"/>
                <a:cs typeface="Arial" panose="020B0604020202020204" pitchFamily="34" charset="0"/>
              </a:rPr>
              <a:t>RCM</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restrictive cardiomyopathy; </a:t>
            </a:r>
            <a:r>
              <a:rPr lang="en" sz="1200" b="1" dirty="0">
                <a:effectLst/>
                <a:latin typeface="Arial" panose="020B0604020202020204" pitchFamily="34" charset="0"/>
                <a:cs typeface="Arial" panose="020B0604020202020204" pitchFamily="34" charset="0"/>
              </a:rPr>
              <a:t>SCD</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sudden cardiac </a:t>
            </a:r>
            <a:r>
              <a:rPr lang="en" sz="1200" dirty="0" err="1">
                <a:effectLst/>
                <a:latin typeface="Arial" panose="020B0604020202020204" pitchFamily="34" charset="0"/>
                <a:cs typeface="Arial" panose="020B0604020202020204" pitchFamily="34" charset="0"/>
              </a:rPr>
              <a:t>death.</a:t>
            </a:r>
            <a:r>
              <a:rPr lang="en" sz="1200" dirty="0" err="1">
                <a:solidFill>
                  <a:srgbClr val="FFFFFF"/>
                </a:solidFill>
                <a:effectLst/>
                <a:latin typeface="Arial" panose="020B0604020202020204" pitchFamily="34" charset="0"/>
                <a:cs typeface="Arial" panose="020B0604020202020204" pitchFamily="34" charset="0"/>
              </a:rPr>
              <a:t>Ige</a:t>
            </a:r>
            <a:r>
              <a:rPr lang="en" sz="1200" dirty="0">
                <a:solidFill>
                  <a:srgbClr val="FFFFFF"/>
                </a:solidFill>
                <a:effectLst/>
                <a:latin typeface="Arial" panose="020B0604020202020204" pitchFamily="34" charset="0"/>
                <a:cs typeface="Arial" panose="020B0604020202020204" pitchFamily="34" charset="0"/>
              </a:rPr>
              <a:t>%: </a:t>
            </a:r>
            <a:endParaRPr lang="en"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1797D7-8263-29E5-C3AF-D13975E6F7A3}"/>
              </a:ext>
            </a:extLst>
          </p:cNvPr>
          <p:cNvSpPr txBox="1"/>
          <p:nvPr/>
        </p:nvSpPr>
        <p:spPr>
          <a:xfrm>
            <a:off x="144800" y="689762"/>
            <a:ext cx="8873440" cy="461665"/>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The diagnosis, assessment, and management of patients with cardiomyopathy requires a coordinated, systematic, and individualized pathway that delivers optimized care by a multidisciplinary and expert team. </a:t>
            </a:r>
          </a:p>
        </p:txBody>
      </p:sp>
    </p:spTree>
    <p:extLst>
      <p:ext uri="{BB962C8B-B14F-4D97-AF65-F5344CB8AC3E}">
        <p14:creationId xmlns:p14="http://schemas.microsoft.com/office/powerpoint/2010/main" val="337314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9074F8C-F87C-5025-D4A4-8DA07D67C6B4}"/>
              </a:ext>
            </a:extLst>
          </p:cNvPr>
          <p:cNvPicPr>
            <a:picLocks noChangeAspect="1"/>
          </p:cNvPicPr>
          <p:nvPr/>
        </p:nvPicPr>
        <p:blipFill rotWithShape="1">
          <a:blip r:embed="rId2"/>
          <a:srcRect t="62958"/>
          <a:stretch/>
        </p:blipFill>
        <p:spPr>
          <a:xfrm>
            <a:off x="570894" y="2019064"/>
            <a:ext cx="7943457" cy="2172262"/>
          </a:xfrm>
          <a:prstGeom prst="rect">
            <a:avLst/>
          </a:prstGeom>
        </p:spPr>
      </p:pic>
      <p:sp>
        <p:nvSpPr>
          <p:cNvPr id="5" name="TextBox 4">
            <a:extLst>
              <a:ext uri="{FF2B5EF4-FFF2-40B4-BE49-F238E27FC236}">
                <a16:creationId xmlns:a16="http://schemas.microsoft.com/office/drawing/2014/main" id="{5132CB0F-F405-A75C-BED1-4E30E95D34D1}"/>
              </a:ext>
            </a:extLst>
          </p:cNvPr>
          <p:cNvSpPr txBox="1"/>
          <p:nvPr/>
        </p:nvSpPr>
        <p:spPr>
          <a:xfrm>
            <a:off x="570893" y="260648"/>
            <a:ext cx="7884703" cy="369332"/>
          </a:xfrm>
          <a:prstGeom prst="rect">
            <a:avLst/>
          </a:prstGeom>
          <a:noFill/>
        </p:spPr>
        <p:txBody>
          <a:bodyPr wrap="square">
            <a:spAutoFit/>
          </a:bodyPr>
          <a:lstStyle/>
          <a:p>
            <a:pPr algn="ctr"/>
            <a:r>
              <a:rPr lang="en" sz="1800" b="1" dirty="0">
                <a:solidFill>
                  <a:srgbClr val="C00000"/>
                </a:solidFill>
                <a:effectLst/>
                <a:latin typeface="+mj-lt"/>
                <a:cs typeface="Arial" panose="020B0604020202020204" pitchFamily="34" charset="0"/>
              </a:rPr>
              <a:t>Key aspects in the evaluation and management of cardiomyopathies </a:t>
            </a:r>
            <a:endParaRPr lang="en" b="1" dirty="0">
              <a:solidFill>
                <a:srgbClr val="C00000"/>
              </a:solidFill>
              <a:latin typeface="+mj-lt"/>
              <a:cs typeface="Arial" panose="020B0604020202020204" pitchFamily="34" charset="0"/>
            </a:endParaRPr>
          </a:p>
        </p:txBody>
      </p:sp>
      <p:sp>
        <p:nvSpPr>
          <p:cNvPr id="2" name="TextBox 1">
            <a:extLst>
              <a:ext uri="{FF2B5EF4-FFF2-40B4-BE49-F238E27FC236}">
                <a16:creationId xmlns:a16="http://schemas.microsoft.com/office/drawing/2014/main" id="{93A204D2-922A-0606-4B7A-E34C51F1761D}"/>
              </a:ext>
            </a:extLst>
          </p:cNvPr>
          <p:cNvSpPr txBox="1"/>
          <p:nvPr/>
        </p:nvSpPr>
        <p:spPr>
          <a:xfrm>
            <a:off x="125760" y="5550249"/>
            <a:ext cx="8892480" cy="1015663"/>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ARVC </a:t>
            </a:r>
            <a:r>
              <a:rPr lang="en" sz="1200" dirty="0">
                <a:effectLst/>
                <a:latin typeface="Arial" panose="020B0604020202020204" pitchFamily="34" charset="0"/>
                <a:cs typeface="Arial" panose="020B0604020202020204" pitchFamily="34" charset="0"/>
              </a:rPr>
              <a:t>-</a:t>
            </a:r>
            <a:r>
              <a:rPr lang="en" sz="1200" b="1" dirty="0">
                <a:effectLst/>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arrhythmogenic right ventricular cardiomyopathy; </a:t>
            </a:r>
            <a:r>
              <a:rPr lang="en" sz="1200" b="1" dirty="0">
                <a:effectLst/>
                <a:latin typeface="Arial" panose="020B0604020202020204" pitchFamily="34" charset="0"/>
                <a:cs typeface="Arial" panose="020B0604020202020204" pitchFamily="34" charset="0"/>
              </a:rPr>
              <a:t>CMR</a:t>
            </a:r>
            <a:r>
              <a:rPr lang="en" sz="1200" b="1"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 cardiac magnetic resonance; </a:t>
            </a:r>
            <a:r>
              <a:rPr lang="en" sz="1200" b="1" dirty="0">
                <a:effectLst/>
                <a:latin typeface="Arial" panose="020B0604020202020204" pitchFamily="34" charset="0"/>
                <a:cs typeface="Arial" panose="020B0604020202020204" pitchFamily="34" charset="0"/>
              </a:rPr>
              <a:t>DCM -</a:t>
            </a:r>
            <a:r>
              <a:rPr lang="en" sz="1200" b="1"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dilated cardiomyopathy; </a:t>
            </a:r>
            <a:r>
              <a:rPr lang="en" sz="1200" b="1" dirty="0">
                <a:effectLst/>
                <a:latin typeface="Arial" panose="020B0604020202020204" pitchFamily="34" charset="0"/>
                <a:cs typeface="Arial" panose="020B0604020202020204" pitchFamily="34" charset="0"/>
              </a:rPr>
              <a:t>GDMT</a:t>
            </a:r>
            <a:r>
              <a:rPr lang="en" sz="1200" b="1"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guideline-directed medical therapy; </a:t>
            </a:r>
            <a:r>
              <a:rPr lang="en" sz="1200" b="1" dirty="0">
                <a:effectLst/>
                <a:latin typeface="Arial" panose="020B0604020202020204" pitchFamily="34" charset="0"/>
                <a:cs typeface="Arial" panose="020B0604020202020204" pitchFamily="34" charset="0"/>
              </a:rPr>
              <a:t>HCM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hypertrophic cardiomyopathy; </a:t>
            </a:r>
            <a:r>
              <a:rPr lang="en" sz="1200" b="1" dirty="0">
                <a:effectLst/>
                <a:latin typeface="Arial" panose="020B0604020202020204" pitchFamily="34" charset="0"/>
                <a:cs typeface="Arial" panose="020B0604020202020204" pitchFamily="34" charset="0"/>
              </a:rPr>
              <a:t>HF</a:t>
            </a:r>
            <a:r>
              <a:rPr lang="en" sz="1200" b="1"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heart failure</a:t>
            </a:r>
            <a:r>
              <a:rPr lang="ru-RU" sz="1200" dirty="0">
                <a:effectLst/>
                <a:latin typeface="Arial" panose="020B0604020202020204" pitchFamily="34" charset="0"/>
                <a:cs typeface="Arial" panose="020B0604020202020204" pitchFamily="34" charset="0"/>
              </a:rPr>
              <a:t>;</a:t>
            </a:r>
            <a:r>
              <a:rPr lang="en" sz="1200" dirty="0">
                <a:effectLst/>
                <a:latin typeface="Arial" panose="020B0604020202020204" pitchFamily="34" charset="0"/>
                <a:cs typeface="Arial" panose="020B0604020202020204" pitchFamily="34" charset="0"/>
              </a:rPr>
              <a:t> </a:t>
            </a:r>
            <a:r>
              <a:rPr lang="en" sz="1200" b="1" dirty="0">
                <a:effectLst/>
                <a:latin typeface="Arial" panose="020B0604020202020204" pitchFamily="34" charset="0"/>
                <a:cs typeface="Arial" panose="020B0604020202020204" pitchFamily="34" charset="0"/>
              </a:rPr>
              <a:t>ICD</a:t>
            </a:r>
            <a:r>
              <a:rPr lang="ru-RU" sz="1200" b="1"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implantable cardioverter defibrillator; </a:t>
            </a:r>
            <a:r>
              <a:rPr lang="en" sz="1200" b="1" dirty="0">
                <a:effectLst/>
                <a:latin typeface="Arial" panose="020B0604020202020204" pitchFamily="34" charset="0"/>
                <a:cs typeface="Arial" panose="020B0604020202020204" pitchFamily="34" charset="0"/>
              </a:rPr>
              <a:t>LVOTO</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left ventricular outflow tract obstruction; </a:t>
            </a:r>
            <a:r>
              <a:rPr lang="en" sz="1200" b="1" dirty="0">
                <a:effectLst/>
                <a:latin typeface="Arial" panose="020B0604020202020204" pitchFamily="34" charset="0"/>
                <a:cs typeface="Arial" panose="020B0604020202020204" pitchFamily="34" charset="0"/>
              </a:rPr>
              <a:t>MCS</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mechanical circulatory support; </a:t>
            </a:r>
            <a:r>
              <a:rPr lang="en" sz="1200" b="1" dirty="0">
                <a:effectLst/>
                <a:latin typeface="Arial" panose="020B0604020202020204" pitchFamily="34" charset="0"/>
                <a:cs typeface="Arial" panose="020B0604020202020204" pitchFamily="34" charset="0"/>
              </a:rPr>
              <a:t>NDLVC</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non-dilated left ventricular cardiomyopathy; </a:t>
            </a:r>
            <a:r>
              <a:rPr lang="en" sz="1200" b="1" dirty="0">
                <a:effectLst/>
                <a:latin typeface="Arial" panose="020B0604020202020204" pitchFamily="34" charset="0"/>
                <a:cs typeface="Arial" panose="020B0604020202020204" pitchFamily="34" charset="0"/>
              </a:rPr>
              <a:t>PVR</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pulmonary vascular resistance; </a:t>
            </a:r>
            <a:r>
              <a:rPr lang="en" sz="1200" b="1" dirty="0">
                <a:latin typeface="Arial" panose="020B0604020202020204" pitchFamily="34" charset="0"/>
                <a:cs typeface="Arial" panose="020B0604020202020204" pitchFamily="34" charset="0"/>
              </a:rPr>
              <a:t>RCM</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restrictive cardiomyopathy; </a:t>
            </a:r>
            <a:r>
              <a:rPr lang="en" sz="1200" b="1" dirty="0">
                <a:effectLst/>
                <a:latin typeface="Arial" panose="020B0604020202020204" pitchFamily="34" charset="0"/>
                <a:cs typeface="Arial" panose="020B0604020202020204" pitchFamily="34" charset="0"/>
              </a:rPr>
              <a:t>SCD</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sudden cardiac </a:t>
            </a:r>
            <a:r>
              <a:rPr lang="en" sz="1200" dirty="0" err="1">
                <a:effectLst/>
                <a:latin typeface="Arial" panose="020B0604020202020204" pitchFamily="34" charset="0"/>
                <a:cs typeface="Arial" panose="020B0604020202020204" pitchFamily="34" charset="0"/>
              </a:rPr>
              <a:t>death.</a:t>
            </a:r>
            <a:r>
              <a:rPr lang="en" sz="1200" dirty="0" err="1">
                <a:solidFill>
                  <a:srgbClr val="FFFFFF"/>
                </a:solidFill>
                <a:effectLst/>
                <a:latin typeface="Arial" panose="020B0604020202020204" pitchFamily="34" charset="0"/>
                <a:cs typeface="Arial" panose="020B0604020202020204" pitchFamily="34" charset="0"/>
              </a:rPr>
              <a:t>Im</a:t>
            </a:r>
            <a:r>
              <a:rPr lang="en" sz="1200" dirty="0">
                <a:solidFill>
                  <a:srgbClr val="FFFFFF"/>
                </a:solidFill>
                <a:effectLst/>
                <a:latin typeface="Arial" panose="020B0604020202020204" pitchFamily="34" charset="0"/>
                <a:cs typeface="Arial" panose="020B0604020202020204" pitchFamily="34" charset="0"/>
              </a:rPr>
              <a:t>%: </a:t>
            </a:r>
            <a:endParaRPr lang="en" sz="1200"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776CA48B-EE5B-3397-9B3B-EBD4D1FC0DBA}"/>
              </a:ext>
            </a:extLst>
          </p:cNvPr>
          <p:cNvPicPr>
            <a:picLocks noChangeAspect="1"/>
          </p:cNvPicPr>
          <p:nvPr/>
        </p:nvPicPr>
        <p:blipFill rotWithShape="1">
          <a:blip r:embed="rId2"/>
          <a:srcRect b="90237"/>
          <a:stretch/>
        </p:blipFill>
        <p:spPr>
          <a:xfrm>
            <a:off x="629648" y="1412777"/>
            <a:ext cx="7884703" cy="576064"/>
          </a:xfrm>
          <a:prstGeom prst="rect">
            <a:avLst/>
          </a:prstGeom>
        </p:spPr>
      </p:pic>
      <p:sp>
        <p:nvSpPr>
          <p:cNvPr id="7" name="TextBox 6">
            <a:extLst>
              <a:ext uri="{FF2B5EF4-FFF2-40B4-BE49-F238E27FC236}">
                <a16:creationId xmlns:a16="http://schemas.microsoft.com/office/drawing/2014/main" id="{D7AC0F98-D3A2-E61A-D848-482B306554DF}"/>
              </a:ext>
            </a:extLst>
          </p:cNvPr>
          <p:cNvSpPr txBox="1"/>
          <p:nvPr/>
        </p:nvSpPr>
        <p:spPr>
          <a:xfrm>
            <a:off x="125759" y="4221549"/>
            <a:ext cx="8892481" cy="461665"/>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Central to this approach is not only the individual patient, but also the family as a whole; clinical findings in relatives are essential for under- standing what happens to the patient, and vice versa. </a:t>
            </a:r>
          </a:p>
        </p:txBody>
      </p:sp>
    </p:spTree>
    <p:extLst>
      <p:ext uri="{BB962C8B-B14F-4D97-AF65-F5344CB8AC3E}">
        <p14:creationId xmlns:p14="http://schemas.microsoft.com/office/powerpoint/2010/main" val="416050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491723-4AB6-DFA0-E237-421628070425}"/>
              </a:ext>
            </a:extLst>
          </p:cNvPr>
          <p:cNvSpPr txBox="1"/>
          <p:nvPr/>
        </p:nvSpPr>
        <p:spPr>
          <a:xfrm>
            <a:off x="0" y="0"/>
            <a:ext cx="9144000" cy="646331"/>
          </a:xfrm>
          <a:prstGeom prst="rect">
            <a:avLst/>
          </a:prstGeom>
          <a:noFill/>
        </p:spPr>
        <p:txBody>
          <a:bodyPr wrap="square">
            <a:spAutoFit/>
          </a:bodyPr>
          <a:lstStyle/>
          <a:p>
            <a:pPr algn="ctr"/>
            <a:r>
              <a:rPr lang="en" sz="1800" b="1" dirty="0">
                <a:solidFill>
                  <a:srgbClr val="C00000"/>
                </a:solidFill>
                <a:effectLst/>
                <a:latin typeface="+mj-lt"/>
                <a:cs typeface="Arial" panose="020B0604020202020204" pitchFamily="34" charset="0"/>
              </a:rPr>
              <a:t>Key epidemiological metrics in adults and children for the different cardiomyopathy phenotypes </a:t>
            </a:r>
            <a:endParaRPr lang="en" dirty="0">
              <a:solidFill>
                <a:srgbClr val="C00000"/>
              </a:solidFill>
              <a:latin typeface="+mj-lt"/>
              <a:cs typeface="Arial" panose="020B0604020202020204" pitchFamily="34" charset="0"/>
            </a:endParaRPr>
          </a:p>
        </p:txBody>
      </p:sp>
      <p:sp>
        <p:nvSpPr>
          <p:cNvPr id="7" name="TextBox 6">
            <a:extLst>
              <a:ext uri="{FF2B5EF4-FFF2-40B4-BE49-F238E27FC236}">
                <a16:creationId xmlns:a16="http://schemas.microsoft.com/office/drawing/2014/main" id="{EFEA2049-AF44-3039-B1F2-A23754E65151}"/>
              </a:ext>
            </a:extLst>
          </p:cNvPr>
          <p:cNvSpPr txBox="1"/>
          <p:nvPr/>
        </p:nvSpPr>
        <p:spPr>
          <a:xfrm>
            <a:off x="323528" y="6309320"/>
            <a:ext cx="8712968" cy="461665"/>
          </a:xfrm>
          <a:prstGeom prst="rect">
            <a:avLst/>
          </a:prstGeom>
          <a:noFill/>
        </p:spPr>
        <p:txBody>
          <a:bodyPr wrap="square">
            <a:spAutoFit/>
          </a:bodyPr>
          <a:lstStyle/>
          <a:p>
            <a:pPr algn="ctr"/>
            <a:r>
              <a:rPr lang="en" sz="1200" b="1" dirty="0">
                <a:effectLst/>
                <a:latin typeface="Arial" panose="020B0604020202020204" pitchFamily="34" charset="0"/>
                <a:cs typeface="Arial" panose="020B0604020202020204" pitchFamily="34" charset="0"/>
              </a:rPr>
              <a:t>ARVC</a:t>
            </a:r>
            <a:r>
              <a:rPr lang="en" sz="1200" dirty="0">
                <a:effectLst/>
                <a:latin typeface="Arial" panose="020B0604020202020204" pitchFamily="34" charset="0"/>
                <a:cs typeface="Arial" panose="020B0604020202020204" pitchFamily="34" charset="0"/>
              </a:rPr>
              <a:t> - arrhythmogenic right ventricular cardiomyopathy; </a:t>
            </a:r>
            <a:r>
              <a:rPr lang="en" sz="1200" b="1" dirty="0">
                <a:effectLst/>
                <a:latin typeface="Arial" panose="020B0604020202020204" pitchFamily="34" charset="0"/>
                <a:cs typeface="Arial" panose="020B0604020202020204" pitchFamily="34" charset="0"/>
              </a:rPr>
              <a:t>DCM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dilated cardiomyopathy; </a:t>
            </a:r>
            <a:r>
              <a:rPr lang="en" sz="1200" b="1" dirty="0">
                <a:effectLst/>
                <a:latin typeface="Arial" panose="020B0604020202020204" pitchFamily="34" charset="0"/>
                <a:cs typeface="Arial" panose="020B0604020202020204" pitchFamily="34" charset="0"/>
              </a:rPr>
              <a:t>HCM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hypertrophic cardiomyopathy; </a:t>
            </a:r>
            <a:r>
              <a:rPr lang="en" sz="1200" b="1" dirty="0">
                <a:effectLst/>
                <a:latin typeface="Arial" panose="020B0604020202020204" pitchFamily="34" charset="0"/>
                <a:cs typeface="Arial" panose="020B0604020202020204" pitchFamily="34" charset="0"/>
              </a:rPr>
              <a:t>NDLVC</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non-dilated left ventricular cardiomyopathy; </a:t>
            </a:r>
            <a:r>
              <a:rPr lang="en" sz="1200" b="1" dirty="0">
                <a:effectLst/>
                <a:latin typeface="Arial" panose="020B0604020202020204" pitchFamily="34" charset="0"/>
                <a:cs typeface="Arial" panose="020B0604020202020204" pitchFamily="34" charset="0"/>
              </a:rPr>
              <a:t>RCM</a:t>
            </a:r>
            <a:r>
              <a:rPr lang="en" sz="1200" dirty="0">
                <a:latin typeface="Arial" panose="020B0604020202020204" pitchFamily="34" charset="0"/>
                <a:cs typeface="Arial" panose="020B0604020202020204" pitchFamily="34" charset="0"/>
              </a:rPr>
              <a:t> - </a:t>
            </a:r>
            <a:r>
              <a:rPr lang="en" sz="1200" dirty="0">
                <a:effectLst/>
                <a:latin typeface="Arial" panose="020B0604020202020204" pitchFamily="34" charset="0"/>
                <a:cs typeface="Arial" panose="020B0604020202020204" pitchFamily="34" charset="0"/>
              </a:rPr>
              <a:t>restrictive cardiomyopathy. </a:t>
            </a:r>
            <a:endParaRPr lang="en" sz="1200" dirty="0">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F0703C34-646F-479A-0906-23A96F3EFCFB}"/>
              </a:ext>
            </a:extLst>
          </p:cNvPr>
          <p:cNvPicPr>
            <a:picLocks noChangeAspect="1"/>
          </p:cNvPicPr>
          <p:nvPr/>
        </p:nvPicPr>
        <p:blipFill>
          <a:blip r:embed="rId2"/>
          <a:stretch>
            <a:fillRect/>
          </a:stretch>
        </p:blipFill>
        <p:spPr>
          <a:xfrm>
            <a:off x="1088087" y="1388849"/>
            <a:ext cx="6220217" cy="4756864"/>
          </a:xfrm>
          <a:prstGeom prst="rect">
            <a:avLst/>
          </a:prstGeom>
        </p:spPr>
      </p:pic>
      <p:sp>
        <p:nvSpPr>
          <p:cNvPr id="3" name="TextBox 2">
            <a:extLst>
              <a:ext uri="{FF2B5EF4-FFF2-40B4-BE49-F238E27FC236}">
                <a16:creationId xmlns:a16="http://schemas.microsoft.com/office/drawing/2014/main" id="{26C4CA88-1668-4819-CE68-730D21C79331}"/>
              </a:ext>
            </a:extLst>
          </p:cNvPr>
          <p:cNvSpPr txBox="1"/>
          <p:nvPr/>
        </p:nvSpPr>
        <p:spPr>
          <a:xfrm>
            <a:off x="107504" y="660714"/>
            <a:ext cx="8928992" cy="646331"/>
          </a:xfrm>
          <a:prstGeom prst="rect">
            <a:avLst/>
          </a:prstGeom>
          <a:noFill/>
          <a:ln>
            <a:solidFill>
              <a:srgbClr val="002060"/>
            </a:solidFill>
          </a:ln>
        </p:spPr>
        <p:txBody>
          <a:bodyPr wrap="square">
            <a:spAutoFit/>
          </a:bodyPr>
          <a:lstStyle/>
          <a:p>
            <a:pPr algn="ctr"/>
            <a:r>
              <a:rPr lang="en" sz="1200" dirty="0">
                <a:effectLst/>
                <a:latin typeface="Arial" panose="020B0604020202020204" pitchFamily="34" charset="0"/>
                <a:cs typeface="Arial" panose="020B0604020202020204" pitchFamily="34" charset="0"/>
              </a:rPr>
              <a:t>Cardiomyopathies have a variable expression throughout life.</a:t>
            </a:r>
            <a:r>
              <a:rPr lang="en" sz="1200" dirty="0">
                <a:solidFill>
                  <a:srgbClr val="0000FF"/>
                </a:solidFill>
                <a:effectLst/>
                <a:latin typeface="Arial" panose="020B0604020202020204" pitchFamily="34" charset="0"/>
                <a:cs typeface="Arial" panose="020B0604020202020204" pitchFamily="34" charset="0"/>
              </a:rPr>
              <a:t> </a:t>
            </a:r>
            <a:r>
              <a:rPr lang="en" sz="1200" dirty="0">
                <a:effectLst/>
                <a:latin typeface="Arial" panose="020B0604020202020204" pitchFamily="34" charset="0"/>
                <a:cs typeface="Arial" panose="020B0604020202020204" pitchFamily="34" charset="0"/>
              </a:rPr>
              <a:t>Geographical distribution of genetic variants influences estimated prevalence in different populations, ethnicities, regions, and countries. The complexity of diagnostic criteria for some conditions, such as ARVC, limits the evaluation of the true prevalence of the disease in the general population. </a:t>
            </a:r>
            <a:endParaRPr lang="en"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07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643657-D427-68EC-BFFC-788CFC2D0D6B}"/>
              </a:ext>
            </a:extLst>
          </p:cNvPr>
          <p:cNvSpPr txBox="1"/>
          <p:nvPr/>
        </p:nvSpPr>
        <p:spPr>
          <a:xfrm>
            <a:off x="2123728" y="188640"/>
            <a:ext cx="5454352" cy="369332"/>
          </a:xfrm>
          <a:prstGeom prst="rect">
            <a:avLst/>
          </a:prstGeom>
          <a:noFill/>
        </p:spPr>
        <p:txBody>
          <a:bodyPr wrap="square">
            <a:spAutoFit/>
          </a:bodyPr>
          <a:lstStyle/>
          <a:p>
            <a:r>
              <a:rPr lang="en" sz="1800" b="1" dirty="0">
                <a:solidFill>
                  <a:srgbClr val="C00000"/>
                </a:solidFill>
                <a:effectLst/>
                <a:latin typeface="+mj-lt"/>
              </a:rPr>
              <a:t>Clinical diagnostic workflow of cardiomyopathy</a:t>
            </a:r>
            <a:r>
              <a:rPr lang="ru-RU" sz="1800" b="1" dirty="0">
                <a:solidFill>
                  <a:srgbClr val="C00000"/>
                </a:solidFill>
                <a:effectLst/>
                <a:latin typeface="+mj-lt"/>
              </a:rPr>
              <a:t> (1)</a:t>
            </a:r>
            <a:r>
              <a:rPr lang="en" sz="1800" b="1" dirty="0">
                <a:solidFill>
                  <a:srgbClr val="C00000"/>
                </a:solidFill>
                <a:effectLst/>
                <a:latin typeface="+mj-lt"/>
              </a:rPr>
              <a:t> </a:t>
            </a:r>
            <a:endParaRPr lang="en" b="1" dirty="0">
              <a:solidFill>
                <a:srgbClr val="C00000"/>
              </a:solidFill>
              <a:latin typeface="+mj-lt"/>
            </a:endParaRPr>
          </a:p>
        </p:txBody>
      </p:sp>
      <p:pic>
        <p:nvPicPr>
          <p:cNvPr id="6" name="Рисунок 5">
            <a:extLst>
              <a:ext uri="{FF2B5EF4-FFF2-40B4-BE49-F238E27FC236}">
                <a16:creationId xmlns:a16="http://schemas.microsoft.com/office/drawing/2014/main" id="{BB06CEA4-9ABF-753B-4470-DD46D67BAFF0}"/>
              </a:ext>
            </a:extLst>
          </p:cNvPr>
          <p:cNvPicPr>
            <a:picLocks noChangeAspect="1"/>
          </p:cNvPicPr>
          <p:nvPr/>
        </p:nvPicPr>
        <p:blipFill>
          <a:blip r:embed="rId2"/>
          <a:stretch>
            <a:fillRect/>
          </a:stretch>
        </p:blipFill>
        <p:spPr>
          <a:xfrm>
            <a:off x="77220" y="1268760"/>
            <a:ext cx="8989560" cy="4320480"/>
          </a:xfrm>
          <a:prstGeom prst="rect">
            <a:avLst/>
          </a:prstGeom>
        </p:spPr>
      </p:pic>
    </p:spTree>
    <p:extLst>
      <p:ext uri="{BB962C8B-B14F-4D97-AF65-F5344CB8AC3E}">
        <p14:creationId xmlns:p14="http://schemas.microsoft.com/office/powerpoint/2010/main" val="1512884188"/>
      </p:ext>
    </p:extLst>
  </p:cSld>
  <p:clrMapOvr>
    <a:masterClrMapping/>
  </p:clrMapOvr>
</p:sld>
</file>

<file path=ppt/theme/theme1.xml><?xml version="1.0" encoding="utf-8"?>
<a:theme xmlns:a="http://schemas.openxmlformats.org/drawingml/2006/main" name="Тема Office">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14729</TotalTime>
  <Words>3812</Words>
  <Application>Microsoft Macintosh PowerPoint</Application>
  <PresentationFormat>Экран (4:3)</PresentationFormat>
  <Paragraphs>176</Paragraphs>
  <Slides>54</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54</vt:i4>
      </vt:variant>
    </vt:vector>
  </HeadingPairs>
  <TitlesOfParts>
    <vt:vector size="60" baseType="lpstr">
      <vt:lpstr>Arial</vt:lpstr>
      <vt:lpstr>Calibri</vt:lpstr>
      <vt:lpstr>GillSans</vt:lpstr>
      <vt:lpstr>GillSansNova</vt:lpstr>
      <vt:lpstr>Times New Roman</vt:lpstr>
      <vt:lpstr>Тема Office</vt:lpstr>
      <vt:lpstr>Prof. V.F. Voino-Yasenetsky KrasSMU, MOH, Russian Federation  Department of Faculty Therapy</vt:lpstr>
      <vt:lpstr>Презентация PowerPoint</vt:lpstr>
      <vt:lpstr>Purpose and tasks of the lecture: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Михаил</dc:creator>
  <cp:lastModifiedBy>Microsoft Office User</cp:lastModifiedBy>
  <cp:revision>376</cp:revision>
  <dcterms:created xsi:type="dcterms:W3CDTF">2017-06-07T16:26:39Z</dcterms:created>
  <dcterms:modified xsi:type="dcterms:W3CDTF">2024-03-15T10:41:00Z</dcterms:modified>
</cp:coreProperties>
</file>