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22" r:id="rId4"/>
    <p:sldId id="323" r:id="rId5"/>
    <p:sldId id="324" r:id="rId6"/>
    <p:sldId id="328" r:id="rId7"/>
    <p:sldId id="329" r:id="rId8"/>
    <p:sldId id="33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25" r:id="rId21"/>
    <p:sldId id="326" r:id="rId22"/>
    <p:sldId id="327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8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4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3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3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8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0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0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7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+mn-lt"/>
              </a:rPr>
              <a:t>ФЕДЕРАЛЬНОЕ </a:t>
            </a:r>
            <a:r>
              <a:rPr lang="ru-RU" sz="1400" b="1" dirty="0">
                <a:latin typeface="+mn-lt"/>
              </a:rPr>
              <a:t>ГОСУДАРСТВЕННОЕ БЮДЖЕТНОЕ ОБРАЗОВАТЕЛЬНОЕ УЧРЕЖДЕНИЕ ВЫСШЕГО 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ОБРАЗОВАНИЯ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«КРАСНОЯРСКИЙ ГОСУДАРСТВЕННЫЙ МЕДИЦИНСКИЙ УНИВЕРСИТЕТ 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ИМЕНИ ПРОФЕССОРА В.Ф. ВОЙНО-ЯСЕНЕЦКОГО» 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МИНИСТЕРСТВА ЗДРАВООХРАНЕНИЯ РОССИЙСКОЙ ФЕДЕРАЦИИ</a:t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ФАРМАЦЕВТИЧЕСКИЙ КОЛЛЕДЖ</a:t>
            </a:r>
            <a:br>
              <a:rPr lang="ru-RU" sz="1400" b="1" dirty="0">
                <a:latin typeface="+mn-lt"/>
              </a:rPr>
            </a:br>
            <a:endParaRPr lang="ru-RU" sz="1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43204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Лекция </a:t>
            </a:r>
            <a:r>
              <a:rPr lang="ru-RU" sz="1800" b="1" dirty="0" smtClean="0">
                <a:solidFill>
                  <a:schemeClr val="tx1"/>
                </a:solidFill>
              </a:rPr>
              <a:t>№2</a:t>
            </a:r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«Физиология </a:t>
            </a:r>
            <a:r>
              <a:rPr lang="ru-RU" sz="1800" b="1" dirty="0">
                <a:solidFill>
                  <a:schemeClr val="tx1"/>
                </a:solidFill>
              </a:rPr>
              <a:t>и патология беременности. Обследование и 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наблюдение беременных в женской консультации, подготовка к </a:t>
            </a:r>
            <a:r>
              <a:rPr lang="ru-RU" sz="1800" b="1" dirty="0" smtClean="0">
                <a:solidFill>
                  <a:schemeClr val="tx1"/>
                </a:solidFill>
              </a:rPr>
              <a:t>родам»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для обучающихся по специальности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34.02.01– Сестринское </a:t>
            </a:r>
            <a:r>
              <a:rPr lang="ru-RU" sz="1800" b="1" dirty="0" smtClean="0">
                <a:solidFill>
                  <a:schemeClr val="tx1"/>
                </a:solidFill>
              </a:rPr>
              <a:t>дело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Ерушина</a:t>
            </a:r>
            <a:r>
              <a:rPr lang="ru-RU" sz="1800" b="1" dirty="0" smtClean="0">
                <a:solidFill>
                  <a:schemeClr val="tx1"/>
                </a:solidFill>
              </a:rPr>
              <a:t> Т.Е.</a:t>
            </a:r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Красноярск 2022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9512" y="1040542"/>
            <a:ext cx="8507288" cy="57008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Сердечно-сосудистая система во время </a:t>
            </a:r>
            <a:r>
              <a:rPr lang="ru-RU" dirty="0" smtClean="0"/>
              <a:t>беременности выполняет </a:t>
            </a:r>
            <a:r>
              <a:rPr lang="ru-RU" dirty="0"/>
              <a:t>более напряженную работу, так как </a:t>
            </a:r>
            <a:r>
              <a:rPr lang="ru-RU" dirty="0" smtClean="0"/>
              <a:t>в организме </a:t>
            </a:r>
            <a:r>
              <a:rPr lang="ru-RU" dirty="0"/>
              <a:t>появляется </a:t>
            </a:r>
            <a:r>
              <a:rPr lang="ru-RU" dirty="0" smtClean="0"/>
              <a:t>дополнительный плацентарный </a:t>
            </a:r>
            <a:r>
              <a:rPr lang="ru-RU" dirty="0"/>
              <a:t>круг кровообращения. Здесь </a:t>
            </a:r>
            <a:r>
              <a:rPr lang="ru-RU" dirty="0" smtClean="0"/>
              <a:t>кровоток так </a:t>
            </a:r>
            <a:r>
              <a:rPr lang="ru-RU" dirty="0"/>
              <a:t>велик, что каждую минуту через </a:t>
            </a:r>
            <a:r>
              <a:rPr lang="ru-RU" dirty="0" smtClean="0"/>
              <a:t>плаценту проходит </a:t>
            </a:r>
            <a:r>
              <a:rPr lang="ru-RU" dirty="0"/>
              <a:t>500 мл крови. Сердце здоровой женщины </a:t>
            </a:r>
            <a:r>
              <a:rPr lang="ru-RU" dirty="0" smtClean="0"/>
              <a:t>во время </a:t>
            </a:r>
            <a:r>
              <a:rPr lang="ru-RU" dirty="0"/>
              <a:t>беременности легко приспосабливается </a:t>
            </a:r>
            <a:r>
              <a:rPr lang="ru-RU" dirty="0" smtClean="0"/>
              <a:t>к дополнительным </a:t>
            </a:r>
            <a:r>
              <a:rPr lang="ru-RU" dirty="0"/>
              <a:t>нагрузкам: увеличиваются </a:t>
            </a:r>
            <a:r>
              <a:rPr lang="ru-RU" dirty="0" smtClean="0"/>
              <a:t>масса сердечной </a:t>
            </a:r>
            <a:r>
              <a:rPr lang="ru-RU" dirty="0"/>
              <a:t>мышцы и сердечный выброс крови. </a:t>
            </a:r>
            <a:r>
              <a:rPr lang="ru-RU" dirty="0" smtClean="0"/>
              <a:t>Для обеспечения </a:t>
            </a:r>
            <a:r>
              <a:rPr lang="ru-RU" dirty="0"/>
              <a:t>возрастающих потребностей плода </a:t>
            </a:r>
            <a:r>
              <a:rPr lang="ru-RU" dirty="0" smtClean="0"/>
              <a:t>в питательных </a:t>
            </a:r>
            <a:r>
              <a:rPr lang="ru-RU" dirty="0"/>
              <a:t>веществах, кислороде и </a:t>
            </a:r>
            <a:r>
              <a:rPr lang="ru-RU" dirty="0" smtClean="0"/>
              <a:t>строительных материалах </a:t>
            </a:r>
            <a:r>
              <a:rPr lang="ru-RU" dirty="0"/>
              <a:t>в организме матери </a:t>
            </a:r>
            <a:r>
              <a:rPr lang="ru-RU" dirty="0" smtClean="0"/>
              <a:t>начинает увеличиваться </a:t>
            </a:r>
            <a:r>
              <a:rPr lang="ru-RU" dirty="0"/>
              <a:t>объем крови, достигая максимума к </a:t>
            </a:r>
            <a:r>
              <a:rPr lang="ru-RU" dirty="0" smtClean="0"/>
              <a:t>7 месяцу </a:t>
            </a:r>
            <a:r>
              <a:rPr lang="ru-RU" dirty="0"/>
              <a:t>беременности. Вместо 4000 мл крови теперь </a:t>
            </a:r>
            <a:r>
              <a:rPr lang="ru-RU" dirty="0" smtClean="0"/>
              <a:t>в организме </a:t>
            </a:r>
            <a:r>
              <a:rPr lang="ru-RU" dirty="0"/>
              <a:t>циркулирует 5300-5500 мл. У беременных </a:t>
            </a:r>
            <a:r>
              <a:rPr lang="ru-RU" dirty="0" smtClean="0"/>
              <a:t>с заболеваниями </a:t>
            </a:r>
            <a:r>
              <a:rPr lang="ru-RU" dirty="0"/>
              <a:t>сердца эта нагрузка может </a:t>
            </a:r>
            <a:r>
              <a:rPr lang="ru-RU" dirty="0" smtClean="0"/>
              <a:t>вызывать развитие </a:t>
            </a:r>
            <a:r>
              <a:rPr lang="ru-RU" dirty="0"/>
              <a:t>осложнений; вот почему на сроке </a:t>
            </a:r>
            <a:r>
              <a:rPr lang="ru-RU" dirty="0" smtClean="0"/>
              <a:t>27-28 недель </a:t>
            </a:r>
            <a:r>
              <a:rPr lang="ru-RU" dirty="0"/>
              <a:t>им рекомендуется госпитализация </a:t>
            </a:r>
            <a:r>
              <a:rPr lang="ru-RU" dirty="0" smtClean="0"/>
              <a:t>в </a:t>
            </a:r>
            <a:r>
              <a:rPr lang="ru-RU" dirty="0" smtClean="0"/>
              <a:t>специализированные </a:t>
            </a:r>
            <a:r>
              <a:rPr lang="ru-RU" dirty="0"/>
              <a:t>родильные </a:t>
            </a:r>
            <a:r>
              <a:rPr lang="ru-RU" dirty="0" smtClean="0"/>
              <a:t>дома.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472" y="332656"/>
            <a:ext cx="1821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dirty="0">
                <a:solidFill>
                  <a:prstClr val="black"/>
                </a:solidFill>
              </a:rPr>
              <a:t>Сердце</a:t>
            </a:r>
          </a:p>
        </p:txBody>
      </p:sp>
    </p:spTree>
    <p:extLst>
      <p:ext uri="{BB962C8B-B14F-4D97-AF65-F5344CB8AC3E}">
        <p14:creationId xmlns:p14="http://schemas.microsoft.com/office/powerpoint/2010/main" val="104870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Артериальное давление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Артериальное давление при нормально </a:t>
            </a:r>
            <a:r>
              <a:rPr lang="ru-RU" dirty="0" smtClean="0"/>
              <a:t>протекающей </a:t>
            </a:r>
            <a:r>
              <a:rPr lang="ru-RU" dirty="0"/>
              <a:t>беременности практически не </a:t>
            </a:r>
            <a:r>
              <a:rPr lang="ru-RU" dirty="0" smtClean="0"/>
              <a:t>меняется</a:t>
            </a:r>
            <a:r>
              <a:rPr lang="ru-RU" dirty="0"/>
              <a:t>. Наоборот, у женщин, имеющих его </a:t>
            </a:r>
            <a:r>
              <a:rPr lang="ru-RU" dirty="0" smtClean="0"/>
              <a:t>повышение </a:t>
            </a:r>
            <a:r>
              <a:rPr lang="ru-RU" dirty="0"/>
              <a:t>до или в ранние сроки </a:t>
            </a:r>
            <a:r>
              <a:rPr lang="ru-RU" dirty="0" smtClean="0"/>
              <a:t>беременности</a:t>
            </a:r>
            <a:r>
              <a:rPr lang="ru-RU" dirty="0"/>
              <a:t>, в середине беременности оно </a:t>
            </a:r>
            <a:r>
              <a:rPr lang="ru-RU" dirty="0" smtClean="0"/>
              <a:t>обычно </a:t>
            </a:r>
            <a:r>
              <a:rPr lang="ru-RU" dirty="0"/>
              <a:t>стабилизируется и находится в пределах </a:t>
            </a:r>
            <a:r>
              <a:rPr lang="ru-RU" dirty="0" smtClean="0"/>
              <a:t>100/60-130/85 </a:t>
            </a:r>
            <a:r>
              <a:rPr lang="ru-RU" dirty="0" err="1"/>
              <a:t>мм.рт.ст</a:t>
            </a:r>
            <a:r>
              <a:rPr lang="ru-RU" dirty="0"/>
              <a:t>. Это обусловлено </a:t>
            </a:r>
            <a:r>
              <a:rPr lang="ru-RU" dirty="0" smtClean="0"/>
              <a:t>снижением </a:t>
            </a:r>
            <a:r>
              <a:rPr lang="ru-RU" dirty="0"/>
              <a:t>тонуса периферических кровеносных </a:t>
            </a:r>
            <a:r>
              <a:rPr lang="ru-RU" dirty="0" smtClean="0"/>
              <a:t>сосудов </a:t>
            </a:r>
            <a:r>
              <a:rPr lang="ru-RU" dirty="0"/>
              <a:t>под действием гормона прогестерона.</a:t>
            </a:r>
          </a:p>
          <a:p>
            <a:pPr marL="0" indent="0">
              <a:buNone/>
            </a:pPr>
            <a:r>
              <a:rPr lang="ru-RU" dirty="0"/>
              <a:t>• Однако в последнем триместре беременности </a:t>
            </a:r>
            <a:r>
              <a:rPr lang="ru-RU" dirty="0" smtClean="0"/>
              <a:t>артериальное </a:t>
            </a:r>
            <a:r>
              <a:rPr lang="ru-RU" dirty="0"/>
              <a:t>давление может повышаться, </a:t>
            </a:r>
            <a:r>
              <a:rPr lang="ru-RU" dirty="0" smtClean="0"/>
              <a:t>достигая </a:t>
            </a:r>
            <a:r>
              <a:rPr lang="ru-RU" dirty="0"/>
              <a:t>очень высоких значений. Высокое </a:t>
            </a:r>
            <a:r>
              <a:rPr lang="ru-RU" dirty="0" smtClean="0"/>
              <a:t>артериальное </a:t>
            </a:r>
            <a:r>
              <a:rPr lang="ru-RU" dirty="0"/>
              <a:t>давление (140/90 </a:t>
            </a:r>
            <a:r>
              <a:rPr lang="ru-RU" dirty="0" err="1"/>
              <a:t>мм.рт.ст</a:t>
            </a:r>
            <a:r>
              <a:rPr lang="ru-RU" dirty="0"/>
              <a:t>. и </a:t>
            </a:r>
            <a:r>
              <a:rPr lang="ru-RU" dirty="0" smtClean="0"/>
              <a:t>выше</a:t>
            </a:r>
            <a:r>
              <a:rPr lang="ru-RU" dirty="0"/>
              <a:t>) является одним из признаков позднего </a:t>
            </a:r>
            <a:r>
              <a:rPr lang="ru-RU" dirty="0" smtClean="0"/>
              <a:t>токсикоза </a:t>
            </a:r>
            <a:r>
              <a:rPr lang="ru-RU" dirty="0"/>
              <a:t>беременных. Это состояние очень </a:t>
            </a:r>
            <a:r>
              <a:rPr lang="ru-RU" dirty="0" smtClean="0"/>
              <a:t>опасно </a:t>
            </a:r>
            <a:r>
              <a:rPr lang="ru-RU" dirty="0"/>
              <a:t>и может потребовать экстренного </a:t>
            </a:r>
            <a:r>
              <a:rPr lang="ru-RU" dirty="0" err="1" smtClean="0"/>
              <a:t>родоразрешения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97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Лёгкие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25236"/>
            <a:ext cx="8784976" cy="564412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В </a:t>
            </a:r>
            <a:r>
              <a:rPr lang="ru-RU" dirty="0"/>
              <a:t>связи с увеличением потребности </a:t>
            </a:r>
            <a:r>
              <a:rPr lang="ru-RU" dirty="0" smtClean="0"/>
              <a:t>организма женщины </a:t>
            </a:r>
            <a:r>
              <a:rPr lang="ru-RU" dirty="0"/>
              <a:t>в кислороде во время </a:t>
            </a:r>
            <a:r>
              <a:rPr lang="ru-RU" dirty="0" smtClean="0"/>
              <a:t>беременности усиливается </a:t>
            </a:r>
            <a:r>
              <a:rPr lang="ru-RU" dirty="0"/>
              <a:t>деятельность легких. Несмотря </a:t>
            </a:r>
            <a:r>
              <a:rPr lang="ru-RU" dirty="0" smtClean="0"/>
              <a:t>на то</a:t>
            </a:r>
            <a:r>
              <a:rPr lang="ru-RU" dirty="0"/>
              <a:t>, что по мере развития </a:t>
            </a:r>
            <a:r>
              <a:rPr lang="ru-RU" dirty="0" smtClean="0"/>
              <a:t>беременности диафрагма </a:t>
            </a:r>
            <a:r>
              <a:rPr lang="ru-RU" dirty="0"/>
              <a:t>поднимается кверху и </a:t>
            </a:r>
            <a:r>
              <a:rPr lang="ru-RU" dirty="0" smtClean="0"/>
              <a:t>ограничивает дыхательные </a:t>
            </a:r>
            <a:r>
              <a:rPr lang="ru-RU" dirty="0"/>
              <a:t>движения легких, их </a:t>
            </a:r>
            <a:r>
              <a:rPr lang="ru-RU" dirty="0" smtClean="0"/>
              <a:t>емкость возрастает</a:t>
            </a:r>
            <a:r>
              <a:rPr lang="ru-RU" dirty="0"/>
              <a:t>. Это происходит за счет </a:t>
            </a:r>
            <a:r>
              <a:rPr lang="ru-RU" dirty="0" smtClean="0"/>
              <a:t>расширения грудной </a:t>
            </a:r>
            <a:r>
              <a:rPr lang="ru-RU" dirty="0"/>
              <a:t>клетки, а также за счет </a:t>
            </a:r>
            <a:r>
              <a:rPr lang="ru-RU" dirty="0" smtClean="0"/>
              <a:t>расширения бронхов</a:t>
            </a:r>
            <a:r>
              <a:rPr lang="ru-RU" dirty="0"/>
              <a:t>. Повышение объема </a:t>
            </a:r>
            <a:r>
              <a:rPr lang="ru-RU" dirty="0" smtClean="0"/>
              <a:t>вдыхаемого воздуха </a:t>
            </a:r>
            <a:r>
              <a:rPr lang="ru-RU" dirty="0"/>
              <a:t>во время беременности </a:t>
            </a:r>
            <a:r>
              <a:rPr lang="ru-RU" dirty="0" smtClean="0"/>
              <a:t>облегчает выведение </a:t>
            </a:r>
            <a:r>
              <a:rPr lang="ru-RU" dirty="0"/>
              <a:t>использованного кислорода </a:t>
            </a:r>
            <a:r>
              <a:rPr lang="ru-RU" dirty="0" smtClean="0"/>
              <a:t>плодом через </a:t>
            </a:r>
            <a:r>
              <a:rPr lang="ru-RU" dirty="0"/>
              <a:t>плаценту. Частота дыхания не </a:t>
            </a:r>
            <a:r>
              <a:rPr lang="ru-RU" dirty="0" smtClean="0"/>
              <a:t>изменяется остается </a:t>
            </a:r>
            <a:r>
              <a:rPr lang="ru-RU" dirty="0"/>
              <a:t>16-18 раз в минуту, </a:t>
            </a:r>
            <a:r>
              <a:rPr lang="ru-RU" dirty="0" smtClean="0"/>
              <a:t>слегка увеличиваясь </a:t>
            </a:r>
            <a:r>
              <a:rPr lang="ru-RU" dirty="0"/>
              <a:t>к концу беременности. </a:t>
            </a:r>
            <a:r>
              <a:rPr lang="ru-RU" dirty="0" smtClean="0"/>
              <a:t>Поэтому при </a:t>
            </a:r>
            <a:r>
              <a:rPr lang="ru-RU" dirty="0"/>
              <a:t>появлении одышки или других </a:t>
            </a:r>
            <a:r>
              <a:rPr lang="ru-RU" dirty="0" smtClean="0"/>
              <a:t>нарушений дыхания </a:t>
            </a:r>
            <a:r>
              <a:rPr lang="ru-RU" dirty="0"/>
              <a:t>беременная обязательно </a:t>
            </a:r>
            <a:r>
              <a:rPr lang="ru-RU" dirty="0" smtClean="0"/>
              <a:t>должна обратиться </a:t>
            </a:r>
            <a:r>
              <a:rPr lang="ru-RU" dirty="0"/>
              <a:t>к врачу</a:t>
            </a:r>
          </a:p>
        </p:txBody>
      </p:sp>
    </p:spTree>
    <p:extLst>
      <p:ext uri="{BB962C8B-B14F-4D97-AF65-F5344CB8AC3E}">
        <p14:creationId xmlns:p14="http://schemas.microsoft.com/office/powerpoint/2010/main" val="352682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Органы пищеварения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У многих женщин в первые 3 месяца </a:t>
            </a:r>
            <a:r>
              <a:rPr lang="ru-RU" dirty="0" smtClean="0"/>
              <a:t>беременности наблюдаются </a:t>
            </a:r>
            <a:r>
              <a:rPr lang="ru-RU" dirty="0"/>
              <a:t>изменения в органах </a:t>
            </a:r>
            <a:r>
              <a:rPr lang="ru-RU" dirty="0" smtClean="0"/>
              <a:t>пищеварения: появляется </a:t>
            </a:r>
            <a:r>
              <a:rPr lang="ru-RU" dirty="0"/>
              <a:t>тошнота и нередко рвота по утрам (</a:t>
            </a:r>
            <a:r>
              <a:rPr lang="ru-RU" dirty="0" smtClean="0"/>
              <a:t>признаки раннего </a:t>
            </a:r>
            <a:r>
              <a:rPr lang="ru-RU" dirty="0"/>
              <a:t>токсикоза), меняются вкусовые </a:t>
            </a:r>
            <a:r>
              <a:rPr lang="ru-RU" dirty="0" smtClean="0"/>
              <a:t>ощущения, появляется </a:t>
            </a:r>
            <a:r>
              <a:rPr lang="ru-RU" dirty="0"/>
              <a:t>тяготение к необычным веществам (</a:t>
            </a:r>
            <a:r>
              <a:rPr lang="ru-RU" dirty="0" smtClean="0"/>
              <a:t>глина, мел</a:t>
            </a:r>
            <a:r>
              <a:rPr lang="ru-RU" dirty="0"/>
              <a:t>). Как правило, эти явления проходят к 3-4 </a:t>
            </a:r>
            <a:r>
              <a:rPr lang="ru-RU" dirty="0" smtClean="0"/>
              <a:t>месяцу беременности</a:t>
            </a:r>
            <a:r>
              <a:rPr lang="ru-RU" dirty="0"/>
              <a:t>, иногда в более поздние сроки. Под </a:t>
            </a:r>
            <a:r>
              <a:rPr lang="ru-RU" dirty="0" smtClean="0"/>
              <a:t>влиянием гормонов </a:t>
            </a:r>
            <a:r>
              <a:rPr lang="ru-RU" dirty="0"/>
              <a:t>плаценты снижается тонус кишечника, что </a:t>
            </a:r>
            <a:r>
              <a:rPr lang="ru-RU" dirty="0" smtClean="0"/>
              <a:t>часто приводит </a:t>
            </a:r>
            <a:r>
              <a:rPr lang="ru-RU" dirty="0"/>
              <a:t>к запорам. Кишечник отодвигается </a:t>
            </a:r>
            <a:r>
              <a:rPr lang="ru-RU" dirty="0" smtClean="0"/>
              <a:t>беременной маткой </a:t>
            </a:r>
            <a:r>
              <a:rPr lang="ru-RU" dirty="0"/>
              <a:t>вверх, желудок также смещается кверху </a:t>
            </a:r>
            <a:r>
              <a:rPr lang="ru-RU" dirty="0" smtClean="0"/>
              <a:t>и сдавливается</a:t>
            </a:r>
            <a:r>
              <a:rPr lang="ru-RU" dirty="0"/>
              <a:t>, при этом часть его содержимого </a:t>
            </a:r>
            <a:r>
              <a:rPr lang="ru-RU" dirty="0" smtClean="0"/>
              <a:t>может забрасываться </a:t>
            </a:r>
            <a:r>
              <a:rPr lang="ru-RU" dirty="0"/>
              <a:t>в пищевод и вызывать изжогу (особенно </a:t>
            </a:r>
            <a:r>
              <a:rPr lang="ru-RU" dirty="0" smtClean="0"/>
              <a:t>во второй </a:t>
            </a:r>
            <a:r>
              <a:rPr lang="ru-RU" dirty="0"/>
              <a:t>половине беременности). В таких </a:t>
            </a:r>
            <a:r>
              <a:rPr lang="ru-RU" dirty="0" smtClean="0"/>
              <a:t>случаях рекомендуется </a:t>
            </a:r>
            <a:r>
              <a:rPr lang="ru-RU" dirty="0"/>
              <a:t>прием </a:t>
            </a:r>
            <a:r>
              <a:rPr lang="ru-RU" dirty="0" err="1"/>
              <a:t>антацидных</a:t>
            </a:r>
            <a:r>
              <a:rPr lang="ru-RU" dirty="0"/>
              <a:t> препаратов (</a:t>
            </a:r>
            <a:r>
              <a:rPr lang="ru-RU" dirty="0" smtClean="0"/>
              <a:t>например, Маалокс</a:t>
            </a:r>
            <a:r>
              <a:rPr lang="ru-RU" dirty="0"/>
              <a:t>, Ренни), прием пищи за 2 ч до сна и положение </a:t>
            </a:r>
            <a:r>
              <a:rPr lang="ru-RU" dirty="0" smtClean="0"/>
              <a:t>в кровати </a:t>
            </a:r>
            <a:r>
              <a:rPr lang="ru-RU" dirty="0"/>
              <a:t>с приподнятым головным концом.</a:t>
            </a:r>
          </a:p>
          <a:p>
            <a:pPr marL="0" indent="0">
              <a:buNone/>
            </a:pPr>
            <a:r>
              <a:rPr lang="ru-RU" dirty="0"/>
              <a:t>• Печень во время беременности работает с </a:t>
            </a:r>
            <a:r>
              <a:rPr lang="ru-RU" dirty="0" smtClean="0"/>
              <a:t>большей нагрузкой</a:t>
            </a:r>
            <a:r>
              <a:rPr lang="ru-RU" dirty="0"/>
              <a:t>, так как обезвреживает продукты обмена </a:t>
            </a:r>
            <a:r>
              <a:rPr lang="ru-RU" dirty="0" smtClean="0"/>
              <a:t>самой женщины </a:t>
            </a:r>
            <a:r>
              <a:rPr lang="ru-RU" dirty="0"/>
              <a:t>и плода.</a:t>
            </a:r>
          </a:p>
        </p:txBody>
      </p:sp>
    </p:spTree>
    <p:extLst>
      <p:ext uri="{BB962C8B-B14F-4D97-AF65-F5344CB8AC3E}">
        <p14:creationId xmlns:p14="http://schemas.microsoft.com/office/powerpoint/2010/main" val="347842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Почки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sz="4000" dirty="0" smtClean="0"/>
              <a:t>Почки </a:t>
            </a:r>
            <a:r>
              <a:rPr lang="ru-RU" sz="4000" dirty="0"/>
              <a:t>во время беременности функционируют с </a:t>
            </a:r>
            <a:r>
              <a:rPr lang="ru-RU" sz="4000" dirty="0" smtClean="0"/>
              <a:t>большим напряжением</a:t>
            </a:r>
            <a:r>
              <a:rPr lang="ru-RU" sz="4000" dirty="0"/>
              <a:t>, так как они выводят из организма </a:t>
            </a:r>
            <a:r>
              <a:rPr lang="ru-RU" sz="4000" dirty="0" smtClean="0"/>
              <a:t>продукты обмена </a:t>
            </a:r>
            <a:r>
              <a:rPr lang="ru-RU" sz="4000" dirty="0"/>
              <a:t>самой беременной и ее растущего </a:t>
            </a:r>
            <a:r>
              <a:rPr lang="ru-RU" sz="4000" dirty="0" smtClean="0"/>
              <a:t>плода. Количество </a:t>
            </a:r>
            <a:r>
              <a:rPr lang="ru-RU" sz="4000" dirty="0"/>
              <a:t>выделяемой мочи колеблется в зависимости </a:t>
            </a:r>
            <a:r>
              <a:rPr lang="ru-RU" sz="4000" dirty="0" smtClean="0"/>
              <a:t>от объема </a:t>
            </a:r>
            <a:r>
              <a:rPr lang="ru-RU" sz="4000" dirty="0"/>
              <a:t>выпитой жидкости. Здоровая беременная </a:t>
            </a:r>
            <a:r>
              <a:rPr lang="ru-RU" sz="4000" dirty="0" smtClean="0"/>
              <a:t>женщина выделяет </a:t>
            </a:r>
            <a:r>
              <a:rPr lang="ru-RU" sz="4000" dirty="0"/>
              <a:t>в сутки в среднем 1200-1600 мл мочи, при </a:t>
            </a:r>
            <a:r>
              <a:rPr lang="ru-RU" sz="4000" dirty="0" smtClean="0"/>
              <a:t>этом 950-1200 </a:t>
            </a:r>
            <a:r>
              <a:rPr lang="ru-RU" sz="4000" dirty="0"/>
              <a:t>мл мочи выделяется в дневное время, </a:t>
            </a:r>
            <a:r>
              <a:rPr lang="ru-RU" sz="4000" dirty="0" smtClean="0"/>
              <a:t>остальная порция </a:t>
            </a:r>
            <a:r>
              <a:rPr lang="ru-RU" sz="4000" dirty="0"/>
              <a:t>— ночью.</a:t>
            </a:r>
          </a:p>
          <a:p>
            <a:pPr marL="0" indent="0">
              <a:buNone/>
            </a:pPr>
            <a:r>
              <a:rPr lang="ru-RU" sz="4000" dirty="0"/>
              <a:t>• Под влиянием гормона прогестерона тонус </a:t>
            </a:r>
            <a:r>
              <a:rPr lang="ru-RU" sz="4000" dirty="0" smtClean="0"/>
              <a:t>мочевого пузыря </a:t>
            </a:r>
            <a:r>
              <a:rPr lang="ru-RU" sz="4000" dirty="0"/>
              <a:t>снижается, что может приводить к застою мочи. </a:t>
            </a:r>
            <a:r>
              <a:rPr lang="ru-RU" sz="4000" dirty="0" smtClean="0"/>
              <a:t>В этих </a:t>
            </a:r>
            <a:r>
              <a:rPr lang="ru-RU" sz="4000" dirty="0"/>
              <a:t>условиях облегчается занос инфекции в мочевые </a:t>
            </a:r>
            <a:r>
              <a:rPr lang="ru-RU" sz="4000" dirty="0" smtClean="0"/>
              <a:t>пути, поэтому </a:t>
            </a:r>
            <a:r>
              <a:rPr lang="ru-RU" sz="4000" dirty="0"/>
              <a:t>у беременных нередко возникает </a:t>
            </a:r>
            <a:r>
              <a:rPr lang="ru-RU" sz="4000" dirty="0" smtClean="0"/>
              <a:t>обострение пиелонефрита</a:t>
            </a:r>
            <a:r>
              <a:rPr lang="ru-RU" sz="4000" dirty="0"/>
              <a:t>. Об инфекции мочевыводящих </a:t>
            </a:r>
            <a:r>
              <a:rPr lang="ru-RU" sz="4000" dirty="0" smtClean="0"/>
              <a:t>путей свидетельствует </a:t>
            </a:r>
            <a:r>
              <a:rPr lang="ru-RU" sz="4000" dirty="0"/>
              <a:t>появлении в анализах мочи лейкоцитов — более 10— 12 в поле зрения.</a:t>
            </a:r>
          </a:p>
          <a:p>
            <a:pPr marL="0" indent="0">
              <a:buNone/>
            </a:pPr>
            <a:r>
              <a:rPr lang="ru-RU" sz="4000" dirty="0"/>
              <a:t>• Кроме того, беременная матка, слегка </a:t>
            </a:r>
            <a:r>
              <a:rPr lang="ru-RU" sz="4000" dirty="0" smtClean="0"/>
              <a:t>поворачиваясь вправо</a:t>
            </a:r>
            <a:r>
              <a:rPr lang="ru-RU" sz="4000" dirty="0"/>
              <a:t>, может вызывать затруднение оттока мочи </a:t>
            </a:r>
            <a:r>
              <a:rPr lang="ru-RU" sz="4000" dirty="0" smtClean="0"/>
              <a:t>из правой </a:t>
            </a:r>
            <a:r>
              <a:rPr lang="ru-RU" sz="4000" dirty="0"/>
              <a:t>почки. В этом случае повышается </a:t>
            </a:r>
            <a:r>
              <a:rPr lang="ru-RU" sz="4000" dirty="0" smtClean="0"/>
              <a:t>риск гидронефроза</a:t>
            </a:r>
            <a:r>
              <a:rPr lang="ru-RU" sz="4000" dirty="0"/>
              <a:t>, то есть расширения лоханки и </a:t>
            </a:r>
            <a:r>
              <a:rPr lang="ru-RU" sz="4000" dirty="0" smtClean="0"/>
              <a:t>чашечек  вследствие </a:t>
            </a:r>
            <a:r>
              <a:rPr lang="ru-RU" sz="4000" dirty="0"/>
              <a:t>чрезмерного накопления в них мочи.</a:t>
            </a:r>
          </a:p>
        </p:txBody>
      </p:sp>
    </p:spTree>
    <p:extLst>
      <p:ext uri="{BB962C8B-B14F-4D97-AF65-F5344CB8AC3E}">
        <p14:creationId xmlns:p14="http://schemas.microsoft.com/office/powerpoint/2010/main" val="195911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Суставы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680" y="1169368"/>
            <a:ext cx="8795320" cy="568863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Во </a:t>
            </a:r>
            <a:r>
              <a:rPr lang="ru-RU" dirty="0"/>
              <a:t>время беременности у женщин </a:t>
            </a:r>
            <a:r>
              <a:rPr lang="ru-RU" dirty="0" smtClean="0"/>
              <a:t>появляется некоторая </a:t>
            </a:r>
            <a:r>
              <a:rPr lang="ru-RU" dirty="0"/>
              <a:t>разболтанность в суставах. </a:t>
            </a:r>
            <a:r>
              <a:rPr lang="ru-RU" dirty="0" smtClean="0"/>
              <a:t>Особенно подвижными </a:t>
            </a:r>
            <a:r>
              <a:rPr lang="ru-RU" dirty="0"/>
              <a:t>становятся сочленения таза, </a:t>
            </a:r>
            <a:r>
              <a:rPr lang="ru-RU" dirty="0" smtClean="0"/>
              <a:t>что облегчает </a:t>
            </a:r>
            <a:r>
              <a:rPr lang="ru-RU" dirty="0"/>
              <a:t>прохождение плода через него </a:t>
            </a:r>
            <a:r>
              <a:rPr lang="ru-RU" dirty="0" smtClean="0"/>
              <a:t>во время </a:t>
            </a:r>
            <a:r>
              <a:rPr lang="ru-RU" dirty="0"/>
              <a:t>родов. Иногда размягчение </a:t>
            </a:r>
            <a:r>
              <a:rPr lang="ru-RU" dirty="0" smtClean="0"/>
              <a:t>тазовых сочленений </a:t>
            </a:r>
            <a:r>
              <a:rPr lang="ru-RU" dirty="0"/>
              <a:t>настолько выраженное, </a:t>
            </a:r>
            <a:r>
              <a:rPr lang="ru-RU" dirty="0" smtClean="0"/>
              <a:t>что наблюдается </a:t>
            </a:r>
            <a:r>
              <a:rPr lang="ru-RU" dirty="0"/>
              <a:t>небольшое расхождение </a:t>
            </a:r>
            <a:r>
              <a:rPr lang="ru-RU" dirty="0" smtClean="0"/>
              <a:t>лонных костей</a:t>
            </a:r>
            <a:r>
              <a:rPr lang="ru-RU" dirty="0"/>
              <a:t>. Тогда у беременной появляются боли </a:t>
            </a:r>
            <a:r>
              <a:rPr lang="ru-RU" dirty="0" smtClean="0"/>
              <a:t>в области </a:t>
            </a:r>
            <a:r>
              <a:rPr lang="ru-RU" dirty="0"/>
              <a:t>лона, «утиная» походка. Об </a:t>
            </a:r>
            <a:r>
              <a:rPr lang="ru-RU" dirty="0" smtClean="0"/>
              <a:t>этом необходимо </a:t>
            </a:r>
            <a:r>
              <a:rPr lang="ru-RU" dirty="0"/>
              <a:t>сообщить врачу и </a:t>
            </a:r>
            <a:r>
              <a:rPr lang="ru-RU" dirty="0" smtClean="0"/>
              <a:t>получить соответствующие </a:t>
            </a:r>
            <a:r>
              <a:rPr lang="ru-RU" dirty="0"/>
              <a:t>рекомендации.</a:t>
            </a:r>
          </a:p>
        </p:txBody>
      </p:sp>
    </p:spTree>
    <p:extLst>
      <p:ext uri="{BB962C8B-B14F-4D97-AF65-F5344CB8AC3E}">
        <p14:creationId xmlns:p14="http://schemas.microsoft.com/office/powerpoint/2010/main" val="248706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Молочные железы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Во </a:t>
            </a:r>
            <a:r>
              <a:rPr lang="ru-RU" dirty="0"/>
              <a:t>время беременности </a:t>
            </a:r>
            <a:r>
              <a:rPr lang="ru-RU" dirty="0" smtClean="0"/>
              <a:t>молочные железы </a:t>
            </a:r>
            <a:r>
              <a:rPr lang="ru-RU" dirty="0"/>
              <a:t>подготавливаются </a:t>
            </a:r>
            <a:r>
              <a:rPr lang="ru-RU" dirty="0" smtClean="0"/>
              <a:t>к предстоящему </a:t>
            </a:r>
            <a:r>
              <a:rPr lang="ru-RU" dirty="0"/>
              <a:t>кормлению. В </a:t>
            </a:r>
            <a:r>
              <a:rPr lang="ru-RU" dirty="0" smtClean="0"/>
              <a:t>них увеличивается </a:t>
            </a:r>
            <a:r>
              <a:rPr lang="ru-RU" dirty="0"/>
              <a:t>число долек, </a:t>
            </a:r>
            <a:r>
              <a:rPr lang="ru-RU" dirty="0" smtClean="0"/>
              <a:t>жировой ткани</a:t>
            </a:r>
            <a:r>
              <a:rPr lang="ru-RU" dirty="0"/>
              <a:t>, улучшается </a:t>
            </a:r>
            <a:r>
              <a:rPr lang="ru-RU" dirty="0" smtClean="0"/>
              <a:t>кровоснабжение. Молочные </a:t>
            </a:r>
            <a:r>
              <a:rPr lang="ru-RU" dirty="0"/>
              <a:t>железы увеличиваются </a:t>
            </a:r>
            <a:r>
              <a:rPr lang="ru-RU" dirty="0" smtClean="0"/>
              <a:t>в размерах</a:t>
            </a:r>
            <a:r>
              <a:rPr lang="ru-RU" dirty="0"/>
              <a:t>, соски </a:t>
            </a:r>
            <a:r>
              <a:rPr lang="ru-RU" dirty="0" err="1"/>
              <a:t>нагрубают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73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Половые органы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946"/>
            <a:ext cx="8712968" cy="54723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Масса </a:t>
            </a:r>
            <a:r>
              <a:rPr lang="ru-RU" dirty="0"/>
              <a:t>матки (вне беременности 50-100) к </a:t>
            </a:r>
            <a:r>
              <a:rPr lang="ru-RU" dirty="0" smtClean="0"/>
              <a:t>концу беременности </a:t>
            </a:r>
            <a:r>
              <a:rPr lang="ru-RU" dirty="0"/>
              <a:t>увеличивается в 10-20 раз и </a:t>
            </a:r>
            <a:r>
              <a:rPr lang="ru-RU" dirty="0" smtClean="0"/>
              <a:t>более, достигая </a:t>
            </a:r>
            <a:r>
              <a:rPr lang="ru-RU" dirty="0"/>
              <a:t>1000г. Длина матки (небеременной – </a:t>
            </a:r>
            <a:r>
              <a:rPr lang="ru-RU" dirty="0" smtClean="0"/>
              <a:t>7-9см) достигает </a:t>
            </a:r>
            <a:r>
              <a:rPr lang="ru-RU" dirty="0"/>
              <a:t>37-38см. Главным фактором </a:t>
            </a:r>
            <a:r>
              <a:rPr lang="ru-RU" dirty="0" smtClean="0"/>
              <a:t>увеличения матки </a:t>
            </a:r>
            <a:r>
              <a:rPr lang="ru-RU" dirty="0"/>
              <a:t>является гипертрофия и </a:t>
            </a:r>
            <a:r>
              <a:rPr lang="ru-RU" dirty="0" smtClean="0"/>
              <a:t>гиперплазия мышечных </a:t>
            </a:r>
            <a:r>
              <a:rPr lang="ru-RU" dirty="0"/>
              <a:t>волокон. Связки матки </a:t>
            </a:r>
            <a:r>
              <a:rPr lang="ru-RU" dirty="0" smtClean="0"/>
              <a:t>гипертрофируются и </a:t>
            </a:r>
            <a:r>
              <a:rPr lang="ru-RU" dirty="0"/>
              <a:t>удлиняются. Наружные половые органы, </a:t>
            </a:r>
            <a:r>
              <a:rPr lang="ru-RU" dirty="0" smtClean="0"/>
              <a:t>влагалище, шейка </a:t>
            </a:r>
            <a:r>
              <a:rPr lang="ru-RU" dirty="0"/>
              <a:t>матки разрыхляются становятся </a:t>
            </a:r>
            <a:r>
              <a:rPr lang="ru-RU" dirty="0" smtClean="0"/>
              <a:t>сочными, синюшными</a:t>
            </a:r>
            <a:r>
              <a:rPr lang="ru-RU" dirty="0"/>
              <a:t>. Маточные трубы и яичники </a:t>
            </a:r>
            <a:r>
              <a:rPr lang="ru-RU" dirty="0" smtClean="0"/>
              <a:t>утолщаются и </a:t>
            </a:r>
            <a:r>
              <a:rPr lang="ru-RU" dirty="0"/>
              <a:t>размягчаются. В одном из яичников </a:t>
            </a:r>
            <a:r>
              <a:rPr lang="ru-RU" dirty="0" smtClean="0"/>
              <a:t>находится желтое </a:t>
            </a:r>
            <a:r>
              <a:rPr lang="ru-RU" dirty="0"/>
              <a:t>тело беременности, которое с началом</a:t>
            </a:r>
          </a:p>
          <a:p>
            <a:pPr marL="0" indent="0">
              <a:buNone/>
            </a:pPr>
            <a:r>
              <a:rPr lang="ru-RU" dirty="0"/>
              <a:t>функционирования плаценты подвергается </a:t>
            </a:r>
            <a:r>
              <a:rPr lang="ru-RU" dirty="0" smtClean="0"/>
              <a:t>обратному развитию.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73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Высота </a:t>
            </a:r>
            <a:r>
              <a:rPr lang="ru-RU" sz="2700" b="1" dirty="0"/>
              <a:t>стояния дна матки при различных сроках </a:t>
            </a:r>
            <a:r>
              <a:rPr lang="ru-RU" sz="2700" b="1" dirty="0" smtClean="0"/>
              <a:t>беременности </a:t>
            </a:r>
            <a:r>
              <a:rPr lang="ru-RU" sz="2700" b="1" dirty="0"/>
              <a:t>(цифрами обозначены недели беременности)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По высоте стояния дна матки над лоном можно судить </a:t>
            </a:r>
            <a:r>
              <a:rPr lang="ru-RU" dirty="0" smtClean="0"/>
              <a:t>о </a:t>
            </a:r>
            <a:r>
              <a:rPr lang="ru-RU" dirty="0"/>
              <a:t>сроке беременности. Высота стояния дна матки </a:t>
            </a:r>
            <a:r>
              <a:rPr lang="ru-RU" dirty="0" smtClean="0"/>
              <a:t>измеряется </a:t>
            </a:r>
            <a:r>
              <a:rPr lang="ru-RU" dirty="0"/>
              <a:t>сантиметровой лентой так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16 </a:t>
            </a:r>
            <a:r>
              <a:rPr lang="ru-RU" dirty="0" err="1"/>
              <a:t>нед</a:t>
            </a:r>
            <a:r>
              <a:rPr lang="ru-RU" dirty="0"/>
              <a:t>. — 6 см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20 </a:t>
            </a:r>
            <a:r>
              <a:rPr lang="ru-RU" dirty="0" err="1"/>
              <a:t>нед</a:t>
            </a:r>
            <a:r>
              <a:rPr lang="ru-RU" dirty="0"/>
              <a:t> — 12—14 см;</a:t>
            </a:r>
          </a:p>
          <a:p>
            <a:r>
              <a:rPr lang="ru-RU" dirty="0"/>
              <a:t>24 </a:t>
            </a:r>
            <a:r>
              <a:rPr lang="ru-RU" dirty="0" err="1"/>
              <a:t>нед</a:t>
            </a:r>
            <a:r>
              <a:rPr lang="ru-RU" dirty="0"/>
              <a:t> — 20 см;</a:t>
            </a:r>
          </a:p>
          <a:p>
            <a:r>
              <a:rPr lang="ru-RU" dirty="0"/>
              <a:t>28 </a:t>
            </a:r>
            <a:r>
              <a:rPr lang="ru-RU" dirty="0" err="1"/>
              <a:t>нед</a:t>
            </a:r>
            <a:r>
              <a:rPr lang="ru-RU" dirty="0"/>
              <a:t>. — 24—26 см;</a:t>
            </a:r>
          </a:p>
          <a:p>
            <a:r>
              <a:rPr lang="ru-RU" dirty="0"/>
              <a:t>32 </a:t>
            </a:r>
            <a:r>
              <a:rPr lang="ru-RU" dirty="0" err="1"/>
              <a:t>нед</a:t>
            </a:r>
            <a:r>
              <a:rPr lang="ru-RU" dirty="0"/>
              <a:t>. — 28—30 см;</a:t>
            </a:r>
          </a:p>
          <a:p>
            <a:r>
              <a:rPr lang="ru-RU" dirty="0"/>
              <a:t>36 </a:t>
            </a:r>
            <a:r>
              <a:rPr lang="ru-RU" dirty="0" err="1"/>
              <a:t>нед</a:t>
            </a:r>
            <a:r>
              <a:rPr lang="ru-RU" dirty="0"/>
              <a:t>. — 32—34 см;</a:t>
            </a:r>
          </a:p>
          <a:p>
            <a:r>
              <a:rPr lang="ru-RU" dirty="0"/>
              <a:t>40 </a:t>
            </a:r>
            <a:r>
              <a:rPr lang="ru-RU" dirty="0" err="1"/>
              <a:t>нед</a:t>
            </a:r>
            <a:r>
              <a:rPr lang="ru-RU" dirty="0"/>
              <a:t>. — 28—30 см</a:t>
            </a:r>
          </a:p>
        </p:txBody>
      </p:sp>
    </p:spTree>
    <p:extLst>
      <p:ext uri="{BB962C8B-B14F-4D97-AF65-F5344CB8AC3E}">
        <p14:creationId xmlns:p14="http://schemas.microsoft.com/office/powerpoint/2010/main" val="53769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Диагностика беременности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 Все признаки беременности разделяют на</a:t>
            </a:r>
          </a:p>
          <a:p>
            <a:pPr marL="0" indent="0">
              <a:buNone/>
            </a:pPr>
            <a:r>
              <a:rPr lang="ru-RU" dirty="0" smtClean="0"/>
              <a:t>предположительные (сомнительные), вероятные и достоверные.</a:t>
            </a:r>
          </a:p>
          <a:p>
            <a:pPr marL="0" indent="0">
              <a:buNone/>
            </a:pPr>
            <a:r>
              <a:rPr lang="ru-RU" dirty="0" smtClean="0"/>
              <a:t>• К предположительным относятся: изменения обоняния, аппетита; извращение вкуса, появление тошноты, рвоты, слабости, недомогания, сонливости.</a:t>
            </a:r>
          </a:p>
          <a:p>
            <a:pPr marL="0" indent="0">
              <a:buNone/>
            </a:pPr>
            <a:r>
              <a:rPr lang="ru-RU" dirty="0" smtClean="0"/>
              <a:t>• К вероятным относятся: задержка менструации, цианоз слизистой влагалища и шейки матки, увеличение молочных желёз, появление молозива из сосков.</a:t>
            </a:r>
          </a:p>
          <a:p>
            <a:pPr marL="0" indent="0">
              <a:buNone/>
            </a:pPr>
            <a:r>
              <a:rPr lang="ru-RU" dirty="0" smtClean="0"/>
              <a:t>• К достоверным относятся: пальпация частей плода, шевеление плода, выслушивание сердцебиения плода, рентгенологическое или </a:t>
            </a:r>
            <a:r>
              <a:rPr lang="ru-RU" dirty="0"/>
              <a:t>ультразвуковое </a:t>
            </a:r>
            <a:r>
              <a:rPr lang="ru-RU" dirty="0" smtClean="0"/>
              <a:t>изображение плода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80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 лекции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1.Изменения </a:t>
            </a:r>
            <a:r>
              <a:rPr lang="ru-RU" dirty="0"/>
              <a:t>в организме </a:t>
            </a:r>
            <a:r>
              <a:rPr lang="ru-RU" dirty="0" smtClean="0"/>
              <a:t>беременной, признаки </a:t>
            </a:r>
            <a:r>
              <a:rPr lang="ru-RU" dirty="0"/>
              <a:t>беременности, диагностика </a:t>
            </a:r>
            <a:r>
              <a:rPr lang="ru-RU" dirty="0" smtClean="0"/>
              <a:t>беременности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2.Методы </a:t>
            </a:r>
            <a:r>
              <a:rPr lang="ru-RU" dirty="0"/>
              <a:t>обследования беременной, </a:t>
            </a:r>
            <a:r>
              <a:rPr lang="ru-RU" dirty="0" smtClean="0"/>
              <a:t>подготовка </a:t>
            </a:r>
            <a:r>
              <a:rPr lang="ru-RU" dirty="0"/>
              <a:t>к родам.</a:t>
            </a:r>
          </a:p>
          <a:p>
            <a:pPr marL="0" indent="0">
              <a:buNone/>
            </a:pPr>
            <a:r>
              <a:rPr lang="ru-RU" dirty="0" smtClean="0"/>
              <a:t>3.УЗИ </a:t>
            </a:r>
            <a:r>
              <a:rPr lang="ru-RU" dirty="0"/>
              <a:t>исследование беременной, ЭКГ и ФКГ </a:t>
            </a:r>
          </a:p>
          <a:p>
            <a:pPr marL="0" indent="0">
              <a:buNone/>
            </a:pPr>
            <a:r>
              <a:rPr lang="ru-RU" dirty="0"/>
              <a:t>плода, </a:t>
            </a:r>
            <a:r>
              <a:rPr lang="ru-RU" dirty="0" err="1"/>
              <a:t>амниоскопия</a:t>
            </a:r>
            <a:r>
              <a:rPr lang="ru-RU" dirty="0"/>
              <a:t>, </a:t>
            </a:r>
            <a:r>
              <a:rPr lang="ru-RU" dirty="0" err="1"/>
              <a:t>амниоцентез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4.Сестринский </a:t>
            </a:r>
            <a:r>
              <a:rPr lang="ru-RU" dirty="0"/>
              <a:t>процесс в работе женской </a:t>
            </a:r>
          </a:p>
          <a:p>
            <a:pPr marL="0" indent="0">
              <a:buNone/>
            </a:pPr>
            <a:r>
              <a:rPr lang="ru-RU" dirty="0"/>
              <a:t>консультации по обслуживанию </a:t>
            </a:r>
            <a:r>
              <a:rPr lang="ru-RU" dirty="0" smtClean="0"/>
              <a:t>беременных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7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+mn-lt"/>
              </a:rPr>
              <a:t>«</a:t>
            </a:r>
            <a:r>
              <a:rPr lang="ru-RU" b="1" dirty="0">
                <a:latin typeface="+mn-lt"/>
              </a:rPr>
              <a:t>Золотой стандарт» диагностики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беременности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«золотым стандартом»</a:t>
            </a:r>
          </a:p>
          <a:p>
            <a:pPr marL="0" indent="0">
              <a:buNone/>
            </a:pPr>
            <a:r>
              <a:rPr lang="ru-RU" dirty="0"/>
              <a:t>диагностики беременности любой локализации</a:t>
            </a:r>
          </a:p>
          <a:p>
            <a:pPr marL="0" indent="0">
              <a:buNone/>
            </a:pPr>
            <a:r>
              <a:rPr lang="ru-RU" dirty="0"/>
              <a:t>считают сочетание двух методов:</a:t>
            </a:r>
          </a:p>
          <a:p>
            <a:r>
              <a:rPr lang="ru-RU" dirty="0" smtClean="0"/>
              <a:t> </a:t>
            </a:r>
            <a:r>
              <a:rPr lang="ru-RU" dirty="0"/>
              <a:t>Определения β-субъединицы хорионического</a:t>
            </a:r>
          </a:p>
          <a:p>
            <a:pPr marL="0" indent="0">
              <a:buNone/>
            </a:pPr>
            <a:r>
              <a:rPr lang="ru-RU" dirty="0"/>
              <a:t>гонадотропина человека (ХГЧ)</a:t>
            </a:r>
          </a:p>
          <a:p>
            <a:r>
              <a:rPr lang="ru-RU" dirty="0" smtClean="0"/>
              <a:t>УЗИ </a:t>
            </a:r>
            <a:r>
              <a:rPr lang="ru-RU" dirty="0"/>
              <a:t>с использованием </a:t>
            </a:r>
            <a:r>
              <a:rPr lang="ru-RU" dirty="0" err="1"/>
              <a:t>трансвагинального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датчика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18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Определения β-субъединицы хорионического гонадотропина человека </a:t>
            </a:r>
            <a:r>
              <a:rPr lang="ru-RU" sz="2800" b="1" dirty="0"/>
              <a:t>(ХГЧ)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ХГЧ </a:t>
            </a:r>
            <a:r>
              <a:rPr lang="ru-RU" dirty="0"/>
              <a:t>— гликопротеин, синтезируемый </a:t>
            </a:r>
            <a:r>
              <a:rPr lang="ru-RU" dirty="0" err="1"/>
              <a:t>синтициотрофобластом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растущего ворсинчатого хориона.</a:t>
            </a:r>
          </a:p>
          <a:p>
            <a:r>
              <a:rPr lang="ru-RU" dirty="0" smtClean="0"/>
              <a:t>Уже </a:t>
            </a:r>
            <a:r>
              <a:rPr lang="ru-RU" dirty="0"/>
              <a:t>на 7-9-е сутки после зачатия (время имплантации</a:t>
            </a:r>
          </a:p>
          <a:p>
            <a:pPr marL="0" indent="0">
              <a:buNone/>
            </a:pPr>
            <a:r>
              <a:rPr lang="ru-RU" dirty="0"/>
              <a:t>оплодотворенной яйцеклетки в эндометрий) β-субъединицу</a:t>
            </a:r>
          </a:p>
          <a:p>
            <a:pPr marL="0" indent="0">
              <a:buNone/>
            </a:pPr>
            <a:r>
              <a:rPr lang="ru-RU" dirty="0"/>
              <a:t>этого гормона можно обнаружить в крови</a:t>
            </a:r>
            <a:r>
              <a:rPr lang="ru-RU" dirty="0" smtClean="0"/>
              <a:t>. </a:t>
            </a:r>
            <a:r>
              <a:rPr lang="ru-RU" dirty="0"/>
              <a:t>Уровень β-ХГЧ измеряют в крови (с использованием </a:t>
            </a:r>
            <a:r>
              <a:rPr lang="ru-RU" dirty="0" smtClean="0"/>
              <a:t>иммунологического </a:t>
            </a:r>
            <a:r>
              <a:rPr lang="ru-RU" dirty="0"/>
              <a:t>метода) и моче.</a:t>
            </a:r>
          </a:p>
          <a:p>
            <a:r>
              <a:rPr lang="ru-RU" dirty="0" smtClean="0"/>
              <a:t>В </a:t>
            </a:r>
            <a:r>
              <a:rPr lang="ru-RU" dirty="0"/>
              <a:t>первом случае получают более достоверные результаты.</a:t>
            </a:r>
          </a:p>
          <a:p>
            <a:pPr marL="0" indent="0">
              <a:buNone/>
            </a:pPr>
            <a:r>
              <a:rPr lang="ru-RU" dirty="0"/>
              <a:t>Определение специфической β-ХГЧ позволяет:</a:t>
            </a:r>
          </a:p>
          <a:p>
            <a:r>
              <a:rPr lang="ru-RU" dirty="0" smtClean="0"/>
              <a:t>установить </a:t>
            </a:r>
            <a:r>
              <a:rPr lang="ru-RU" dirty="0"/>
              <a:t>беременность на максимально раннем сроке;</a:t>
            </a:r>
          </a:p>
          <a:p>
            <a:r>
              <a:rPr lang="ru-RU" dirty="0" smtClean="0"/>
              <a:t>отличить </a:t>
            </a:r>
            <a:r>
              <a:rPr lang="ru-RU" dirty="0"/>
              <a:t>нормально протекающую беременность от </a:t>
            </a:r>
            <a:r>
              <a:rPr lang="ru-RU" dirty="0" smtClean="0"/>
              <a:t>патологической </a:t>
            </a:r>
            <a:r>
              <a:rPr lang="ru-RU" dirty="0"/>
              <a:t>(внематочной, прерывающейся) при </a:t>
            </a:r>
            <a:r>
              <a:rPr lang="ru-RU" dirty="0" smtClean="0"/>
              <a:t>количественном </a:t>
            </a:r>
            <a:r>
              <a:rPr lang="ru-RU" dirty="0"/>
              <a:t>динамическом определении.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УЗИ </a:t>
            </a:r>
            <a:r>
              <a:rPr lang="ru-RU" sz="3600" b="1" dirty="0"/>
              <a:t>с использованием</a:t>
            </a:r>
            <a:br>
              <a:rPr lang="ru-RU" sz="3600" b="1" dirty="0"/>
            </a:br>
            <a:r>
              <a:rPr lang="ru-RU" sz="3600" b="1" dirty="0" err="1"/>
              <a:t>трансвагинального</a:t>
            </a:r>
            <a:r>
              <a:rPr lang="ru-RU" sz="3600" b="1" dirty="0"/>
              <a:t> датчика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трансабдоминальном</a:t>
            </a:r>
            <a:r>
              <a:rPr lang="ru-RU" dirty="0"/>
              <a:t> УЗИ наличие беременности</a:t>
            </a:r>
          </a:p>
          <a:p>
            <a:pPr marL="0" indent="0">
              <a:buNone/>
            </a:pPr>
            <a:r>
              <a:rPr lang="ru-RU" dirty="0"/>
              <a:t>можно установить на 5-6-й неделе (т.е. когда задержка</a:t>
            </a:r>
          </a:p>
          <a:p>
            <a:pPr marL="0" indent="0">
              <a:buNone/>
            </a:pPr>
            <a:r>
              <a:rPr lang="ru-RU" dirty="0"/>
              <a:t>менструации при регулярном цикле составляет 1 </a:t>
            </a:r>
            <a:r>
              <a:rPr lang="ru-RU" dirty="0" err="1"/>
              <a:t>нед</a:t>
            </a:r>
            <a:r>
              <a:rPr lang="ru-RU" dirty="0"/>
              <a:t> и</a:t>
            </a:r>
          </a:p>
          <a:p>
            <a:pPr marL="0" indent="0">
              <a:buNone/>
            </a:pPr>
            <a:r>
              <a:rPr lang="ru-RU" dirty="0"/>
              <a:t>более), а при </a:t>
            </a:r>
            <a:r>
              <a:rPr lang="ru-RU" dirty="0" err="1"/>
              <a:t>трансвагинальной</a:t>
            </a:r>
            <a:r>
              <a:rPr lang="ru-RU" dirty="0"/>
              <a:t> </a:t>
            </a:r>
            <a:r>
              <a:rPr lang="ru-RU" dirty="0" err="1"/>
              <a:t>эхографии</a:t>
            </a:r>
            <a:r>
              <a:rPr lang="ru-RU" dirty="0"/>
              <a:t> — на </a:t>
            </a:r>
            <a:r>
              <a:rPr lang="ru-RU" dirty="0" smtClean="0"/>
              <a:t>1-1,5 </a:t>
            </a:r>
            <a:r>
              <a:rPr lang="ru-RU" dirty="0" err="1" smtClean="0"/>
              <a:t>нед</a:t>
            </a:r>
            <a:r>
              <a:rPr lang="ru-RU" dirty="0" smtClean="0"/>
              <a:t> </a:t>
            </a:r>
            <a:r>
              <a:rPr lang="ru-RU" dirty="0"/>
              <a:t>раньше.</a:t>
            </a:r>
          </a:p>
          <a:p>
            <a:r>
              <a:rPr lang="ru-RU" dirty="0" smtClean="0"/>
              <a:t> </a:t>
            </a:r>
            <a:r>
              <a:rPr lang="ru-RU" dirty="0"/>
              <a:t>Диагноз маточной беременности устанавливают на</a:t>
            </a:r>
          </a:p>
          <a:p>
            <a:pPr marL="0" indent="0">
              <a:buNone/>
            </a:pPr>
            <a:r>
              <a:rPr lang="ru-RU" dirty="0"/>
              <a:t>основании:</a:t>
            </a:r>
          </a:p>
          <a:p>
            <a:r>
              <a:rPr lang="ru-RU" dirty="0" smtClean="0"/>
              <a:t>определения </a:t>
            </a:r>
            <a:r>
              <a:rPr lang="ru-RU" dirty="0"/>
              <a:t>в полости матки плодного </a:t>
            </a:r>
            <a:r>
              <a:rPr lang="ru-RU" dirty="0" smtClean="0"/>
              <a:t>яйца, желточного </a:t>
            </a:r>
            <a:r>
              <a:rPr lang="ru-RU" dirty="0"/>
              <a:t>мешка, эмбриона и его </a:t>
            </a:r>
            <a:r>
              <a:rPr lang="ru-RU" dirty="0" smtClean="0"/>
              <a:t>сердечных сокращений </a:t>
            </a:r>
            <a:r>
              <a:rPr lang="ru-RU" dirty="0"/>
              <a:t>(в ранние сроки):</a:t>
            </a:r>
          </a:p>
          <a:p>
            <a:r>
              <a:rPr lang="ru-RU" dirty="0" smtClean="0"/>
              <a:t>визуализации </a:t>
            </a:r>
            <a:r>
              <a:rPr lang="ru-RU" dirty="0"/>
              <a:t>плода/плодов (в более поздние сроки).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9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обследования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Опрос – начинается с подробного анамнеза жизни </a:t>
            </a:r>
            <a:r>
              <a:rPr lang="ru-RU" dirty="0" smtClean="0"/>
              <a:t>и протекания </a:t>
            </a:r>
            <a:r>
              <a:rPr lang="ru-RU" dirty="0"/>
              <a:t>беременности у женщин.</a:t>
            </a:r>
          </a:p>
          <a:p>
            <a:pPr marL="0" indent="0">
              <a:buNone/>
            </a:pPr>
            <a:r>
              <a:rPr lang="ru-RU" dirty="0"/>
              <a:t>• Общее исследование – включает в себя </a:t>
            </a:r>
            <a:r>
              <a:rPr lang="ru-RU" dirty="0" smtClean="0"/>
              <a:t>измерение температуры </a:t>
            </a:r>
            <a:r>
              <a:rPr lang="ru-RU" dirty="0"/>
              <a:t>тела, массы, роста, АД. После </a:t>
            </a:r>
            <a:r>
              <a:rPr lang="ru-RU" dirty="0" smtClean="0"/>
              <a:t>оценки телосложения</a:t>
            </a:r>
            <a:r>
              <a:rPr lang="ru-RU" dirty="0"/>
              <a:t>, состояния кожных покровов, </a:t>
            </a:r>
            <a:r>
              <a:rPr lang="ru-RU" dirty="0" smtClean="0"/>
              <a:t>слизистых оболочек</a:t>
            </a:r>
            <a:r>
              <a:rPr lang="ru-RU" dirty="0"/>
              <a:t>, молочных желез, формы </a:t>
            </a:r>
            <a:r>
              <a:rPr lang="ru-RU" dirty="0" smtClean="0"/>
              <a:t>животы, приступают </a:t>
            </a:r>
            <a:r>
              <a:rPr lang="ru-RU" dirty="0"/>
              <a:t>к исследованию отдельных органов </a:t>
            </a:r>
            <a:r>
              <a:rPr lang="ru-RU" dirty="0" smtClean="0"/>
              <a:t>и систем </a:t>
            </a:r>
            <a:r>
              <a:rPr lang="ru-RU" dirty="0"/>
              <a:t>по общепринятой методике. Кроме того, </a:t>
            </a:r>
            <a:r>
              <a:rPr lang="ru-RU" dirty="0" smtClean="0"/>
              <a:t>всем беременным </a:t>
            </a:r>
            <a:r>
              <a:rPr lang="ru-RU" dirty="0"/>
              <a:t>производят неоднократно </a:t>
            </a:r>
            <a:r>
              <a:rPr lang="ru-RU" dirty="0" smtClean="0"/>
              <a:t>анализы крови</a:t>
            </a:r>
            <a:r>
              <a:rPr lang="ru-RU" dirty="0"/>
              <a:t>, мочи, исследуют кровь на групповую </a:t>
            </a:r>
            <a:r>
              <a:rPr lang="ru-RU" dirty="0" smtClean="0"/>
              <a:t>и резусную </a:t>
            </a:r>
            <a:r>
              <a:rPr lang="ru-RU" dirty="0"/>
              <a:t>принадлежность, на реакцию </a:t>
            </a:r>
            <a:r>
              <a:rPr lang="ru-RU" dirty="0" err="1" smtClean="0"/>
              <a:t>Вассермана</a:t>
            </a:r>
            <a:r>
              <a:rPr lang="ru-RU" dirty="0" smtClean="0"/>
              <a:t>, ВИЧ-инфекцию</a:t>
            </a:r>
            <a:r>
              <a:rPr lang="ru-RU" dirty="0"/>
              <a:t>, а также подвергают </a:t>
            </a:r>
            <a:r>
              <a:rPr lang="ru-RU" dirty="0" smtClean="0"/>
              <a:t>исследованию выделения </a:t>
            </a:r>
            <a:r>
              <a:rPr lang="ru-RU" dirty="0"/>
              <a:t>из цервикального канала, </a:t>
            </a:r>
            <a:r>
              <a:rPr lang="ru-RU" dirty="0" smtClean="0"/>
              <a:t>уретры, влагалища.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519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СПЕЦИАЛЬНОЕ </a:t>
            </a:r>
            <a:r>
              <a:rPr lang="ru-RU" b="1" dirty="0"/>
              <a:t>АКУШЕРСКОЕ </a:t>
            </a:r>
            <a:br>
              <a:rPr lang="ru-RU" b="1" dirty="0"/>
            </a:br>
            <a:r>
              <a:rPr lang="ru-RU" b="1" dirty="0"/>
              <a:t>ОБСЛЕДОВАНИЕ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Специальное </a:t>
            </a:r>
            <a:r>
              <a:rPr lang="ru-RU" dirty="0"/>
              <a:t>акушерское </a:t>
            </a:r>
            <a:r>
              <a:rPr lang="ru-RU" dirty="0" smtClean="0"/>
              <a:t>обследование включает </a:t>
            </a:r>
            <a:r>
              <a:rPr lang="ru-RU" dirty="0"/>
              <a:t>три основных раздела:</a:t>
            </a:r>
          </a:p>
          <a:p>
            <a:pPr marL="0" indent="0">
              <a:buNone/>
            </a:pPr>
            <a:r>
              <a:rPr lang="ru-RU" dirty="0"/>
              <a:t>• наружное акушерское исследование,</a:t>
            </a:r>
          </a:p>
          <a:p>
            <a:pPr marL="0" indent="0">
              <a:buNone/>
            </a:pPr>
            <a:r>
              <a:rPr lang="ru-RU" dirty="0"/>
              <a:t>• внутреннее акушерское исследование,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дополнительные методы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18088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НАРУЖНОЕ </a:t>
            </a:r>
            <a:r>
              <a:rPr lang="ru-RU" b="1" dirty="0"/>
              <a:t>АКУШЕРСКОЕ ИССЛЕДОВАНИЕ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Наружное акушерское </a:t>
            </a:r>
            <a:r>
              <a:rPr lang="ru-RU" dirty="0" smtClean="0"/>
              <a:t>исследование производят </a:t>
            </a:r>
            <a:r>
              <a:rPr lang="ru-RU" dirty="0"/>
              <a:t>путем осмотра, </a:t>
            </a:r>
            <a:r>
              <a:rPr lang="ru-RU" dirty="0" smtClean="0"/>
              <a:t>измерения, пальпации </a:t>
            </a:r>
            <a:r>
              <a:rPr lang="ru-RU" dirty="0"/>
              <a:t>и аускультации. Осмотр </a:t>
            </a:r>
            <a:r>
              <a:rPr lang="ru-RU" dirty="0" smtClean="0"/>
              <a:t>позволяет выявить </a:t>
            </a:r>
            <a:r>
              <a:rPr lang="ru-RU" dirty="0"/>
              <a:t>соответствие вида беременной </a:t>
            </a:r>
            <a:r>
              <a:rPr lang="ru-RU" dirty="0" smtClean="0"/>
              <a:t>ее возрасту</a:t>
            </a:r>
            <a:r>
              <a:rPr lang="ru-RU" dirty="0"/>
              <a:t>. При этом обращают внимание </a:t>
            </a:r>
            <a:r>
              <a:rPr lang="ru-RU" dirty="0" smtClean="0"/>
              <a:t>на рост </a:t>
            </a:r>
            <a:r>
              <a:rPr lang="ru-RU" dirty="0"/>
              <a:t>женщины, телосложение, </a:t>
            </a:r>
            <a:r>
              <a:rPr lang="ru-RU" dirty="0" smtClean="0"/>
              <a:t>состояние кожных </a:t>
            </a:r>
            <a:r>
              <a:rPr lang="ru-RU" dirty="0"/>
              <a:t>покровов, подкожной </a:t>
            </a:r>
            <a:r>
              <a:rPr lang="ru-RU" dirty="0" smtClean="0"/>
              <a:t>клетчатки, молочных </a:t>
            </a:r>
            <a:r>
              <a:rPr lang="ru-RU" dirty="0"/>
              <a:t>желез и сосков. Особое </a:t>
            </a:r>
            <a:r>
              <a:rPr lang="ru-RU" dirty="0" smtClean="0"/>
              <a:t>внимание обращают </a:t>
            </a:r>
            <a:r>
              <a:rPr lang="ru-RU" dirty="0"/>
              <a:t>на величину и форму </a:t>
            </a:r>
            <a:r>
              <a:rPr lang="ru-RU" dirty="0" smtClean="0"/>
              <a:t>живота, наличие </a:t>
            </a:r>
            <a:r>
              <a:rPr lang="ru-RU" dirty="0"/>
              <a:t>рубцов беременности (</a:t>
            </a:r>
            <a:r>
              <a:rPr lang="ru-RU" dirty="0" err="1" smtClean="0"/>
              <a:t>striae</a:t>
            </a:r>
            <a:r>
              <a:rPr lang="ru-RU" dirty="0" smtClean="0"/>
              <a:t> </a:t>
            </a:r>
            <a:r>
              <a:rPr lang="ru-RU" dirty="0" err="1" smtClean="0"/>
              <a:t>gravidarum</a:t>
            </a:r>
            <a:r>
              <a:rPr lang="ru-RU" dirty="0"/>
              <a:t>), эластичность кожи.</a:t>
            </a:r>
          </a:p>
        </p:txBody>
      </p:sp>
    </p:spTree>
    <p:extLst>
      <p:ext uri="{BB962C8B-B14F-4D97-AF65-F5344CB8AC3E}">
        <p14:creationId xmlns:p14="http://schemas.microsoft.com/office/powerpoint/2010/main" val="3411758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Измерение размеров таза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Измерение размеров таза производится в положении </a:t>
            </a:r>
            <a:r>
              <a:rPr lang="ru-RU" dirty="0" smtClean="0"/>
              <a:t>беременной </a:t>
            </a:r>
            <a:r>
              <a:rPr lang="ru-RU" dirty="0"/>
              <a:t>лёжа на кушетке </a:t>
            </a:r>
            <a:r>
              <a:rPr lang="ru-RU" dirty="0" err="1"/>
              <a:t>тазомером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• Выделяют 4 размера: три поперечных и один прямой.</a:t>
            </a:r>
          </a:p>
          <a:p>
            <a:pPr marL="0" indent="0">
              <a:buNone/>
            </a:pPr>
            <a:r>
              <a:rPr lang="ru-RU" dirty="0"/>
              <a:t>• -</a:t>
            </a:r>
            <a:r>
              <a:rPr lang="ru-RU" dirty="0" err="1"/>
              <a:t>distantia</a:t>
            </a:r>
            <a:r>
              <a:rPr lang="ru-RU" dirty="0"/>
              <a:t> </a:t>
            </a:r>
            <a:r>
              <a:rPr lang="ru-RU" dirty="0" err="1"/>
              <a:t>spinarum</a:t>
            </a:r>
            <a:r>
              <a:rPr lang="ru-RU" dirty="0"/>
              <a:t> - это расстояние между </a:t>
            </a:r>
            <a:r>
              <a:rPr lang="ru-RU" dirty="0" err="1" smtClean="0"/>
              <a:t>передневерхними</a:t>
            </a:r>
            <a:r>
              <a:rPr lang="ru-RU" dirty="0" smtClean="0"/>
              <a:t> </a:t>
            </a:r>
            <a:r>
              <a:rPr lang="ru-RU" dirty="0"/>
              <a:t>остями подвздошных костей (</a:t>
            </a:r>
            <a:r>
              <a:rPr lang="ru-RU" dirty="0" smtClean="0"/>
              <a:t>25-26см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• -</a:t>
            </a:r>
            <a:r>
              <a:rPr lang="ru-RU" dirty="0" err="1"/>
              <a:t>distantia</a:t>
            </a:r>
            <a:r>
              <a:rPr lang="ru-RU" dirty="0"/>
              <a:t> </a:t>
            </a:r>
            <a:r>
              <a:rPr lang="ru-RU" dirty="0" err="1"/>
              <a:t>cristarum</a:t>
            </a:r>
            <a:r>
              <a:rPr lang="ru-RU" dirty="0"/>
              <a:t> – это расстояние между </a:t>
            </a:r>
            <a:r>
              <a:rPr lang="ru-RU" dirty="0" smtClean="0"/>
              <a:t>наиболее удаленными </a:t>
            </a:r>
            <a:r>
              <a:rPr lang="ru-RU" dirty="0"/>
              <a:t>точками гребней подвздошных костей </a:t>
            </a:r>
            <a:r>
              <a:rPr lang="ru-RU" dirty="0" smtClean="0"/>
              <a:t>(</a:t>
            </a:r>
            <a:r>
              <a:rPr lang="ru-RU" dirty="0"/>
              <a:t>28-29см)</a:t>
            </a:r>
          </a:p>
          <a:p>
            <a:pPr marL="0" indent="0">
              <a:buNone/>
            </a:pPr>
            <a:r>
              <a:rPr lang="ru-RU" dirty="0"/>
              <a:t>• -</a:t>
            </a:r>
            <a:r>
              <a:rPr lang="ru-RU" dirty="0" err="1"/>
              <a:t>distantia</a:t>
            </a:r>
            <a:r>
              <a:rPr lang="ru-RU" dirty="0"/>
              <a:t> </a:t>
            </a:r>
            <a:r>
              <a:rPr lang="ru-RU" dirty="0" err="1"/>
              <a:t>trochanterica</a:t>
            </a:r>
            <a:r>
              <a:rPr lang="ru-RU" dirty="0"/>
              <a:t> – это расстояние между </a:t>
            </a:r>
            <a:r>
              <a:rPr lang="ru-RU" dirty="0" smtClean="0"/>
              <a:t>большими </a:t>
            </a:r>
            <a:r>
              <a:rPr lang="ru-RU" dirty="0"/>
              <a:t>вертелами бедренных костей (30-31см).</a:t>
            </a:r>
          </a:p>
          <a:p>
            <a:pPr marL="0" indent="0">
              <a:buNone/>
            </a:pPr>
            <a:r>
              <a:rPr lang="ru-RU" dirty="0"/>
              <a:t>• -</a:t>
            </a:r>
            <a:r>
              <a:rPr lang="ru-RU" dirty="0" err="1"/>
              <a:t>conjugata</a:t>
            </a:r>
            <a:r>
              <a:rPr lang="ru-RU" dirty="0"/>
              <a:t> </a:t>
            </a:r>
            <a:r>
              <a:rPr lang="ru-RU" dirty="0" err="1"/>
              <a:t>externa</a:t>
            </a:r>
            <a:r>
              <a:rPr lang="ru-RU" dirty="0"/>
              <a:t> – это прямой размер таза, расстояние </a:t>
            </a:r>
            <a:r>
              <a:rPr lang="ru-RU" dirty="0" smtClean="0"/>
              <a:t>от </a:t>
            </a:r>
            <a:r>
              <a:rPr lang="ru-RU" dirty="0"/>
              <a:t>середины верхнего края симфиза до </a:t>
            </a:r>
            <a:r>
              <a:rPr lang="ru-RU" dirty="0" err="1" smtClean="0"/>
              <a:t>надкрестцовой</a:t>
            </a:r>
            <a:r>
              <a:rPr lang="ru-RU" dirty="0" smtClean="0"/>
              <a:t> ямки </a:t>
            </a:r>
            <a:r>
              <a:rPr lang="ru-RU" dirty="0"/>
              <a:t>(20-21см).</a:t>
            </a:r>
          </a:p>
        </p:txBody>
      </p:sp>
    </p:spTree>
    <p:extLst>
      <p:ext uri="{BB962C8B-B14F-4D97-AF65-F5344CB8AC3E}">
        <p14:creationId xmlns:p14="http://schemas.microsoft.com/office/powerpoint/2010/main" val="143942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Индекс Соловьёва (14-15см) - это </a:t>
            </a:r>
            <a:r>
              <a:rPr lang="ru-RU" dirty="0" smtClean="0"/>
              <a:t>окружность лучезапястного </a:t>
            </a:r>
            <a:r>
              <a:rPr lang="ru-RU" dirty="0"/>
              <a:t>сустава, по которому судят о толщине </a:t>
            </a:r>
            <a:r>
              <a:rPr lang="ru-RU" dirty="0" smtClean="0"/>
              <a:t>костей </a:t>
            </a:r>
            <a:r>
              <a:rPr lang="ru-RU" dirty="0"/>
              <a:t>таза.</a:t>
            </a:r>
          </a:p>
          <a:p>
            <a:pPr marL="0" indent="0">
              <a:buNone/>
            </a:pPr>
            <a:r>
              <a:rPr lang="ru-RU" dirty="0"/>
              <a:t>• После измерения таза определяют высоту стояния дна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матки (ВДМ) и окружность живота (ОЖ).Измерение </a:t>
            </a:r>
            <a:r>
              <a:rPr lang="ru-RU" dirty="0" smtClean="0"/>
              <a:t>производят </a:t>
            </a:r>
            <a:r>
              <a:rPr lang="ru-RU" dirty="0"/>
              <a:t>сантиметровой лентой. ВДМ-это </a:t>
            </a:r>
            <a:r>
              <a:rPr lang="ru-RU" dirty="0" smtClean="0"/>
              <a:t>расстояние </a:t>
            </a:r>
            <a:r>
              <a:rPr lang="ru-RU" dirty="0"/>
              <a:t>от симфиза до наиболее отдалённой точки </a:t>
            </a:r>
            <a:r>
              <a:rPr lang="ru-RU" dirty="0" smtClean="0"/>
              <a:t>тазового </a:t>
            </a:r>
            <a:r>
              <a:rPr lang="ru-RU" dirty="0"/>
              <a:t>дна. При измерении ОЖ сантиметровая лента </a:t>
            </a:r>
            <a:r>
              <a:rPr lang="ru-RU" dirty="0" smtClean="0"/>
              <a:t>проходит </a:t>
            </a:r>
            <a:r>
              <a:rPr lang="ru-RU" dirty="0"/>
              <a:t>сзади – через середину поясничного ромба, </a:t>
            </a:r>
            <a:r>
              <a:rPr lang="ru-RU" dirty="0" smtClean="0"/>
              <a:t>спереди </a:t>
            </a:r>
            <a:r>
              <a:rPr lang="ru-RU" dirty="0"/>
              <a:t>–на уровне пупка. Умножив ВДМ на ОЖ, можно </a:t>
            </a:r>
            <a:r>
              <a:rPr lang="ru-RU" dirty="0" smtClean="0"/>
              <a:t>рассчитать предполагаемую массу плода (ПМП)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441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Определение </a:t>
            </a:r>
            <a:r>
              <a:rPr lang="ru-RU" b="1" dirty="0"/>
              <a:t>положения плода в матке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Положение плода – это отношение его продольной оси </a:t>
            </a:r>
            <a:r>
              <a:rPr lang="ru-RU" dirty="0" smtClean="0"/>
              <a:t>к </a:t>
            </a:r>
            <a:r>
              <a:rPr lang="ru-RU" dirty="0"/>
              <a:t>продольной оси матки. Различают продольное, </a:t>
            </a:r>
            <a:r>
              <a:rPr lang="ru-RU" dirty="0" smtClean="0"/>
              <a:t>поперечное </a:t>
            </a:r>
            <a:r>
              <a:rPr lang="ru-RU" dirty="0"/>
              <a:t>и косое положение оси матки.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Членорасположение</a:t>
            </a:r>
            <a:r>
              <a:rPr lang="ru-RU" dirty="0"/>
              <a:t> плода – это отношение его </a:t>
            </a:r>
            <a:r>
              <a:rPr lang="ru-RU" dirty="0" smtClean="0"/>
              <a:t>конечностей </a:t>
            </a:r>
            <a:r>
              <a:rPr lang="ru-RU" dirty="0"/>
              <a:t>и головки к туловищу.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Предлежание</a:t>
            </a:r>
            <a:r>
              <a:rPr lang="ru-RU" dirty="0"/>
              <a:t> плода – это отношение крупной части </a:t>
            </a:r>
            <a:r>
              <a:rPr lang="ru-RU" dirty="0" smtClean="0"/>
              <a:t>плода </a:t>
            </a:r>
            <a:r>
              <a:rPr lang="ru-RU" dirty="0"/>
              <a:t>ко входу в малый таз. Различают головное и </a:t>
            </a:r>
            <a:r>
              <a:rPr lang="ru-RU" dirty="0" smtClean="0"/>
              <a:t>тазовое </a:t>
            </a:r>
            <a:r>
              <a:rPr lang="ru-RU" dirty="0" err="1"/>
              <a:t>предлежание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• Позиция плода – это отношение его спинки к левой </a:t>
            </a:r>
            <a:r>
              <a:rPr lang="ru-RU" dirty="0" smtClean="0"/>
              <a:t>(</a:t>
            </a:r>
            <a:r>
              <a:rPr lang="ru-RU" dirty="0"/>
              <a:t>первая позиция) или правой (вторая позиция) </a:t>
            </a:r>
            <a:r>
              <a:rPr lang="ru-RU" dirty="0" smtClean="0"/>
              <a:t>стороне </a:t>
            </a:r>
            <a:r>
              <a:rPr lang="ru-RU" dirty="0"/>
              <a:t>матки.</a:t>
            </a:r>
          </a:p>
          <a:p>
            <a:pPr marL="0" indent="0">
              <a:buNone/>
            </a:pPr>
            <a:r>
              <a:rPr lang="ru-RU" dirty="0"/>
              <a:t>• Вид позиции – отношение спинки плода к передней </a:t>
            </a:r>
            <a:r>
              <a:rPr lang="ru-RU" dirty="0" smtClean="0"/>
              <a:t>или </a:t>
            </a:r>
            <a:r>
              <a:rPr lang="ru-RU" dirty="0"/>
              <a:t>задней стенке матки</a:t>
            </a:r>
          </a:p>
        </p:txBody>
      </p:sp>
    </p:spTree>
    <p:extLst>
      <p:ext uri="{BB962C8B-B14F-4D97-AF65-F5344CB8AC3E}">
        <p14:creationId xmlns:p14="http://schemas.microsoft.com/office/powerpoint/2010/main" val="256759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Наружное акушерское исследование- приемы Леопольда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• Первый </a:t>
            </a:r>
            <a:r>
              <a:rPr lang="ru-RU" dirty="0"/>
              <a:t>прием определяет высоту стояния дна матки </a:t>
            </a:r>
          </a:p>
          <a:p>
            <a:pPr marL="0" indent="0">
              <a:buNone/>
            </a:pPr>
            <a:r>
              <a:rPr lang="ru-RU" dirty="0"/>
              <a:t>и ту часть плода, которая находится в дне матки. </a:t>
            </a:r>
          </a:p>
          <a:p>
            <a:pPr marL="0" indent="0">
              <a:buNone/>
            </a:pPr>
            <a:r>
              <a:rPr lang="ru-RU" dirty="0"/>
              <a:t>• Второй прием определяет позицию плода и её вид.</a:t>
            </a:r>
          </a:p>
          <a:p>
            <a:pPr marL="0" indent="0">
              <a:buNone/>
            </a:pPr>
            <a:r>
              <a:rPr lang="ru-RU" dirty="0"/>
              <a:t>• Третий прием определяет предлежащую часть плода и </a:t>
            </a:r>
          </a:p>
          <a:p>
            <a:pPr marL="0" indent="0">
              <a:buNone/>
            </a:pPr>
            <a:r>
              <a:rPr lang="ru-RU" dirty="0"/>
              <a:t>отношение её ко входу в малый таз.</a:t>
            </a:r>
          </a:p>
          <a:p>
            <a:pPr marL="0" indent="0">
              <a:buNone/>
            </a:pPr>
            <a:r>
              <a:rPr lang="ru-RU" dirty="0"/>
              <a:t>• Четвёртый прием дополняет третий и уточняет </a:t>
            </a:r>
          </a:p>
          <a:p>
            <a:pPr marL="0" indent="0">
              <a:buNone/>
            </a:pPr>
            <a:r>
              <a:rPr lang="ru-RU" dirty="0"/>
              <a:t>уровень стояния предлежащей части плода.</a:t>
            </a:r>
          </a:p>
          <a:p>
            <a:pPr marL="0" indent="0">
              <a:buNone/>
            </a:pPr>
            <a:r>
              <a:rPr lang="ru-RU" dirty="0"/>
              <a:t>• Информацию о состоянии плода также получают </a:t>
            </a:r>
          </a:p>
          <a:p>
            <a:pPr marL="0" indent="0">
              <a:buNone/>
            </a:pPr>
            <a:r>
              <a:rPr lang="ru-RU" dirty="0"/>
              <a:t>путём аускультации (выслушивания) сердечных тонов </a:t>
            </a:r>
          </a:p>
          <a:p>
            <a:pPr marL="0" indent="0">
              <a:buNone/>
            </a:pPr>
            <a:r>
              <a:rPr lang="ru-RU" dirty="0"/>
              <a:t>плода акушерским стетоскопом (в норме 120-160 </a:t>
            </a:r>
          </a:p>
          <a:p>
            <a:pPr marL="0" indent="0">
              <a:buNone/>
            </a:pPr>
            <a:r>
              <a:rPr lang="ru-RU" dirty="0"/>
              <a:t>ударов в минуту)</a:t>
            </a:r>
          </a:p>
        </p:txBody>
      </p:sp>
    </p:spTree>
    <p:extLst>
      <p:ext uri="{BB962C8B-B14F-4D97-AF65-F5344CB8AC3E}">
        <p14:creationId xmlns:p14="http://schemas.microsoft.com/office/powerpoint/2010/main" val="37888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Разделы акушерства: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Физиология </a:t>
            </a:r>
            <a:r>
              <a:rPr lang="ru-RU" dirty="0"/>
              <a:t>и патология</a:t>
            </a:r>
          </a:p>
          <a:p>
            <a:r>
              <a:rPr lang="ru-RU" dirty="0"/>
              <a:t>беременности</a:t>
            </a:r>
          </a:p>
          <a:p>
            <a:r>
              <a:rPr lang="ru-RU" dirty="0" smtClean="0"/>
              <a:t>Роды </a:t>
            </a:r>
            <a:r>
              <a:rPr lang="ru-RU" dirty="0"/>
              <a:t>и послеродовый период</a:t>
            </a:r>
          </a:p>
          <a:p>
            <a:r>
              <a:rPr lang="ru-RU" dirty="0" smtClean="0"/>
              <a:t>Оперативное </a:t>
            </a:r>
            <a:r>
              <a:rPr lang="ru-RU" dirty="0"/>
              <a:t>акушерство</a:t>
            </a:r>
          </a:p>
          <a:p>
            <a:r>
              <a:rPr lang="ru-RU" dirty="0" smtClean="0"/>
              <a:t>Физиология </a:t>
            </a:r>
            <a:r>
              <a:rPr lang="ru-RU" dirty="0"/>
              <a:t>и патология </a:t>
            </a:r>
            <a:r>
              <a:rPr lang="ru-RU" dirty="0" smtClean="0"/>
              <a:t>плода и новорожденного (</a:t>
            </a:r>
            <a:r>
              <a:rPr lang="ru-RU" dirty="0" err="1" smtClean="0"/>
              <a:t>перинатология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41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Внутреннее акушерское исследование</a:t>
            </a:r>
          </a:p>
          <a:p>
            <a:pPr marL="0" indent="0">
              <a:buNone/>
            </a:pPr>
            <a:r>
              <a:rPr lang="ru-RU" dirty="0" smtClean="0"/>
              <a:t>проводится на гинекологическом кресле 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соблюдением правил асептики </a:t>
            </a:r>
            <a:r>
              <a:rPr lang="ru-RU" dirty="0" smtClean="0"/>
              <a:t>и антисептики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15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Дополнительные </a:t>
            </a:r>
            <a:r>
              <a:rPr lang="ru-RU" b="1" dirty="0"/>
              <a:t>методы исследования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Определение в сыворотке крови или в моче </a:t>
            </a:r>
            <a:r>
              <a:rPr lang="ru-RU" dirty="0" err="1" smtClean="0"/>
              <a:t>хориального</a:t>
            </a:r>
            <a:r>
              <a:rPr lang="ru-RU" dirty="0" smtClean="0"/>
              <a:t> </a:t>
            </a:r>
            <a:r>
              <a:rPr lang="ru-RU" dirty="0"/>
              <a:t>гонадотропина (ХГ).</a:t>
            </a:r>
          </a:p>
          <a:p>
            <a:pPr marL="0" indent="0">
              <a:buNone/>
            </a:pPr>
            <a:r>
              <a:rPr lang="ru-RU" dirty="0"/>
              <a:t>• Ультразвуковое исследование (3-4 раза, первое в </a:t>
            </a:r>
            <a:r>
              <a:rPr lang="ru-RU" dirty="0" smtClean="0"/>
              <a:t>ранние </a:t>
            </a:r>
            <a:r>
              <a:rPr lang="ru-RU" dirty="0"/>
              <a:t>сроки, второе исследование в 18-24 недели с </a:t>
            </a:r>
            <a:r>
              <a:rPr lang="ru-RU" dirty="0" smtClean="0"/>
              <a:t>целью </a:t>
            </a:r>
            <a:r>
              <a:rPr lang="ru-RU" dirty="0"/>
              <a:t>диагностики врожденных пороков развития </a:t>
            </a:r>
            <a:r>
              <a:rPr lang="ru-RU" dirty="0" smtClean="0"/>
              <a:t>плода</a:t>
            </a:r>
            <a:r>
              <a:rPr lang="ru-RU" dirty="0"/>
              <a:t>, третье необходимо назначать в 32-34 недели </a:t>
            </a:r>
            <a:r>
              <a:rPr lang="ru-RU" dirty="0" smtClean="0"/>
              <a:t>беременности </a:t>
            </a:r>
            <a:r>
              <a:rPr lang="ru-RU" dirty="0"/>
              <a:t>для биометрии плода). С помощью УЗИ </a:t>
            </a:r>
            <a:r>
              <a:rPr lang="ru-RU" dirty="0" smtClean="0"/>
              <a:t>возможно </a:t>
            </a:r>
            <a:r>
              <a:rPr lang="ru-RU" dirty="0"/>
              <a:t>наблюдение за развитием плода с самых </a:t>
            </a:r>
            <a:r>
              <a:rPr lang="ru-RU" dirty="0" smtClean="0"/>
              <a:t>ранних </a:t>
            </a:r>
            <a:r>
              <a:rPr lang="ru-RU" dirty="0"/>
              <a:t>сроков беременности. Так, изображение </a:t>
            </a:r>
            <a:r>
              <a:rPr lang="ru-RU" dirty="0" smtClean="0"/>
              <a:t>плодного </a:t>
            </a:r>
            <a:r>
              <a:rPr lang="ru-RU" dirty="0"/>
              <a:t>яйца можно получить в 3 недели </a:t>
            </a:r>
            <a:r>
              <a:rPr lang="ru-RU" dirty="0" smtClean="0"/>
              <a:t>беременности</a:t>
            </a:r>
            <a:r>
              <a:rPr lang="ru-RU" dirty="0"/>
              <a:t>, выявить эмбрион – в 4-5 недель и далее </a:t>
            </a:r>
            <a:r>
              <a:rPr lang="ru-RU" dirty="0" smtClean="0"/>
              <a:t>следить </a:t>
            </a:r>
            <a:r>
              <a:rPr lang="ru-RU" dirty="0"/>
              <a:t>за его развитием, определять размеры плода </a:t>
            </a:r>
            <a:r>
              <a:rPr lang="ru-RU" dirty="0" smtClean="0"/>
              <a:t>(</a:t>
            </a:r>
            <a:r>
              <a:rPr lang="ru-RU" dirty="0" err="1"/>
              <a:t>фетометрия</a:t>
            </a:r>
            <a:r>
              <a:rPr lang="ru-RU" dirty="0"/>
              <a:t>), его движения, сердечную деятельность, </a:t>
            </a:r>
            <a:r>
              <a:rPr lang="ru-RU" dirty="0" smtClean="0"/>
              <a:t>структуру </a:t>
            </a:r>
            <a:r>
              <a:rPr lang="ru-RU" dirty="0"/>
              <a:t>плаценты.</a:t>
            </a:r>
          </a:p>
        </p:txBody>
      </p:sp>
    </p:spTree>
    <p:extLst>
      <p:ext uri="{BB962C8B-B14F-4D97-AF65-F5344CB8AC3E}">
        <p14:creationId xmlns:p14="http://schemas.microsoft.com/office/powerpoint/2010/main" val="4125856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 плода на мониторе</a:t>
            </a:r>
          </a:p>
        </p:txBody>
      </p:sp>
      <p:pic>
        <p:nvPicPr>
          <p:cNvPr id="2050" name="Picture 2" descr="C:\Users\gigiena4-55\Desktop\19da3ebb0a0bb2b026f8db6f6c89978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560839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84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Амниоскопия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err="1"/>
              <a:t>амниоцентез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smtClean="0"/>
              <a:t>это исследование </a:t>
            </a:r>
            <a:r>
              <a:rPr lang="ru-RU" dirty="0"/>
              <a:t>околоплодных вод с помощью </a:t>
            </a:r>
            <a:r>
              <a:rPr lang="ru-RU" dirty="0" err="1" smtClean="0"/>
              <a:t>амниоскопа</a:t>
            </a:r>
            <a:r>
              <a:rPr lang="ru-RU" dirty="0"/>
              <a:t>, который вводят в цервикальный </a:t>
            </a:r>
            <a:r>
              <a:rPr lang="ru-RU" dirty="0" smtClean="0"/>
              <a:t>канал</a:t>
            </a:r>
            <a:r>
              <a:rPr lang="ru-RU" dirty="0"/>
              <a:t>. Методика позволяет определить </a:t>
            </a:r>
            <a:r>
              <a:rPr lang="ru-RU" dirty="0" smtClean="0"/>
              <a:t>целостность </a:t>
            </a:r>
            <a:r>
              <a:rPr lang="ru-RU" dirty="0"/>
              <a:t>плодного пузыря, </a:t>
            </a:r>
            <a:r>
              <a:rPr lang="ru-RU" dirty="0" smtClean="0"/>
              <a:t>характер околоплодных </a:t>
            </a:r>
            <a:r>
              <a:rPr lang="ru-RU" dirty="0"/>
              <a:t>вод, предлежащую часть плода</a:t>
            </a:r>
          </a:p>
          <a:p>
            <a:pPr marL="0" indent="0">
              <a:buNone/>
            </a:pPr>
            <a:r>
              <a:rPr lang="ru-RU" b="1" dirty="0" err="1" smtClean="0"/>
              <a:t>Кардиотокография</a:t>
            </a:r>
            <a:r>
              <a:rPr lang="ru-RU" b="1" dirty="0" smtClean="0"/>
              <a:t> </a:t>
            </a:r>
            <a:r>
              <a:rPr lang="ru-RU" b="1" dirty="0"/>
              <a:t>(КТГ) </a:t>
            </a:r>
            <a:r>
              <a:rPr lang="ru-RU" dirty="0"/>
              <a:t>– это непрерывная </a:t>
            </a:r>
            <a:r>
              <a:rPr lang="ru-RU" dirty="0" smtClean="0"/>
              <a:t>регистрация </a:t>
            </a:r>
            <a:r>
              <a:rPr lang="ru-RU" dirty="0"/>
              <a:t>частоты сердечных сокращений </a:t>
            </a:r>
            <a:r>
              <a:rPr lang="ru-RU" dirty="0" smtClean="0"/>
              <a:t>плода </a:t>
            </a:r>
            <a:r>
              <a:rPr lang="ru-RU" dirty="0"/>
              <a:t>с одновременной записью сокращений </a:t>
            </a:r>
            <a:r>
              <a:rPr lang="ru-RU" dirty="0" smtClean="0"/>
              <a:t>матки </a:t>
            </a:r>
            <a:r>
              <a:rPr lang="ru-RU" dirty="0"/>
              <a:t>и движений плода.</a:t>
            </a:r>
          </a:p>
        </p:txBody>
      </p:sp>
    </p:spTree>
    <p:extLst>
      <p:ext uri="{BB962C8B-B14F-4D97-AF65-F5344CB8AC3E}">
        <p14:creationId xmlns:p14="http://schemas.microsoft.com/office/powerpoint/2010/main" val="1052098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Сестринский </a:t>
            </a:r>
            <a:r>
              <a:rPr lang="ru-RU" sz="3200" b="1" dirty="0"/>
              <a:t>процесс в работе женской </a:t>
            </a:r>
            <a:r>
              <a:rPr lang="ru-RU" sz="3200" b="1" dirty="0" smtClean="0"/>
              <a:t>консультации </a:t>
            </a:r>
            <a:r>
              <a:rPr lang="ru-RU" sz="3200" b="1" dirty="0"/>
              <a:t>по </a:t>
            </a:r>
            <a:r>
              <a:rPr lang="ru-RU" sz="3200" b="1" dirty="0" smtClean="0"/>
              <a:t>обслуживанию беременных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В </a:t>
            </a:r>
            <a:r>
              <a:rPr lang="ru-RU" dirty="0"/>
              <a:t>течение всей беременности женщина должна </a:t>
            </a:r>
            <a:r>
              <a:rPr lang="ru-RU" dirty="0" smtClean="0"/>
              <a:t>находиться </a:t>
            </a:r>
            <a:r>
              <a:rPr lang="ru-RU" dirty="0"/>
              <a:t>под наблюдением в женской консультации </a:t>
            </a:r>
            <a:r>
              <a:rPr lang="ru-RU" dirty="0" smtClean="0"/>
              <a:t>(</a:t>
            </a:r>
            <a:r>
              <a:rPr lang="ru-RU" dirty="0"/>
              <a:t>беременная должна посетить </a:t>
            </a:r>
            <a:r>
              <a:rPr lang="ru-RU" dirty="0" err="1"/>
              <a:t>ж.к</a:t>
            </a:r>
            <a:r>
              <a:rPr lang="ru-RU" dirty="0"/>
              <a:t>. не менее 10-14 раз, </a:t>
            </a:r>
            <a:r>
              <a:rPr lang="ru-RU" dirty="0" smtClean="0"/>
              <a:t>в </a:t>
            </a:r>
            <a:r>
              <a:rPr lang="ru-RU" dirty="0"/>
              <a:t>первой половине - не реже 1 раза в месяц, после 20 </a:t>
            </a:r>
            <a:r>
              <a:rPr lang="ru-RU" dirty="0" smtClean="0"/>
              <a:t>недели </a:t>
            </a:r>
            <a:r>
              <a:rPr lang="ru-RU" dirty="0"/>
              <a:t>– 2 раза в месяц, с 30-й недели – 3-4 раза </a:t>
            </a:r>
            <a:r>
              <a:rPr lang="ru-RU" dirty="0" smtClean="0"/>
              <a:t>в месяц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• Наблюдение осуществляется по </a:t>
            </a:r>
            <a:r>
              <a:rPr lang="ru-RU" dirty="0" smtClean="0"/>
              <a:t>территориально-участковому </a:t>
            </a:r>
            <a:r>
              <a:rPr lang="ru-RU" dirty="0"/>
              <a:t>принципу. Для беременной назначают </a:t>
            </a:r>
            <a:r>
              <a:rPr lang="ru-RU" dirty="0" smtClean="0"/>
              <a:t>индивидуальный </a:t>
            </a:r>
            <a:r>
              <a:rPr lang="ru-RU" dirty="0"/>
              <a:t>план наблюдения в зависимости от </a:t>
            </a:r>
            <a:r>
              <a:rPr lang="ru-RU" dirty="0" smtClean="0"/>
              <a:t>степени </a:t>
            </a:r>
            <a:r>
              <a:rPr lang="ru-RU" dirty="0"/>
              <a:t>риска развития акушерских осложнений </a:t>
            </a:r>
            <a:r>
              <a:rPr lang="ru-RU" dirty="0" smtClean="0"/>
              <a:t>или перинатальной </a:t>
            </a:r>
            <a:r>
              <a:rPr lang="ru-RU" dirty="0"/>
              <a:t>патологии.</a:t>
            </a:r>
          </a:p>
        </p:txBody>
      </p:sp>
    </p:spTree>
    <p:extLst>
      <p:ext uri="{BB962C8B-B14F-4D97-AF65-F5344CB8AC3E}">
        <p14:creationId xmlns:p14="http://schemas.microsoft.com/office/powerpoint/2010/main" val="708951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первом посещении собирают анамнез, </a:t>
            </a:r>
            <a:r>
              <a:rPr lang="ru-RU" dirty="0" smtClean="0"/>
              <a:t>осмотр, специальное </a:t>
            </a:r>
            <a:r>
              <a:rPr lang="ru-RU" dirty="0"/>
              <a:t>исследование, измеряют массу, рост и т.д., </a:t>
            </a:r>
            <a:r>
              <a:rPr lang="ru-RU" dirty="0" smtClean="0"/>
              <a:t>дают </a:t>
            </a:r>
            <a:r>
              <a:rPr lang="ru-RU" dirty="0"/>
              <a:t>направление на исследование биологических </a:t>
            </a:r>
            <a:r>
              <a:rPr lang="ru-RU" dirty="0" smtClean="0"/>
              <a:t>жидкостей</a:t>
            </a:r>
            <a:r>
              <a:rPr lang="ru-RU" dirty="0"/>
              <a:t>. При определении резус-отрицательной </a:t>
            </a:r>
            <a:r>
              <a:rPr lang="ru-RU" dirty="0" smtClean="0"/>
              <a:t>крови </a:t>
            </a:r>
            <a:r>
              <a:rPr lang="ru-RU" dirty="0"/>
              <a:t>исследуют резус-принадлежность крови мужа. </a:t>
            </a:r>
            <a:r>
              <a:rPr lang="ru-RU" dirty="0" smtClean="0"/>
              <a:t>При </a:t>
            </a:r>
            <a:r>
              <a:rPr lang="ru-RU" dirty="0"/>
              <a:t>возникновении резус-конфликта (приводящему к </a:t>
            </a:r>
            <a:r>
              <a:rPr lang="ru-RU" dirty="0" smtClean="0"/>
              <a:t>гемолитической </a:t>
            </a:r>
            <a:r>
              <a:rPr lang="ru-RU" dirty="0"/>
              <a:t>болезни плода) беременную </a:t>
            </a:r>
            <a:r>
              <a:rPr lang="ru-RU" dirty="0" smtClean="0"/>
              <a:t>госпитализируют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Каждую женщину осматривают терапевт, стоматолог, </a:t>
            </a:r>
            <a:r>
              <a:rPr lang="ru-RU" dirty="0" smtClean="0"/>
              <a:t>окулист</a:t>
            </a:r>
            <a:r>
              <a:rPr lang="ru-RU" dirty="0"/>
              <a:t>, лор, а по показаниям и др. специалисты. Все </a:t>
            </a:r>
            <a:r>
              <a:rPr lang="ru-RU" dirty="0" smtClean="0"/>
              <a:t>женщины </a:t>
            </a:r>
            <a:r>
              <a:rPr lang="ru-RU" dirty="0"/>
              <a:t>с патологическим течением беременности </a:t>
            </a:r>
            <a:r>
              <a:rPr lang="ru-RU" dirty="0" smtClean="0"/>
              <a:t>или </a:t>
            </a:r>
            <a:r>
              <a:rPr lang="ru-RU" dirty="0" err="1"/>
              <a:t>экстрагенитальной</a:t>
            </a:r>
            <a:r>
              <a:rPr lang="ru-RU" dirty="0"/>
              <a:t> патологией должны стоять на </a:t>
            </a:r>
            <a:r>
              <a:rPr lang="ru-RU" dirty="0" smtClean="0"/>
              <a:t>особом </a:t>
            </a:r>
            <a:r>
              <a:rPr lang="ru-RU" dirty="0"/>
              <a:t>учёте.</a:t>
            </a:r>
          </a:p>
        </p:txBody>
      </p:sp>
    </p:spTree>
    <p:extLst>
      <p:ext uri="{BB962C8B-B14F-4D97-AF65-F5344CB8AC3E}">
        <p14:creationId xmlns:p14="http://schemas.microsoft.com/office/powerpoint/2010/main" val="4235273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С </a:t>
            </a:r>
            <a:r>
              <a:rPr lang="ru-RU" dirty="0"/>
              <a:t>диспансерного учёта женщина </a:t>
            </a:r>
            <a:r>
              <a:rPr lang="ru-RU" dirty="0" smtClean="0"/>
              <a:t>снимается </a:t>
            </a:r>
            <a:r>
              <a:rPr lang="ru-RU" dirty="0"/>
              <a:t>после завершения </a:t>
            </a:r>
            <a:r>
              <a:rPr lang="ru-RU" dirty="0" smtClean="0"/>
              <a:t>беременности </a:t>
            </a:r>
            <a:r>
              <a:rPr lang="ru-RU" dirty="0"/>
              <a:t>и послеродового </a:t>
            </a:r>
            <a:r>
              <a:rPr lang="ru-RU" dirty="0" smtClean="0"/>
              <a:t>периода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• На следующей лекции мы с </a:t>
            </a:r>
            <a:r>
              <a:rPr lang="ru-RU" dirty="0" smtClean="0"/>
              <a:t>вами рассмотрим </a:t>
            </a:r>
            <a:r>
              <a:rPr lang="ru-RU" dirty="0"/>
              <a:t>уход за беременными </a:t>
            </a:r>
            <a:r>
              <a:rPr lang="ru-RU" dirty="0" smtClean="0"/>
              <a:t>с осложнениями </a:t>
            </a:r>
            <a:r>
              <a:rPr lang="ru-RU" dirty="0"/>
              <a:t>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129972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Контрольные </a:t>
            </a:r>
            <a:r>
              <a:rPr lang="ru-RU" b="1" dirty="0"/>
              <a:t>вопросы для закрепления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Сестринский </a:t>
            </a:r>
            <a:r>
              <a:rPr lang="ru-RU" dirty="0"/>
              <a:t>процесс в работе женской </a:t>
            </a:r>
          </a:p>
          <a:p>
            <a:pPr marL="0" indent="0">
              <a:buNone/>
            </a:pPr>
            <a:r>
              <a:rPr lang="ru-RU" dirty="0"/>
              <a:t>консультации по обслуживанию беременных.</a:t>
            </a:r>
          </a:p>
          <a:p>
            <a:pPr marL="0" indent="0">
              <a:buNone/>
            </a:pPr>
            <a:r>
              <a:rPr lang="ru-RU" dirty="0"/>
              <a:t>• Схема опроса и обследования беременных</a:t>
            </a:r>
          </a:p>
          <a:p>
            <a:pPr marL="0" indent="0">
              <a:buNone/>
            </a:pPr>
            <a:r>
              <a:rPr lang="ru-RU" dirty="0"/>
              <a:t>• Обязательные, специальные </a:t>
            </a:r>
            <a:r>
              <a:rPr lang="ru-RU" dirty="0" smtClean="0"/>
              <a:t>методы обследования </a:t>
            </a:r>
            <a:r>
              <a:rPr lang="ru-RU" dirty="0"/>
              <a:t>беременных.</a:t>
            </a:r>
          </a:p>
          <a:p>
            <a:pPr marL="0" indent="0">
              <a:buNone/>
            </a:pPr>
            <a:r>
              <a:rPr lang="ru-RU" dirty="0"/>
              <a:t>• Признаки беременности.</a:t>
            </a:r>
          </a:p>
          <a:p>
            <a:pPr marL="0" indent="0">
              <a:buNone/>
            </a:pPr>
            <a:r>
              <a:rPr lang="ru-RU" dirty="0"/>
              <a:t>• Диагностика беременности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742764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Спасибо за внимание!</a:t>
            </a: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3074" name="Picture 2" descr="C:\Users\gigiena4-55\Desktop\1531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824536" cy="42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2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Беременность</a:t>
            </a:r>
            <a:r>
              <a:rPr lang="ru-RU" dirty="0"/>
              <a:t> – это физиологический процесс, </a:t>
            </a:r>
            <a:r>
              <a:rPr lang="ru-RU" dirty="0" smtClean="0"/>
              <a:t>во время </a:t>
            </a:r>
            <a:r>
              <a:rPr lang="ru-RU" dirty="0"/>
              <a:t>которого из оплодотворенной </a:t>
            </a:r>
            <a:r>
              <a:rPr lang="ru-RU" dirty="0" smtClean="0"/>
              <a:t>яйцеклетки развивается </a:t>
            </a:r>
            <a:r>
              <a:rPr lang="ru-RU" dirty="0"/>
              <a:t>плод способный ко вне </a:t>
            </a:r>
            <a:r>
              <a:rPr lang="ru-RU" dirty="0" smtClean="0"/>
              <a:t>утробному существованию</a:t>
            </a:r>
            <a:r>
              <a:rPr lang="ru-RU" dirty="0"/>
              <a:t>. Возникновение </a:t>
            </a:r>
            <a:r>
              <a:rPr lang="ru-RU" dirty="0" smtClean="0"/>
              <a:t>беременности связано </a:t>
            </a:r>
            <a:r>
              <a:rPr lang="ru-RU" dirty="0"/>
              <a:t>с процессом </a:t>
            </a:r>
            <a:r>
              <a:rPr lang="ru-RU" dirty="0" smtClean="0"/>
              <a:t>оплодотворения.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gigiena4-55\Desktop\scale_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52565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8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УСЛОВИЯ</a:t>
            </a:r>
            <a:br>
              <a:rPr lang="ru-RU" b="1" dirty="0"/>
            </a:br>
            <a:r>
              <a:rPr lang="ru-RU" b="1" dirty="0"/>
              <a:t>наступления беременности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b="1" dirty="0"/>
              <a:t>Сперматогенез </a:t>
            </a:r>
            <a:r>
              <a:rPr lang="ru-RU" dirty="0"/>
              <a:t>(мужской фактор) и </a:t>
            </a:r>
            <a:r>
              <a:rPr lang="ru-RU" b="1" dirty="0"/>
              <a:t>овогенез </a:t>
            </a:r>
            <a:r>
              <a:rPr lang="ru-RU" dirty="0"/>
              <a:t>(</a:t>
            </a:r>
            <a:r>
              <a:rPr lang="ru-RU" dirty="0" smtClean="0"/>
              <a:t>женский фактор</a:t>
            </a:r>
            <a:r>
              <a:rPr lang="ru-RU" dirty="0"/>
              <a:t>)</a:t>
            </a:r>
          </a:p>
          <a:p>
            <a:r>
              <a:rPr lang="ru-RU" dirty="0" smtClean="0"/>
              <a:t>Осеменение </a:t>
            </a:r>
            <a:r>
              <a:rPr lang="ru-RU" dirty="0"/>
              <a:t>(</a:t>
            </a:r>
            <a:r>
              <a:rPr lang="ru-RU" dirty="0" err="1"/>
              <a:t>коитальный</a:t>
            </a:r>
            <a:r>
              <a:rPr lang="ru-RU" dirty="0"/>
              <a:t> фактор)</a:t>
            </a:r>
          </a:p>
          <a:p>
            <a:r>
              <a:rPr lang="ru-RU" dirty="0"/>
              <a:t>Овуляция (яичниковый фактор)</a:t>
            </a:r>
          </a:p>
          <a:p>
            <a:r>
              <a:rPr lang="ru-RU" dirty="0"/>
              <a:t>Взаимодействие цервикальной слизи и </a:t>
            </a:r>
            <a:r>
              <a:rPr lang="ru-RU" dirty="0" smtClean="0"/>
              <a:t>спермы (цервикальный </a:t>
            </a:r>
            <a:r>
              <a:rPr lang="ru-RU" dirty="0"/>
              <a:t>фактор)</a:t>
            </a:r>
          </a:p>
          <a:p>
            <a:r>
              <a:rPr lang="ru-RU" dirty="0"/>
              <a:t>Оптимальный рН среды в полости матки, </a:t>
            </a:r>
            <a:r>
              <a:rPr lang="ru-RU" dirty="0" smtClean="0"/>
              <a:t>обеспечивающий активное </a:t>
            </a:r>
            <a:r>
              <a:rPr lang="ru-RU" dirty="0"/>
              <a:t>движение сперматозоидов</a:t>
            </a:r>
          </a:p>
          <a:p>
            <a:r>
              <a:rPr lang="ru-RU" b="1" dirty="0"/>
              <a:t>Оплодотворение</a:t>
            </a:r>
            <a:r>
              <a:rPr lang="ru-RU" dirty="0"/>
              <a:t> (слияние сперматозоида с яйцеклеткой)</a:t>
            </a:r>
          </a:p>
          <a:p>
            <a:r>
              <a:rPr lang="ru-RU" dirty="0"/>
              <a:t>Проходимость и функциональность маточных </a:t>
            </a:r>
            <a:r>
              <a:rPr lang="ru-RU" dirty="0" smtClean="0"/>
              <a:t>труб (трубный </a:t>
            </a:r>
            <a:r>
              <a:rPr lang="ru-RU" dirty="0"/>
              <a:t>фактор)</a:t>
            </a:r>
          </a:p>
          <a:p>
            <a:r>
              <a:rPr lang="ru-RU" dirty="0"/>
              <a:t>Подготовленность эндометрия (</a:t>
            </a:r>
            <a:r>
              <a:rPr lang="ru-RU" dirty="0" err="1"/>
              <a:t>децидуализация</a:t>
            </a:r>
            <a:r>
              <a:rPr lang="ru-RU" dirty="0"/>
              <a:t>, </a:t>
            </a:r>
            <a:r>
              <a:rPr lang="ru-RU" dirty="0" smtClean="0"/>
              <a:t>размеры, </a:t>
            </a:r>
            <a:r>
              <a:rPr lang="ru-RU" dirty="0" err="1" smtClean="0"/>
              <a:t>рецептивность</a:t>
            </a:r>
            <a:r>
              <a:rPr lang="ru-RU" dirty="0"/>
              <a:t>)</a:t>
            </a:r>
          </a:p>
          <a:p>
            <a:r>
              <a:rPr lang="ru-RU" dirty="0"/>
              <a:t>Нормальные размеры и форма полости матки (</a:t>
            </a:r>
            <a:r>
              <a:rPr lang="ru-RU" dirty="0" smtClean="0"/>
              <a:t>маточный фактор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0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Критические периоды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Отечественные ученые выявили периоды</a:t>
            </a:r>
          </a:p>
          <a:p>
            <a:pPr marL="0" indent="0">
              <a:buNone/>
            </a:pPr>
            <a:r>
              <a:rPr lang="ru-RU" dirty="0"/>
              <a:t>беременности, в которые особенно</a:t>
            </a:r>
          </a:p>
          <a:p>
            <a:pPr marL="0" indent="0">
              <a:buNone/>
            </a:pPr>
            <a:r>
              <a:rPr lang="ru-RU" dirty="0"/>
              <a:t>чувствительный эмбрион и плод к воздействию</a:t>
            </a:r>
          </a:p>
          <a:p>
            <a:pPr marL="0" indent="0">
              <a:buNone/>
            </a:pPr>
            <a:r>
              <a:rPr lang="ru-RU" dirty="0"/>
              <a:t>неблагоприятных факторов.</a:t>
            </a:r>
          </a:p>
          <a:p>
            <a:pPr marL="0" indent="0">
              <a:buNone/>
            </a:pPr>
            <a:r>
              <a:rPr lang="ru-RU" dirty="0"/>
              <a:t>Эти периоды </a:t>
            </a:r>
            <a:r>
              <a:rPr lang="ru-RU" dirty="0" smtClean="0"/>
              <a:t>названы </a:t>
            </a:r>
            <a:r>
              <a:rPr lang="ru-RU" b="1" dirty="0" smtClean="0"/>
              <a:t>«критическими</a:t>
            </a:r>
            <a:r>
              <a:rPr lang="ru-RU" b="1" dirty="0"/>
              <a:t>»</a:t>
            </a:r>
          </a:p>
          <a:p>
            <a:pPr marL="0" indent="0">
              <a:buNone/>
            </a:pPr>
            <a:r>
              <a:rPr lang="ru-RU" dirty="0" smtClean="0"/>
              <a:t>Учение </a:t>
            </a:r>
            <a:r>
              <a:rPr lang="ru-RU" dirty="0"/>
              <a:t>о критических периодах развития было создано </a:t>
            </a:r>
            <a:r>
              <a:rPr lang="ru-RU" dirty="0" smtClean="0"/>
              <a:t>в 1921 </a:t>
            </a:r>
            <a:r>
              <a:rPr lang="ru-RU" dirty="0"/>
              <a:t>г. К. </a:t>
            </a:r>
            <a:r>
              <a:rPr lang="ru-RU" dirty="0" err="1"/>
              <a:t>Стоккардом</a:t>
            </a:r>
            <a:r>
              <a:rPr lang="ru-RU" dirty="0"/>
              <a:t> и в дальнейшем </a:t>
            </a:r>
            <a:r>
              <a:rPr lang="ru-RU" dirty="0" smtClean="0"/>
              <a:t>значительно углублено </a:t>
            </a:r>
            <a:r>
              <a:rPr lang="ru-RU" dirty="0"/>
              <a:t>и расширено П.Г. Светловым.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Критические </a:t>
            </a:r>
            <a:r>
              <a:rPr lang="ru-RU" b="1" dirty="0"/>
              <a:t>периоды</a:t>
            </a:r>
            <a:br>
              <a:rPr lang="ru-RU" b="1" dirty="0"/>
            </a:br>
            <a:r>
              <a:rPr lang="ru-RU" b="1" dirty="0"/>
              <a:t>эмбриогенеза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7-8-ой день: </a:t>
            </a:r>
            <a:r>
              <a:rPr lang="ru-RU" dirty="0" err="1"/>
              <a:t>эмбриотоксическое</a:t>
            </a:r>
            <a:r>
              <a:rPr lang="ru-RU" dirty="0"/>
              <a:t> </a:t>
            </a:r>
            <a:r>
              <a:rPr lang="ru-RU" dirty="0" smtClean="0"/>
              <a:t>действие повреждающих факторов. Зародыш </a:t>
            </a:r>
            <a:r>
              <a:rPr lang="ru-RU" dirty="0"/>
              <a:t>либо погибает (при повреждении </a:t>
            </a:r>
            <a:r>
              <a:rPr lang="ru-RU" dirty="0" smtClean="0"/>
              <a:t>многих бластомеров</a:t>
            </a:r>
            <a:r>
              <a:rPr lang="ru-RU" dirty="0"/>
              <a:t>), либо дальнейший эмбриональный цикл </a:t>
            </a:r>
            <a:r>
              <a:rPr lang="ru-RU" dirty="0" smtClean="0"/>
              <a:t>не нарушается </a:t>
            </a:r>
            <a:r>
              <a:rPr lang="ru-RU" dirty="0"/>
              <a:t>(при сохранности большого числа </a:t>
            </a:r>
            <a:r>
              <a:rPr lang="ru-RU" dirty="0" smtClean="0"/>
              <a:t>бластомеров, способных </a:t>
            </a:r>
            <a:r>
              <a:rPr lang="ru-RU" dirty="0"/>
              <a:t>к полипотентному развитию)</a:t>
            </a:r>
          </a:p>
          <a:p>
            <a:r>
              <a:rPr lang="ru-RU" dirty="0" smtClean="0"/>
              <a:t>на </a:t>
            </a:r>
            <a:r>
              <a:rPr lang="ru-RU" dirty="0"/>
              <a:t>3-8-й неделе (совпадает с этапом </a:t>
            </a:r>
            <a:r>
              <a:rPr lang="ru-RU" dirty="0" smtClean="0"/>
              <a:t>формирования зачатков </a:t>
            </a:r>
            <a:r>
              <a:rPr lang="ru-RU" dirty="0"/>
              <a:t>органов</a:t>
            </a:r>
            <a:r>
              <a:rPr lang="ru-RU" dirty="0" smtClean="0"/>
              <a:t>): тератогенное </a:t>
            </a:r>
            <a:r>
              <a:rPr lang="ru-RU" dirty="0"/>
              <a:t>действие </a:t>
            </a:r>
            <a:r>
              <a:rPr lang="ru-RU" dirty="0" smtClean="0"/>
              <a:t>повреждающих факторов. характерно </a:t>
            </a:r>
            <a:r>
              <a:rPr lang="ru-RU" dirty="0"/>
              <a:t>возникновение уродств. При этом </a:t>
            </a:r>
            <a:r>
              <a:rPr lang="ru-RU" dirty="0" smtClean="0"/>
              <a:t>пороки развития </a:t>
            </a:r>
            <a:r>
              <a:rPr lang="ru-RU" dirty="0"/>
              <a:t>образуются в </a:t>
            </a:r>
            <a:r>
              <a:rPr lang="ru-RU" dirty="0" err="1" smtClean="0"/>
              <a:t>теорганах</a:t>
            </a:r>
            <a:r>
              <a:rPr lang="ru-RU" dirty="0"/>
              <a:t>, которые в </a:t>
            </a:r>
            <a:r>
              <a:rPr lang="ru-RU" dirty="0" smtClean="0"/>
              <a:t>момент действия </a:t>
            </a:r>
            <a:r>
              <a:rPr lang="ru-RU" dirty="0"/>
              <a:t>повреждающих агентов находились в </a:t>
            </a:r>
            <a:r>
              <a:rPr lang="ru-RU" dirty="0" smtClean="0"/>
              <a:t>процессе активной </a:t>
            </a:r>
            <a:r>
              <a:rPr lang="ru-RU" dirty="0"/>
              <a:t>дифференцировки и развития</a:t>
            </a:r>
            <a:r>
              <a:rPr lang="ru-RU" dirty="0" smtClean="0"/>
              <a:t>.  </a:t>
            </a:r>
            <a:r>
              <a:rPr lang="ru-RU" dirty="0"/>
              <a:t>при кратковременном действии тератогенного </a:t>
            </a:r>
            <a:r>
              <a:rPr lang="ru-RU" dirty="0" smtClean="0"/>
              <a:t>фактора формируются </a:t>
            </a:r>
            <a:r>
              <a:rPr lang="ru-RU" dirty="0"/>
              <a:t>отдельные аномалии развития, при </a:t>
            </a:r>
            <a:r>
              <a:rPr lang="ru-RU" dirty="0" smtClean="0"/>
              <a:t>длительном — </a:t>
            </a:r>
            <a:r>
              <a:rPr lang="ru-RU" dirty="0"/>
              <a:t>множественные.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5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Критические </a:t>
            </a:r>
            <a:r>
              <a:rPr lang="ru-RU" b="1" dirty="0"/>
              <a:t>периоды</a:t>
            </a:r>
            <a:br>
              <a:rPr lang="ru-RU" b="1" dirty="0"/>
            </a:br>
            <a:r>
              <a:rPr lang="ru-RU" b="1" dirty="0"/>
              <a:t>фетального развития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/>
          <a:lstStyle/>
          <a:p>
            <a:r>
              <a:rPr lang="ru-RU" dirty="0" smtClean="0"/>
              <a:t>15-20-ю </a:t>
            </a:r>
            <a:r>
              <a:rPr lang="ru-RU" dirty="0"/>
              <a:t>недели </a:t>
            </a:r>
            <a:r>
              <a:rPr lang="ru-RU" dirty="0" smtClean="0"/>
              <a:t>беременности (усиленный </a:t>
            </a:r>
            <a:r>
              <a:rPr lang="ru-RU" dirty="0"/>
              <a:t>рост головного мозга)</a:t>
            </a:r>
          </a:p>
          <a:p>
            <a:r>
              <a:rPr lang="ru-RU" dirty="0" smtClean="0"/>
              <a:t>20-24-ю </a:t>
            </a:r>
            <a:r>
              <a:rPr lang="ru-RU" dirty="0"/>
              <a:t>недели (</a:t>
            </a:r>
            <a:r>
              <a:rPr lang="ru-RU" dirty="0" smtClean="0"/>
              <a:t>формирование основных </a:t>
            </a:r>
            <a:r>
              <a:rPr lang="ru-RU" dirty="0"/>
              <a:t>функциональных </a:t>
            </a:r>
            <a:r>
              <a:rPr lang="ru-RU" dirty="0" smtClean="0"/>
              <a:t>систем организма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4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Физиология беременности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Во время беременности в организме женщины </a:t>
            </a:r>
            <a:r>
              <a:rPr lang="ru-RU" dirty="0" smtClean="0"/>
              <a:t>происходят </a:t>
            </a:r>
            <a:r>
              <a:rPr lang="ru-RU" dirty="0"/>
              <a:t>значительные физиологические </a:t>
            </a:r>
            <a:r>
              <a:rPr lang="ru-RU" dirty="0" smtClean="0"/>
              <a:t>изменения</a:t>
            </a:r>
            <a:r>
              <a:rPr lang="ru-RU" dirty="0"/>
              <a:t>, которые обеспечивают правильное </a:t>
            </a:r>
            <a:r>
              <a:rPr lang="ru-RU" dirty="0" smtClean="0"/>
              <a:t>развитие </a:t>
            </a:r>
            <a:r>
              <a:rPr lang="ru-RU" dirty="0"/>
              <a:t>плода, подготавливают организм к </a:t>
            </a:r>
            <a:r>
              <a:rPr lang="ru-RU" dirty="0" smtClean="0"/>
              <a:t>предстоящим </a:t>
            </a:r>
            <a:r>
              <a:rPr lang="ru-RU" dirty="0"/>
              <a:t>родам и кормлению. В этот непростой </a:t>
            </a:r>
            <a:r>
              <a:rPr lang="ru-RU" dirty="0" smtClean="0"/>
              <a:t>период </a:t>
            </a:r>
            <a:r>
              <a:rPr lang="ru-RU" dirty="0"/>
              <a:t>нагрузка на все органы и системы организма </a:t>
            </a:r>
            <a:r>
              <a:rPr lang="ru-RU" dirty="0" smtClean="0"/>
              <a:t>женщины </a:t>
            </a:r>
            <a:r>
              <a:rPr lang="ru-RU" dirty="0"/>
              <a:t>значительно увеличивается, что может </a:t>
            </a:r>
            <a:r>
              <a:rPr lang="ru-RU" dirty="0" smtClean="0"/>
              <a:t>привести </a:t>
            </a:r>
            <a:r>
              <a:rPr lang="ru-RU" dirty="0"/>
              <a:t>к обострению хронических заболеваний и </a:t>
            </a:r>
            <a:r>
              <a:rPr lang="ru-RU" dirty="0" smtClean="0"/>
              <a:t>развитию </a:t>
            </a:r>
            <a:r>
              <a:rPr lang="ru-RU" dirty="0"/>
              <a:t>осложнений. Именно поэтому следует как </a:t>
            </a:r>
            <a:r>
              <a:rPr lang="ru-RU" dirty="0" smtClean="0"/>
              <a:t>можно </a:t>
            </a:r>
            <a:r>
              <a:rPr lang="ru-RU" dirty="0"/>
              <a:t>раньше встать на учет в женской </a:t>
            </a:r>
            <a:r>
              <a:rPr lang="ru-RU" dirty="0" smtClean="0"/>
              <a:t>консультации</a:t>
            </a:r>
            <a:r>
              <a:rPr lang="ru-RU" dirty="0"/>
              <a:t>, пройти всех необходимых </a:t>
            </a:r>
            <a:r>
              <a:rPr lang="ru-RU" dirty="0" smtClean="0"/>
              <a:t>специалистов </a:t>
            </a:r>
            <a:r>
              <a:rPr lang="ru-RU" dirty="0"/>
              <a:t>и сдать анализы. Это позволит </a:t>
            </a:r>
            <a:r>
              <a:rPr lang="ru-RU" dirty="0" smtClean="0"/>
              <a:t>принять </a:t>
            </a:r>
            <a:r>
              <a:rPr lang="ru-RU" dirty="0"/>
              <a:t>адекватные профилактические меры и </a:t>
            </a:r>
            <a:r>
              <a:rPr lang="ru-RU" dirty="0" smtClean="0"/>
              <a:t>подготовиться </a:t>
            </a:r>
            <a:r>
              <a:rPr lang="ru-RU" dirty="0"/>
              <a:t>к родам. </a:t>
            </a:r>
          </a:p>
        </p:txBody>
      </p:sp>
    </p:spTree>
    <p:extLst>
      <p:ext uri="{BB962C8B-B14F-4D97-AF65-F5344CB8AC3E}">
        <p14:creationId xmlns:p14="http://schemas.microsoft.com/office/powerpoint/2010/main" val="3246626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2564</Words>
  <Application>Microsoft Office PowerPoint</Application>
  <PresentationFormat>Экран (4:3)</PresentationFormat>
  <Paragraphs>184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1_Тема Office</vt:lpstr>
      <vt:lpstr>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 </vt:lpstr>
      <vt:lpstr>План лекции </vt:lpstr>
      <vt:lpstr>Разделы акушерства: </vt:lpstr>
      <vt:lpstr>Презентация PowerPoint</vt:lpstr>
      <vt:lpstr>УСЛОВИЯ наступления беременности</vt:lpstr>
      <vt:lpstr>Критические периоды </vt:lpstr>
      <vt:lpstr> Критические периоды эмбриогенеза </vt:lpstr>
      <vt:lpstr> Критические периоды фетального развития </vt:lpstr>
      <vt:lpstr>Физиология беременности </vt:lpstr>
      <vt:lpstr>Презентация PowerPoint</vt:lpstr>
      <vt:lpstr>Артериальное давление </vt:lpstr>
      <vt:lpstr>Лёгкие </vt:lpstr>
      <vt:lpstr>Органы пищеварения </vt:lpstr>
      <vt:lpstr>Почки </vt:lpstr>
      <vt:lpstr>Суставы </vt:lpstr>
      <vt:lpstr>Молочные железы </vt:lpstr>
      <vt:lpstr>Половые органы </vt:lpstr>
      <vt:lpstr>  Высота стояния дна матки при различных сроках беременности (цифрами обозначены недели беременности) </vt:lpstr>
      <vt:lpstr>Диагностика беременности </vt:lpstr>
      <vt:lpstr> «Золотой стандарт» диагностики беременности </vt:lpstr>
      <vt:lpstr> Определения β-субъединицы хорионического гонадотропина человека (ХГЧ) </vt:lpstr>
      <vt:lpstr> УЗИ с использованием трансвагинального датчика </vt:lpstr>
      <vt:lpstr>Методы обследования </vt:lpstr>
      <vt:lpstr> СПЕЦИАЛЬНОЕ АКУШЕРСКОЕ  ОБСЛЕДОВАНИЕ </vt:lpstr>
      <vt:lpstr> НАРУЖНОЕ АКУШЕРСКОЕ ИССЛЕДОВАНИЕ </vt:lpstr>
      <vt:lpstr>Измерение размеров таза  </vt:lpstr>
      <vt:lpstr>Презентация PowerPoint</vt:lpstr>
      <vt:lpstr> Определение положения плода в матке </vt:lpstr>
      <vt:lpstr> Наружное акушерское исследование- приемы Леопольда </vt:lpstr>
      <vt:lpstr>Презентация PowerPoint</vt:lpstr>
      <vt:lpstr> Дополнительные методы исследования </vt:lpstr>
      <vt:lpstr>Вид плода на мониторе</vt:lpstr>
      <vt:lpstr>Презентация PowerPoint</vt:lpstr>
      <vt:lpstr> Сестринский процесс в работе женской консультации по обслуживанию беременных </vt:lpstr>
      <vt:lpstr>Презентация PowerPoint</vt:lpstr>
      <vt:lpstr>Презентация PowerPoint</vt:lpstr>
      <vt:lpstr> Контрольные вопросы для закрепления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 </dc:title>
  <dc:creator>gigiena4-55</dc:creator>
  <cp:lastModifiedBy>Татьяна Е. Ерушина</cp:lastModifiedBy>
  <cp:revision>39</cp:revision>
  <dcterms:created xsi:type="dcterms:W3CDTF">2021-12-27T04:57:54Z</dcterms:created>
  <dcterms:modified xsi:type="dcterms:W3CDTF">2022-01-20T03:51:06Z</dcterms:modified>
</cp:coreProperties>
</file>