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6" r:id="rId12"/>
    <p:sldId id="305" r:id="rId13"/>
    <p:sldId id="307" r:id="rId14"/>
    <p:sldId id="309" r:id="rId15"/>
    <p:sldId id="308" r:id="rId16"/>
    <p:sldId id="310" r:id="rId17"/>
    <p:sldId id="311" r:id="rId18"/>
    <p:sldId id="318" r:id="rId19"/>
    <p:sldId id="319" r:id="rId20"/>
    <p:sldId id="312" r:id="rId21"/>
    <p:sldId id="313" r:id="rId22"/>
    <p:sldId id="320" r:id="rId23"/>
    <p:sldId id="314" r:id="rId24"/>
    <p:sldId id="315" r:id="rId25"/>
    <p:sldId id="316" r:id="rId26"/>
    <p:sldId id="317" r:id="rId2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22" autoAdjust="0"/>
  </p:normalViewPr>
  <p:slideViewPr>
    <p:cSldViewPr>
      <p:cViewPr>
        <p:scale>
          <a:sx n="146" d="100"/>
          <a:sy n="146" d="100"/>
        </p:scale>
        <p:origin x="-9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-fs02\ipo\&#1070;&#1088;&#1100;&#1077;&#1074;&#1072;%2022.06.2021\&#1044;&#1086;&#1082;&#1091;&#1084;&#1077;&#1085;&#1090;&#1099;%20&#1048;&#1055;&#1054;\&#1089;&#1072;&#1084;&#1086;&#1086;&#1073;&#1089;&#1083;&#1077;&#1076;&#1086;&#1074;&#1072;&#1074;&#1085;&#1080;&#1077;\2020\&#1076;&#1086;&#1093;&#1086;&#1076;&#1099;%20202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fs02\ipo\&#1070;&#1088;&#1100;&#1077;&#1074;&#1072;%2022.06.2021\&#1044;&#1086;&#1082;&#1091;&#1084;&#1077;&#1085;&#1090;&#1099;%20&#1048;&#1055;&#1054;\&#1089;&#1072;&#1084;&#1086;&#1086;&#1073;&#1089;&#1083;&#1077;&#1076;&#1086;&#1074;&#1072;&#1074;&#1085;&#1080;&#1077;\2020\&#1076;&#1086;&#1093;&#1086;&#1076;&#1099;%20202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fs02\ipo\&#1070;&#1088;&#1100;&#1077;&#1074;&#1072;%2022.06.2021\&#1044;&#1086;&#1082;&#1091;&#1084;&#1077;&#1085;&#1090;&#1099;%20&#1048;&#1055;&#1054;\&#1089;&#1072;&#1084;&#1086;&#1086;&#1073;&#1089;&#1083;&#1077;&#1076;&#1086;&#1074;&#1072;&#1074;&#1085;&#1080;&#1077;\2021\&#1072;&#1085;&#1072;&#1083;&#1080;&#1090;&#1080;&#1082;&#1072;%20&#1076;&#1086;&#1093;&#1086;&#1076;&#1086;&#1074;%20&#1082;%2020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fs02\ipo\&#1070;&#1088;&#1100;&#1077;&#1074;&#1072;%2022.06.2021\&#1044;&#1086;&#1082;&#1091;&#1084;&#1077;&#1085;&#1090;&#1099;%20&#1048;&#1055;&#1054;\&#1089;&#1072;&#1084;&#1086;&#1086;&#1073;&#1089;&#1083;&#1077;&#1076;&#1086;&#1074;&#1072;&#1074;&#1085;&#1080;&#1077;\2021\&#1072;&#1085;&#1072;&#1083;&#1080;&#1090;&#1080;&#1082;&#1072;%20&#1076;&#1086;&#1093;&#1086;&#1076;&#1086;&#1074;%20&#1082;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trendlineType val="linear"/>
            <c:forward val="2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val>
            <c:numRef>
              <c:f>'динам финанс (2)'!$A$13</c:f>
              <c:numCache>
                <c:formatCode>General</c:formatCode>
                <c:ptCount val="1"/>
                <c:pt idx="0">
                  <c:v>71.2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'динам финанс (2)'!$B$13</c:f>
              <c:numCache>
                <c:formatCode>General</c:formatCode>
                <c:ptCount val="1"/>
                <c:pt idx="0">
                  <c:v>70.5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'динам финанс (2)'!$C$13</c:f>
              <c:numCache>
                <c:formatCode>General</c:formatCode>
                <c:ptCount val="1"/>
                <c:pt idx="0">
                  <c:v>74.2</c:v>
                </c:pt>
              </c:numCache>
            </c:numRef>
          </c:val>
        </c:ser>
        <c:ser>
          <c:idx val="3"/>
          <c:order val="3"/>
          <c:invertIfNegative val="0"/>
          <c:trendline>
            <c:trendlineType val="linear"/>
            <c:forward val="2"/>
            <c:dispRSqr val="0"/>
            <c:dispEq val="0"/>
          </c:trendline>
          <c:val>
            <c:numRef>
              <c:f>'динам финанс (2)'!$D$13</c:f>
              <c:numCache>
                <c:formatCode>General</c:formatCode>
                <c:ptCount val="1"/>
                <c:pt idx="0">
                  <c:v>49.7</c:v>
                </c:pt>
              </c:numCache>
            </c:numRef>
          </c:val>
        </c:ser>
        <c:ser>
          <c:idx val="4"/>
          <c:order val="4"/>
          <c:invertIfNegative val="0"/>
          <c:trendline>
            <c:trendlineType val="linear"/>
            <c:forward val="2"/>
            <c:dispRSqr val="0"/>
            <c:dispEq val="0"/>
          </c:trendline>
          <c:trendline>
            <c:trendlineType val="linear"/>
            <c:forward val="2"/>
            <c:dispRSqr val="0"/>
            <c:dispEq val="0"/>
          </c:trendline>
          <c:val>
            <c:numRef>
              <c:f>'динам финанс (2)'!$E$13</c:f>
              <c:numCache>
                <c:formatCode>General</c:formatCode>
                <c:ptCount val="1"/>
                <c:pt idx="0">
                  <c:v>42.6</c:v>
                </c:pt>
              </c:numCache>
            </c:numRef>
          </c:val>
        </c:ser>
        <c:ser>
          <c:idx val="5"/>
          <c:order val="5"/>
          <c:invertIfNegative val="0"/>
          <c:val>
            <c:numRef>
              <c:f>'динам финанс (2)'!$F$13</c:f>
              <c:numCache>
                <c:formatCode>0.0</c:formatCode>
                <c:ptCount val="1"/>
                <c:pt idx="0">
                  <c:v>38</c:v>
                </c:pt>
              </c:numCache>
            </c:numRef>
          </c:val>
        </c:ser>
        <c:ser>
          <c:idx val="6"/>
          <c:order val="6"/>
          <c:invertIfNegative val="0"/>
          <c:val>
            <c:numRef>
              <c:f>'динам финанс (2)'!$G$13</c:f>
              <c:numCache>
                <c:formatCode>General</c:formatCode>
                <c:ptCount val="1"/>
                <c:pt idx="0">
                  <c:v>42.02</c:v>
                </c:pt>
              </c:numCache>
            </c:numRef>
          </c:val>
        </c:ser>
        <c:ser>
          <c:idx val="7"/>
          <c:order val="7"/>
          <c:invertIfNegative val="0"/>
          <c:trendline>
            <c:trendlineType val="linear"/>
            <c:dispRSqr val="0"/>
            <c:dispEq val="0"/>
          </c:trendline>
          <c:val>
            <c:numRef>
              <c:f>'динам финанс (2)'!$H$13</c:f>
              <c:numCache>
                <c:formatCode>General</c:formatCode>
                <c:ptCount val="1"/>
                <c:pt idx="0">
                  <c:v>49.900000000000006</c:v>
                </c:pt>
              </c:numCache>
            </c:numRef>
          </c:val>
        </c:ser>
        <c:ser>
          <c:idx val="8"/>
          <c:order val="8"/>
          <c:invertIfNegative val="0"/>
          <c:val>
            <c:numRef>
              <c:f>'динам финанс (2)'!$I$13</c:f>
              <c:numCache>
                <c:formatCode>0.0</c:formatCode>
                <c:ptCount val="1"/>
                <c:pt idx="0">
                  <c:v>50.984567519999999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860096"/>
        <c:axId val="61878272"/>
      </c:barChart>
      <c:dateAx>
        <c:axId val="6186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61878272"/>
        <c:crosses val="autoZero"/>
        <c:auto val="0"/>
        <c:lblOffset val="100"/>
        <c:baseTimeUnit val="days"/>
      </c:dateAx>
      <c:valAx>
        <c:axId val="6187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860096"/>
        <c:crossesAt val="2013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'динам финанс (2)'!$A$30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trendline>
            <c:trendlineType val="linear"/>
            <c:forward val="2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val>
            <c:numRef>
              <c:f>'динам финанс (2)'!$A$31</c:f>
              <c:numCache>
                <c:formatCode>General</c:formatCode>
                <c:ptCount val="1"/>
                <c:pt idx="0">
                  <c:v>51.6</c:v>
                </c:pt>
              </c:numCache>
            </c:numRef>
          </c:val>
        </c:ser>
        <c:ser>
          <c:idx val="1"/>
          <c:order val="1"/>
          <c:tx>
            <c:strRef>
              <c:f>'динам финанс (2)'!$B$30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val>
            <c:numRef>
              <c:f>'динам финанс (2)'!$B$31</c:f>
              <c:numCache>
                <c:formatCode>General</c:formatCode>
                <c:ptCount val="1"/>
                <c:pt idx="0">
                  <c:v>42.6</c:v>
                </c:pt>
              </c:numCache>
            </c:numRef>
          </c:val>
        </c:ser>
        <c:ser>
          <c:idx val="2"/>
          <c:order val="2"/>
          <c:tx>
            <c:strRef>
              <c:f>'динам финанс (2)'!$C$30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val>
            <c:numRef>
              <c:f>'динам финанс (2)'!$C$31</c:f>
              <c:numCache>
                <c:formatCode>General</c:formatCode>
                <c:ptCount val="1"/>
                <c:pt idx="0">
                  <c:v>53.3</c:v>
                </c:pt>
              </c:numCache>
            </c:numRef>
          </c:val>
        </c:ser>
        <c:ser>
          <c:idx val="3"/>
          <c:order val="3"/>
          <c:tx>
            <c:strRef>
              <c:f>'динам финанс (2)'!$D$30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trendline>
            <c:trendlineType val="linear"/>
            <c:forward val="2"/>
            <c:dispRSqr val="0"/>
            <c:dispEq val="0"/>
          </c:trendline>
          <c:val>
            <c:numRef>
              <c:f>'динам финанс (2)'!$D$31</c:f>
              <c:numCache>
                <c:formatCode>General</c:formatCode>
                <c:ptCount val="1"/>
                <c:pt idx="0">
                  <c:v>41.9</c:v>
                </c:pt>
              </c:numCache>
            </c:numRef>
          </c:val>
        </c:ser>
        <c:ser>
          <c:idx val="4"/>
          <c:order val="4"/>
          <c:tx>
            <c:strRef>
              <c:f>'динам финанс (2)'!$E$30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trendline>
            <c:trendlineType val="linear"/>
            <c:forward val="2"/>
            <c:dispRSqr val="0"/>
            <c:dispEq val="0"/>
          </c:trendline>
          <c:trendline>
            <c:trendlineType val="linear"/>
            <c:forward val="2"/>
            <c:dispRSqr val="0"/>
            <c:dispEq val="0"/>
          </c:trendline>
          <c:val>
            <c:numRef>
              <c:f>'динам финанс (2)'!$E$31</c:f>
              <c:numCache>
                <c:formatCode>General</c:formatCode>
                <c:ptCount val="1"/>
                <c:pt idx="0">
                  <c:v>42.2</c:v>
                </c:pt>
              </c:numCache>
            </c:numRef>
          </c:val>
        </c:ser>
        <c:ser>
          <c:idx val="5"/>
          <c:order val="5"/>
          <c:tx>
            <c:strRef>
              <c:f>'динам финанс (2)'!$F$30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val>
            <c:numRef>
              <c:f>'динам финанс (2)'!$F$31</c:f>
              <c:numCache>
                <c:formatCode>0.0</c:formatCode>
                <c:ptCount val="1"/>
                <c:pt idx="0">
                  <c:v>41.2</c:v>
                </c:pt>
              </c:numCache>
            </c:numRef>
          </c:val>
        </c:ser>
        <c:ser>
          <c:idx val="6"/>
          <c:order val="6"/>
          <c:tx>
            <c:strRef>
              <c:f>'динам финанс (2)'!$G$30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val>
            <c:numRef>
              <c:f>'динам финанс (2)'!$G$31</c:f>
              <c:numCache>
                <c:formatCode>General</c:formatCode>
                <c:ptCount val="1"/>
                <c:pt idx="0">
                  <c:v>30.7</c:v>
                </c:pt>
              </c:numCache>
            </c:numRef>
          </c:val>
        </c:ser>
        <c:ser>
          <c:idx val="7"/>
          <c:order val="7"/>
          <c:tx>
            <c:strRef>
              <c:f>'динам финанс (2)'!$H$30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val>
            <c:numRef>
              <c:f>'динам финанс (2)'!$H$31</c:f>
              <c:numCache>
                <c:formatCode>General</c:formatCode>
                <c:ptCount val="1"/>
                <c:pt idx="0">
                  <c:v>44.5</c:v>
                </c:pt>
              </c:numCache>
            </c:numRef>
          </c:val>
        </c:ser>
        <c:ser>
          <c:idx val="8"/>
          <c:order val="8"/>
          <c:tx>
            <c:strRef>
              <c:f>'динам финанс (2)'!$I$30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val>
            <c:numRef>
              <c:f>'динам финанс (2)'!$I$31</c:f>
              <c:numCache>
                <c:formatCode>0.0</c:formatCode>
                <c:ptCount val="1"/>
                <c:pt idx="0">
                  <c:v>29.437999999999999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503552"/>
        <c:axId val="62267776"/>
      </c:barChart>
      <c:dateAx>
        <c:axId val="62503552"/>
        <c:scaling>
          <c:orientation val="minMax"/>
        </c:scaling>
        <c:delete val="1"/>
        <c:axPos val="b"/>
        <c:majorTickMark val="out"/>
        <c:minorTickMark val="none"/>
        <c:tickLblPos val="nextTo"/>
        <c:crossAx val="62267776"/>
        <c:crosses val="autoZero"/>
        <c:auto val="0"/>
        <c:lblOffset val="100"/>
        <c:baseTimeUnit val="days"/>
      </c:dateAx>
      <c:valAx>
        <c:axId val="6226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503552"/>
        <c:crossesAt val="2013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83956328591094"/>
          <c:y val="8.9379765113139831E-2"/>
          <c:w val="0.40432075593843114"/>
          <c:h val="0.80929388137131786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8.7731652882542102E-2"/>
                  <c:y val="-9.130721075381091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rgbClr val="FF0000"/>
                        </a:solidFill>
                      </a:rPr>
                      <a:t>управления и экономики здравоохранения ИПО; </a:t>
                    </a:r>
                    <a:endParaRPr lang="ru-RU" b="1" dirty="0" smtClean="0">
                      <a:solidFill>
                        <a:srgbClr val="FF0000"/>
                      </a:solidFill>
                    </a:endParaRPr>
                  </a:p>
                  <a:p>
                    <a:r>
                      <a:rPr lang="ru-RU" sz="700" b="1" dirty="0" smtClean="0">
                        <a:solidFill>
                          <a:srgbClr val="FF0000"/>
                        </a:solidFill>
                      </a:rPr>
                      <a:t>24,1</a:t>
                    </a:r>
                    <a:r>
                      <a:rPr lang="ru-RU" sz="700" b="1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33400566308522E-2"/>
                  <c:y val="1.695148827839402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60914368462562E-2"/>
                  <c:y val="-7.114196897732474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лучевой </a:t>
                    </a:r>
                    <a:r>
                      <a:rPr lang="ru-RU" dirty="0"/>
                      <a:t>диагностики ИПО ; 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9,4</a:t>
                    </a:r>
                    <a:r>
                      <a:rPr lang="ru-RU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296730150110546E-2"/>
                  <c:y val="-7.384680121397650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>
                        <a:solidFill>
                          <a:srgbClr val="FF0000"/>
                        </a:solidFill>
                      </a:rPr>
                      <a:t>поликлинической терапии и семейной медицины  с курсом ПО; </a:t>
                    </a:r>
                    <a:endParaRPr lang="ru-RU" b="1" dirty="0" smtClean="0">
                      <a:solidFill>
                        <a:srgbClr val="FF0000"/>
                      </a:solidFill>
                    </a:endParaRPr>
                  </a:p>
                  <a:p>
                    <a:pPr>
                      <a:defRPr/>
                    </a:pPr>
                    <a:r>
                      <a:rPr lang="ru-RU" dirty="0" smtClean="0"/>
                      <a:t>9,0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ln w="254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48317236207543"/>
                  <c:y val="-0.100125289949978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23275538833508"/>
                  <c:y val="-0.104054197634113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964754405699288"/>
                  <c:y val="-6.641734913396346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>
                        <a:solidFill>
                          <a:srgbClr val="FF0000"/>
                        </a:solidFill>
                      </a:rPr>
                      <a:t>судебной медицины ИПО;</a:t>
                    </a:r>
                    <a:r>
                      <a:rPr lang="ru-RU" dirty="0"/>
                      <a:t> 3,6%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663744618129629E-2"/>
                  <c:y val="1.47328778291491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896293135771823E-2"/>
                  <c:y val="3.71497851345736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6710717251572344E-2"/>
                  <c:y val="-1.10948060560737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3874170901051161"/>
                  <c:y val="-0.184632993020161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'структура доход (2)'!$B$5:$B$15</c:f>
              <c:strCache>
                <c:ptCount val="11"/>
                <c:pt idx="0">
                  <c:v>управления и экономики здравоохранения ИПО</c:v>
                </c:pt>
                <c:pt idx="1">
                  <c:v>физической и реабилитационной медицины с курсом ПО </c:v>
                </c:pt>
                <c:pt idx="2">
                  <c:v>лучевой диагностики ИПО </c:v>
                </c:pt>
                <c:pt idx="3">
                  <c:v>поликлинической терапии и семейной медицины  с курсом ПО</c:v>
                </c:pt>
                <c:pt idx="4">
                  <c:v>кафедра-центр симуляционных технологий</c:v>
                </c:pt>
                <c:pt idx="5">
                  <c:v>кардиологии, функциональной и клинико-лабораторной диагностики ИПО</c:v>
                </c:pt>
                <c:pt idx="6">
                  <c:v>судебной медицины ИПО</c:v>
                </c:pt>
                <c:pt idx="7">
                  <c:v>акушерства и гинекологии ИПО</c:v>
                </c:pt>
                <c:pt idx="8">
                  <c:v>стоматологии ИПО</c:v>
                </c:pt>
                <c:pt idx="9">
                  <c:v>оперативной гинекологии ИПО</c:v>
                </c:pt>
                <c:pt idx="10">
                  <c:v>Остальные кафедры  (26)</c:v>
                </c:pt>
              </c:strCache>
            </c:strRef>
          </c:cat>
          <c:val>
            <c:numRef>
              <c:f>'структура доход (2)'!$C$5:$C$15</c:f>
              <c:numCache>
                <c:formatCode>0.0%</c:formatCode>
                <c:ptCount val="11"/>
                <c:pt idx="0">
                  <c:v>0.24096717689254965</c:v>
                </c:pt>
                <c:pt idx="1">
                  <c:v>0.18180639765303308</c:v>
                </c:pt>
                <c:pt idx="2">
                  <c:v>9.4110740454021166E-2</c:v>
                </c:pt>
                <c:pt idx="3">
                  <c:v>8.9742607428472884E-2</c:v>
                </c:pt>
                <c:pt idx="4">
                  <c:v>6.7943566886737264E-2</c:v>
                </c:pt>
                <c:pt idx="5">
                  <c:v>4.8020081220321136E-2</c:v>
                </c:pt>
                <c:pt idx="6">
                  <c:v>3.6372131305028838E-2</c:v>
                </c:pt>
                <c:pt idx="7">
                  <c:v>3.2540632236287365E-2</c:v>
                </c:pt>
                <c:pt idx="8">
                  <c:v>3.2159057207867277E-2</c:v>
                </c:pt>
                <c:pt idx="9">
                  <c:v>2.876993444517506E-2</c:v>
                </c:pt>
                <c:pt idx="10">
                  <c:v>0.14756767427050632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7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2"/>
          <c:order val="2"/>
          <c:dPt>
            <c:idx val="9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0.1803505051723483"/>
                  <c:y val="-9.200929151331989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Отдел Дистанционного обучения</a:t>
                    </a:r>
                    <a:r>
                      <a:rPr lang="ru-RU" dirty="0"/>
                      <a:t>
78%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158374476318214"/>
                  <c:y val="-0.190173815685626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230342903172344E-2"/>
                  <c:y val="-0.137595947359726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0070415206909712E-2"/>
                  <c:y val="-7.2928681117657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5202323277872207E-2"/>
                  <c:y val="2.47269790576877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6547021238574644E-2"/>
                  <c:y val="3.31002251507919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0293531590489515E-2"/>
                  <c:y val="0.111849934842060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0340205271697862E-2"/>
                  <c:y val="0.279559985071796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7162540805747295E-2"/>
                  <c:y val="0.31805713097051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'сравнит ДО (2)'!$B$5:$B$14</c:f>
              <c:strCache>
                <c:ptCount val="10"/>
                <c:pt idx="0">
                  <c:v>Отдел ДО (ДПП ОС)</c:v>
                </c:pt>
                <c:pt idx="1">
                  <c:v>стоматологии ИПО</c:v>
                </c:pt>
                <c:pt idx="2">
                  <c:v>кардиологии, функциональной и клинико-лабораторной диагностики ИПО</c:v>
                </c:pt>
                <c:pt idx="3">
                  <c:v>оперативной гинекологии ИПО</c:v>
                </c:pt>
                <c:pt idx="4">
                  <c:v>лучевой диагностики ИПО </c:v>
                </c:pt>
                <c:pt idx="5">
                  <c:v>педиатрии ИПО</c:v>
                </c:pt>
                <c:pt idx="6">
                  <c:v>офтальмологии имени профессора М. А. Дмитриева с курсом ПО </c:v>
                </c:pt>
                <c:pt idx="7">
                  <c:v>акушерства и гинекологии ИПО</c:v>
                </c:pt>
                <c:pt idx="8">
                  <c:v>психиатрии и наркологии с курсом ПО</c:v>
                </c:pt>
                <c:pt idx="9">
                  <c:v>остальные кафедры (22)</c:v>
                </c:pt>
              </c:strCache>
            </c:strRef>
          </c:cat>
          <c:val>
            <c:numRef>
              <c:f>'сравнит ДО (2)'!$E$5:$E$14</c:f>
              <c:numCache>
                <c:formatCode>#,##0.00</c:formatCode>
                <c:ptCount val="10"/>
                <c:pt idx="0">
                  <c:v>8178623.2800000003</c:v>
                </c:pt>
                <c:pt idx="1">
                  <c:v>320300</c:v>
                </c:pt>
                <c:pt idx="2">
                  <c:v>283800</c:v>
                </c:pt>
                <c:pt idx="3">
                  <c:v>176800</c:v>
                </c:pt>
                <c:pt idx="4">
                  <c:v>173400</c:v>
                </c:pt>
                <c:pt idx="5">
                  <c:v>153000</c:v>
                </c:pt>
                <c:pt idx="6">
                  <c:v>129200</c:v>
                </c:pt>
                <c:pt idx="7">
                  <c:v>125800</c:v>
                </c:pt>
                <c:pt idx="8">
                  <c:v>115600</c:v>
                </c:pt>
                <c:pt idx="9">
                  <c:v>862002</c:v>
                </c:pt>
              </c:numCache>
            </c:numRef>
          </c:val>
        </c:ser>
        <c:ser>
          <c:idx val="1"/>
          <c:order val="1"/>
          <c:cat>
            <c:strRef>
              <c:f>'сравнит ДО (2)'!$B$5:$B$14</c:f>
              <c:strCache>
                <c:ptCount val="10"/>
                <c:pt idx="0">
                  <c:v>Отдел ДО (ДПП ОС)</c:v>
                </c:pt>
                <c:pt idx="1">
                  <c:v>стоматологии ИПО</c:v>
                </c:pt>
                <c:pt idx="2">
                  <c:v>кардиологии, функциональной и клинико-лабораторной диагностики ИПО</c:v>
                </c:pt>
                <c:pt idx="3">
                  <c:v>оперативной гинекологии ИПО</c:v>
                </c:pt>
                <c:pt idx="4">
                  <c:v>лучевой диагностики ИПО </c:v>
                </c:pt>
                <c:pt idx="5">
                  <c:v>педиатрии ИПО</c:v>
                </c:pt>
                <c:pt idx="6">
                  <c:v>офтальмологии имени профессора М. А. Дмитриева с курсом ПО </c:v>
                </c:pt>
                <c:pt idx="7">
                  <c:v>акушерства и гинекологии ИПО</c:v>
                </c:pt>
                <c:pt idx="8">
                  <c:v>психиатрии и наркологии с курсом ПО</c:v>
                </c:pt>
                <c:pt idx="9">
                  <c:v>остальные кафедры (22)</c:v>
                </c:pt>
              </c:strCache>
            </c:strRef>
          </c:cat>
          <c:val>
            <c:numRef>
              <c:f>'сравнит ДО (2)'!$D$5:$D$14</c:f>
            </c:numRef>
          </c:val>
        </c:ser>
        <c:ser>
          <c:idx val="0"/>
          <c:order val="0"/>
          <c:cat>
            <c:strRef>
              <c:f>'сравнит ДО (2)'!$B$5:$B$14</c:f>
              <c:strCache>
                <c:ptCount val="10"/>
                <c:pt idx="0">
                  <c:v>Отдел ДО (ДПП ОС)</c:v>
                </c:pt>
                <c:pt idx="1">
                  <c:v>стоматологии ИПО</c:v>
                </c:pt>
                <c:pt idx="2">
                  <c:v>кардиологии, функциональной и клинико-лабораторной диагностики ИПО</c:v>
                </c:pt>
                <c:pt idx="3">
                  <c:v>оперативной гинекологии ИПО</c:v>
                </c:pt>
                <c:pt idx="4">
                  <c:v>лучевой диагностики ИПО </c:v>
                </c:pt>
                <c:pt idx="5">
                  <c:v>педиатрии ИПО</c:v>
                </c:pt>
                <c:pt idx="6">
                  <c:v>офтальмологии имени профессора М. А. Дмитриева с курсом ПО </c:v>
                </c:pt>
                <c:pt idx="7">
                  <c:v>акушерства и гинекологии ИПО</c:v>
                </c:pt>
                <c:pt idx="8">
                  <c:v>психиатрии и наркологии с курсом ПО</c:v>
                </c:pt>
                <c:pt idx="9">
                  <c:v>остальные кафедры (22)</c:v>
                </c:pt>
              </c:strCache>
            </c:strRef>
          </c:cat>
          <c:val>
            <c:numRef>
              <c:f>'сравнит ДО (2)'!$C$5:$C$14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2"/>
      </c:pieChart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5706786651669"/>
          <c:y val="5.0925925925925923E-2"/>
          <c:w val="0.56759055118110235"/>
          <c:h val="0.898148148148148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'сравнит ДО (2)'!$N$20</c:f>
              <c:strCache>
                <c:ptCount val="1"/>
                <c:pt idx="0">
                  <c:v>Коммерческие продажи</c:v>
                </c:pt>
              </c:strCache>
            </c:strRef>
          </c:tx>
          <c:invertIfNegative val="0"/>
          <c:val>
            <c:numRef>
              <c:f>'сравнит ДО (2)'!$O$20</c:f>
              <c:numCache>
                <c:formatCode>General</c:formatCode>
                <c:ptCount val="1"/>
                <c:pt idx="0">
                  <c:v>471240</c:v>
                </c:pt>
              </c:numCache>
            </c:numRef>
          </c:val>
        </c:ser>
        <c:ser>
          <c:idx val="1"/>
          <c:order val="1"/>
          <c:tx>
            <c:strRef>
              <c:f>'сравнит ДО (2)'!$N$21</c:f>
              <c:strCache>
                <c:ptCount val="1"/>
                <c:pt idx="0">
                  <c:v>Образовательные сертификаты</c:v>
                </c:pt>
              </c:strCache>
            </c:strRef>
          </c:tx>
          <c:invertIfNegative val="0"/>
          <c:val>
            <c:numRef>
              <c:f>'сравнит ДО (2)'!$O$21</c:f>
              <c:numCache>
                <c:formatCode>#,##0.00</c:formatCode>
                <c:ptCount val="1"/>
                <c:pt idx="0">
                  <c:v>7707383.2800000003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081344"/>
        <c:axId val="133083136"/>
      </c:barChart>
      <c:catAx>
        <c:axId val="133081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3083136"/>
        <c:crosses val="autoZero"/>
        <c:auto val="1"/>
        <c:lblAlgn val="ctr"/>
        <c:lblOffset val="100"/>
        <c:noMultiLvlLbl val="0"/>
      </c:catAx>
      <c:valAx>
        <c:axId val="133083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3308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invertIfNegative val="0"/>
          <c:dLbls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rgbClr val="00B050"/>
                        </a:solidFill>
                      </a:rPr>
                      <a:t>19800</a:t>
                    </a:r>
                    <a:endParaRPr lang="en-US" b="1" dirty="0">
                      <a:solidFill>
                        <a:srgbClr val="00B05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Алтайский ГМУ</c:v>
                </c:pt>
                <c:pt idx="1">
                  <c:v>Иркутский ГМУ</c:v>
                </c:pt>
                <c:pt idx="2">
                  <c:v>Кемеровский ГМУ</c:v>
                </c:pt>
                <c:pt idx="3">
                  <c:v>Новосибирский ГМУ</c:v>
                </c:pt>
                <c:pt idx="4">
                  <c:v>Омский ГМУ</c:v>
                </c:pt>
                <c:pt idx="5">
                  <c:v>СибГМУ</c:v>
                </c:pt>
                <c:pt idx="6">
                  <c:v>Воронежский ГМУ</c:v>
                </c:pt>
                <c:pt idx="7">
                  <c:v>Курский ГМУ</c:v>
                </c:pt>
                <c:pt idx="8">
                  <c:v>МГМУ</c:v>
                </c:pt>
                <c:pt idx="9">
                  <c:v>Рязанский ГМУ</c:v>
                </c:pt>
                <c:pt idx="10">
                  <c:v>Ярославский ГМУ</c:v>
                </c:pt>
                <c:pt idx="11">
                  <c:v>Северный ГМУ</c:v>
                </c:pt>
                <c:pt idx="12">
                  <c:v>СПБ ГМУ</c:v>
                </c:pt>
                <c:pt idx="13">
                  <c:v>Кубанский ГМУ</c:v>
                </c:pt>
                <c:pt idx="14">
                  <c:v>Башкирский ГМУ</c:v>
                </c:pt>
                <c:pt idx="15">
                  <c:v>Казанский ГМУ</c:v>
                </c:pt>
                <c:pt idx="16">
                  <c:v>Пермский ГМУ</c:v>
                </c:pt>
                <c:pt idx="17">
                  <c:v>Оренбурский ГМУ</c:v>
                </c:pt>
                <c:pt idx="18">
                  <c:v>Уральский ГМУ</c:v>
                </c:pt>
                <c:pt idx="19">
                  <c:v>Южно-уральский ГМУ</c:v>
                </c:pt>
                <c:pt idx="20">
                  <c:v>Дальневосточный ГМУ</c:v>
                </c:pt>
                <c:pt idx="21">
                  <c:v>КрасГМУ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17800</c:v>
                </c:pt>
                <c:pt idx="1">
                  <c:v>28000</c:v>
                </c:pt>
                <c:pt idx="2">
                  <c:v>20000</c:v>
                </c:pt>
                <c:pt idx="3">
                  <c:v>15000</c:v>
                </c:pt>
                <c:pt idx="4">
                  <c:v>19000</c:v>
                </c:pt>
                <c:pt idx="5">
                  <c:v>18100</c:v>
                </c:pt>
                <c:pt idx="6">
                  <c:v>16600</c:v>
                </c:pt>
                <c:pt idx="7">
                  <c:v>20000</c:v>
                </c:pt>
                <c:pt idx="8">
                  <c:v>30000</c:v>
                </c:pt>
                <c:pt idx="9">
                  <c:v>19350</c:v>
                </c:pt>
                <c:pt idx="10">
                  <c:v>18000</c:v>
                </c:pt>
                <c:pt idx="11">
                  <c:v>19000</c:v>
                </c:pt>
                <c:pt idx="12">
                  <c:v>25000</c:v>
                </c:pt>
                <c:pt idx="13">
                  <c:v>20300</c:v>
                </c:pt>
                <c:pt idx="14">
                  <c:v>13700</c:v>
                </c:pt>
                <c:pt idx="15">
                  <c:v>15000</c:v>
                </c:pt>
                <c:pt idx="16">
                  <c:v>28000</c:v>
                </c:pt>
                <c:pt idx="17">
                  <c:v>19584</c:v>
                </c:pt>
                <c:pt idx="18">
                  <c:v>20000</c:v>
                </c:pt>
                <c:pt idx="19">
                  <c:v>21800</c:v>
                </c:pt>
                <c:pt idx="20">
                  <c:v>4233</c:v>
                </c:pt>
                <c:pt idx="21">
                  <c:v>19800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250000000000002E-3"/>
                  <c:y val="3.2688761804925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250000000000002E-3"/>
                  <c:y val="2.97170561862955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416666666666667E-3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416666666666667E-3"/>
                  <c:y val="-2.6745350567665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416666666666667E-3"/>
                  <c:y val="-2.0801939330406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416666666666667E-3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416666666666667E-3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1666666666667429E-3"/>
                  <c:y val="-2.0801939330406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0833333333333333E-3"/>
                  <c:y val="-3.86321730421841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0416666666666667E-3"/>
                  <c:y val="-3.2688761804925075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Алтайский ГМУ</c:v>
                </c:pt>
                <c:pt idx="1">
                  <c:v>Иркутский ГМУ</c:v>
                </c:pt>
                <c:pt idx="2">
                  <c:v>Кемеровский ГМУ</c:v>
                </c:pt>
                <c:pt idx="3">
                  <c:v>Новосибирский ГМУ</c:v>
                </c:pt>
                <c:pt idx="4">
                  <c:v>Омский ГМУ</c:v>
                </c:pt>
                <c:pt idx="5">
                  <c:v>СибГМУ</c:v>
                </c:pt>
                <c:pt idx="6">
                  <c:v>Воронежский ГМУ</c:v>
                </c:pt>
                <c:pt idx="7">
                  <c:v>Курский ГМУ</c:v>
                </c:pt>
                <c:pt idx="8">
                  <c:v>МГМУ</c:v>
                </c:pt>
                <c:pt idx="9">
                  <c:v>Рязанский ГМУ</c:v>
                </c:pt>
                <c:pt idx="10">
                  <c:v>Ярославский ГМУ</c:v>
                </c:pt>
                <c:pt idx="11">
                  <c:v>Северный ГМУ</c:v>
                </c:pt>
                <c:pt idx="12">
                  <c:v>СПБ ГМУ</c:v>
                </c:pt>
                <c:pt idx="13">
                  <c:v>Кубанский ГМУ</c:v>
                </c:pt>
                <c:pt idx="14">
                  <c:v>Башкирский ГМУ</c:v>
                </c:pt>
                <c:pt idx="15">
                  <c:v>Казанский ГМУ</c:v>
                </c:pt>
                <c:pt idx="16">
                  <c:v>Пермский ГМУ</c:v>
                </c:pt>
                <c:pt idx="17">
                  <c:v>Оренбурский ГМУ</c:v>
                </c:pt>
                <c:pt idx="18">
                  <c:v>Уральский ГМУ</c:v>
                </c:pt>
                <c:pt idx="19">
                  <c:v>Южно-уральский ГМУ</c:v>
                </c:pt>
                <c:pt idx="20">
                  <c:v>Дальневосточный ГМУ</c:v>
                </c:pt>
                <c:pt idx="21">
                  <c:v>КрасГМУ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47000</c:v>
                </c:pt>
                <c:pt idx="1">
                  <c:v>91000</c:v>
                </c:pt>
                <c:pt idx="2">
                  <c:v>45000</c:v>
                </c:pt>
                <c:pt idx="3">
                  <c:v>50000</c:v>
                </c:pt>
                <c:pt idx="4">
                  <c:v>66500</c:v>
                </c:pt>
                <c:pt idx="5">
                  <c:v>54400</c:v>
                </c:pt>
                <c:pt idx="6">
                  <c:v>37900</c:v>
                </c:pt>
                <c:pt idx="7">
                  <c:v>50000</c:v>
                </c:pt>
                <c:pt idx="8">
                  <c:v>96000</c:v>
                </c:pt>
                <c:pt idx="9">
                  <c:v>61700</c:v>
                </c:pt>
                <c:pt idx="10">
                  <c:v>62000</c:v>
                </c:pt>
                <c:pt idx="11">
                  <c:v>66000</c:v>
                </c:pt>
                <c:pt idx="12">
                  <c:v>71300</c:v>
                </c:pt>
                <c:pt idx="13">
                  <c:v>71500</c:v>
                </c:pt>
                <c:pt idx="14">
                  <c:v>54500</c:v>
                </c:pt>
                <c:pt idx="15">
                  <c:v>40000</c:v>
                </c:pt>
                <c:pt idx="16">
                  <c:v>50805</c:v>
                </c:pt>
                <c:pt idx="17">
                  <c:v>68544</c:v>
                </c:pt>
                <c:pt idx="18">
                  <c:v>64000</c:v>
                </c:pt>
                <c:pt idx="19">
                  <c:v>53810</c:v>
                </c:pt>
                <c:pt idx="20">
                  <c:v>48233</c:v>
                </c:pt>
                <c:pt idx="21">
                  <c:v>56000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646144"/>
        <c:axId val="64676608"/>
      </c:barChart>
      <c:catAx>
        <c:axId val="6464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64676608"/>
        <c:crosses val="autoZero"/>
        <c:auto val="1"/>
        <c:lblAlgn val="ctr"/>
        <c:lblOffset val="100"/>
        <c:noMultiLvlLbl val="0"/>
      </c:catAx>
      <c:valAx>
        <c:axId val="646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64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Pt>
            <c:idx val="2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3.1250000000000002E-3"/>
                  <c:y val="3.2688761804925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250000000000002E-3"/>
                  <c:y val="2.97170561862955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416666666666667E-3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416666666666667E-3"/>
                  <c:y val="-2.6745350567665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416666666666667E-3"/>
                  <c:y val="-2.0801939330406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416666666666667E-3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416666666666667E-3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1666666666667429E-3"/>
                  <c:y val="-2.0801939330406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2.3773644949036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0833333333333333E-3"/>
                  <c:y val="-3.86321730421841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0416666666666667E-3"/>
                  <c:y val="-3.2688761804925075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Алтайский ГМУ</c:v>
                </c:pt>
                <c:pt idx="1">
                  <c:v>Иркутский ГМУ</c:v>
                </c:pt>
                <c:pt idx="2">
                  <c:v>Кемеровский ГМУ</c:v>
                </c:pt>
                <c:pt idx="3">
                  <c:v>Новосибирский ГМУ</c:v>
                </c:pt>
                <c:pt idx="4">
                  <c:v>Омский ГМУ</c:v>
                </c:pt>
                <c:pt idx="5">
                  <c:v>СибГМУ</c:v>
                </c:pt>
                <c:pt idx="6">
                  <c:v>Воронежский ГМУ</c:v>
                </c:pt>
                <c:pt idx="7">
                  <c:v>Курский ГМУ</c:v>
                </c:pt>
                <c:pt idx="8">
                  <c:v>МГМУ</c:v>
                </c:pt>
                <c:pt idx="9">
                  <c:v>Рязанский ГМУ</c:v>
                </c:pt>
                <c:pt idx="10">
                  <c:v>Ярославский ГМУ</c:v>
                </c:pt>
                <c:pt idx="11">
                  <c:v>Северный ГМУ</c:v>
                </c:pt>
                <c:pt idx="12">
                  <c:v>СПБ ГМУ</c:v>
                </c:pt>
                <c:pt idx="13">
                  <c:v>Кубанский ГМУ</c:v>
                </c:pt>
                <c:pt idx="14">
                  <c:v>Башкирский ГМУ</c:v>
                </c:pt>
                <c:pt idx="15">
                  <c:v>Казанский ГМУ</c:v>
                </c:pt>
                <c:pt idx="16">
                  <c:v>Пермский ГМУ</c:v>
                </c:pt>
                <c:pt idx="17">
                  <c:v>Оренбурский ГМУ</c:v>
                </c:pt>
                <c:pt idx="18">
                  <c:v>Уральский ГМУ</c:v>
                </c:pt>
                <c:pt idx="19">
                  <c:v>Южно-уральский ГМУ</c:v>
                </c:pt>
                <c:pt idx="20">
                  <c:v>Дальневосточный ГМУ</c:v>
                </c:pt>
                <c:pt idx="21">
                  <c:v>КрасГМУ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4500</c:v>
                </c:pt>
                <c:pt idx="1">
                  <c:v>5500</c:v>
                </c:pt>
                <c:pt idx="2">
                  <c:v>2500</c:v>
                </c:pt>
                <c:pt idx="3">
                  <c:v>4500</c:v>
                </c:pt>
                <c:pt idx="4">
                  <c:v>5500</c:v>
                </c:pt>
                <c:pt idx="5">
                  <c:v>3600</c:v>
                </c:pt>
                <c:pt idx="6">
                  <c:v>6000</c:v>
                </c:pt>
                <c:pt idx="7">
                  <c:v>3250</c:v>
                </c:pt>
                <c:pt idx="8">
                  <c:v>7750</c:v>
                </c:pt>
                <c:pt idx="9">
                  <c:v>4900</c:v>
                </c:pt>
                <c:pt idx="10">
                  <c:v>4500</c:v>
                </c:pt>
                <c:pt idx="11">
                  <c:v>3750</c:v>
                </c:pt>
                <c:pt idx="12">
                  <c:v>3640</c:v>
                </c:pt>
                <c:pt idx="13">
                  <c:v>5500</c:v>
                </c:pt>
                <c:pt idx="14">
                  <c:v>2800</c:v>
                </c:pt>
                <c:pt idx="15">
                  <c:v>4000</c:v>
                </c:pt>
                <c:pt idx="16">
                  <c:v>3350</c:v>
                </c:pt>
                <c:pt idx="17">
                  <c:v>4000</c:v>
                </c:pt>
                <c:pt idx="18">
                  <c:v>5500</c:v>
                </c:pt>
                <c:pt idx="19">
                  <c:v>3100</c:v>
                </c:pt>
                <c:pt idx="20">
                  <c:v>4000</c:v>
                </c:pt>
                <c:pt idx="21">
                  <c:v>3400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807680"/>
        <c:axId val="64809216"/>
      </c:barChart>
      <c:catAx>
        <c:axId val="64807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4809216"/>
        <c:crosses val="autoZero"/>
        <c:auto val="1"/>
        <c:lblAlgn val="ctr"/>
        <c:lblOffset val="100"/>
        <c:noMultiLvlLbl val="0"/>
      </c:catAx>
      <c:valAx>
        <c:axId val="648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80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помесячно с курсантами '!$B$5:$B$16</c:f>
              <c:numCache>
                <c:formatCode>_(* #,##0.00_);_(* \(#,##0.00\);_(* "-"??_);_(@_)</c:formatCode>
                <c:ptCount val="12"/>
                <c:pt idx="0">
                  <c:v>1854.079</c:v>
                </c:pt>
                <c:pt idx="1">
                  <c:v>2833.7440000000001</c:v>
                </c:pt>
                <c:pt idx="2">
                  <c:v>3372.596</c:v>
                </c:pt>
                <c:pt idx="3">
                  <c:v>4199.2473300000001</c:v>
                </c:pt>
                <c:pt idx="4">
                  <c:v>2464.3805900000002</c:v>
                </c:pt>
                <c:pt idx="5">
                  <c:v>1029.83501</c:v>
                </c:pt>
                <c:pt idx="6">
                  <c:v>79.025999999999996</c:v>
                </c:pt>
                <c:pt idx="7">
                  <c:v>24.021999999999998</c:v>
                </c:pt>
                <c:pt idx="8">
                  <c:v>2993.8510000000001</c:v>
                </c:pt>
                <c:pt idx="9">
                  <c:v>5514.3130000000001</c:v>
                </c:pt>
                <c:pt idx="10">
                  <c:v>3659.1337100000001</c:v>
                </c:pt>
                <c:pt idx="11">
                  <c:v>3047.6867400000001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26048"/>
        <c:axId val="132244224"/>
      </c:lineChart>
      <c:catAx>
        <c:axId val="13222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2244224"/>
        <c:crosses val="autoZero"/>
        <c:auto val="1"/>
        <c:lblAlgn val="ctr"/>
        <c:lblOffset val="100"/>
        <c:noMultiLvlLbl val="0"/>
      </c:catAx>
      <c:valAx>
        <c:axId val="13224422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3222604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70C0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85429680651687E-2"/>
          <c:y val="6.1440491286408792E-2"/>
          <c:w val="0.89434308263042583"/>
          <c:h val="0.7801211742756551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помесячно с курсантами '!$G$5:$G$16</c:f>
              <c:numCache>
                <c:formatCode>_(* #,##0.00_);_(* \(#,##0.00\);_(* "-"??_);_(@_)</c:formatCode>
                <c:ptCount val="12"/>
                <c:pt idx="0">
                  <c:v>242.87100000000001</c:v>
                </c:pt>
                <c:pt idx="1">
                  <c:v>775.03467000000001</c:v>
                </c:pt>
                <c:pt idx="2">
                  <c:v>998.26824999999997</c:v>
                </c:pt>
                <c:pt idx="3">
                  <c:v>1685.3489999999999</c:v>
                </c:pt>
                <c:pt idx="4">
                  <c:v>891.00699999999995</c:v>
                </c:pt>
                <c:pt idx="5">
                  <c:v>1294.3009999999999</c:v>
                </c:pt>
                <c:pt idx="6">
                  <c:v>598.37400000000002</c:v>
                </c:pt>
                <c:pt idx="7">
                  <c:v>515.23800000000006</c:v>
                </c:pt>
                <c:pt idx="8">
                  <c:v>2193.6945000000001</c:v>
                </c:pt>
                <c:pt idx="9">
                  <c:v>2366.2855</c:v>
                </c:pt>
                <c:pt idx="10">
                  <c:v>2447.6505000000002</c:v>
                </c:pt>
                <c:pt idx="11">
                  <c:v>2055.127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26304"/>
        <c:axId val="134227840"/>
      </c:lineChart>
      <c:catAx>
        <c:axId val="13422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4227840"/>
        <c:crosses val="autoZero"/>
        <c:auto val="1"/>
        <c:lblAlgn val="ctr"/>
        <c:lblOffset val="100"/>
        <c:noMultiLvlLbl val="0"/>
      </c:catAx>
      <c:valAx>
        <c:axId val="13422784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342263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70C0"/>
      </a:solidFill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0.62083</cdr:x>
      <cdr:y>0.1059</cdr:y>
    </cdr:from>
    <cdr:to>
      <cdr:x>0.82083</cdr:x>
      <cdr:y>0.43924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8450" y="2905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0.05949</cdr:x>
      <cdr:y>0.73894</cdr:y>
    </cdr:from>
    <cdr:to>
      <cdr:x>0.94075</cdr:x>
      <cdr:y>0.93464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9988" y="1404156"/>
          <a:ext cx="7998645" cy="37188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0.62083</cdr:x>
      <cdr:y>0.1059</cdr:y>
    </cdr:from>
    <cdr:to>
      <cdr:x>0.82083</cdr:x>
      <cdr:y>0.43924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8450" y="2905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0.70745</cdr:x>
      <cdr:y>0</cdr:y>
    </cdr:from>
    <cdr:to>
      <cdr:x>0.99203</cdr:x>
      <cdr:y>0.85</cdr:y>
    </cdr:to>
    <cdr:grpSp>
      <cdr:nvGrpSpPr>
        <cdr:cNvPr id="3" name="Группа 2"/>
        <cdr:cNvGrpSpPr/>
      </cdr:nvGrpSpPr>
      <cdr:grpSpPr>
        <a:xfrm xmlns:a="http://schemas.openxmlformats.org/drawingml/2006/main">
          <a:off x="6444215" y="0"/>
          <a:ext cx="2592261" cy="1836204"/>
          <a:chOff x="6444208" y="3014236"/>
          <a:chExt cx="2592288" cy="1439014"/>
        </a:xfrm>
      </cdr:grpSpPr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6876256" y="3651870"/>
            <a:ext cx="648072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dirty="0" smtClean="0">
                <a:solidFill>
                  <a:srgbClr val="FF0000"/>
                </a:solidFill>
              </a:rPr>
              <a:t>11,4</a:t>
            </a:r>
            <a:endParaRPr lang="ru-RU" dirty="0">
              <a:solidFill>
                <a:srgbClr val="FF0000"/>
              </a:solidFill>
            </a:endParaRPr>
          </a:p>
        </cdr:txBody>
      </cdr:sp>
      <cdr:sp macro="" textlink="">
        <cdr:nvSpPr>
          <cdr:cNvPr id="5" name="TextBox 8"/>
          <cdr:cNvSpPr txBox="1"/>
        </cdr:nvSpPr>
        <cdr:spPr>
          <a:xfrm xmlns:a="http://schemas.openxmlformats.org/drawingml/2006/main">
            <a:off x="7740352" y="4083918"/>
            <a:ext cx="648072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dirty="0" smtClean="0">
                <a:solidFill>
                  <a:srgbClr val="FF0000"/>
                </a:solidFill>
              </a:rPr>
              <a:t>14,8</a:t>
            </a:r>
            <a:endParaRPr lang="ru-RU" dirty="0">
              <a:solidFill>
                <a:srgbClr val="FF0000"/>
              </a:solidFill>
            </a:endParaRPr>
          </a:p>
        </cdr:txBody>
      </cdr:sp>
      <cdr:sp macro="" textlink="">
        <cdr:nvSpPr>
          <cdr:cNvPr id="6" name="TextBox 2"/>
          <cdr:cNvSpPr txBox="1"/>
        </cdr:nvSpPr>
        <cdr:spPr>
          <a:xfrm xmlns:a="http://schemas.openxmlformats.org/drawingml/2006/main">
            <a:off x="6444208" y="3014236"/>
            <a:ext cx="2592288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Образовательные сертификаты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cdr:txBody>
      </cdr:sp>
      <cdr:cxnSp macro="">
        <cdr:nvCxnSpPr>
          <cdr:cNvPr id="7" name="Прямая со стрелкой 6"/>
          <cdr:cNvCxnSpPr/>
        </cdr:nvCxnSpPr>
        <cdr:spPr>
          <a:xfrm xmlns:a="http://schemas.openxmlformats.org/drawingml/2006/main">
            <a:off x="6948264" y="3165816"/>
            <a:ext cx="0" cy="568385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rgbClr val="FF0000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Прямая со стрелкой 7"/>
          <cdr:cNvCxnSpPr/>
        </cdr:nvCxnSpPr>
        <cdr:spPr>
          <a:xfrm xmlns:a="http://schemas.openxmlformats.org/drawingml/2006/main">
            <a:off x="8316416" y="3165816"/>
            <a:ext cx="0" cy="1056602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rgbClr val="FF0000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0.55763</cdr:y>
    </cdr:from>
    <cdr:to>
      <cdr:x>0.22767</cdr:x>
      <cdr:y>0.98403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371188"/>
          <a:ext cx="1872208" cy="181315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400" dirty="0" smtClean="0"/>
            <a:t>-  1001 чел.  - коммерческие договора;</a:t>
          </a:r>
        </a:p>
        <a:p xmlns:a="http://schemas.openxmlformats.org/drawingml/2006/main">
          <a:pPr algn="l">
            <a:buFontTx/>
            <a:buChar char="-"/>
          </a:pPr>
          <a:r>
            <a:rPr lang="ru-RU" sz="1400" dirty="0" smtClean="0"/>
            <a:t> 607 чел. – образовательные сертификаты;</a:t>
          </a:r>
        </a:p>
        <a:p xmlns:a="http://schemas.openxmlformats.org/drawingml/2006/main">
          <a:pPr algn="l">
            <a:buFontTx/>
            <a:buChar char="-"/>
          </a:pPr>
          <a:r>
            <a:rPr lang="ru-RU" sz="1400" b="1" dirty="0" smtClean="0">
              <a:solidFill>
                <a:srgbClr val="FF0000"/>
              </a:solidFill>
            </a:rPr>
            <a:t> без дохода  - 3 кафедры 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0.33634</cdr:x>
      <cdr:y>0.36382</cdr:y>
    </cdr:from>
    <cdr:to>
      <cdr:x>0.39133</cdr:x>
      <cdr:y>0.46153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62693" y="1547060"/>
          <a:ext cx="468052" cy="41549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/>
            <a:t>ОС – 93%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0.70859</cdr:x>
      <cdr:y>0.43156</cdr:y>
    </cdr:from>
    <cdr:to>
      <cdr:x>0.77358</cdr:x>
      <cdr:y>0.52927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6031045" y="1835092"/>
          <a:ext cx="553152" cy="41549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/>
            <a:t>ОС – 100%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0.67475</cdr:x>
      <cdr:y>0.80411</cdr:y>
    </cdr:from>
    <cdr:to>
      <cdr:x>0.72974</cdr:x>
      <cdr:y>0.90182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5743013" y="3419268"/>
          <a:ext cx="468052" cy="41549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/>
            <a:t>ОС – 95%</a:t>
          </a:r>
          <a:endParaRPr lang="ru-RU" sz="105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0.04959</cdr:x>
      <cdr:y>0.13924</cdr:y>
    </cdr:from>
    <cdr:to>
      <cdr:x>0.20661</cdr:x>
      <cdr:y>0.24051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76" y="594064"/>
          <a:ext cx="1368124" cy="43206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dirty="0" smtClean="0"/>
            <a:t>Образовательные сертификаты – 94%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0.04959</cdr:x>
      <cdr:y>0.12861</cdr:y>
    </cdr:from>
    <cdr:to>
      <cdr:x>0.42975</cdr:x>
      <cdr:y>0.13924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432076" y="548720"/>
          <a:ext cx="3312340" cy="453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0.04132</cdr:x>
      <cdr:y>0.74684</cdr:y>
    </cdr:from>
    <cdr:to>
      <cdr:x>0.40496</cdr:x>
      <cdr:y>0.85435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 flipV="1">
          <a:off x="360020" y="3186374"/>
          <a:ext cx="3168372" cy="4586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0.04132</cdr:x>
      <cdr:y>0.67089</cdr:y>
    </cdr:from>
    <cdr:to>
      <cdr:x>0.22314</cdr:x>
      <cdr:y>0.76996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0020" y="2862334"/>
          <a:ext cx="1584196" cy="4226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dirty="0" smtClean="0"/>
            <a:t>Коммерческие продажи – 6%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</cdr:x>
      <cdr:y>0.8206</cdr:y>
    </cdr:from>
    <cdr:to>
      <cdr:x>0.29752</cdr:x>
      <cdr:y>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0" y="3501048"/>
          <a:ext cx="2592288" cy="7654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100" dirty="0" smtClean="0"/>
            <a:t>-  607 чел.  - коммерческие договора;</a:t>
          </a:r>
        </a:p>
        <a:p xmlns:a="http://schemas.openxmlformats.org/drawingml/2006/main">
          <a:pPr algn="l">
            <a:buFontTx/>
            <a:buChar char="-"/>
          </a:pPr>
          <a:r>
            <a:rPr lang="ru-RU" sz="1100" dirty="0" smtClean="0"/>
            <a:t>1668 чел. – образовательные сертификаты;</a:t>
          </a:r>
        </a:p>
        <a:p xmlns:a="http://schemas.openxmlformats.org/drawingml/2006/main">
          <a:pPr algn="l">
            <a:buFontTx/>
            <a:buChar char="-"/>
          </a:pPr>
          <a:r>
            <a:rPr lang="ru-RU" sz="1100" b="1" dirty="0" smtClean="0">
              <a:solidFill>
                <a:srgbClr val="FF0000"/>
              </a:solidFill>
            </a:rPr>
            <a:t> без дохода  - 7 кафедр </a:t>
          </a:r>
          <a:endParaRPr lang="ru-RU" sz="11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0.05383</cdr:x>
      <cdr:y>0.44046</cdr:y>
    </cdr:from>
    <cdr:to>
      <cdr:x>0.97211</cdr:x>
      <cdr:y>0.44046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492252" y="1512168"/>
          <a:ext cx="83967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119CE-FFB3-4869-831E-7D87267F97E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CB40-6E17-45D2-9086-35DBCEBA4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6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160C-B357-4FC1-94D2-00EB70DEAAF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0A90A-7840-4B73-8FE8-21999B03A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9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4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0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1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8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0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0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4773-4532-4709-A641-EE8B6D343B5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AFDC-D62A-42DE-8D4D-49D1DA4E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7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acultetus.ru/krasgmu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hyperlink" Target="https://t.me/krasgmu_career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vk.com/krasgmu_care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7.jpe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6.png"/><Relationship Id="rId10" Type="http://schemas.openxmlformats.org/officeDocument/2006/relationships/image" Target="../media/image16.emf"/><Relationship Id="rId4" Type="http://schemas.openxmlformats.org/officeDocument/2006/relationships/image" Target="../media/image5.png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do.krasgmu.ru/course/view.php?id=1217" TargetMode="External"/><Relationship Id="rId13" Type="http://schemas.openxmlformats.org/officeDocument/2006/relationships/hyperlink" Target="https://krasgmu.ru/index.php?page%5bcommon%5d=content&amp;id=170984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krasgmu.ru/index.php?page%5bcommon%5d=content&amp;id=121762" TargetMode="External"/><Relationship Id="rId12" Type="http://schemas.openxmlformats.org/officeDocument/2006/relationships/hyperlink" Target="https://krasgmu.ru/index.php?page%5bcommon%5d=content&amp;id=12177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rasgmu.ru/index.php?page%5bcommon%5d=content&amp;id=121766" TargetMode="External"/><Relationship Id="rId11" Type="http://schemas.openxmlformats.org/officeDocument/2006/relationships/hyperlink" Target="https://krasgmu.ru/index.php?page%5bcommon%5d=content&amp;id=150684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krasgmu.ru/index.php?page%5bcommon%5d=content&amp;id=121763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krasgmu.ru/index.php?page%5bcommon%5d=content&amp;id=150590" TargetMode="External"/><Relationship Id="rId14" Type="http://schemas.openxmlformats.org/officeDocument/2006/relationships/hyperlink" Target="https://cdo.krasgmu.ru/do/courses/dopolnitelnoe-professionalnoe-obrazovanie/akuserstvo-i-ginekologi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69253"/>
            <a:ext cx="5143500" cy="9144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627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A6AD1D5-4FCE-4435-BD23-0C88F5794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97" b="44482"/>
          <a:stretch/>
        </p:blipFill>
        <p:spPr>
          <a:xfrm>
            <a:off x="1343853" y="2178676"/>
            <a:ext cx="7764651" cy="298536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275606"/>
            <a:ext cx="7920880" cy="119544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2021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ИТОГИ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ДЕЯТЕЛЬНОСТИ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ИНСТИТУТА 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ПОСЛЕДИПЛОМНОГО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9E4AD-72F8-475C-A727-FDCA0A5CF703}"/>
              </a:ext>
            </a:extLst>
          </p:cNvPr>
          <p:cNvSpPr txBox="1"/>
          <p:nvPr/>
        </p:nvSpPr>
        <p:spPr>
          <a:xfrm>
            <a:off x="210980" y="38911"/>
            <a:ext cx="8722037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4FCA8CA-0A2C-4CD6-9CC1-765323BC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36124"/>
            <a:ext cx="3385800" cy="860381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60F77279-DD59-4D86-861E-48ECD781AF13}"/>
              </a:ext>
            </a:extLst>
          </p:cNvPr>
          <p:cNvSpPr txBox="1">
            <a:spLocks/>
          </p:cNvSpPr>
          <p:nvPr/>
        </p:nvSpPr>
        <p:spPr>
          <a:xfrm>
            <a:off x="6490766" y="4303430"/>
            <a:ext cx="2450431" cy="7257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ИПО </a:t>
            </a:r>
          </a:p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Юрьева ЕА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082533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снижения объемов деятельности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73C675-A1DB-4BB6-9D93-E100E01FD297}"/>
              </a:ext>
            </a:extLst>
          </p:cNvPr>
          <p:cNvSpPr txBox="1"/>
          <p:nvPr/>
        </p:nvSpPr>
        <p:spPr>
          <a:xfrm>
            <a:off x="33142" y="987574"/>
            <a:ext cx="9081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Трудности «Режима повышенной готовности» по 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COVID-2019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моратория (дважды с продлением) на получение допуска к медицинской деятельности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Резкое переориентирование спроса на ДПП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Невозможность реализации ДПП в традиционных формате и сроках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73C675-A1DB-4BB6-9D93-E100E01FD297}"/>
              </a:ext>
            </a:extLst>
          </p:cNvPr>
          <p:cNvSpPr txBox="1"/>
          <p:nvPr/>
        </p:nvSpPr>
        <p:spPr>
          <a:xfrm>
            <a:off x="107504" y="2311013"/>
            <a:ext cx="8756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Виртуальные конкурентные войны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обучение + оплата  = сертификат 2020 года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Резкое снижение цен по негосударственному сектору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собственного рынка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73C675-A1DB-4BB6-9D93-E100E01FD297}"/>
              </a:ext>
            </a:extLst>
          </p:cNvPr>
          <p:cNvSpPr txBox="1"/>
          <p:nvPr/>
        </p:nvSpPr>
        <p:spPr>
          <a:xfrm>
            <a:off x="106122" y="3461518"/>
            <a:ext cx="893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Необеспеченность «заявочным числом» слушателей 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переподготовки уже недостаточно число выпускников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с первичной послевузовской специализацией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 организаций-заказчиков нет субсидиарной ответственности по выполнению своих заказов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Невостребованность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 ДПО по «сроку полезного использования»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355"/>
            <a:ext cx="1034430" cy="2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961122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высшей квалификации в ординатуре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73C675-A1DB-4BB6-9D93-E100E01FD297}"/>
              </a:ext>
            </a:extLst>
          </p:cNvPr>
          <p:cNvSpPr txBox="1"/>
          <p:nvPr/>
        </p:nvSpPr>
        <p:spPr>
          <a:xfrm>
            <a:off x="123853" y="2219554"/>
            <a:ext cx="893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контингента выпускников программ ординатуры в </a:t>
            </a: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2021г.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7776" y="1028232"/>
            <a:ext cx="30963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Обучается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31.12.2021г.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 516 (270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в/б)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977886"/>
            <a:ext cx="302401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Выпуск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2020 - 254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Выпуск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2021 - 259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84704"/>
              </p:ext>
            </p:extLst>
          </p:nvPr>
        </p:nvGraphicFramePr>
        <p:xfrm>
          <a:off x="235553" y="2643758"/>
          <a:ext cx="8640763" cy="21942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00516"/>
                <a:gridCol w="2340247"/>
              </a:tblGrid>
              <a:tr h="38068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выпускников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30623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на бюджетной основе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38068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в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. Из числа целевой подготовки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59376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в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. «целевых» по направлению от Минздрава Красноярского края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532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Общий показатель трудоустроившихся на 31.12.2021г.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96,5%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4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51520" y="639204"/>
            <a:ext cx="8784976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государственной итоговой аттестации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ординаторов в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году</a:t>
            </a:r>
          </a:p>
        </p:txBody>
      </p:sp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96284"/>
              </p:ext>
            </p:extLst>
          </p:nvPr>
        </p:nvGraphicFramePr>
        <p:xfrm>
          <a:off x="323626" y="1230179"/>
          <a:ext cx="8640763" cy="15735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00516"/>
                <a:gridCol w="2340247"/>
              </a:tblGrid>
              <a:tr h="28407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выпускников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25636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Отлично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131 (50,6%)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25636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Хорошо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110 (42,5%)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25636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Удовлетворительно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18 (6,9%)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415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Неудовлетворительно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Нет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:) 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81438" y="3075806"/>
            <a:ext cx="8784976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специализированной аккредитации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ординаторов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сим-центра в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98,8% (3 н/я)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51520" y="639205"/>
            <a:ext cx="8784976" cy="492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подготовка ординаторов: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090804"/>
              </p:ext>
            </p:extLst>
          </p:nvPr>
        </p:nvGraphicFramePr>
        <p:xfrm>
          <a:off x="323626" y="1044723"/>
          <a:ext cx="8640763" cy="400352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00516"/>
                <a:gridCol w="2340247"/>
              </a:tblGrid>
              <a:tr h="28407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Учебно-методические межвузовские мероприятия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(кафедра акушерства и гинекологии ИПО, кафедра урологии, андрологии и сексологии ИПО, кафедра госпитальной терапии и клинической иммунологии с курсом ПО)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обучающихся вузов края проведены образовательные семинары</a:t>
                      </a:r>
                    </a:p>
                  </a:txBody>
                  <a:tcPr marL="91443" marR="91443" marT="34286" marB="34286" horzOverflow="overflow"/>
                </a:tc>
              </a:tr>
              <a:tr h="25636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Производственная клиническая практика – ПОЛЕВАЯ ПРАКТИКА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(кафедра педиатрии ИПО, кафедра лучевой диагностики ИПО, кафедра терапии ИПО, кафедра анестезиологии и реаниматологии ИПО, кафедра ЛОР-болезней, кафедра онкологии и лучевой терапии, кафедра госпитальной хирургии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им.А.М.Дыхно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с курсом ПО)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базе 8 МРБ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ординаторов по 7 специальностям – прошли практику с трудовой адаптацией</a:t>
                      </a:r>
                    </a:p>
                  </a:txBody>
                  <a:tcPr marL="91443" marR="91443" marT="34286" marB="34286" horzOverflow="overflow"/>
                </a:tc>
              </a:tr>
              <a:tr h="25636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«Параллельное» ДПО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(кафедра акушерства и гинекологии ИПО, кафедра педиатрии ИПО, кафедра лучевой диагностики ИПО, кафедра терапии ИПО, кафедра кардиологии, функциональной и клинико-лабораторной диагностики ИПО, кафедра управления и экономики здравоохранения ИПО, кафедра онкологии и лучевой терапии, кафедра госпитальной хирургии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им.А.М.Дыхно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с курсом ПО)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ординаторов получают «2-е высшее» по клинической специальности по согласованию с 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51520" y="639205"/>
            <a:ext cx="8784976" cy="492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содействия трудоустройству выпускников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71800" y="1331034"/>
            <a:ext cx="3224517" cy="1425701"/>
            <a:chOff x="5556011" y="932471"/>
            <a:chExt cx="3224517" cy="14257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11" y="958850"/>
              <a:ext cx="1692275" cy="1399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428" y="932471"/>
              <a:ext cx="1562100" cy="14257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15" name="Объект 1"/>
          <p:cNvSpPr txBox="1">
            <a:spLocks/>
          </p:cNvSpPr>
          <p:nvPr/>
        </p:nvSpPr>
        <p:spPr>
          <a:xfrm>
            <a:off x="107504" y="2411000"/>
            <a:ext cx="8928992" cy="130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algn="just">
              <a:buFont typeface="Wingdings" pitchFamily="2" charset="2"/>
              <a:buNone/>
            </a:pPr>
            <a:endParaRPr lang="ru-RU" altLang="ru-RU" sz="1900" dirty="0" smtClean="0">
              <a:latin typeface="Arial" pitchFamily="34" charset="0"/>
              <a:cs typeface="Arial" pitchFamily="34" charset="0"/>
            </a:endParaRPr>
          </a:p>
          <a:p>
            <a:pPr marL="44450" algn="just">
              <a:buFont typeface="Wingdings" pitchFamily="2" charset="2"/>
              <a:buNone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Университет является партнером общероссийской платформы цифровой карьерной среды для университетов, студентов и работодателей с различными SMART-инструментами «</a:t>
            </a:r>
            <a:r>
              <a:rPr lang="ru-RU" altLang="ru-RU" sz="1800" dirty="0" err="1" smtClean="0">
                <a:latin typeface="Arial" pitchFamily="34" charset="0"/>
                <a:cs typeface="Arial" pitchFamily="34" charset="0"/>
              </a:rPr>
              <a:t>Факультетус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  <a:hlinkClick r:id="rId8"/>
              </a:rPr>
              <a:t>https://facultetus.ru/krasgmu</a:t>
            </a:r>
            <a:endParaRPr lang="ru-RU" altLang="ru-RU" sz="1800" dirty="0" smtClean="0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04989" y="3940454"/>
            <a:ext cx="50040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 dirty="0" smtClean="0">
                <a:latin typeface="Arial" pitchFamily="34" charset="0"/>
              </a:rPr>
              <a:t>МЫ в социальных сетях:</a:t>
            </a:r>
            <a:endParaRPr lang="ru-RU" altLang="ru-RU" sz="16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err="1">
                <a:latin typeface="Arial" pitchFamily="34" charset="0"/>
              </a:rPr>
              <a:t>Вконтакте</a:t>
            </a:r>
            <a:r>
              <a:rPr lang="ru-RU" altLang="ru-RU" sz="1600" dirty="0">
                <a:latin typeface="Arial" pitchFamily="34" charset="0"/>
              </a:rPr>
              <a:t>: </a:t>
            </a:r>
            <a:r>
              <a:rPr lang="ru-RU" altLang="ru-RU" sz="1600" u="sng" dirty="0">
                <a:latin typeface="Arial" pitchFamily="34" charset="0"/>
                <a:hlinkClick r:id="rId9"/>
              </a:rPr>
              <a:t>https://vk.com/krasgmu_career</a:t>
            </a:r>
            <a:endParaRPr lang="ru-RU" altLang="ru-RU" sz="16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err="1">
                <a:latin typeface="Arial" pitchFamily="34" charset="0"/>
              </a:rPr>
              <a:t>Телеграм</a:t>
            </a:r>
            <a:r>
              <a:rPr lang="ru-RU" altLang="ru-RU" sz="1600" dirty="0">
                <a:latin typeface="Arial" pitchFamily="34" charset="0"/>
              </a:rPr>
              <a:t>-канал: </a:t>
            </a:r>
            <a:r>
              <a:rPr lang="ru-RU" altLang="ru-RU" sz="1600" dirty="0">
                <a:latin typeface="Arial" pitchFamily="34" charset="0"/>
                <a:hlinkClick r:id="rId10"/>
              </a:rPr>
              <a:t>https://t.me/krasgmu_career</a:t>
            </a:r>
            <a:endParaRPr lang="ru-RU" altLang="ru-RU" sz="16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97849" y="581113"/>
            <a:ext cx="8928992" cy="492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трудоустройства молодых специалистов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70957"/>
              </p:ext>
            </p:extLst>
          </p:nvPr>
        </p:nvGraphicFramePr>
        <p:xfrm>
          <a:off x="179512" y="3430543"/>
          <a:ext cx="8784975" cy="15510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81805"/>
                <a:gridCol w="1172604"/>
                <a:gridCol w="970644"/>
                <a:gridCol w="895979"/>
                <a:gridCol w="1194639"/>
                <a:gridCol w="1269304"/>
              </a:tblGrid>
              <a:tr h="240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3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количество выпускников целевой ординатуры (чел.)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7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Сколько вернулось и работает у заказчика (чел.)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sz="14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4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трудоустройства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  <a:endParaRPr lang="ru-RU" sz="14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90,5%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85,2%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86,1%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95,1%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07987"/>
              </p:ext>
            </p:extLst>
          </p:nvPr>
        </p:nvGraphicFramePr>
        <p:xfrm>
          <a:off x="179513" y="861291"/>
          <a:ext cx="8784975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1008112"/>
                <a:gridCol w="1152128"/>
                <a:gridCol w="1296144"/>
                <a:gridCol w="1080119"/>
              </a:tblGrid>
              <a:tr h="336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 smtClean="0"/>
                        <a:t>Вариант карьеры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i="1" dirty="0" smtClean="0"/>
                        <a:t>Выпускники ВО </a:t>
                      </a:r>
                      <a:endParaRPr lang="ru-RU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i="1" dirty="0" smtClean="0"/>
                        <a:t>Выпускники ординатуры</a:t>
                      </a:r>
                      <a:endParaRPr lang="ru-RU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i="1" dirty="0"/>
                    </a:p>
                  </a:txBody>
                  <a:tcPr/>
                </a:tc>
              </a:tr>
              <a:tr h="336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продолжили обучение</a:t>
                      </a:r>
                      <a:r>
                        <a:rPr lang="ru-RU" baseline="0" dirty="0" smtClean="0"/>
                        <a:t> 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39,4%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-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-</a:t>
                      </a:r>
                      <a:endParaRPr lang="ru-RU" b="0" dirty="0"/>
                    </a:p>
                  </a:txBody>
                  <a:tcPr/>
                </a:tc>
              </a:tr>
              <a:tr h="336838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трудоустроены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96,9%</a:t>
                      </a:r>
                      <a:endParaRPr lang="ru-RU" dirty="0"/>
                    </a:p>
                  </a:txBody>
                  <a:tcPr/>
                </a:tc>
              </a:tr>
              <a:tr h="336838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военная служба по призыву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36838">
                <a:tc>
                  <a:txBody>
                    <a:bodyPr/>
                    <a:lstStyle/>
                    <a:p>
                      <a:r>
                        <a:rPr lang="ru-RU" dirty="0" smtClean="0"/>
                        <a:t>отпуск по уходу за ребенком до 3–х лет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2,3%</a:t>
                      </a:r>
                      <a:endParaRPr lang="ru-RU" dirty="0"/>
                    </a:p>
                  </a:txBody>
                  <a:tcPr/>
                </a:tc>
              </a:tr>
              <a:tr h="336838">
                <a:tc>
                  <a:txBody>
                    <a:bodyPr/>
                    <a:lstStyle/>
                    <a:p>
                      <a:r>
                        <a:rPr lang="ru-RU" dirty="0" smtClean="0"/>
                        <a:t>Уход из профессии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51520" y="639205"/>
            <a:ext cx="8784976" cy="492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РЕШЕНИЯ: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067052"/>
              </p:ext>
            </p:extLst>
          </p:nvPr>
        </p:nvGraphicFramePr>
        <p:xfrm>
          <a:off x="300424" y="1131591"/>
          <a:ext cx="8547004" cy="35691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680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и реализация плана мероприятий по продвижению бренда «ИНСТИТУТ последипломного образования»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5162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Разработка онлайн-сервиса для слушателей системы ДПО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Юрьева Е.А. Титов К.А.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 2022</a:t>
                      </a:r>
                    </a:p>
                  </a:txBody>
                  <a:tcPr marL="91443" marR="91443" marT="34286" marB="34286" horzOverflow="overflow"/>
                </a:tc>
              </a:tr>
              <a:tr h="5162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Внедрение гибридного обучения специалистов в ИПО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Юрьева Е.А.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2022</a:t>
                      </a:r>
                    </a:p>
                  </a:txBody>
                  <a:tcPr marL="91443" marR="91443" marT="34286" marB="34286" horzOverflow="overflow"/>
                </a:tc>
              </a:tr>
              <a:tr h="51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Актуализация программ ДПО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 Харитонова Е.В. 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2022</a:t>
                      </a:r>
                    </a:p>
                  </a:txBody>
                  <a:tcPr marL="91443" marR="91443" marT="34286" marB="34286" horzOverflow="overflow"/>
                </a:tc>
              </a:tr>
              <a:tr h="72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Разработка и реализация плана мероприятий по переходу на систему этапной (дискретной) ординатуры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 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2023</a:t>
                      </a:r>
                    </a:p>
                  </a:txBody>
                  <a:tcPr marL="91443" marR="91443" marT="34286" marB="34286" horzOverflow="overflow"/>
                </a:tc>
              </a:tr>
              <a:tr h="475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Разработка онлайн-сервиса для первичной специализированной аккредитации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 Титов К.А.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2022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0261" y="705666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19" y="3802009"/>
            <a:ext cx="1815654" cy="1341491"/>
          </a:xfrm>
          <a:prstGeom prst="rect">
            <a:avLst/>
          </a:prstGeom>
        </p:spPr>
      </p:pic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814695"/>
              </p:ext>
            </p:extLst>
          </p:nvPr>
        </p:nvGraphicFramePr>
        <p:xfrm>
          <a:off x="298499" y="800804"/>
          <a:ext cx="8547004" cy="49529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432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и реализация плана мероприятий по продвижению бренда «ИНСТИТУТ последипломного образования»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41962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</a:t>
            </a:r>
            <a:r>
              <a:rPr lang="ru-RU" dirty="0" err="1" smtClean="0"/>
              <a:t>Брендбук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43267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– Реклама и информирование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235572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– «Добрый» маркетинг (</a:t>
            </a:r>
            <a:r>
              <a:rPr lang="ru-RU" dirty="0" err="1" smtClean="0"/>
              <a:t>ноомаркетинг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28753" y="4472754"/>
            <a:ext cx="627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– Связи с общественностью и административный ресурс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1" y="496933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511849"/>
              </p:ext>
            </p:extLst>
          </p:nvPr>
        </p:nvGraphicFramePr>
        <p:xfrm>
          <a:off x="202530" y="544591"/>
          <a:ext cx="8547004" cy="49529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432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и реализация плана мероприятий по продвижению бренда «ИНСТИТУТ последипломного образования»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6785"/>
            <a:ext cx="3461845" cy="14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68" y="1601467"/>
            <a:ext cx="3041294" cy="144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6" y="1206836"/>
            <a:ext cx="169622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1300"/>
            <a:ext cx="2278278" cy="11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55" y="3644702"/>
            <a:ext cx="2334763" cy="12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0651"/>
            <a:ext cx="1440160" cy="126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53171"/>
            <a:ext cx="1559017" cy="12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43284" y="557358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511849"/>
              </p:ext>
            </p:extLst>
          </p:nvPr>
        </p:nvGraphicFramePr>
        <p:xfrm>
          <a:off x="202530" y="544591"/>
          <a:ext cx="8547004" cy="49529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432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и реализация плана мероприятий по продвижению бренда «ИНСТИТУТ последипломного образования»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8140" r="34191" b="27051"/>
          <a:stretch/>
        </p:blipFill>
        <p:spPr bwMode="auto">
          <a:xfrm>
            <a:off x="179512" y="1131590"/>
            <a:ext cx="3672408" cy="2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1" t="23861" r="29898" b="40609"/>
          <a:stretch/>
        </p:blipFill>
        <p:spPr bwMode="auto">
          <a:xfrm>
            <a:off x="4169833" y="1995686"/>
            <a:ext cx="4880230" cy="256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42320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Женщин-курсантов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в базе – 3388 шт.,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не актуальные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e-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mail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  адреса – 6,5%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Обратная связь  -  1,5% 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393990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Мужчин-курсантов в базе -1577 ч.,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актуальные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mail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адреса - 5,8%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Обратная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связь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– 2,5%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9965" y="-4309445"/>
            <a:ext cx="564073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082533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последипломного образования сегодня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7844"/>
              </p:ext>
            </p:extLst>
          </p:nvPr>
        </p:nvGraphicFramePr>
        <p:xfrm>
          <a:off x="98781" y="967346"/>
          <a:ext cx="9015930" cy="4124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8768"/>
                <a:gridCol w="5577162"/>
              </a:tblGrid>
              <a:tr h="891213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Программы высшего образования (ординатура)</a:t>
                      </a:r>
                    </a:p>
                    <a:p>
                      <a:pPr marL="0" indent="0" algn="ctr">
                        <a:buNone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– 47 специальностей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516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обучающихся</a:t>
                      </a:r>
                    </a:p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(из них на бюджетной основе  - 246  человек)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1589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2.  Программы дополнительного профессионального образования (повышение квалификации, профессиональная переподготовка)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Высшее образование  –  576 программ:</a:t>
                      </a:r>
                    </a:p>
                    <a:p>
                      <a:pPr marL="285750" indent="-285750" algn="ctr">
                        <a:buFontTx/>
                        <a:buChar char="-"/>
                        <a:defRPr/>
                      </a:pP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Переподготовка – 46 </a:t>
                      </a:r>
                    </a:p>
                    <a:p>
                      <a:pPr marL="285750" indent="-285750" algn="l">
                        <a:buFontTx/>
                        <a:buChar char="-"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Повышение квалификации  - 530 (215 очных + 315 дистанционных)</a:t>
                      </a:r>
                    </a:p>
                    <a:p>
                      <a:pPr algn="l">
                        <a:defRPr/>
                      </a:pP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 Среднее специальное образование – 13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программ</a:t>
                      </a:r>
                    </a:p>
                    <a:p>
                      <a:pPr algn="ctr">
                        <a:defRPr/>
                      </a:pP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8083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3. Прошли обучение </a:t>
                      </a:r>
                    </a:p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(с выдачей документов об образовании)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7237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слушателей, из них: </a:t>
                      </a:r>
                    </a:p>
                    <a:p>
                      <a:pPr marL="285750" indent="-285750" algn="l">
                        <a:buFontTx/>
                        <a:buChar char="-"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 бюджетной основе  - 3354 </a:t>
                      </a:r>
                    </a:p>
                    <a:p>
                      <a:pPr marL="285750" indent="-285750" algn="l">
                        <a:buFontTx/>
                        <a:buChar char="-"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 договорной основе – 3883 (включая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2275 по образовательным сертификатам)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835313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4. Учебно-производственный план по ПК интегрирован в систему НМФО России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Всего реализуется  - 369 программ (18-144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час)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45233" y="526437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25" y="3694336"/>
            <a:ext cx="1815654" cy="1341491"/>
          </a:xfrm>
          <a:prstGeom prst="rect">
            <a:avLst/>
          </a:prstGeom>
        </p:spPr>
      </p:pic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72008"/>
              </p:ext>
            </p:extLst>
          </p:nvPr>
        </p:nvGraphicFramePr>
        <p:xfrm>
          <a:off x="323528" y="597349"/>
          <a:ext cx="8547004" cy="5379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5162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Разработка онлайн-сервиса для слушателей системы ДПО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Юрьева Е.А. Титов К.А.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 2022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" y="1212340"/>
            <a:ext cx="6336704" cy="38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2058" y="1212340"/>
            <a:ext cx="219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Личный кабинет слушателя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9888" y="2135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Электронный каталог программ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2058" y="306466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Единая точка входа через ЕГАИС «</a:t>
            </a:r>
            <a:r>
              <a:rPr lang="ru-RU" dirty="0" err="1" smtClean="0">
                <a:latin typeface="Arial Black" pitchFamily="34" charset="0"/>
              </a:rPr>
              <a:t>ГосУслуги</a:t>
            </a:r>
            <a:r>
              <a:rPr lang="ru-RU" dirty="0" smtClean="0">
                <a:latin typeface="Arial Black" pitchFamily="34" charset="0"/>
              </a:rPr>
              <a:t>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7332" y="43179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кнопка «ОПЛАТИТЬ»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61" y="4429785"/>
            <a:ext cx="580231" cy="5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062949"/>
              </p:ext>
            </p:extLst>
          </p:nvPr>
        </p:nvGraphicFramePr>
        <p:xfrm>
          <a:off x="300424" y="627534"/>
          <a:ext cx="8547004" cy="5379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5162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Внедрение гибридного обучения специалистов в ИПО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Юрьева Е.А.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2022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2585" y="1338609"/>
            <a:ext cx="4251342" cy="3698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Очная форма			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586" y="1843434"/>
            <a:ext cx="4249416" cy="3683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+ Дистанционные технологии	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472" y="2851497"/>
            <a:ext cx="4275209" cy="36988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+ Фронтальный режим стажировок	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472" y="2356197"/>
            <a:ext cx="4278312" cy="36988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+ Самостоятельная работа		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884" y="3364259"/>
            <a:ext cx="4276797" cy="64611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+ Индивидуальное расписание аудиторных занятий		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884" y="4156422"/>
            <a:ext cx="4276797" cy="36988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+ Репетиционные экзамены и ОСК	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884" y="4651722"/>
            <a:ext cx="4264042" cy="3683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+ Дискретные </a:t>
            </a:r>
            <a:r>
              <a:rPr lang="ru-RU"/>
              <a:t>периоды обучения        =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123101" y="1523553"/>
            <a:ext cx="368700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err="1">
                <a:latin typeface="Arial Black" pitchFamily="34" charset="0"/>
              </a:rPr>
              <a:t>Безотрывность</a:t>
            </a:r>
            <a:r>
              <a:rPr lang="ru-RU" sz="1600" dirty="0">
                <a:latin typeface="Arial Black" pitchFamily="34" charset="0"/>
              </a:rPr>
              <a:t> от </a:t>
            </a:r>
            <a:r>
              <a:rPr lang="ru-RU" sz="1600" dirty="0" smtClean="0">
                <a:latin typeface="Arial Black" pitchFamily="34" charset="0"/>
              </a:rPr>
              <a:t>производства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Персонализированное 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образование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600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Arial Black" pitchFamily="34" charset="0"/>
              </a:rPr>
              <a:t>«</a:t>
            </a:r>
            <a:r>
              <a:rPr lang="ru-RU" sz="1600" dirty="0" err="1">
                <a:latin typeface="Arial Black" pitchFamily="34" charset="0"/>
              </a:rPr>
              <a:t>Автопродление</a:t>
            </a:r>
            <a:r>
              <a:rPr lang="ru-RU" sz="1600" dirty="0">
                <a:latin typeface="Arial Black" pitchFamily="34" charset="0"/>
              </a:rPr>
              <a:t>» сроков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43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636167"/>
              </p:ext>
            </p:extLst>
          </p:nvPr>
        </p:nvGraphicFramePr>
        <p:xfrm>
          <a:off x="298499" y="576102"/>
          <a:ext cx="8547004" cy="5379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51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Актуализация программ ДПО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 Харитонова Е.В. 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2022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07998"/>
              </p:ext>
            </p:extLst>
          </p:nvPr>
        </p:nvGraphicFramePr>
        <p:xfrm>
          <a:off x="323528" y="1347614"/>
          <a:ext cx="8352928" cy="35133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86102"/>
                <a:gridCol w="732573"/>
                <a:gridCol w="1058161"/>
                <a:gridCol w="2767499"/>
                <a:gridCol w="569779"/>
                <a:gridCol w="538814"/>
              </a:tblGrid>
              <a:tr h="1305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Наименование ДПП ПК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Трудоемкость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Год утверждения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Наличие в ЭОС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НМФО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Актуализация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1305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Патология шейки матки. Кольпоскопия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6"/>
                        </a:rPr>
                        <a:t>https://krasgmu.ru/index.php?page[common]=content&amp;id=121766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1305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Акушерство и гинекология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7"/>
                        </a:rPr>
                        <a:t>https://krasgmu.ru/index.php?page[common]=content&amp;id=121762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2610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Актуальные вопросы организации деятельности перинатальных центров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8"/>
                        </a:rPr>
                        <a:t>https://cdo.krasgmu.ru/course/view.php?id=1217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2610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Эндокринология в акушерстве и гинекологии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9"/>
                        </a:rPr>
                        <a:t>https://krasgmu.ru/index.php?page[common]=content&amp;id=150590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2610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Гинекология детского и подросткового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0"/>
                        </a:rPr>
                        <a:t>https://krasgmu.ru/index.php?page[common]=content&amp;id=121763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3916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Эстетическая и реконструктивная гинекология. Нехирургические методы коррекции пролапса органов малого таза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1"/>
                        </a:rPr>
                        <a:t>https://krasgmu.ru/index.php?page[common]=content&amp;id=150684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2610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Лечебно-профилактическая помощь и организация работы женской консультации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2"/>
                        </a:rPr>
                        <a:t>https://krasgmu.ru/index.php?page[common]=content&amp;id=121770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3916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Онкогинекология. Организация онкоскрининга новообразований женских половых органов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3"/>
                        </a:rPr>
                        <a:t>https://krasgmu.ru/index.php?page[common]=content&amp;id=170984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5221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Акушерство и гинекология: Организация акушерско-гинекологической помощи. Принципы ведения беременности и родов (1 модуль)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4"/>
                        </a:rPr>
                        <a:t>https://cdo.krasgmu.ru/do/courses/dopolnitelnoe-professionalnoe-obrazovanie/akuserstvo-i-ginekologia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3916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Акушерство и гинекология: Экстренные состояния в акушерской практике (2 модуль)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4"/>
                        </a:rPr>
                        <a:t>https://cdo.krasgmu.ru/do/courses/dopolnitelnoe-professionalnoe-obrazovanie/akuserstvo-i-ginekologia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  <a:tr h="2610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Акушерство и гинекология: Экстренные состояния в гинекологии (3 модуль)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hlinkClick r:id="rId14"/>
                        </a:rPr>
                        <a:t>https://cdo.krasgmu.ru/do/courses/dopolnitelnoe-professionalnoe-obrazovanie/akuserstvo-i-ginekologia 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4" marR="5934" marT="593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7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42999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095283"/>
              </p:ext>
            </p:extLst>
          </p:nvPr>
        </p:nvGraphicFramePr>
        <p:xfrm>
          <a:off x="300424" y="843558"/>
          <a:ext cx="8547004" cy="75132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72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Разработка и реализация плана мероприятий по переходу на систему этапной (дискретной) ординатуры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 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2023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70765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 2021 года проводится замещение ФГОС программ ординатуры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57175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Утверждаемые вновь стандарты отменяют существующие с 01.01.2023 года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007" y="34800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 21.03.2022 году утверждено новых ФГОС ординатуры по 24 специальностям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51520" y="639205"/>
            <a:ext cx="8784976" cy="492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716780"/>
              </p:ext>
            </p:extLst>
          </p:nvPr>
        </p:nvGraphicFramePr>
        <p:xfrm>
          <a:off x="270018" y="616944"/>
          <a:ext cx="8547004" cy="49529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475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Разработка онлайн-сервиса для первичной специализированной аккредитации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 Титов К.А.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2022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  <p:sp>
        <p:nvSpPr>
          <p:cNvPr id="12" name="Объект 1"/>
          <p:cNvSpPr txBox="1">
            <a:spLocks/>
          </p:cNvSpPr>
          <p:nvPr/>
        </p:nvSpPr>
        <p:spPr>
          <a:xfrm>
            <a:off x="179512" y="1759855"/>
            <a:ext cx="568863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Технические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 (приказ Минздрава России от 22.11.2021 № 1081н)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Некомплектность документов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Не обеспечено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машиночитабельное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распознавание реквизитов копии документа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Основание: приказы Минздрава России от 07.10.2015 № 700н и от 16.04.2008 № 176н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Несоответствие указанной специальности номенклатуре специальностей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Основание: Федеральный закон от 21.11.2011 № 323-ФЗ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Несоответствие специалиста требованиям для участия в процедуре ПСА (перерыв в стаже по заявляемой специальности более 5 лет, отсутствие документов, подтверждающих освоение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необходимого количества часов/ЗЕТ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51520" y="1267469"/>
            <a:ext cx="8784976" cy="492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при подаче документов для ПСА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/>
          <a:stretch/>
        </p:blipFill>
        <p:spPr bwMode="auto">
          <a:xfrm>
            <a:off x="5796136" y="1774043"/>
            <a:ext cx="3312490" cy="3145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33142" y="576102"/>
            <a:ext cx="9081569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9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51520" y="639205"/>
            <a:ext cx="8784976" cy="492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РЕШЕНИЯ: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000117"/>
              </p:ext>
            </p:extLst>
          </p:nvPr>
        </p:nvGraphicFramePr>
        <p:xfrm>
          <a:off x="300424" y="1131591"/>
          <a:ext cx="8547004" cy="35691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13017"/>
                <a:gridCol w="1455504"/>
                <a:gridCol w="978483"/>
              </a:tblGrid>
              <a:tr h="680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и реализация плана мероприятий по продвижению бренда «ИНСТИТУТ последипломного образования»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</a:tr>
              <a:tr h="5162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Разработка онлайн-сервиса для слушателей системы ДПО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Юрьева Е.А. Титов К.А.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 2022</a:t>
                      </a:r>
                    </a:p>
                  </a:txBody>
                  <a:tcPr marL="91443" marR="91443" marT="34286" marB="34286" horzOverflow="overflow"/>
                </a:tc>
              </a:tr>
              <a:tr h="5162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Внедрение гибридного обучения специалистов в ИПО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 sz="18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 kern="12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Юрьева Е.А.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2022</a:t>
                      </a:r>
                    </a:p>
                  </a:txBody>
                  <a:tcPr marL="91443" marR="91443" marT="34286" marB="34286" horzOverflow="overflow"/>
                </a:tc>
              </a:tr>
              <a:tr h="51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Актуализация программ ДПО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 Харитонова Е.В. 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2022</a:t>
                      </a:r>
                    </a:p>
                  </a:txBody>
                  <a:tcPr marL="91443" marR="91443" marT="34286" marB="34286" horzOverflow="overflow"/>
                </a:tc>
              </a:tr>
              <a:tr h="72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Разработка и реализация плана мероприятий по переходу на систему этапной (дискретной) ординатуры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И.А. Юрьева Е.А. 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2023</a:t>
                      </a:r>
                    </a:p>
                  </a:txBody>
                  <a:tcPr marL="91443" marR="91443" marT="34286" marB="34286" horzOverflow="overflow"/>
                </a:tc>
              </a:tr>
              <a:tr h="475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Разработка онлайн-сервиса для первичной специализированной аккредитации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 Титов К.А.</a:t>
                      </a:r>
                    </a:p>
                  </a:txBody>
                  <a:tcPr marL="91443" marR="9144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2022</a:t>
                      </a:r>
                    </a:p>
                  </a:txBody>
                  <a:tcPr marL="91443" marR="91443" marT="34286" marB="3428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279E09-F8E8-4D5A-B2F8-06BBFAECCA01}"/>
              </a:ext>
            </a:extLst>
          </p:cNvPr>
          <p:cNvSpPr/>
          <p:nvPr/>
        </p:nvSpPr>
        <p:spPr>
          <a:xfrm>
            <a:off x="0" y="0"/>
            <a:ext cx="9144000" cy="901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9E4AD-72F8-475C-A727-FDCA0A5CF703}"/>
              </a:ext>
            </a:extLst>
          </p:cNvPr>
          <p:cNvSpPr txBox="1"/>
          <p:nvPr/>
        </p:nvSpPr>
        <p:spPr>
          <a:xfrm>
            <a:off x="314459" y="243046"/>
            <a:ext cx="6071695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42619"/>
            <a:ext cx="5143500" cy="9144000"/>
          </a:xfrm>
          <a:prstGeom prst="rect">
            <a:avLst/>
          </a:prstGeom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314459" y="2189135"/>
            <a:ext cx="8829542" cy="2985362"/>
            <a:chOff x="419278" y="2918846"/>
            <a:chExt cx="11772723" cy="398048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8A6AD1D5-4FCE-4435-BD23-0C88F5794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5297" b="44482"/>
            <a:stretch/>
          </p:blipFill>
          <p:spPr>
            <a:xfrm>
              <a:off x="1839133" y="2918846"/>
              <a:ext cx="10352868" cy="398048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4FCA8CA-0A2C-4CD6-9CC1-765323BC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78" y="5302929"/>
              <a:ext cx="4514400" cy="1147174"/>
            </a:xfrm>
            <a:prstGeom prst="rect">
              <a:avLst/>
            </a:prstGeom>
          </p:spPr>
        </p:pic>
        <p:sp>
          <p:nvSpPr>
            <p:cNvPr id="28" name="Подзаголовок 2">
              <a:extLst>
                <a:ext uri="{FF2B5EF4-FFF2-40B4-BE49-F238E27FC236}">
                  <a16:creationId xmlns:a16="http://schemas.microsoft.com/office/drawing/2014/main" xmlns="" id="{60F77279-DD59-4D86-861E-48ECD781AF13}"/>
                </a:ext>
              </a:extLst>
            </p:cNvPr>
            <p:cNvSpPr txBox="1">
              <a:spLocks/>
            </p:cNvSpPr>
            <p:nvPr/>
          </p:nvSpPr>
          <p:spPr>
            <a:xfrm>
              <a:off x="7920204" y="5406725"/>
              <a:ext cx="4214528" cy="1451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НОВАЯ СТУПЕНЬ</a:t>
              </a:r>
              <a:b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ПРОФЕССИОНАЛЬНОГО </a:t>
              </a:r>
              <a:b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 rot="21039560">
            <a:off x="448765" y="1219221"/>
            <a:ext cx="7997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d Script" pitchFamily="2" charset="0"/>
              </a:rPr>
              <a:t>Благодарим за внимание и время! </a:t>
            </a:r>
          </a:p>
          <a:p>
            <a:endParaRPr lang="ru-RU" sz="3600" b="1" dirty="0" smtClean="0">
              <a:solidFill>
                <a:schemeClr val="bg1"/>
              </a:solidFill>
              <a:latin typeface="Bad Script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Bad Script" pitchFamily="2" charset="0"/>
              </a:rPr>
              <a:t>искренне ваш,</a:t>
            </a:r>
            <a:endParaRPr lang="ru-RU" sz="3600" b="1" dirty="0">
              <a:solidFill>
                <a:schemeClr val="bg1"/>
              </a:solidFill>
              <a:latin typeface="Bad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082533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3869450"/>
            <a:ext cx="244792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7237 человек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(7470 в 2020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году)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78194"/>
              </p:ext>
            </p:extLst>
          </p:nvPr>
        </p:nvGraphicFramePr>
        <p:xfrm>
          <a:off x="107504" y="1185247"/>
          <a:ext cx="4701858" cy="3436575"/>
        </p:xfrm>
        <a:graphic>
          <a:graphicData uri="http://schemas.openxmlformats.org/drawingml/2006/table">
            <a:tbl>
              <a:tblPr/>
              <a:tblGrid>
                <a:gridCol w="692909"/>
                <a:gridCol w="912606"/>
                <a:gridCol w="924829"/>
                <a:gridCol w="1085757"/>
                <a:gridCol w="1085757"/>
              </a:tblGrid>
              <a:tr h="41272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1439" marR="51439" marT="0" marB="0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слушателей, обучающихся за счет средств бюджета</a:t>
                      </a:r>
                    </a:p>
                  </a:txBody>
                  <a:tcPr marL="51439" marR="51439" marT="0" marB="0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слушателей  на внебюджетной основе </a:t>
                      </a:r>
                    </a:p>
                  </a:txBody>
                  <a:tcPr marL="51439" marR="51439" marT="0" marB="0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0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51439" marR="51439" marT="0" marB="0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плана в ч/ч (%) </a:t>
                      </a:r>
                    </a:p>
                  </a:txBody>
                  <a:tcPr marL="51439" marR="51439" marT="0" marB="0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для Красноярского края</a:t>
                      </a:r>
                    </a:p>
                  </a:txBody>
                  <a:tcPr marL="51439" marR="51439" marT="0" marB="0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08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3354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3052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3883</a:t>
                      </a:r>
                      <a:endParaRPr lang="ru-R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47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2288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1986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5414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7143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2384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2218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5502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154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3886</a:t>
                      </a:r>
                      <a:endParaRPr lang="ru-RU" sz="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3613</a:t>
                      </a:r>
                      <a:endParaRPr lang="ru-RU" sz="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2827</a:t>
                      </a:r>
                      <a:endParaRPr lang="ru-RU" sz="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59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2433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35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3651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3395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209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3686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3307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2643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224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8497B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8497B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>
                          <a:ln>
                            <a:noFill/>
                          </a:ln>
                          <a:solidFill>
                            <a:srgbClr val="8497B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3850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ln>
                            <a:noFill/>
                          </a:ln>
                          <a:solidFill>
                            <a:srgbClr val="8497B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2163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51437" marR="51437" marT="5357" marB="0" anchor="ctr">
                    <a:lnL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F9DB25-4F0B-4865-A2B5-E97215A0A3CA}"/>
              </a:ext>
            </a:extLst>
          </p:cNvPr>
          <p:cNvSpPr txBox="1"/>
          <p:nvPr/>
        </p:nvSpPr>
        <p:spPr>
          <a:xfrm>
            <a:off x="5004048" y="1923678"/>
            <a:ext cx="4038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Специалистов с ВПО – 99%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Специалистов  с СПО –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1%</a:t>
            </a:r>
          </a:p>
          <a:p>
            <a:endParaRPr lang="ru-RU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91% объема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Гос.задания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- для Красноярского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5722" y="677583"/>
            <a:ext cx="9144000" cy="4437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5722" y="677583"/>
            <a:ext cx="8082533" cy="3483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бюджетного финансирования ДПО (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30095"/>
              </p:ext>
            </p:extLst>
          </p:nvPr>
        </p:nvGraphicFramePr>
        <p:xfrm>
          <a:off x="0" y="987575"/>
          <a:ext cx="9076387" cy="179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627231"/>
              </p:ext>
            </p:extLst>
          </p:nvPr>
        </p:nvGraphicFramePr>
        <p:xfrm>
          <a:off x="1" y="2895786"/>
          <a:ext cx="9109075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76906"/>
              </p:ext>
            </p:extLst>
          </p:nvPr>
        </p:nvGraphicFramePr>
        <p:xfrm>
          <a:off x="539550" y="4677984"/>
          <a:ext cx="7992891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  <a:gridCol w="88809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42837" y="2787774"/>
            <a:ext cx="8082533" cy="3483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внебюджетных доходов ДПО (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736658"/>
            <a:ext cx="9144000" cy="4400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4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082533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внебюджетных доходов в  2021 году </a:t>
            </a:r>
          </a:p>
          <a:p>
            <a:pPr algn="l">
              <a:lnSpc>
                <a:spcPct val="7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(по очным программам  - 20,4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501536"/>
              </p:ext>
            </p:extLst>
          </p:nvPr>
        </p:nvGraphicFramePr>
        <p:xfrm>
          <a:off x="269147" y="736658"/>
          <a:ext cx="8511381" cy="425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9965" y="-4309445"/>
            <a:ext cx="564073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082533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внебюджетных доходов в  2021 году </a:t>
            </a:r>
          </a:p>
          <a:p>
            <a:pPr algn="l">
              <a:lnSpc>
                <a:spcPct val="7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(по дистанционным программам – 10,5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409754"/>
              </p:ext>
            </p:extLst>
          </p:nvPr>
        </p:nvGraphicFramePr>
        <p:xfrm>
          <a:off x="323528" y="870902"/>
          <a:ext cx="8712967" cy="426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506054"/>
              </p:ext>
            </p:extLst>
          </p:nvPr>
        </p:nvGraphicFramePr>
        <p:xfrm>
          <a:off x="323528" y="1889759"/>
          <a:ext cx="204787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9965" y="-4309446"/>
            <a:ext cx="564073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082533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очных программ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96324315"/>
              </p:ext>
            </p:extLst>
          </p:nvPr>
        </p:nvGraphicFramePr>
        <p:xfrm>
          <a:off x="75374" y="918521"/>
          <a:ext cx="9007207" cy="338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78750" y="4155250"/>
            <a:ext cx="7391619" cy="930879"/>
            <a:chOff x="552137" y="3776867"/>
            <a:chExt cx="7391619" cy="930879"/>
          </a:xfrm>
        </p:grpSpPr>
        <p:sp>
          <p:nvSpPr>
            <p:cNvPr id="15" name="TextBox 14"/>
            <p:cNvSpPr txBox="1"/>
            <p:nvPr/>
          </p:nvSpPr>
          <p:spPr>
            <a:xfrm>
              <a:off x="1592248" y="4299942"/>
              <a:ext cx="3002295" cy="40780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России</a:t>
              </a:r>
            </a:p>
            <a:p>
              <a:pPr algn="ctr"/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19466 (ПК) и 59372 (ПП) руб.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4312" y="4299841"/>
              <a:ext cx="3059444" cy="40780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СФО</a:t>
              </a:r>
            </a:p>
            <a:p>
              <a:pPr algn="ctr"/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19600 (ПК) и 58550 (ПП) руб.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6134" y="4346107"/>
              <a:ext cx="1026114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2021 год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2247" y="3776867"/>
              <a:ext cx="3002295" cy="40780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России</a:t>
              </a:r>
            </a:p>
            <a:p>
              <a:pPr algn="ctr"/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19296 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(ПК) и </a:t>
              </a:r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58254 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(ПП) руб.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4312" y="3795886"/>
              <a:ext cx="3059444" cy="40780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СФО</a:t>
              </a:r>
            </a:p>
            <a:p>
              <a:pPr algn="ctr"/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18650 (ПК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 и </a:t>
              </a:r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56650 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(ПП) руб.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137" y="3842051"/>
              <a:ext cx="1026114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2020 год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 flipH="1">
            <a:off x="808771" y="2755119"/>
            <a:ext cx="7723669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9320" y="2139702"/>
            <a:ext cx="7723669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9965" y="-4309445"/>
            <a:ext cx="564073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082533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дистанционных программ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34161774"/>
              </p:ext>
            </p:extLst>
          </p:nvPr>
        </p:nvGraphicFramePr>
        <p:xfrm>
          <a:off x="75536" y="843558"/>
          <a:ext cx="9144000" cy="34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67788" y="4112702"/>
            <a:ext cx="8008428" cy="980963"/>
            <a:chOff x="559120" y="3517693"/>
            <a:chExt cx="8008428" cy="1209193"/>
          </a:xfrm>
        </p:grpSpPr>
        <p:sp>
          <p:nvSpPr>
            <p:cNvPr id="15" name="TextBox 14"/>
            <p:cNvSpPr txBox="1"/>
            <p:nvPr/>
          </p:nvSpPr>
          <p:spPr>
            <a:xfrm>
              <a:off x="1606974" y="4230836"/>
              <a:ext cx="3755518" cy="49605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ДО в России</a:t>
              </a:r>
            </a:p>
            <a:p>
              <a:pPr algn="ctr"/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3623 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руб.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4230836"/>
              <a:ext cx="3059444" cy="49605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ДО в СФО</a:t>
              </a:r>
            </a:p>
            <a:p>
              <a:pPr algn="ctr"/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4002 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руб.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860" y="4307779"/>
              <a:ext cx="1026114" cy="31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2021 год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594" y="3517693"/>
              <a:ext cx="3755519" cy="49605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ДО в России</a:t>
              </a:r>
            </a:p>
            <a:p>
              <a:pPr algn="ctr"/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4499 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руб.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8104" y="3520629"/>
              <a:ext cx="3059444" cy="49605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itchFamily="34" charset="0"/>
                  <a:cs typeface="Arial" pitchFamily="34" charset="0"/>
                </a:rPr>
                <a:t>Средняя стоимость курсов ДО в СФО</a:t>
              </a:r>
            </a:p>
            <a:p>
              <a:pPr algn="ctr"/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4028 </a:t>
              </a:r>
              <a:r>
                <a:rPr lang="ru-RU" sz="1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руб.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9120" y="3597572"/>
              <a:ext cx="1026114" cy="31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2020 год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9965" y="-4309445"/>
            <a:ext cx="564073" cy="9144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5894" y="92245"/>
            <a:ext cx="6259246" cy="36574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800" b="1" kern="0" spc="3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 </a:t>
            </a:r>
            <a:r>
              <a:rPr lang="ru-RU" sz="800" b="1" kern="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ИТОГИ  ДЕЯТЕЛЬНОСТИ </a:t>
            </a:r>
            <a:r>
              <a:rPr lang="ru-RU" sz="800" b="1" kern="0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ПОСЛЕДИПЛОМНОГО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2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0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6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5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5374" y="639204"/>
            <a:ext cx="8961122" cy="1092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внебюджетных доходов в  2020 - 2021 году </a:t>
            </a:r>
          </a:p>
          <a:p>
            <a:pPr algn="l">
              <a:lnSpc>
                <a:spcPct val="7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(по очным программам)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42600" y="987574"/>
            <a:ext cx="8893449" cy="4173297"/>
            <a:chOff x="142600" y="709749"/>
            <a:chExt cx="8893449" cy="4451122"/>
          </a:xfrm>
        </p:grpSpPr>
        <p:graphicFrame>
          <p:nvGraphicFramePr>
            <p:cNvPr id="13" name="Диаграмма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3208362"/>
                </p:ext>
              </p:extLst>
            </p:nvPr>
          </p:nvGraphicFramePr>
          <p:xfrm>
            <a:off x="486696" y="709749"/>
            <a:ext cx="8549353" cy="1800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3220319"/>
                </p:ext>
              </p:extLst>
            </p:nvPr>
          </p:nvGraphicFramePr>
          <p:xfrm>
            <a:off x="486697" y="2571750"/>
            <a:ext cx="8533128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 rot="16200000">
              <a:off x="-258221" y="3584956"/>
              <a:ext cx="1182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2021 год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216568" y="1490759"/>
              <a:ext cx="1026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2020 год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9833" y="1644647"/>
              <a:ext cx="936103" cy="83099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15.04.20 </a:t>
              </a:r>
              <a:r>
                <a:rPr lang="ru-RU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-объявлен мораторий на выдачу </a:t>
              </a:r>
              <a:r>
                <a:rPr lang="ru-RU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сертификатов</a:t>
              </a:r>
            </a:p>
            <a:p>
              <a:pPr algn="ctr"/>
              <a:endParaRPr lang="ru-RU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06724" y="1644646"/>
              <a:ext cx="936103" cy="83099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21.09.20 - отменен мораторий на выдачу </a:t>
              </a:r>
              <a:r>
                <a:rPr lang="ru-RU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сертификатов</a:t>
              </a:r>
            </a:p>
            <a:p>
              <a:pPr algn="ctr"/>
              <a:endParaRPr lang="ru-RU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3688" y="4391428"/>
              <a:ext cx="936103" cy="70788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02.02.21 </a:t>
              </a:r>
              <a:r>
                <a:rPr lang="ru-RU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 введен мораторий на </a:t>
              </a:r>
              <a:r>
                <a:rPr lang="ru-RU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ПА</a:t>
              </a:r>
              <a:endParaRPr lang="ru-RU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06402" y="4329874"/>
              <a:ext cx="1224136" cy="83099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01.06</a:t>
              </a:r>
              <a:r>
                <a:rPr lang="ru-RU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- отменен мораторий на ПА, сертификаты продлены до </a:t>
              </a:r>
              <a:r>
                <a:rPr lang="ru-RU" sz="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31.12.21</a:t>
              </a:r>
              <a:endParaRPr lang="ru-RU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3900</TotalTime>
  <Words>2218</Words>
  <Application>Microsoft Office PowerPoint</Application>
  <PresentationFormat>Экран (16:9)</PresentationFormat>
  <Paragraphs>547</Paragraphs>
  <Slides>26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ЮрьеваЕА</dc:creator>
  <cp:lastModifiedBy>Юрьева</cp:lastModifiedBy>
  <cp:revision>79</cp:revision>
  <cp:lastPrinted>2022-03-23T01:40:42Z</cp:lastPrinted>
  <dcterms:created xsi:type="dcterms:W3CDTF">2021-03-23T06:20:19Z</dcterms:created>
  <dcterms:modified xsi:type="dcterms:W3CDTF">2022-03-23T01:42:26Z</dcterms:modified>
</cp:coreProperties>
</file>