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BC77F-0C0B-112D-CB92-EB604E1DF7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Правописание приставок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CB911B-D7D1-DC9F-403A-39CF919F38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Практика 17</a:t>
            </a:r>
          </a:p>
        </p:txBody>
      </p:sp>
    </p:spTree>
    <p:extLst>
      <p:ext uri="{BB962C8B-B14F-4D97-AF65-F5344CB8AC3E}">
        <p14:creationId xmlns:p14="http://schemas.microsoft.com/office/powerpoint/2010/main" val="3862260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402368-40B5-E4D3-550E-46BC8A42A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524" y="387608"/>
            <a:ext cx="10364451" cy="679192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771E08-5BEC-61ED-1EC6-4B851131D1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6815" y="1066800"/>
            <a:ext cx="11559396" cy="5791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900" b="1" i="0" cap="none" dirty="0">
                <a:effectLst/>
                <a:latin typeface="jost"/>
              </a:rPr>
              <a:t>Выпишите слова, вставляя пропущенные буквы. Распределите эти слова на две группы в зависимости от вида орфограмм. Приставки выделите, объясните их написание, приведите свои примеры на эти правила.</a:t>
            </a:r>
          </a:p>
          <a:p>
            <a:pPr algn="just"/>
            <a:r>
              <a:rPr lang="ru-RU" sz="2900" b="0" i="0" cap="none" dirty="0">
                <a:effectLst/>
                <a:latin typeface="jost"/>
              </a:rPr>
              <a:t>i1. [</a:t>
            </a:r>
            <a:r>
              <a:rPr lang="ru-RU" sz="2900" cap="none" dirty="0">
                <a:latin typeface="jost"/>
              </a:rPr>
              <a:t>Л</a:t>
            </a:r>
            <a:r>
              <a:rPr lang="ru-RU" sz="2900" b="0" i="0" cap="none" dirty="0">
                <a:effectLst/>
                <a:latin typeface="jost"/>
              </a:rPr>
              <a:t>ипочка] Какое </a:t>
            </a:r>
            <a:r>
              <a:rPr lang="ru-RU" sz="2900" b="0" i="0" cap="none" dirty="0" err="1">
                <a:effectLst/>
                <a:latin typeface="jost"/>
              </a:rPr>
              <a:t>пр</a:t>
            </a:r>
            <a:r>
              <a:rPr lang="ru-RU" sz="2900" b="0" i="0" cap="none" dirty="0">
                <a:effectLst/>
                <a:latin typeface="jost"/>
              </a:rPr>
              <a:t>..</a:t>
            </a:r>
            <a:r>
              <a:rPr lang="ru-RU" sz="2900" b="0" i="0" cap="none" dirty="0" err="1">
                <a:effectLst/>
                <a:latin typeface="jost"/>
              </a:rPr>
              <a:t>ятное</a:t>
            </a:r>
            <a:r>
              <a:rPr lang="ru-RU" sz="2900" b="0" i="0" cap="none" dirty="0">
                <a:effectLst/>
                <a:latin typeface="jost"/>
              </a:rPr>
              <a:t> занятие эти танцы! </a:t>
            </a:r>
            <a:r>
              <a:rPr lang="ru-RU" sz="2900" cap="none" dirty="0">
                <a:latin typeface="jost"/>
              </a:rPr>
              <a:t>Что </a:t>
            </a:r>
            <a:r>
              <a:rPr lang="ru-RU" sz="2900" b="0" i="0" cap="none" dirty="0">
                <a:effectLst/>
                <a:latin typeface="jost"/>
              </a:rPr>
              <a:t>может быть во..</a:t>
            </a:r>
            <a:r>
              <a:rPr lang="ru-RU" sz="2900" b="0" i="0" cap="none" dirty="0" err="1">
                <a:effectLst/>
                <a:latin typeface="jost"/>
              </a:rPr>
              <a:t>хитительнее</a:t>
            </a:r>
            <a:r>
              <a:rPr lang="ru-RU" sz="2900" b="0" i="0" cap="none" dirty="0">
                <a:effectLst/>
                <a:latin typeface="jost"/>
              </a:rPr>
              <a:t>? Ну, видишь: если человек с понятием али армейской какой — возьмёшь да и </a:t>
            </a:r>
            <a:r>
              <a:rPr lang="ru-RU" sz="2900" b="0" i="0" cap="none" dirty="0" err="1">
                <a:effectLst/>
                <a:latin typeface="jost"/>
              </a:rPr>
              <a:t>пр..щуришься</a:t>
            </a:r>
            <a:r>
              <a:rPr lang="ru-RU" sz="2900" b="0" i="0" cap="none" dirty="0">
                <a:effectLst/>
                <a:latin typeface="jost"/>
              </a:rPr>
              <a:t>, отвечаешь: «Извольте, с удовольствием!» &lt;...&gt; Да, легко вам </a:t>
            </a:r>
            <a:r>
              <a:rPr lang="ru-RU" sz="2900" b="0" i="0" cap="none" dirty="0" err="1">
                <a:effectLst/>
                <a:latin typeface="jost"/>
              </a:rPr>
              <a:t>ра</a:t>
            </a:r>
            <a:r>
              <a:rPr lang="ru-RU" sz="2900" b="0" i="0" cap="none" dirty="0">
                <a:effectLst/>
                <a:latin typeface="jost"/>
              </a:rPr>
              <a:t>..говаривать, а позвольте спросить, каково мне-то? 2. [Аграфена Кондратьевна] Говори, бе..</a:t>
            </a:r>
            <a:r>
              <a:rPr lang="ru-RU" sz="2900" b="0" i="0" cap="none" dirty="0" err="1">
                <a:effectLst/>
                <a:latin typeface="jost"/>
              </a:rPr>
              <a:t>стыжие</a:t>
            </a:r>
            <a:r>
              <a:rPr lang="ru-RU" sz="2900" b="0" i="0" cap="none" dirty="0">
                <a:effectLst/>
                <a:latin typeface="jost"/>
              </a:rPr>
              <a:t> твои глаза, с чего у тебя взгляд-то такой завистливый? 3. [Липочка] Вы, я воображаю, </a:t>
            </a:r>
            <a:r>
              <a:rPr lang="ru-RU" sz="2900" b="0" i="0" cap="none" dirty="0" err="1">
                <a:effectLst/>
                <a:latin typeface="jost"/>
              </a:rPr>
              <a:t>пр..плетёте</a:t>
            </a:r>
            <a:r>
              <a:rPr lang="ru-RU" sz="2900" b="0" i="0" cap="none" dirty="0">
                <a:effectLst/>
                <a:latin typeface="jost"/>
              </a:rPr>
              <a:t> скоро всех будочников. &lt;...&gt; что, вам угодно ..</a:t>
            </a:r>
            <a:r>
              <a:rPr lang="ru-RU" sz="2900" b="0" i="0" cap="none" dirty="0" err="1">
                <a:effectLst/>
                <a:latin typeface="jost"/>
              </a:rPr>
              <a:t>провадить</a:t>
            </a:r>
            <a:r>
              <a:rPr lang="ru-RU" sz="2900" b="0" i="0" cap="none" dirty="0">
                <a:effectLst/>
                <a:latin typeface="jost"/>
              </a:rPr>
              <a:t> меня на тот свет прежде времени, извести своими капризами? 4. [</a:t>
            </a:r>
            <a:r>
              <a:rPr lang="ru-RU" sz="2900" b="0" i="0" cap="none" dirty="0" err="1">
                <a:effectLst/>
                <a:latin typeface="jost"/>
              </a:rPr>
              <a:t>Фоминишна</a:t>
            </a:r>
            <a:r>
              <a:rPr lang="ru-RU" sz="2900" b="0" i="0" cap="none" dirty="0">
                <a:effectLst/>
                <a:latin typeface="jost"/>
              </a:rPr>
              <a:t>] А я, матушка Аграфена Кондратьевна, вот что думаю: не </a:t>
            </a:r>
            <a:r>
              <a:rPr lang="ru-RU" sz="2900" b="0" i="0" cap="none" dirty="0" err="1">
                <a:effectLst/>
                <a:latin typeface="jost"/>
              </a:rPr>
              <a:t>пр..гожее</a:t>
            </a:r>
            <a:r>
              <a:rPr lang="ru-RU" sz="2900" b="0" i="0" cap="none" dirty="0">
                <a:effectLst/>
                <a:latin typeface="jost"/>
              </a:rPr>
              <a:t> ли будет подать </a:t>
            </a:r>
            <a:r>
              <a:rPr lang="ru-RU" sz="2900" b="0" i="0" cap="none" dirty="0" err="1">
                <a:effectLst/>
                <a:latin typeface="jost"/>
              </a:rPr>
              <a:t>бальсанцу</a:t>
            </a:r>
            <a:r>
              <a:rPr lang="ru-RU" sz="2900" b="0" i="0" cap="none" dirty="0">
                <a:effectLst/>
                <a:latin typeface="jost"/>
              </a:rPr>
              <a:t> с селёдочкой. 5. [Устинья Наумовна] Маменька-то вот, Аграфена Кондратьевна, тоже норовит в своё удовольствие: подавай ты ей бе..</a:t>
            </a:r>
            <a:r>
              <a:rPr lang="ru-RU" sz="2900" b="0" i="0" cap="none" dirty="0" err="1">
                <a:effectLst/>
                <a:latin typeface="jost"/>
              </a:rPr>
              <a:t>пременно</a:t>
            </a:r>
            <a:r>
              <a:rPr lang="ru-RU" sz="2900" b="0" i="0" cap="none" dirty="0">
                <a:effectLst/>
                <a:latin typeface="jost"/>
              </a:rPr>
              <a:t> купца, да чтобы был жалованный, да лошадей бы хороших держал, да и лоб-то крестил бы по-старинному. 6. </a:t>
            </a:r>
            <a:r>
              <a:rPr lang="en-US" sz="2900" b="0" i="0" cap="none" dirty="0">
                <a:effectLst/>
                <a:latin typeface="jost"/>
              </a:rPr>
              <a:t>[</a:t>
            </a:r>
            <a:r>
              <a:rPr lang="ru-RU" sz="2900" b="0" i="0" cap="none" dirty="0" err="1">
                <a:effectLst/>
                <a:latin typeface="jost"/>
              </a:rPr>
              <a:t>Фоминишна</a:t>
            </a:r>
            <a:r>
              <a:rPr lang="ru-RU" sz="2900" b="0" i="0" cap="none" dirty="0">
                <a:effectLst/>
                <a:latin typeface="jost"/>
              </a:rPr>
              <a:t>] Никак ты плакать ..</a:t>
            </a:r>
            <a:r>
              <a:rPr lang="ru-RU" sz="2900" b="0" i="0" cap="none" dirty="0" err="1">
                <a:effectLst/>
                <a:latin typeface="jost"/>
              </a:rPr>
              <a:t>бираешься</a:t>
            </a:r>
            <a:r>
              <a:rPr lang="ru-RU" sz="2900" b="0" i="0" cap="none" dirty="0">
                <a:effectLst/>
                <a:latin typeface="jost"/>
              </a:rPr>
              <a:t>? 7. [Аграфена Кондратьевна]</a:t>
            </a:r>
            <a:r>
              <a:rPr lang="ru-RU" sz="2900" b="0" i="0" cap="none" dirty="0" err="1">
                <a:effectLst/>
                <a:latin typeface="jost"/>
              </a:rPr>
              <a:t>Спр</a:t>
            </a:r>
            <a:r>
              <a:rPr lang="ru-RU" sz="2900" b="0" i="0" cap="none" dirty="0">
                <a:effectLst/>
                <a:latin typeface="jost"/>
              </a:rPr>
              <a:t>..</a:t>
            </a:r>
            <a:r>
              <a:rPr lang="ru-RU" sz="2900" b="0" i="0" cap="none" dirty="0" err="1">
                <a:effectLst/>
                <a:latin typeface="jost"/>
              </a:rPr>
              <a:t>вередничает</a:t>
            </a:r>
            <a:r>
              <a:rPr lang="ru-RU" sz="2900" b="0" i="0" cap="none" dirty="0">
                <a:effectLst/>
                <a:latin typeface="jost"/>
              </a:rPr>
              <a:t>. 8. [Устинья Наумовна] Да тебе-то оно не годится, по красоте-то твоей совсем не такое надобно, — и..</a:t>
            </a:r>
            <a:r>
              <a:rPr lang="ru-RU" sz="2900" b="0" i="0" cap="none" dirty="0" err="1">
                <a:effectLst/>
                <a:latin typeface="jost"/>
              </a:rPr>
              <a:t>чезни</a:t>
            </a:r>
            <a:r>
              <a:rPr lang="ru-RU" sz="2900" b="0" i="0" cap="none" dirty="0">
                <a:effectLst/>
                <a:latin typeface="jost"/>
              </a:rPr>
              <a:t> душа, коли лгу. 9. [Аграфена Кондратьевна] </a:t>
            </a:r>
            <a:r>
              <a:rPr lang="ru-RU" sz="2900" cap="none" dirty="0" err="1">
                <a:latin typeface="jost"/>
              </a:rPr>
              <a:t>И</a:t>
            </a:r>
            <a:r>
              <a:rPr lang="ru-RU" sz="2900" b="0" i="0" cap="none" dirty="0" err="1">
                <a:effectLst/>
                <a:latin typeface="jost"/>
              </a:rPr>
              <a:t>..сохнешь</a:t>
            </a:r>
            <a:r>
              <a:rPr lang="ru-RU" sz="2900" b="0" i="0" cap="none" dirty="0">
                <a:effectLst/>
                <a:latin typeface="jost"/>
              </a:rPr>
              <a:t> ведь и с деньгами-то, не </a:t>
            </a:r>
            <a:r>
              <a:rPr lang="ru-RU" sz="2900" b="0" i="0" cap="none" dirty="0" err="1">
                <a:effectLst/>
                <a:latin typeface="jost"/>
              </a:rPr>
              <a:t>доживя</a:t>
            </a:r>
            <a:r>
              <a:rPr lang="ru-RU" sz="2900" b="0" i="0" cap="none" dirty="0">
                <a:effectLst/>
                <a:latin typeface="jost"/>
              </a:rPr>
              <a:t> веку. 10. [Подхалюзин</a:t>
            </a:r>
            <a:r>
              <a:rPr lang="ru-RU" sz="2900" b="0" i="0" cap="none">
                <a:effectLst/>
                <a:latin typeface="jost"/>
              </a:rPr>
              <a:t>] А </a:t>
            </a:r>
            <a:r>
              <a:rPr lang="ru-RU" sz="2900" b="0" i="0" cap="none" dirty="0">
                <a:effectLst/>
                <a:latin typeface="jost"/>
              </a:rPr>
              <a:t>за этого высватаете, так беды наживёте, что после и не </a:t>
            </a:r>
            <a:r>
              <a:rPr lang="ru-RU" sz="2900" b="0" i="0" cap="none" dirty="0" err="1">
                <a:effectLst/>
                <a:latin typeface="jost"/>
              </a:rPr>
              <a:t>ра</a:t>
            </a:r>
            <a:r>
              <a:rPr lang="ru-RU" sz="2900" b="0" i="0" cap="none" dirty="0">
                <a:effectLst/>
                <a:latin typeface="jost"/>
              </a:rPr>
              <a:t>..хлебаете.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4644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74344-B91E-F7B7-AA90-97F08E419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596177"/>
          </a:xfrm>
        </p:spPr>
        <p:txBody>
          <a:bodyPr/>
          <a:lstStyle/>
          <a:p>
            <a:r>
              <a:rPr lang="ru-RU" dirty="0"/>
              <a:t>Правописание приставок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017247-6FC5-4D22-06F6-990C85D9C3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69675"/>
            <a:ext cx="10363826" cy="5486399"/>
          </a:xfrm>
        </p:spPr>
        <p:txBody>
          <a:bodyPr>
            <a:normAutofit/>
          </a:bodyPr>
          <a:lstStyle/>
          <a:p>
            <a:pPr algn="just"/>
            <a:r>
              <a:rPr lang="ru-RU" sz="2800" cap="none" dirty="0"/>
              <a:t>В соответствии с морфологическим принципом русского правописания согласные и гласные в большинстве приставок пишутся одинаково, не отражая изменения произношения. Например: </a:t>
            </a:r>
            <a:r>
              <a:rPr lang="ru-RU" sz="2800" i="1" cap="none" dirty="0"/>
              <a:t>срубить, сжать, вперед, забежать, обрубить, переслать, представить</a:t>
            </a:r>
            <a:r>
              <a:rPr lang="ru-RU" sz="2800" cap="none" dirty="0"/>
              <a:t>.</a:t>
            </a:r>
          </a:p>
          <a:p>
            <a:pPr algn="just"/>
            <a:r>
              <a:rPr lang="ru-RU" sz="2800" cap="none" dirty="0"/>
              <a:t>Приставки на </a:t>
            </a:r>
            <a:r>
              <a:rPr lang="ru-RU" sz="2800" b="1" cap="none" dirty="0"/>
              <a:t>З (без, воз/</a:t>
            </a:r>
            <a:r>
              <a:rPr lang="ru-RU" sz="2800" b="1" cap="none" dirty="0" err="1"/>
              <a:t>вз</a:t>
            </a:r>
            <a:r>
              <a:rPr lang="ru-RU" sz="2800" b="1" cap="none" dirty="0"/>
              <a:t>, из, низ, чрез/через, раз)</a:t>
            </a:r>
            <a:r>
              <a:rPr lang="ru-RU" sz="2800" cap="none" dirty="0"/>
              <a:t> пишутся с буквой </a:t>
            </a:r>
            <a:r>
              <a:rPr lang="ru-RU" sz="2800" b="1" cap="none" dirty="0"/>
              <a:t>З</a:t>
            </a:r>
            <a:r>
              <a:rPr lang="ru-RU" sz="2800" cap="none" dirty="0"/>
              <a:t> перед гласными и звонкими согласными и с буквой </a:t>
            </a:r>
            <a:r>
              <a:rPr lang="ru-RU" sz="2800" b="1" cap="none" dirty="0"/>
              <a:t>С</a:t>
            </a:r>
            <a:r>
              <a:rPr lang="ru-RU" sz="2800" cap="none" dirty="0"/>
              <a:t> перед глухими согласными. Например: </a:t>
            </a:r>
            <a:r>
              <a:rPr lang="ru-RU" sz="2800" i="1" cap="none" dirty="0"/>
              <a:t>безбрежный – беспомощный, чрезмерный – чересчур, низвергать – ниспровергать.</a:t>
            </a:r>
          </a:p>
        </p:txBody>
      </p:sp>
    </p:spTree>
    <p:extLst>
      <p:ext uri="{BB962C8B-B14F-4D97-AF65-F5344CB8AC3E}">
        <p14:creationId xmlns:p14="http://schemas.microsoft.com/office/powerpoint/2010/main" val="83301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3739BC-BCFE-180F-161A-44375DA60D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396816"/>
            <a:ext cx="10363826" cy="584266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cap="none" dirty="0"/>
              <a:t>В приставке </a:t>
            </a:r>
            <a:r>
              <a:rPr lang="ru-RU" sz="3200" b="1" cap="none" dirty="0"/>
              <a:t>раз/рас, роз/рос </a:t>
            </a:r>
            <a:r>
              <a:rPr lang="ru-RU" sz="3200" cap="none" dirty="0"/>
              <a:t>под ударением, когда слышится </a:t>
            </a:r>
            <a:r>
              <a:rPr lang="ru-RU" sz="3200" b="1" cap="none" dirty="0"/>
              <a:t>О</a:t>
            </a:r>
            <a:r>
              <a:rPr lang="ru-RU" sz="3200" cap="none" dirty="0"/>
              <a:t>, пишется</a:t>
            </a:r>
            <a:r>
              <a:rPr lang="ru-RU" sz="3200" b="1" cap="none" dirty="0"/>
              <a:t> О</a:t>
            </a:r>
            <a:r>
              <a:rPr lang="ru-RU" sz="3200" cap="none" dirty="0"/>
              <a:t>, без ударения пишется </a:t>
            </a:r>
            <a:r>
              <a:rPr lang="ru-RU" sz="3200" b="1" cap="none" dirty="0"/>
              <a:t>А</a:t>
            </a:r>
            <a:r>
              <a:rPr lang="ru-RU" sz="3200" cap="none" dirty="0"/>
              <a:t>. Например: </a:t>
            </a:r>
            <a:r>
              <a:rPr lang="ru-RU" sz="3200" i="1" cap="none" dirty="0"/>
              <a:t>розвальни – развал, роспись – расписка, розыгрыш – разыгрывать</a:t>
            </a:r>
            <a:r>
              <a:rPr lang="ru-RU" sz="3200" cap="none" dirty="0"/>
              <a:t>. </a:t>
            </a:r>
          </a:p>
          <a:p>
            <a:pPr algn="just"/>
            <a:r>
              <a:rPr lang="ru-RU" sz="3200" cap="none" dirty="0"/>
              <a:t>Правописание гласных </a:t>
            </a:r>
            <a:r>
              <a:rPr lang="ru-RU" sz="3200" b="1" cap="none" dirty="0"/>
              <a:t>о, а</a:t>
            </a:r>
            <a:r>
              <a:rPr lang="ru-RU" sz="3200" cap="none" dirty="0"/>
              <a:t> в приставках </a:t>
            </a:r>
            <a:r>
              <a:rPr lang="ru-RU" sz="3200" b="1" cap="none" dirty="0"/>
              <a:t>про/</a:t>
            </a:r>
            <a:r>
              <a:rPr lang="ru-RU" sz="3200" b="1" cap="none" dirty="0" err="1"/>
              <a:t>пра</a:t>
            </a:r>
            <a:r>
              <a:rPr lang="ru-RU" sz="3200" b="1" cap="none" dirty="0"/>
              <a:t> </a:t>
            </a:r>
            <a:r>
              <a:rPr lang="ru-RU" sz="3200" cap="none" dirty="0"/>
              <a:t>зависит от значения, которое вносит приставка в слово. Приставка </a:t>
            </a:r>
            <a:r>
              <a:rPr lang="ru-RU" sz="3200" b="1" cap="none" dirty="0"/>
              <a:t>про</a:t>
            </a:r>
            <a:r>
              <a:rPr lang="ru-RU" sz="3200" cap="none" dirty="0"/>
              <a:t> многозначна и встречается часто. Приставка </a:t>
            </a:r>
            <a:r>
              <a:rPr lang="ru-RU" sz="3200" b="1" cap="none" dirty="0" err="1"/>
              <a:t>пра</a:t>
            </a:r>
            <a:r>
              <a:rPr lang="ru-RU" sz="3200" cap="none" dirty="0"/>
              <a:t> употребляется редко, она указывает на давность, древность эпох, явлений, лиц. Например: </a:t>
            </a:r>
            <a:r>
              <a:rPr lang="ru-RU" sz="3200" i="1" cap="none" dirty="0"/>
              <a:t>провести, прокормить, прадед, праязык.</a:t>
            </a:r>
          </a:p>
        </p:txBody>
      </p:sp>
    </p:spTree>
    <p:extLst>
      <p:ext uri="{BB962C8B-B14F-4D97-AF65-F5344CB8AC3E}">
        <p14:creationId xmlns:p14="http://schemas.microsoft.com/office/powerpoint/2010/main" val="48338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A434F7-D041-7790-534C-B443E57DF6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759126"/>
            <a:ext cx="10363826" cy="5808162"/>
          </a:xfrm>
        </p:spPr>
        <p:txBody>
          <a:bodyPr>
            <a:normAutofit fontScale="85000" lnSpcReduction="20000"/>
          </a:bodyPr>
          <a:lstStyle/>
          <a:p>
            <a:r>
              <a:rPr lang="ru-RU" sz="3200" b="1" cap="none" dirty="0"/>
              <a:t>Пре:</a:t>
            </a:r>
            <a:endParaRPr lang="ru-RU" sz="3200" cap="none" dirty="0"/>
          </a:p>
          <a:p>
            <a:r>
              <a:rPr lang="ru-RU" sz="3200" cap="none" dirty="0"/>
              <a:t>А) высокая степень действия или качества (синонимична словам очень, весьма);</a:t>
            </a:r>
          </a:p>
          <a:p>
            <a:r>
              <a:rPr lang="ru-RU" sz="3200" cap="none" dirty="0"/>
              <a:t>Б) близка по значению приставке пере;</a:t>
            </a:r>
          </a:p>
          <a:p>
            <a:r>
              <a:rPr lang="ru-RU" sz="3200" b="1" cap="none" dirty="0"/>
              <a:t>При:</a:t>
            </a:r>
            <a:endParaRPr lang="ru-RU" sz="3200" cap="none" dirty="0"/>
          </a:p>
          <a:p>
            <a:r>
              <a:rPr lang="ru-RU" sz="3200" cap="none" dirty="0"/>
              <a:t>А) близость, пространственная смежность;</a:t>
            </a:r>
          </a:p>
          <a:p>
            <a:r>
              <a:rPr lang="ru-RU" sz="3200" cap="none" dirty="0"/>
              <a:t>Б) прибавление, присоединение, приближение;</a:t>
            </a:r>
          </a:p>
          <a:p>
            <a:r>
              <a:rPr lang="ru-RU" sz="3200" cap="none" dirty="0"/>
              <a:t>В) совершение действия не в полной мере;</a:t>
            </a:r>
          </a:p>
          <a:p>
            <a:r>
              <a:rPr lang="ru-RU" sz="3200" cap="none" dirty="0"/>
              <a:t>Г) совершение действия в полной мере, до конца;</a:t>
            </a:r>
          </a:p>
          <a:p>
            <a:r>
              <a:rPr lang="ru-RU" sz="3200" cap="none" dirty="0"/>
              <a:t>Д) совершение действия, предусмотренного в чьих-либо интересах.</a:t>
            </a:r>
          </a:p>
        </p:txBody>
      </p:sp>
    </p:spTree>
    <p:extLst>
      <p:ext uri="{BB962C8B-B14F-4D97-AF65-F5344CB8AC3E}">
        <p14:creationId xmlns:p14="http://schemas.microsoft.com/office/powerpoint/2010/main" val="293316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9BEA89-956D-635E-A735-3B21DD5311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87260"/>
            <a:ext cx="10363826" cy="4652224"/>
          </a:xfrm>
        </p:spPr>
        <p:txBody>
          <a:bodyPr>
            <a:normAutofit/>
          </a:bodyPr>
          <a:lstStyle/>
          <a:p>
            <a:pPr algn="just"/>
            <a:r>
              <a:rPr lang="ru-RU" sz="3200" cap="none" dirty="0"/>
              <a:t>Следует различать близкие по звучанию, но разные по значению слова: </a:t>
            </a:r>
            <a:r>
              <a:rPr lang="ru-RU" sz="3200" i="1" cap="none" dirty="0"/>
              <a:t>преклонение – </a:t>
            </a:r>
            <a:r>
              <a:rPr lang="ru-RU" sz="3200" i="1" cap="none" dirty="0" err="1"/>
              <a:t>приклонение</a:t>
            </a:r>
            <a:r>
              <a:rPr lang="ru-RU" sz="3200" i="1" cap="none" dirty="0"/>
              <a:t>, презрение – призрение, преходящий – приходящий, претворить – притворить, преемник – приемник</a:t>
            </a:r>
            <a:r>
              <a:rPr lang="ru-RU" sz="3200" cap="none" dirty="0"/>
              <a:t>.</a:t>
            </a:r>
          </a:p>
          <a:p>
            <a:pPr algn="just"/>
            <a:r>
              <a:rPr lang="ru-RU" sz="3200" cap="none" dirty="0"/>
              <a:t>Некоторые слова надо запомнить: </a:t>
            </a:r>
            <a:r>
              <a:rPr lang="ru-RU" sz="3200" i="1" cap="none" dirty="0"/>
              <a:t>присягать, приспешник, пресловутый, пресмыкаться.</a:t>
            </a:r>
          </a:p>
          <a:p>
            <a:pPr algn="just"/>
            <a:endParaRPr lang="ru-RU" sz="2800" cap="none" dirty="0"/>
          </a:p>
        </p:txBody>
      </p:sp>
    </p:spTree>
    <p:extLst>
      <p:ext uri="{BB962C8B-B14F-4D97-AF65-F5344CB8AC3E}">
        <p14:creationId xmlns:p14="http://schemas.microsoft.com/office/powerpoint/2010/main" val="71478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18F0C-5176-F1B5-3889-EDC8ADDA9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87550E-D65C-4EF4-A0C0-A37A3945D4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25283"/>
            <a:ext cx="10363826" cy="4658263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Разместите слова по трем столбикам: а) с приставками, не меняющими на письме согласного; б) с приставками на з-с; в) с приставками на гласный.</a:t>
            </a: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Бе…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вкусица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…жечь дотла, бе…жалостный, бе…форменный, бе…шумный, о…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текаемый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во…зрение, во…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стание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на…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смотрщик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н…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слаждение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во…торжествовать, п…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дучить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о…блеск, и…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жога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и…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подтишка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по…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писчик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по…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шипник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бе…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кормица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исшествие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ни…падать, 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свещать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дельщина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пре…почтение, пре…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шественник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чере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полосица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чере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…седельник, з…движка, з…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чинщик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пер…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мирие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пер…шеек, 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ра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…знакомиться, 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ра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творять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ра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…щелина, д…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веренный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д…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верчивый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ра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…чёт, 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ра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…считать, </a:t>
            </a:r>
            <a:r>
              <a:rPr lang="ru-RU" sz="24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ра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…хвораться, бе…кровный.</a:t>
            </a:r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297048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FB10B-50B7-10BA-9611-AA1ECBFB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068CEB-A62E-5A8F-75AC-D1F13A7324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3079" y="1811547"/>
            <a:ext cx="11335110" cy="442793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Перепишите, заменяя выделенные слова или словосочетания другими с приставками пре и при. Объясните значение приставок во вновь образованных словах.</a:t>
            </a:r>
          </a:p>
          <a:p>
            <a:pPr algn="just"/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Участок </a:t>
            </a:r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при усадьбе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полоса </a:t>
            </a:r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при береге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город </a:t>
            </a:r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около волги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 </a:t>
            </a:r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слегка затворить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дверь, </a:t>
            </a:r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чуть открыть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окно, </a:t>
            </a:r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очень странный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случай, </a:t>
            </a:r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сделать ручным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дикое животное, </a:t>
            </a:r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быстро проходящее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явление, </a:t>
            </a:r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загородить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дорогу, </a:t>
            </a:r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 избытком насытиться</a:t>
            </a:r>
            <a:r>
              <a:rPr lang="ru-RU" sz="2800" cap="none" dirty="0">
                <a:solidFill>
                  <a:srgbClr val="363636"/>
                </a:solidFill>
                <a:latin typeface="tahoma" panose="020B0604030504040204" pitchFamily="34" charset="0"/>
              </a:rPr>
              <a:t> 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чем-нибудь, </a:t>
            </a:r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значительно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переоценить, </a:t>
            </a:r>
            <a:b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</a:br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увеличить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опасность.</a:t>
            </a:r>
          </a:p>
        </p:txBody>
      </p:sp>
    </p:spTree>
    <p:extLst>
      <p:ext uri="{BB962C8B-B14F-4D97-AF65-F5344CB8AC3E}">
        <p14:creationId xmlns:p14="http://schemas.microsoft.com/office/powerpoint/2010/main" val="253230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92A2A-ECBB-422F-4F5F-FBC301C2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B3FD35-C211-1E74-950A-4143140A47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73191"/>
            <a:ext cx="10363826" cy="5365631"/>
          </a:xfrm>
        </p:spPr>
        <p:txBody>
          <a:bodyPr>
            <a:normAutofit/>
          </a:bodyPr>
          <a:lstStyle/>
          <a:p>
            <a:pPr algn="just"/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Перепишите, вставляя, где необходимо, пропущенные буквы.</a:t>
            </a:r>
          </a:p>
          <a:p>
            <a:pPr algn="just"/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меж…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нститутский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небез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звестный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раз…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грать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под…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тожить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сверх…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нтересный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вз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…мать, дез…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нформировать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контр…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гра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пед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нститут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с…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мпровизировать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без…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нтересный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транс…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ндийский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пред…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дущий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сан…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нспекция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вз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грать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пост….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нфарктный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с…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змальства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пост…</a:t>
            </a:r>
            <a:r>
              <a:rPr lang="ru-RU" sz="2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мпрессионизм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04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A5789-0B84-D7A6-E0D5-5838FBA5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465558-EBD0-29E8-2ECA-68FD165D39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970277"/>
            <a:ext cx="10363826" cy="4085466"/>
          </a:xfrm>
        </p:spPr>
        <p:txBody>
          <a:bodyPr>
            <a:normAutofit/>
          </a:bodyPr>
          <a:lstStyle/>
          <a:p>
            <a:pPr algn="just"/>
            <a:r>
              <a:rPr lang="ru-RU" sz="28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Составьте предложения с парами слов, демонстрируя различие в их значении.</a:t>
            </a:r>
          </a:p>
          <a:p>
            <a:pPr algn="just"/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Преемник - приёмник, предел - придел, преуменьшить - приуменьшить, презирать - призирать, преумножить - приумножить, пребывать - прибывать, предать - придать, претворить - притворить, преходящий - приходящий.</a:t>
            </a:r>
          </a:p>
        </p:txBody>
      </p:sp>
    </p:spTree>
    <p:extLst>
      <p:ext uri="{BB962C8B-B14F-4D97-AF65-F5344CB8AC3E}">
        <p14:creationId xmlns:p14="http://schemas.microsoft.com/office/powerpoint/2010/main" val="377692438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1087</TotalTime>
  <Words>1012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jost</vt:lpstr>
      <vt:lpstr>tahoma</vt:lpstr>
      <vt:lpstr>Tw Cen MT</vt:lpstr>
      <vt:lpstr>Капля</vt:lpstr>
      <vt:lpstr>Правописание приставок</vt:lpstr>
      <vt:lpstr>Правописание приставок</vt:lpstr>
      <vt:lpstr>Презентация PowerPoint</vt:lpstr>
      <vt:lpstr>Презентация PowerPoint</vt:lpstr>
      <vt:lpstr>Презентация PowerPoint</vt:lpstr>
      <vt:lpstr>Задание 1</vt:lpstr>
      <vt:lpstr>Задание 2</vt:lpstr>
      <vt:lpstr>Задание 3</vt:lpstr>
      <vt:lpstr>Задание 4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и орфоэпия</dc:title>
  <dc:creator>Anastasiia Belozor</dc:creator>
  <cp:lastModifiedBy>Anastasiia Belozor</cp:lastModifiedBy>
  <cp:revision>13</cp:revision>
  <dcterms:created xsi:type="dcterms:W3CDTF">2023-08-31T05:47:59Z</dcterms:created>
  <dcterms:modified xsi:type="dcterms:W3CDTF">2023-10-02T09:53:42Z</dcterms:modified>
</cp:coreProperties>
</file>