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7" r:id="rId2"/>
    <p:sldId id="258" r:id="rId3"/>
    <p:sldId id="380" r:id="rId4"/>
    <p:sldId id="317" r:id="rId5"/>
    <p:sldId id="319" r:id="rId6"/>
    <p:sldId id="316" r:id="rId7"/>
    <p:sldId id="381" r:id="rId8"/>
    <p:sldId id="379" r:id="rId9"/>
    <p:sldId id="377" r:id="rId10"/>
    <p:sldId id="378" r:id="rId11"/>
    <p:sldId id="321" r:id="rId12"/>
    <p:sldId id="323" r:id="rId13"/>
    <p:sldId id="324" r:id="rId14"/>
    <p:sldId id="322" r:id="rId15"/>
    <p:sldId id="369" r:id="rId16"/>
    <p:sldId id="300" r:id="rId17"/>
    <p:sldId id="325" r:id="rId18"/>
    <p:sldId id="326" r:id="rId19"/>
    <p:sldId id="332" r:id="rId20"/>
    <p:sldId id="331" r:id="rId21"/>
    <p:sldId id="334" r:id="rId22"/>
    <p:sldId id="333" r:id="rId23"/>
    <p:sldId id="335" r:id="rId24"/>
    <p:sldId id="260" r:id="rId25"/>
    <p:sldId id="318" r:id="rId26"/>
    <p:sldId id="263" r:id="rId27"/>
    <p:sldId id="354" r:id="rId28"/>
    <p:sldId id="328" r:id="rId29"/>
    <p:sldId id="330" r:id="rId30"/>
    <p:sldId id="329" r:id="rId31"/>
    <p:sldId id="336" r:id="rId32"/>
    <p:sldId id="371" r:id="rId33"/>
    <p:sldId id="345" r:id="rId34"/>
    <p:sldId id="393" r:id="rId35"/>
    <p:sldId id="340" r:id="rId36"/>
    <p:sldId id="373" r:id="rId37"/>
    <p:sldId id="398" r:id="rId38"/>
    <p:sldId id="374" r:id="rId39"/>
    <p:sldId id="388" r:id="rId40"/>
    <p:sldId id="389" r:id="rId41"/>
    <p:sldId id="390" r:id="rId42"/>
    <p:sldId id="338" r:id="rId43"/>
    <p:sldId id="392" r:id="rId44"/>
    <p:sldId id="376" r:id="rId45"/>
    <p:sldId id="375" r:id="rId46"/>
    <p:sldId id="391" r:id="rId47"/>
    <p:sldId id="382" r:id="rId48"/>
    <p:sldId id="341" r:id="rId49"/>
    <p:sldId id="399" r:id="rId50"/>
    <p:sldId id="394" r:id="rId51"/>
    <p:sldId id="339" r:id="rId52"/>
    <p:sldId id="400" r:id="rId53"/>
    <p:sldId id="395" r:id="rId54"/>
    <p:sldId id="355" r:id="rId55"/>
    <p:sldId id="353" r:id="rId56"/>
    <p:sldId id="367" r:id="rId57"/>
    <p:sldId id="402" r:id="rId58"/>
    <p:sldId id="401" r:id="rId59"/>
    <p:sldId id="343" r:id="rId60"/>
    <p:sldId id="368" r:id="rId61"/>
    <p:sldId id="396" r:id="rId62"/>
    <p:sldId id="387" r:id="rId63"/>
    <p:sldId id="313" r:id="rId64"/>
    <p:sldId id="315" r:id="rId65"/>
  </p:sldIdLst>
  <p:sldSz cx="9144000" cy="6858000" type="screen4x3"/>
  <p:notesSz cx="6858000" cy="9144000"/>
  <p:custDataLst>
    <p:tags r:id="rId6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5E5C4-0E71-4E34-9294-5038F29B92C3}" type="doc">
      <dgm:prSet loTypeId="urn:microsoft.com/office/officeart/2005/8/layout/orgChart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9541DAC-1926-43D4-ABC9-97D26AE3708F}">
      <dgm:prSet phldrT="[Текст]" custT="1"/>
      <dgm:spPr/>
      <dgm:t>
        <a:bodyPr/>
        <a:lstStyle/>
        <a:p>
          <a:r>
            <a:rPr lang="ru-RU" sz="3600" b="1" dirty="0" smtClean="0"/>
            <a:t>Тонкая кишка</a:t>
          </a:r>
          <a:endParaRPr lang="ru-RU" sz="3600" b="1" dirty="0"/>
        </a:p>
      </dgm:t>
    </dgm:pt>
    <dgm:pt modelId="{2AF22203-AD5B-4146-B656-38EEDF838A9E}" type="parTrans" cxnId="{787492DA-65B9-451C-8F81-4A21ACBFD85B}">
      <dgm:prSet/>
      <dgm:spPr/>
      <dgm:t>
        <a:bodyPr/>
        <a:lstStyle/>
        <a:p>
          <a:endParaRPr lang="ru-RU" sz="2800" b="1"/>
        </a:p>
      </dgm:t>
    </dgm:pt>
    <dgm:pt modelId="{B13E15FD-6A2C-4911-9DAB-4F5F7A89CC7E}" type="sibTrans" cxnId="{787492DA-65B9-451C-8F81-4A21ACBFD85B}">
      <dgm:prSet/>
      <dgm:spPr/>
      <dgm:t>
        <a:bodyPr/>
        <a:lstStyle/>
        <a:p>
          <a:endParaRPr lang="ru-RU" sz="2800" b="1"/>
        </a:p>
      </dgm:t>
    </dgm:pt>
    <dgm:pt modelId="{D9FA9236-50C7-47E1-9668-8D8ED1DA931F}" type="asst">
      <dgm:prSet phldrT="[Текст]" custT="1"/>
      <dgm:spPr/>
      <dgm:t>
        <a:bodyPr/>
        <a:lstStyle/>
        <a:p>
          <a:r>
            <a:rPr lang="ru-RU" sz="2800" b="1" dirty="0" smtClean="0"/>
            <a:t>Двенадцатиперстная кишка</a:t>
          </a:r>
          <a:endParaRPr lang="ru-RU" sz="2800" b="1" dirty="0"/>
        </a:p>
      </dgm:t>
    </dgm:pt>
    <dgm:pt modelId="{5A0BD5F2-A428-4E99-AA9E-E45F7C95A3DA}" type="parTrans" cxnId="{1112BE57-DD2F-4DF7-B2B8-C880DFDE4A52}">
      <dgm:prSet/>
      <dgm:spPr/>
      <dgm:t>
        <a:bodyPr/>
        <a:lstStyle/>
        <a:p>
          <a:endParaRPr lang="ru-RU" sz="2800" b="1"/>
        </a:p>
      </dgm:t>
    </dgm:pt>
    <dgm:pt modelId="{C804B6A0-5646-4453-AE28-2715EAC84172}" type="sibTrans" cxnId="{1112BE57-DD2F-4DF7-B2B8-C880DFDE4A52}">
      <dgm:prSet/>
      <dgm:spPr/>
      <dgm:t>
        <a:bodyPr/>
        <a:lstStyle/>
        <a:p>
          <a:endParaRPr lang="ru-RU" sz="2800" b="1"/>
        </a:p>
      </dgm:t>
    </dgm:pt>
    <dgm:pt modelId="{C290F7BE-094A-4D81-B28B-50F3F36D31F1}" type="asst">
      <dgm:prSet phldrT="[Текст]" custT="1"/>
      <dgm:spPr/>
      <dgm:t>
        <a:bodyPr/>
        <a:lstStyle/>
        <a:p>
          <a:r>
            <a:rPr lang="ru-RU" sz="2800" b="1" dirty="0" smtClean="0"/>
            <a:t>Брыжеечная часть</a:t>
          </a:r>
          <a:endParaRPr lang="ru-RU" sz="2800" b="1" dirty="0"/>
        </a:p>
      </dgm:t>
    </dgm:pt>
    <dgm:pt modelId="{7C795021-7568-420C-902C-206BA6BF8E77}" type="parTrans" cxnId="{E59FDCA5-F22D-4B93-9E38-237BEF48A419}">
      <dgm:prSet/>
      <dgm:spPr/>
      <dgm:t>
        <a:bodyPr/>
        <a:lstStyle/>
        <a:p>
          <a:endParaRPr lang="ru-RU" sz="2800" b="1"/>
        </a:p>
      </dgm:t>
    </dgm:pt>
    <dgm:pt modelId="{B0A0D8B3-5404-4DC7-9554-0BCE19BBD3B0}" type="sibTrans" cxnId="{E59FDCA5-F22D-4B93-9E38-237BEF48A419}">
      <dgm:prSet/>
      <dgm:spPr/>
      <dgm:t>
        <a:bodyPr/>
        <a:lstStyle/>
        <a:p>
          <a:endParaRPr lang="ru-RU" sz="2800" b="1"/>
        </a:p>
      </dgm:t>
    </dgm:pt>
    <dgm:pt modelId="{7635AC65-3149-4A41-9D79-72D294FAEBCB}" type="asst">
      <dgm:prSet phldrT="[Текст]" custT="1"/>
      <dgm:spPr/>
      <dgm:t>
        <a:bodyPr/>
        <a:lstStyle/>
        <a:p>
          <a:r>
            <a:rPr lang="ru-RU" sz="2800" b="1" dirty="0" smtClean="0"/>
            <a:t>Тощая кишка</a:t>
          </a:r>
          <a:endParaRPr lang="ru-RU" sz="2800" b="1" dirty="0"/>
        </a:p>
      </dgm:t>
    </dgm:pt>
    <dgm:pt modelId="{43E7789F-71FD-4BFB-B014-FB72D624FCC8}" type="parTrans" cxnId="{6E984DE0-0C41-4855-9BAE-3A6EF728B012}">
      <dgm:prSet/>
      <dgm:spPr/>
      <dgm:t>
        <a:bodyPr/>
        <a:lstStyle/>
        <a:p>
          <a:endParaRPr lang="ru-RU" sz="2800" b="1"/>
        </a:p>
      </dgm:t>
    </dgm:pt>
    <dgm:pt modelId="{BE9FBAE9-6C1F-4E65-B765-877DEEB0437D}" type="sibTrans" cxnId="{6E984DE0-0C41-4855-9BAE-3A6EF728B012}">
      <dgm:prSet/>
      <dgm:spPr/>
      <dgm:t>
        <a:bodyPr/>
        <a:lstStyle/>
        <a:p>
          <a:endParaRPr lang="ru-RU" sz="2800" b="1"/>
        </a:p>
      </dgm:t>
    </dgm:pt>
    <dgm:pt modelId="{DEA16684-401C-41AA-B8AD-0CF2FBEB823D}" type="asst">
      <dgm:prSet phldrT="[Текст]" custT="1"/>
      <dgm:spPr/>
      <dgm:t>
        <a:bodyPr/>
        <a:lstStyle/>
        <a:p>
          <a:r>
            <a:rPr lang="ru-RU" sz="2800" b="1" dirty="0" smtClean="0"/>
            <a:t>Подвздошная кишка</a:t>
          </a:r>
          <a:endParaRPr lang="ru-RU" sz="2800" b="1" dirty="0"/>
        </a:p>
      </dgm:t>
    </dgm:pt>
    <dgm:pt modelId="{ABA582C4-2E19-49A3-8178-230734AE68E3}" type="parTrans" cxnId="{797F7C72-842F-4471-A97B-F8476E5C1345}">
      <dgm:prSet/>
      <dgm:spPr/>
      <dgm:t>
        <a:bodyPr/>
        <a:lstStyle/>
        <a:p>
          <a:endParaRPr lang="ru-RU" sz="2800" b="1"/>
        </a:p>
      </dgm:t>
    </dgm:pt>
    <dgm:pt modelId="{5EF56069-DA94-4247-8095-5E84CF840A63}" type="sibTrans" cxnId="{797F7C72-842F-4471-A97B-F8476E5C1345}">
      <dgm:prSet/>
      <dgm:spPr/>
      <dgm:t>
        <a:bodyPr/>
        <a:lstStyle/>
        <a:p>
          <a:endParaRPr lang="ru-RU" sz="2800" b="1"/>
        </a:p>
      </dgm:t>
    </dgm:pt>
    <dgm:pt modelId="{7849D3AE-4CE6-4CD5-9F9F-EB19A2171D9C}" type="pres">
      <dgm:prSet presAssocID="{BE55E5C4-0E71-4E34-9294-5038F29B92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ADD6E7-4ED6-4263-9F34-950F8F114901}" type="pres">
      <dgm:prSet presAssocID="{A9541DAC-1926-43D4-ABC9-97D26AE3708F}" presName="hierRoot1" presStyleCnt="0">
        <dgm:presLayoutVars>
          <dgm:hierBranch val="init"/>
        </dgm:presLayoutVars>
      </dgm:prSet>
      <dgm:spPr/>
    </dgm:pt>
    <dgm:pt modelId="{7F28BADB-BAF2-4E65-8546-1BBD0CB5E217}" type="pres">
      <dgm:prSet presAssocID="{A9541DAC-1926-43D4-ABC9-97D26AE3708F}" presName="rootComposite1" presStyleCnt="0"/>
      <dgm:spPr/>
    </dgm:pt>
    <dgm:pt modelId="{1D6E3A50-692F-428B-B0B9-CCA0D0D98D95}" type="pres">
      <dgm:prSet presAssocID="{A9541DAC-1926-43D4-ABC9-97D26AE3708F}" presName="rootText1" presStyleLbl="node0" presStyleIdx="0" presStyleCnt="1" custLinFactNeighborX="12908" custLinFactNeighborY="-2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859E1E-44D7-4FAA-845E-8A0CB8157C3C}" type="pres">
      <dgm:prSet presAssocID="{A9541DAC-1926-43D4-ABC9-97D26AE3708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E5621FC-6DA3-41B8-A82F-A9969570D925}" type="pres">
      <dgm:prSet presAssocID="{A9541DAC-1926-43D4-ABC9-97D26AE3708F}" presName="hierChild2" presStyleCnt="0"/>
      <dgm:spPr/>
    </dgm:pt>
    <dgm:pt modelId="{8FD91E29-3D76-48A6-B7F3-28CCAA938C1F}" type="pres">
      <dgm:prSet presAssocID="{A9541DAC-1926-43D4-ABC9-97D26AE3708F}" presName="hierChild3" presStyleCnt="0"/>
      <dgm:spPr/>
    </dgm:pt>
    <dgm:pt modelId="{26268521-DA96-444A-9D98-521AE7BE3465}" type="pres">
      <dgm:prSet presAssocID="{5A0BD5F2-A428-4E99-AA9E-E45F7C95A3DA}" presName="Name111" presStyleLbl="parChTrans1D2" presStyleIdx="0" presStyleCnt="2"/>
      <dgm:spPr/>
      <dgm:t>
        <a:bodyPr/>
        <a:lstStyle/>
        <a:p>
          <a:endParaRPr lang="ru-RU"/>
        </a:p>
      </dgm:t>
    </dgm:pt>
    <dgm:pt modelId="{17D357C8-5CA2-4000-8732-8BBA1E93D842}" type="pres">
      <dgm:prSet presAssocID="{D9FA9236-50C7-47E1-9668-8D8ED1DA931F}" presName="hierRoot3" presStyleCnt="0">
        <dgm:presLayoutVars>
          <dgm:hierBranch val="init"/>
        </dgm:presLayoutVars>
      </dgm:prSet>
      <dgm:spPr/>
    </dgm:pt>
    <dgm:pt modelId="{246FBE04-7268-408C-9EB8-544FDB44469A}" type="pres">
      <dgm:prSet presAssocID="{D9FA9236-50C7-47E1-9668-8D8ED1DA931F}" presName="rootComposite3" presStyleCnt="0"/>
      <dgm:spPr/>
    </dgm:pt>
    <dgm:pt modelId="{6ED9F5F5-454E-4936-A72A-BCB11D6F9AC6}" type="pres">
      <dgm:prSet presAssocID="{D9FA9236-50C7-47E1-9668-8D8ED1DA931F}" presName="rootText3" presStyleLbl="asst1" presStyleIdx="0" presStyleCnt="4" custScaleX="1567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75D41D-A05A-4457-B683-EC27C4E5061B}" type="pres">
      <dgm:prSet presAssocID="{D9FA9236-50C7-47E1-9668-8D8ED1DA931F}" presName="rootConnector3" presStyleLbl="asst1" presStyleIdx="0" presStyleCnt="4"/>
      <dgm:spPr/>
      <dgm:t>
        <a:bodyPr/>
        <a:lstStyle/>
        <a:p>
          <a:endParaRPr lang="ru-RU"/>
        </a:p>
      </dgm:t>
    </dgm:pt>
    <dgm:pt modelId="{3D5C62FA-05B1-4685-BEDC-989F5BC40791}" type="pres">
      <dgm:prSet presAssocID="{D9FA9236-50C7-47E1-9668-8D8ED1DA931F}" presName="hierChild6" presStyleCnt="0"/>
      <dgm:spPr/>
    </dgm:pt>
    <dgm:pt modelId="{AB15FED5-135C-4B02-817E-5F32A4B108ED}" type="pres">
      <dgm:prSet presAssocID="{D9FA9236-50C7-47E1-9668-8D8ED1DA931F}" presName="hierChild7" presStyleCnt="0"/>
      <dgm:spPr/>
    </dgm:pt>
    <dgm:pt modelId="{C4EE9794-7800-4A3B-9954-FA27FFECB843}" type="pres">
      <dgm:prSet presAssocID="{7C795021-7568-420C-902C-206BA6BF8E77}" presName="Name111" presStyleLbl="parChTrans1D2" presStyleIdx="1" presStyleCnt="2"/>
      <dgm:spPr/>
      <dgm:t>
        <a:bodyPr/>
        <a:lstStyle/>
        <a:p>
          <a:endParaRPr lang="ru-RU"/>
        </a:p>
      </dgm:t>
    </dgm:pt>
    <dgm:pt modelId="{598381AF-245E-439A-BFF0-566EF53620D9}" type="pres">
      <dgm:prSet presAssocID="{C290F7BE-094A-4D81-B28B-50F3F36D31F1}" presName="hierRoot3" presStyleCnt="0">
        <dgm:presLayoutVars>
          <dgm:hierBranch val="init"/>
        </dgm:presLayoutVars>
      </dgm:prSet>
      <dgm:spPr/>
    </dgm:pt>
    <dgm:pt modelId="{82F612B5-DC01-4064-B15E-55DF4F8AA5CC}" type="pres">
      <dgm:prSet presAssocID="{C290F7BE-094A-4D81-B28B-50F3F36D31F1}" presName="rootComposite3" presStyleCnt="0"/>
      <dgm:spPr/>
    </dgm:pt>
    <dgm:pt modelId="{CD8E4069-3509-44E7-ADAC-248A5E90428D}" type="pres">
      <dgm:prSet presAssocID="{C290F7BE-094A-4D81-B28B-50F3F36D31F1}" presName="rootText3" presStyleLbl="asst1" presStyleIdx="1" presStyleCnt="4" custScaleX="1779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CA5181-F4FC-41AD-8C9C-E05017D4FF66}" type="pres">
      <dgm:prSet presAssocID="{C290F7BE-094A-4D81-B28B-50F3F36D31F1}" presName="rootConnector3" presStyleLbl="asst1" presStyleIdx="1" presStyleCnt="4"/>
      <dgm:spPr/>
      <dgm:t>
        <a:bodyPr/>
        <a:lstStyle/>
        <a:p>
          <a:endParaRPr lang="ru-RU"/>
        </a:p>
      </dgm:t>
    </dgm:pt>
    <dgm:pt modelId="{6BDB6CD0-4F59-403F-8671-6A6C9AD50C78}" type="pres">
      <dgm:prSet presAssocID="{C290F7BE-094A-4D81-B28B-50F3F36D31F1}" presName="hierChild6" presStyleCnt="0"/>
      <dgm:spPr/>
    </dgm:pt>
    <dgm:pt modelId="{A2FA3211-F7FD-411D-A87F-57E3A3DF0954}" type="pres">
      <dgm:prSet presAssocID="{C290F7BE-094A-4D81-B28B-50F3F36D31F1}" presName="hierChild7" presStyleCnt="0"/>
      <dgm:spPr/>
    </dgm:pt>
    <dgm:pt modelId="{C0B416E1-B80C-4368-AEDF-D26E04CB12E9}" type="pres">
      <dgm:prSet presAssocID="{43E7789F-71FD-4BFB-B014-FB72D624FCC8}" presName="Name111" presStyleLbl="parChTrans1D3" presStyleIdx="0" presStyleCnt="2"/>
      <dgm:spPr/>
      <dgm:t>
        <a:bodyPr/>
        <a:lstStyle/>
        <a:p>
          <a:endParaRPr lang="ru-RU"/>
        </a:p>
      </dgm:t>
    </dgm:pt>
    <dgm:pt modelId="{5A98FA33-11F5-493A-973F-44BC1F8AD481}" type="pres">
      <dgm:prSet presAssocID="{7635AC65-3149-4A41-9D79-72D294FAEBCB}" presName="hierRoot3" presStyleCnt="0">
        <dgm:presLayoutVars>
          <dgm:hierBranch val="init"/>
        </dgm:presLayoutVars>
      </dgm:prSet>
      <dgm:spPr/>
    </dgm:pt>
    <dgm:pt modelId="{B129BE69-C4E6-487D-A68E-3A0F69350CDE}" type="pres">
      <dgm:prSet presAssocID="{7635AC65-3149-4A41-9D79-72D294FAEBCB}" presName="rootComposite3" presStyleCnt="0"/>
      <dgm:spPr/>
    </dgm:pt>
    <dgm:pt modelId="{E7969639-51CF-4EC7-B58C-490FD6ACC2F2}" type="pres">
      <dgm:prSet presAssocID="{7635AC65-3149-4A41-9D79-72D294FAEBCB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28CE38-934A-4039-BF47-D52311AF0DB8}" type="pres">
      <dgm:prSet presAssocID="{7635AC65-3149-4A41-9D79-72D294FAEBCB}" presName="rootConnector3" presStyleLbl="asst1" presStyleIdx="2" presStyleCnt="4"/>
      <dgm:spPr/>
      <dgm:t>
        <a:bodyPr/>
        <a:lstStyle/>
        <a:p>
          <a:endParaRPr lang="ru-RU"/>
        </a:p>
      </dgm:t>
    </dgm:pt>
    <dgm:pt modelId="{A16BBB38-6A8C-4167-B0F1-DE8AA7E89982}" type="pres">
      <dgm:prSet presAssocID="{7635AC65-3149-4A41-9D79-72D294FAEBCB}" presName="hierChild6" presStyleCnt="0"/>
      <dgm:spPr/>
    </dgm:pt>
    <dgm:pt modelId="{E98E311F-B345-40E2-A3EC-8943D5E98F9F}" type="pres">
      <dgm:prSet presAssocID="{7635AC65-3149-4A41-9D79-72D294FAEBCB}" presName="hierChild7" presStyleCnt="0"/>
      <dgm:spPr/>
    </dgm:pt>
    <dgm:pt modelId="{DEA90134-3960-49EB-8121-116091340AF9}" type="pres">
      <dgm:prSet presAssocID="{ABA582C4-2E19-49A3-8178-230734AE68E3}" presName="Name111" presStyleLbl="parChTrans1D3" presStyleIdx="1" presStyleCnt="2"/>
      <dgm:spPr/>
      <dgm:t>
        <a:bodyPr/>
        <a:lstStyle/>
        <a:p>
          <a:endParaRPr lang="ru-RU"/>
        </a:p>
      </dgm:t>
    </dgm:pt>
    <dgm:pt modelId="{5B0430A1-7B4A-4A8E-A0A7-200859C16A1B}" type="pres">
      <dgm:prSet presAssocID="{DEA16684-401C-41AA-B8AD-0CF2FBEB823D}" presName="hierRoot3" presStyleCnt="0">
        <dgm:presLayoutVars>
          <dgm:hierBranch val="init"/>
        </dgm:presLayoutVars>
      </dgm:prSet>
      <dgm:spPr/>
    </dgm:pt>
    <dgm:pt modelId="{D5989A75-A77C-4626-B072-CAF5C3C1CBCB}" type="pres">
      <dgm:prSet presAssocID="{DEA16684-401C-41AA-B8AD-0CF2FBEB823D}" presName="rootComposite3" presStyleCnt="0"/>
      <dgm:spPr/>
    </dgm:pt>
    <dgm:pt modelId="{F2A530EA-40CD-4706-A321-6BB9B9132D10}" type="pres">
      <dgm:prSet presAssocID="{DEA16684-401C-41AA-B8AD-0CF2FBEB823D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E23407-0D9A-4588-A117-763F06AF9B5C}" type="pres">
      <dgm:prSet presAssocID="{DEA16684-401C-41AA-B8AD-0CF2FBEB823D}" presName="rootConnector3" presStyleLbl="asst1" presStyleIdx="3" presStyleCnt="4"/>
      <dgm:spPr/>
      <dgm:t>
        <a:bodyPr/>
        <a:lstStyle/>
        <a:p>
          <a:endParaRPr lang="ru-RU"/>
        </a:p>
      </dgm:t>
    </dgm:pt>
    <dgm:pt modelId="{C0B819AA-5B93-4760-998F-AC011E14EB10}" type="pres">
      <dgm:prSet presAssocID="{DEA16684-401C-41AA-B8AD-0CF2FBEB823D}" presName="hierChild6" presStyleCnt="0"/>
      <dgm:spPr/>
    </dgm:pt>
    <dgm:pt modelId="{C7F3C0A1-73F7-4E73-BC45-8360792591F4}" type="pres">
      <dgm:prSet presAssocID="{DEA16684-401C-41AA-B8AD-0CF2FBEB823D}" presName="hierChild7" presStyleCnt="0"/>
      <dgm:spPr/>
    </dgm:pt>
  </dgm:ptLst>
  <dgm:cxnLst>
    <dgm:cxn modelId="{1769A231-DDCD-4393-A34B-80C0AFE04B93}" type="presOf" srcId="{DEA16684-401C-41AA-B8AD-0CF2FBEB823D}" destId="{C8E23407-0D9A-4588-A117-763F06AF9B5C}" srcOrd="1" destOrd="0" presId="urn:microsoft.com/office/officeart/2005/8/layout/orgChart1"/>
    <dgm:cxn modelId="{2DFDEFC9-128F-4B57-9F91-9C4447242854}" type="presOf" srcId="{D9FA9236-50C7-47E1-9668-8D8ED1DA931F}" destId="{6ED9F5F5-454E-4936-A72A-BCB11D6F9AC6}" srcOrd="0" destOrd="0" presId="urn:microsoft.com/office/officeart/2005/8/layout/orgChart1"/>
    <dgm:cxn modelId="{6E984DE0-0C41-4855-9BAE-3A6EF728B012}" srcId="{C290F7BE-094A-4D81-B28B-50F3F36D31F1}" destId="{7635AC65-3149-4A41-9D79-72D294FAEBCB}" srcOrd="0" destOrd="0" parTransId="{43E7789F-71FD-4BFB-B014-FB72D624FCC8}" sibTransId="{BE9FBAE9-6C1F-4E65-B765-877DEEB0437D}"/>
    <dgm:cxn modelId="{BBEE7FF9-127D-40AB-89F8-6FA53D2D2903}" type="presOf" srcId="{C290F7BE-094A-4D81-B28B-50F3F36D31F1}" destId="{CD8E4069-3509-44E7-ADAC-248A5E90428D}" srcOrd="0" destOrd="0" presId="urn:microsoft.com/office/officeart/2005/8/layout/orgChart1"/>
    <dgm:cxn modelId="{E59FDCA5-F22D-4B93-9E38-237BEF48A419}" srcId="{A9541DAC-1926-43D4-ABC9-97D26AE3708F}" destId="{C290F7BE-094A-4D81-B28B-50F3F36D31F1}" srcOrd="1" destOrd="0" parTransId="{7C795021-7568-420C-902C-206BA6BF8E77}" sibTransId="{B0A0D8B3-5404-4DC7-9554-0BCE19BBD3B0}"/>
    <dgm:cxn modelId="{7A878DBA-F0AC-46B4-B50D-48870B24AC8E}" type="presOf" srcId="{7C795021-7568-420C-902C-206BA6BF8E77}" destId="{C4EE9794-7800-4A3B-9954-FA27FFECB843}" srcOrd="0" destOrd="0" presId="urn:microsoft.com/office/officeart/2005/8/layout/orgChart1"/>
    <dgm:cxn modelId="{787492DA-65B9-451C-8F81-4A21ACBFD85B}" srcId="{BE55E5C4-0E71-4E34-9294-5038F29B92C3}" destId="{A9541DAC-1926-43D4-ABC9-97D26AE3708F}" srcOrd="0" destOrd="0" parTransId="{2AF22203-AD5B-4146-B656-38EEDF838A9E}" sibTransId="{B13E15FD-6A2C-4911-9DAB-4F5F7A89CC7E}"/>
    <dgm:cxn modelId="{218AC137-828A-4DBF-9D5D-471395BAE5B3}" type="presOf" srcId="{DEA16684-401C-41AA-B8AD-0CF2FBEB823D}" destId="{F2A530EA-40CD-4706-A321-6BB9B9132D10}" srcOrd="0" destOrd="0" presId="urn:microsoft.com/office/officeart/2005/8/layout/orgChart1"/>
    <dgm:cxn modelId="{624C0A9A-8B71-4901-888C-D3463CB96D70}" type="presOf" srcId="{43E7789F-71FD-4BFB-B014-FB72D624FCC8}" destId="{C0B416E1-B80C-4368-AEDF-D26E04CB12E9}" srcOrd="0" destOrd="0" presId="urn:microsoft.com/office/officeart/2005/8/layout/orgChart1"/>
    <dgm:cxn modelId="{2646A338-B3FB-420F-9F14-88FE79820ECC}" type="presOf" srcId="{7635AC65-3149-4A41-9D79-72D294FAEBCB}" destId="{E7969639-51CF-4EC7-B58C-490FD6ACC2F2}" srcOrd="0" destOrd="0" presId="urn:microsoft.com/office/officeart/2005/8/layout/orgChart1"/>
    <dgm:cxn modelId="{FB64D176-230A-4433-85F8-249FA449A3ED}" type="presOf" srcId="{C290F7BE-094A-4D81-B28B-50F3F36D31F1}" destId="{52CA5181-F4FC-41AD-8C9C-E05017D4FF66}" srcOrd="1" destOrd="0" presId="urn:microsoft.com/office/officeart/2005/8/layout/orgChart1"/>
    <dgm:cxn modelId="{E2E79001-3075-4934-908C-D39CAC251A38}" type="presOf" srcId="{ABA582C4-2E19-49A3-8178-230734AE68E3}" destId="{DEA90134-3960-49EB-8121-116091340AF9}" srcOrd="0" destOrd="0" presId="urn:microsoft.com/office/officeart/2005/8/layout/orgChart1"/>
    <dgm:cxn modelId="{E54A145F-0D18-4247-AC20-10261E5DA7F2}" type="presOf" srcId="{7635AC65-3149-4A41-9D79-72D294FAEBCB}" destId="{4728CE38-934A-4039-BF47-D52311AF0DB8}" srcOrd="1" destOrd="0" presId="urn:microsoft.com/office/officeart/2005/8/layout/orgChart1"/>
    <dgm:cxn modelId="{E1649490-81F4-46C7-91C9-0E982EB9C1AE}" type="presOf" srcId="{5A0BD5F2-A428-4E99-AA9E-E45F7C95A3DA}" destId="{26268521-DA96-444A-9D98-521AE7BE3465}" srcOrd="0" destOrd="0" presId="urn:microsoft.com/office/officeart/2005/8/layout/orgChart1"/>
    <dgm:cxn modelId="{8D90E080-E84C-4BE3-B790-3D044AE46B1C}" type="presOf" srcId="{A9541DAC-1926-43D4-ABC9-97D26AE3708F}" destId="{A9859E1E-44D7-4FAA-845E-8A0CB8157C3C}" srcOrd="1" destOrd="0" presId="urn:microsoft.com/office/officeart/2005/8/layout/orgChart1"/>
    <dgm:cxn modelId="{797F7C72-842F-4471-A97B-F8476E5C1345}" srcId="{C290F7BE-094A-4D81-B28B-50F3F36D31F1}" destId="{DEA16684-401C-41AA-B8AD-0CF2FBEB823D}" srcOrd="1" destOrd="0" parTransId="{ABA582C4-2E19-49A3-8178-230734AE68E3}" sibTransId="{5EF56069-DA94-4247-8095-5E84CF840A63}"/>
    <dgm:cxn modelId="{32248310-A9D0-4541-9F82-3E20BF37C392}" type="presOf" srcId="{D9FA9236-50C7-47E1-9668-8D8ED1DA931F}" destId="{BA75D41D-A05A-4457-B683-EC27C4E5061B}" srcOrd="1" destOrd="0" presId="urn:microsoft.com/office/officeart/2005/8/layout/orgChart1"/>
    <dgm:cxn modelId="{1112BE57-DD2F-4DF7-B2B8-C880DFDE4A52}" srcId="{A9541DAC-1926-43D4-ABC9-97D26AE3708F}" destId="{D9FA9236-50C7-47E1-9668-8D8ED1DA931F}" srcOrd="0" destOrd="0" parTransId="{5A0BD5F2-A428-4E99-AA9E-E45F7C95A3DA}" sibTransId="{C804B6A0-5646-4453-AE28-2715EAC84172}"/>
    <dgm:cxn modelId="{DE6854A6-C59C-443B-9C7B-F940A2C0F013}" type="presOf" srcId="{BE55E5C4-0E71-4E34-9294-5038F29B92C3}" destId="{7849D3AE-4CE6-4CD5-9F9F-EB19A2171D9C}" srcOrd="0" destOrd="0" presId="urn:microsoft.com/office/officeart/2005/8/layout/orgChart1"/>
    <dgm:cxn modelId="{1C10D639-D7DD-4F79-98FB-41B56F8A0059}" type="presOf" srcId="{A9541DAC-1926-43D4-ABC9-97D26AE3708F}" destId="{1D6E3A50-692F-428B-B0B9-CCA0D0D98D95}" srcOrd="0" destOrd="0" presId="urn:microsoft.com/office/officeart/2005/8/layout/orgChart1"/>
    <dgm:cxn modelId="{B7A8E54C-0852-4FBA-B48F-5B25FA339556}" type="presParOf" srcId="{7849D3AE-4CE6-4CD5-9F9F-EB19A2171D9C}" destId="{35ADD6E7-4ED6-4263-9F34-950F8F114901}" srcOrd="0" destOrd="0" presId="urn:microsoft.com/office/officeart/2005/8/layout/orgChart1"/>
    <dgm:cxn modelId="{19916F5C-81B3-4655-8FBA-8B526966C6AF}" type="presParOf" srcId="{35ADD6E7-4ED6-4263-9F34-950F8F114901}" destId="{7F28BADB-BAF2-4E65-8546-1BBD0CB5E217}" srcOrd="0" destOrd="0" presId="urn:microsoft.com/office/officeart/2005/8/layout/orgChart1"/>
    <dgm:cxn modelId="{890D518C-2AA1-4E7A-8660-1A89D0BA047D}" type="presParOf" srcId="{7F28BADB-BAF2-4E65-8546-1BBD0CB5E217}" destId="{1D6E3A50-692F-428B-B0B9-CCA0D0D98D95}" srcOrd="0" destOrd="0" presId="urn:microsoft.com/office/officeart/2005/8/layout/orgChart1"/>
    <dgm:cxn modelId="{8203F119-8141-40A4-BC11-445C5B757DBB}" type="presParOf" srcId="{7F28BADB-BAF2-4E65-8546-1BBD0CB5E217}" destId="{A9859E1E-44D7-4FAA-845E-8A0CB8157C3C}" srcOrd="1" destOrd="0" presId="urn:microsoft.com/office/officeart/2005/8/layout/orgChart1"/>
    <dgm:cxn modelId="{854D6BDD-5AF8-4B23-812F-B5A93A04E9E0}" type="presParOf" srcId="{35ADD6E7-4ED6-4263-9F34-950F8F114901}" destId="{FE5621FC-6DA3-41B8-A82F-A9969570D925}" srcOrd="1" destOrd="0" presId="urn:microsoft.com/office/officeart/2005/8/layout/orgChart1"/>
    <dgm:cxn modelId="{EBCD8225-79B1-45D4-B9EA-B0C5140FBF07}" type="presParOf" srcId="{35ADD6E7-4ED6-4263-9F34-950F8F114901}" destId="{8FD91E29-3D76-48A6-B7F3-28CCAA938C1F}" srcOrd="2" destOrd="0" presId="urn:microsoft.com/office/officeart/2005/8/layout/orgChart1"/>
    <dgm:cxn modelId="{4B7A3A1D-7817-46B0-A18E-1538072A76D8}" type="presParOf" srcId="{8FD91E29-3D76-48A6-B7F3-28CCAA938C1F}" destId="{26268521-DA96-444A-9D98-521AE7BE3465}" srcOrd="0" destOrd="0" presId="urn:microsoft.com/office/officeart/2005/8/layout/orgChart1"/>
    <dgm:cxn modelId="{CE88736D-920D-4451-AE76-673325823BBC}" type="presParOf" srcId="{8FD91E29-3D76-48A6-B7F3-28CCAA938C1F}" destId="{17D357C8-5CA2-4000-8732-8BBA1E93D842}" srcOrd="1" destOrd="0" presId="urn:microsoft.com/office/officeart/2005/8/layout/orgChart1"/>
    <dgm:cxn modelId="{DEB0239F-0097-4F88-8216-38D804E3FA48}" type="presParOf" srcId="{17D357C8-5CA2-4000-8732-8BBA1E93D842}" destId="{246FBE04-7268-408C-9EB8-544FDB44469A}" srcOrd="0" destOrd="0" presId="urn:microsoft.com/office/officeart/2005/8/layout/orgChart1"/>
    <dgm:cxn modelId="{16451B76-7E29-40AC-B612-715CC02E74C6}" type="presParOf" srcId="{246FBE04-7268-408C-9EB8-544FDB44469A}" destId="{6ED9F5F5-454E-4936-A72A-BCB11D6F9AC6}" srcOrd="0" destOrd="0" presId="urn:microsoft.com/office/officeart/2005/8/layout/orgChart1"/>
    <dgm:cxn modelId="{739DB050-A34B-4A92-9A03-6443E9B9D84B}" type="presParOf" srcId="{246FBE04-7268-408C-9EB8-544FDB44469A}" destId="{BA75D41D-A05A-4457-B683-EC27C4E5061B}" srcOrd="1" destOrd="0" presId="urn:microsoft.com/office/officeart/2005/8/layout/orgChart1"/>
    <dgm:cxn modelId="{1BA4F08B-997F-4BA3-9CDD-B7C1BB70E1C6}" type="presParOf" srcId="{17D357C8-5CA2-4000-8732-8BBA1E93D842}" destId="{3D5C62FA-05B1-4685-BEDC-989F5BC40791}" srcOrd="1" destOrd="0" presId="urn:microsoft.com/office/officeart/2005/8/layout/orgChart1"/>
    <dgm:cxn modelId="{1807202A-D005-4B5A-970E-E62C61CEBD93}" type="presParOf" srcId="{17D357C8-5CA2-4000-8732-8BBA1E93D842}" destId="{AB15FED5-135C-4B02-817E-5F32A4B108ED}" srcOrd="2" destOrd="0" presId="urn:microsoft.com/office/officeart/2005/8/layout/orgChart1"/>
    <dgm:cxn modelId="{4F3F911C-5546-4FDC-8DBE-9E3C3F3AB2A9}" type="presParOf" srcId="{8FD91E29-3D76-48A6-B7F3-28CCAA938C1F}" destId="{C4EE9794-7800-4A3B-9954-FA27FFECB843}" srcOrd="2" destOrd="0" presId="urn:microsoft.com/office/officeart/2005/8/layout/orgChart1"/>
    <dgm:cxn modelId="{748D19CE-61D0-42BA-9A9D-E058A8AFAE20}" type="presParOf" srcId="{8FD91E29-3D76-48A6-B7F3-28CCAA938C1F}" destId="{598381AF-245E-439A-BFF0-566EF53620D9}" srcOrd="3" destOrd="0" presId="urn:microsoft.com/office/officeart/2005/8/layout/orgChart1"/>
    <dgm:cxn modelId="{F3295B8E-BDDE-4EF0-B2E9-C3CF930959A4}" type="presParOf" srcId="{598381AF-245E-439A-BFF0-566EF53620D9}" destId="{82F612B5-DC01-4064-B15E-55DF4F8AA5CC}" srcOrd="0" destOrd="0" presId="urn:microsoft.com/office/officeart/2005/8/layout/orgChart1"/>
    <dgm:cxn modelId="{62C4DB35-CB2D-4905-9A73-18A9966751DF}" type="presParOf" srcId="{82F612B5-DC01-4064-B15E-55DF4F8AA5CC}" destId="{CD8E4069-3509-44E7-ADAC-248A5E90428D}" srcOrd="0" destOrd="0" presId="urn:microsoft.com/office/officeart/2005/8/layout/orgChart1"/>
    <dgm:cxn modelId="{70A03B72-5114-4997-87FF-F2F83D31D93F}" type="presParOf" srcId="{82F612B5-DC01-4064-B15E-55DF4F8AA5CC}" destId="{52CA5181-F4FC-41AD-8C9C-E05017D4FF66}" srcOrd="1" destOrd="0" presId="urn:microsoft.com/office/officeart/2005/8/layout/orgChart1"/>
    <dgm:cxn modelId="{7FC9A749-2B3B-4DEA-A73B-4EEC9F280933}" type="presParOf" srcId="{598381AF-245E-439A-BFF0-566EF53620D9}" destId="{6BDB6CD0-4F59-403F-8671-6A6C9AD50C78}" srcOrd="1" destOrd="0" presId="urn:microsoft.com/office/officeart/2005/8/layout/orgChart1"/>
    <dgm:cxn modelId="{CF7F3247-280F-4E4F-B072-3BE812DB1FE9}" type="presParOf" srcId="{598381AF-245E-439A-BFF0-566EF53620D9}" destId="{A2FA3211-F7FD-411D-A87F-57E3A3DF0954}" srcOrd="2" destOrd="0" presId="urn:microsoft.com/office/officeart/2005/8/layout/orgChart1"/>
    <dgm:cxn modelId="{EAC87E67-853D-4CD7-A5BB-67598C56B3F1}" type="presParOf" srcId="{A2FA3211-F7FD-411D-A87F-57E3A3DF0954}" destId="{C0B416E1-B80C-4368-AEDF-D26E04CB12E9}" srcOrd="0" destOrd="0" presId="urn:microsoft.com/office/officeart/2005/8/layout/orgChart1"/>
    <dgm:cxn modelId="{94A5D81D-14F8-4DA2-9703-C2A6FBFD3E43}" type="presParOf" srcId="{A2FA3211-F7FD-411D-A87F-57E3A3DF0954}" destId="{5A98FA33-11F5-493A-973F-44BC1F8AD481}" srcOrd="1" destOrd="0" presId="urn:microsoft.com/office/officeart/2005/8/layout/orgChart1"/>
    <dgm:cxn modelId="{152A5473-AFD4-4EC9-AA2A-B3328BE4D430}" type="presParOf" srcId="{5A98FA33-11F5-493A-973F-44BC1F8AD481}" destId="{B129BE69-C4E6-487D-A68E-3A0F69350CDE}" srcOrd="0" destOrd="0" presId="urn:microsoft.com/office/officeart/2005/8/layout/orgChart1"/>
    <dgm:cxn modelId="{CE7EF9AB-F60D-40E4-8E8D-D32D38FEA68F}" type="presParOf" srcId="{B129BE69-C4E6-487D-A68E-3A0F69350CDE}" destId="{E7969639-51CF-4EC7-B58C-490FD6ACC2F2}" srcOrd="0" destOrd="0" presId="urn:microsoft.com/office/officeart/2005/8/layout/orgChart1"/>
    <dgm:cxn modelId="{DD9BDFA5-7C7B-4D2E-B3C5-049E4A521D4D}" type="presParOf" srcId="{B129BE69-C4E6-487D-A68E-3A0F69350CDE}" destId="{4728CE38-934A-4039-BF47-D52311AF0DB8}" srcOrd="1" destOrd="0" presId="urn:microsoft.com/office/officeart/2005/8/layout/orgChart1"/>
    <dgm:cxn modelId="{DC400E6A-EC85-4B67-8ADC-556402B43A15}" type="presParOf" srcId="{5A98FA33-11F5-493A-973F-44BC1F8AD481}" destId="{A16BBB38-6A8C-4167-B0F1-DE8AA7E89982}" srcOrd="1" destOrd="0" presId="urn:microsoft.com/office/officeart/2005/8/layout/orgChart1"/>
    <dgm:cxn modelId="{A0D93163-1040-48E6-A4C8-6289DF06681D}" type="presParOf" srcId="{5A98FA33-11F5-493A-973F-44BC1F8AD481}" destId="{E98E311F-B345-40E2-A3EC-8943D5E98F9F}" srcOrd="2" destOrd="0" presId="urn:microsoft.com/office/officeart/2005/8/layout/orgChart1"/>
    <dgm:cxn modelId="{D0BFC0A7-2F42-4D44-B82B-E92CDA613FD7}" type="presParOf" srcId="{A2FA3211-F7FD-411D-A87F-57E3A3DF0954}" destId="{DEA90134-3960-49EB-8121-116091340AF9}" srcOrd="2" destOrd="0" presId="urn:microsoft.com/office/officeart/2005/8/layout/orgChart1"/>
    <dgm:cxn modelId="{3BA12F7A-DE1B-4849-B306-109B025F4BC9}" type="presParOf" srcId="{A2FA3211-F7FD-411D-A87F-57E3A3DF0954}" destId="{5B0430A1-7B4A-4A8E-A0A7-200859C16A1B}" srcOrd="3" destOrd="0" presId="urn:microsoft.com/office/officeart/2005/8/layout/orgChart1"/>
    <dgm:cxn modelId="{75DA3842-5513-401B-A783-AE12CC0DEAA2}" type="presParOf" srcId="{5B0430A1-7B4A-4A8E-A0A7-200859C16A1B}" destId="{D5989A75-A77C-4626-B072-CAF5C3C1CBCB}" srcOrd="0" destOrd="0" presId="urn:microsoft.com/office/officeart/2005/8/layout/orgChart1"/>
    <dgm:cxn modelId="{5690BE4E-78AC-4207-A552-02CCDAD16FC7}" type="presParOf" srcId="{D5989A75-A77C-4626-B072-CAF5C3C1CBCB}" destId="{F2A530EA-40CD-4706-A321-6BB9B9132D10}" srcOrd="0" destOrd="0" presId="urn:microsoft.com/office/officeart/2005/8/layout/orgChart1"/>
    <dgm:cxn modelId="{0CAA7098-0504-4C82-B2EB-48A5CCF6A140}" type="presParOf" srcId="{D5989A75-A77C-4626-B072-CAF5C3C1CBCB}" destId="{C8E23407-0D9A-4588-A117-763F06AF9B5C}" srcOrd="1" destOrd="0" presId="urn:microsoft.com/office/officeart/2005/8/layout/orgChart1"/>
    <dgm:cxn modelId="{1BC88DFD-7A65-4945-B831-975BBFAB03A1}" type="presParOf" srcId="{5B0430A1-7B4A-4A8E-A0A7-200859C16A1B}" destId="{C0B819AA-5B93-4760-998F-AC011E14EB10}" srcOrd="1" destOrd="0" presId="urn:microsoft.com/office/officeart/2005/8/layout/orgChart1"/>
    <dgm:cxn modelId="{5C93D43C-C642-4705-A7C2-3C489BFA0067}" type="presParOf" srcId="{5B0430A1-7B4A-4A8E-A0A7-200859C16A1B}" destId="{C7F3C0A1-73F7-4E73-BC45-8360792591F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90134-3960-49EB-8121-116091340AF9}">
      <dsp:nvSpPr>
        <dsp:cNvPr id="0" name=""/>
        <dsp:cNvSpPr/>
      </dsp:nvSpPr>
      <dsp:spPr>
        <a:xfrm>
          <a:off x="6374086" y="3324798"/>
          <a:ext cx="232046" cy="1016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6583"/>
              </a:lnTo>
              <a:lnTo>
                <a:pt x="232046" y="101658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416E1-B80C-4368-AEDF-D26E04CB12E9}">
      <dsp:nvSpPr>
        <dsp:cNvPr id="0" name=""/>
        <dsp:cNvSpPr/>
      </dsp:nvSpPr>
      <dsp:spPr>
        <a:xfrm>
          <a:off x="6142040" y="3324798"/>
          <a:ext cx="232046" cy="1016583"/>
        </a:xfrm>
        <a:custGeom>
          <a:avLst/>
          <a:gdLst/>
          <a:ahLst/>
          <a:cxnLst/>
          <a:rect l="0" t="0" r="0" b="0"/>
          <a:pathLst>
            <a:path>
              <a:moveTo>
                <a:pt x="232046" y="0"/>
              </a:moveTo>
              <a:lnTo>
                <a:pt x="232046" y="1016583"/>
              </a:lnTo>
              <a:lnTo>
                <a:pt x="0" y="101658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E9794-7800-4A3B-9954-FA27FFECB843}">
      <dsp:nvSpPr>
        <dsp:cNvPr id="0" name=""/>
        <dsp:cNvSpPr/>
      </dsp:nvSpPr>
      <dsp:spPr>
        <a:xfrm>
          <a:off x="3985293" y="1753050"/>
          <a:ext cx="422268" cy="1019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9257"/>
              </a:lnTo>
              <a:lnTo>
                <a:pt x="422268" y="101925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68521-DA96-444A-9D98-521AE7BE3465}">
      <dsp:nvSpPr>
        <dsp:cNvPr id="0" name=""/>
        <dsp:cNvSpPr/>
      </dsp:nvSpPr>
      <dsp:spPr>
        <a:xfrm>
          <a:off x="3467985" y="1753050"/>
          <a:ext cx="517308" cy="1019257"/>
        </a:xfrm>
        <a:custGeom>
          <a:avLst/>
          <a:gdLst/>
          <a:ahLst/>
          <a:cxnLst/>
          <a:rect l="0" t="0" r="0" b="0"/>
          <a:pathLst>
            <a:path>
              <a:moveTo>
                <a:pt x="517308" y="0"/>
              </a:moveTo>
              <a:lnTo>
                <a:pt x="517308" y="1019257"/>
              </a:lnTo>
              <a:lnTo>
                <a:pt x="0" y="101925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E3A50-692F-428B-B0B9-CCA0D0D98D95}">
      <dsp:nvSpPr>
        <dsp:cNvPr id="0" name=""/>
        <dsp:cNvSpPr/>
      </dsp:nvSpPr>
      <dsp:spPr>
        <a:xfrm>
          <a:off x="2880311" y="648069"/>
          <a:ext cx="2209963" cy="11049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Тонкая кишка</a:t>
          </a:r>
          <a:endParaRPr lang="ru-RU" sz="3600" b="1" kern="1200" dirty="0"/>
        </a:p>
      </dsp:txBody>
      <dsp:txXfrm>
        <a:off x="2880311" y="648069"/>
        <a:ext cx="2209963" cy="1104981"/>
      </dsp:txXfrm>
    </dsp:sp>
    <dsp:sp modelId="{6ED9F5F5-454E-4936-A72A-BCB11D6F9AC6}">
      <dsp:nvSpPr>
        <dsp:cNvPr id="0" name=""/>
        <dsp:cNvSpPr/>
      </dsp:nvSpPr>
      <dsp:spPr>
        <a:xfrm>
          <a:off x="4375" y="2219817"/>
          <a:ext cx="3463609" cy="110498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Двенадцатиперстная кишка</a:t>
          </a:r>
          <a:endParaRPr lang="ru-RU" sz="2800" b="1" kern="1200" dirty="0"/>
        </a:p>
      </dsp:txBody>
      <dsp:txXfrm>
        <a:off x="4375" y="2219817"/>
        <a:ext cx="3463609" cy="1104981"/>
      </dsp:txXfrm>
    </dsp:sp>
    <dsp:sp modelId="{CD8E4069-3509-44E7-ADAC-248A5E90428D}">
      <dsp:nvSpPr>
        <dsp:cNvPr id="0" name=""/>
        <dsp:cNvSpPr/>
      </dsp:nvSpPr>
      <dsp:spPr>
        <a:xfrm>
          <a:off x="4407561" y="2219817"/>
          <a:ext cx="3933049" cy="110498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Брыжеечная часть</a:t>
          </a:r>
          <a:endParaRPr lang="ru-RU" sz="2800" b="1" kern="1200" dirty="0"/>
        </a:p>
      </dsp:txBody>
      <dsp:txXfrm>
        <a:off x="4407561" y="2219817"/>
        <a:ext cx="3933049" cy="1104981"/>
      </dsp:txXfrm>
    </dsp:sp>
    <dsp:sp modelId="{E7969639-51CF-4EC7-B58C-490FD6ACC2F2}">
      <dsp:nvSpPr>
        <dsp:cNvPr id="0" name=""/>
        <dsp:cNvSpPr/>
      </dsp:nvSpPr>
      <dsp:spPr>
        <a:xfrm>
          <a:off x="3932077" y="3788891"/>
          <a:ext cx="2209963" cy="110498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Тощая кишка</a:t>
          </a:r>
          <a:endParaRPr lang="ru-RU" sz="2800" b="1" kern="1200" dirty="0"/>
        </a:p>
      </dsp:txBody>
      <dsp:txXfrm>
        <a:off x="3932077" y="3788891"/>
        <a:ext cx="2209963" cy="1104981"/>
      </dsp:txXfrm>
    </dsp:sp>
    <dsp:sp modelId="{F2A530EA-40CD-4706-A321-6BB9B9132D10}">
      <dsp:nvSpPr>
        <dsp:cNvPr id="0" name=""/>
        <dsp:cNvSpPr/>
      </dsp:nvSpPr>
      <dsp:spPr>
        <a:xfrm>
          <a:off x="6606132" y="3788891"/>
          <a:ext cx="2209963" cy="110498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Подвздошная кишка</a:t>
          </a:r>
          <a:endParaRPr lang="ru-RU" sz="2800" b="1" kern="1200" dirty="0"/>
        </a:p>
      </dsp:txBody>
      <dsp:txXfrm>
        <a:off x="6606132" y="3788891"/>
        <a:ext cx="2209963" cy="1104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35E23DA-B11E-409D-B5AC-559FA7C7B06F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731A448-502B-4E4B-9AE4-9B1FFC145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742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E7E4-3730-45E0-8E4B-08218EF4E721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9598C-ECE5-4293-9B5A-95B609CD1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746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0CD1D-9176-49D5-B9A8-92067E92360B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371D8-92D6-4E89-965A-D15DC918D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63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BFA69-7CD4-4DAA-96E0-26A9E126C440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D9C9D-4C28-452F-923C-D3B79B80E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812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9EA5B-A45B-4E8B-8784-BF1739AEBAC1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09D3D-F730-4819-9FA7-A194F6909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19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CCEF1-31E5-4408-AC7A-553064A7E9B5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E8031-02C2-47ED-9615-695534A94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0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3F8DD-6CD4-4324-9F86-B515BAD0841F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D083A-C9B3-4339-B344-744BD70B9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97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EBF15-6A35-49E1-9BE1-5E035A7FBCE7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6B82B-4F0C-4D94-BB95-6110E23FA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21B59-0E92-4DF3-9C76-381844DC9C12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960C2-E3D0-4AC7-96BC-392A41E19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720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2F4D-5612-4CB9-8081-E18C4C3D0A96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AEC65-E824-4B6C-8138-9B7EC1058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020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56475-CE96-4122-B907-70A433CA67E0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7CB10-CDDD-4F8D-8E73-CFD1A958C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690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27DDE-F6C3-4C0C-9ED8-A7B7432DD827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D46D8-8C06-40CD-A9B5-ABAC184B6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25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A7703-68FD-4E2C-868A-0D980D1CE09C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F0638-6387-44FF-804E-45E3C7D16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48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88B"/>
            </a:gs>
            <a:gs pos="100000">
              <a:srgbClr val="FFDD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2F341B-8294-4E86-B217-F76480E40074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1DBFCF-4AE1-425B-939D-08DBEDB7F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29063" y="1071563"/>
            <a:ext cx="4786312" cy="1500187"/>
          </a:xfrm>
          <a:prstGeom prst="rect">
            <a:avLst/>
          </a:prstGeom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latin typeface="+mj-lt"/>
                <a:ea typeface="+mj-ea"/>
                <a:cs typeface="Times New Roman" pitchFamily="18" charset="0"/>
              </a:rPr>
              <a:t>Тема: </a:t>
            </a:r>
            <a:r>
              <a:rPr lang="ru-RU" sz="2400" b="1" dirty="0">
                <a:latin typeface="+mj-lt"/>
              </a:rPr>
              <a:t>Функциональная анатомия пищеварительной системы. Развитие и возрастные особенности органов пищеварительной системы в онтогенезе. Характерные особенности строения стенок пищеварительной трубки</a:t>
            </a:r>
            <a:r>
              <a:rPr lang="ru-RU" sz="2400" b="1" dirty="0">
                <a:latin typeface="+mj-lt"/>
                <a:cs typeface="+mn-cs"/>
              </a:rPr>
              <a:t>.</a:t>
            </a:r>
            <a:endParaRPr lang="ru-RU" sz="2400" b="1" kern="0" dirty="0"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2051" name="Прямоугольник 6"/>
          <p:cNvSpPr>
            <a:spLocks noChangeArrowheads="1"/>
          </p:cNvSpPr>
          <p:nvPr/>
        </p:nvSpPr>
        <p:spPr bwMode="auto">
          <a:xfrm>
            <a:off x="214313" y="0"/>
            <a:ext cx="87153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Кафедра анатомии и гистологии человека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5000625" y="5286375"/>
            <a:ext cx="39290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cs typeface="Times New Roman" pitchFamily="18" charset="0"/>
              </a:rPr>
              <a:t>л</a:t>
            </a:r>
            <a:r>
              <a:rPr lang="ru-RU" altLang="ru-RU" sz="1800" b="1">
                <a:cs typeface="Times New Roman" pitchFamily="18" charset="0"/>
              </a:rPr>
              <a:t>екция для студентов 1 курса</a:t>
            </a:r>
            <a:br>
              <a:rPr lang="ru-RU" altLang="ru-RU" sz="1800" b="1">
                <a:cs typeface="Times New Roman" pitchFamily="18" charset="0"/>
              </a:rPr>
            </a:br>
            <a:r>
              <a:rPr lang="ru-RU" altLang="ru-RU" sz="1800" b="1">
                <a:cs typeface="Times New Roman" pitchFamily="18" charset="0"/>
              </a:rPr>
              <a:t>к.м.н., доцент Ефремова В.П.</a:t>
            </a:r>
            <a:endParaRPr lang="ru-RU" altLang="ru-RU" sz="1800" b="1">
              <a:latin typeface="Arial" charset="0"/>
              <a:cs typeface="Times New Roman" pitchFamily="18" charset="0"/>
            </a:endParaRP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642938"/>
            <a:ext cx="3759200" cy="613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>
          <a:xfrm>
            <a:off x="17463" y="6413500"/>
            <a:ext cx="1017587" cy="365125"/>
          </a:xfrm>
        </p:spPr>
        <p:txBody>
          <a:bodyPr/>
          <a:lstStyle/>
          <a:p>
            <a:pPr>
              <a:defRPr/>
            </a:pPr>
            <a:fld id="{CA714C0C-53A9-48FF-AFAB-6E0B06C99567}" type="datetime1">
              <a:rPr lang="ru-RU">
                <a:solidFill>
                  <a:schemeClr val="tx1"/>
                </a:solidFill>
              </a:rPr>
              <a:pPr>
                <a:defRPr/>
              </a:pPr>
              <a:t>09.02.2017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5888"/>
            <a:ext cx="3946525" cy="657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Заголовок 1"/>
          <p:cNvSpPr txBox="1">
            <a:spLocks/>
          </p:cNvSpPr>
          <p:nvPr/>
        </p:nvSpPr>
        <p:spPr bwMode="auto">
          <a:xfrm>
            <a:off x="107950" y="274638"/>
            <a:ext cx="3754438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/>
              <a:t>Филогенез кишечной трубки (пресмыкающиеся)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4B61C7D-F684-4D08-924B-4934738CB15C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643438" y="0"/>
            <a:ext cx="4500562" cy="654050"/>
          </a:xfrm>
        </p:spPr>
        <p:txBody>
          <a:bodyPr/>
          <a:lstStyle/>
          <a:p>
            <a:pPr eaLnBrk="1" hangingPunct="1"/>
            <a:r>
              <a:rPr lang="ru-RU" altLang="ru-RU" sz="3200" b="1" smtClean="0"/>
              <a:t>Филогенез зубов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3"/>
            <a:ext cx="5213350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4071938"/>
            <a:ext cx="473392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5357813" y="928688"/>
            <a:ext cx="1643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charset="0"/>
              </a:rPr>
              <a:t>зубы рыб</a:t>
            </a: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5500688" y="3571875"/>
            <a:ext cx="300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charset="0"/>
              </a:rPr>
              <a:t>зубы пресмыкающихся</a:t>
            </a:r>
          </a:p>
        </p:txBody>
      </p: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214313" y="4714875"/>
            <a:ext cx="4000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2000" b="1">
                <a:latin typeface="Arial" charset="0"/>
              </a:rPr>
              <a:t>Гомодонтная зубная система (отсутствие дифференцировки)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2000" b="1">
                <a:latin typeface="Arial" charset="0"/>
              </a:rPr>
              <a:t>Полифиодонтизм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A2551B-A386-44D7-852A-DE3334A1C69F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43438" y="0"/>
            <a:ext cx="4500562" cy="654050"/>
          </a:xfrm>
        </p:spPr>
        <p:txBody>
          <a:bodyPr/>
          <a:lstStyle/>
          <a:p>
            <a:pPr eaLnBrk="1" hangingPunct="1"/>
            <a:r>
              <a:rPr lang="ru-RU" altLang="ru-RU" sz="3200" b="1" smtClean="0"/>
              <a:t>Филогенез зубов</a:t>
            </a: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5357813" y="928688"/>
            <a:ext cx="2714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charset="0"/>
              </a:rPr>
              <a:t>зубы млекопитающих</a:t>
            </a: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6000750" y="2500313"/>
            <a:ext cx="3000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charset="0"/>
              </a:rPr>
              <a:t>зубы человека</a:t>
            </a: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214313" y="4714875"/>
            <a:ext cx="4000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2000" b="1">
                <a:latin typeface="Arial" charset="0"/>
              </a:rPr>
              <a:t>Гетеродонтная зубная система (дифференцировка)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2000" b="1">
                <a:latin typeface="Arial" charset="0"/>
              </a:rPr>
              <a:t>Дифиодонтная система</a:t>
            </a:r>
          </a:p>
        </p:txBody>
      </p:sp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57188"/>
            <a:ext cx="52578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143250"/>
            <a:ext cx="47148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E76439B-BECA-46DA-B2EF-E2E5466B4537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56102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008313"/>
            <a:ext cx="4468813" cy="384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Заголовок 1"/>
          <p:cNvSpPr>
            <a:spLocks noGrp="1"/>
          </p:cNvSpPr>
          <p:nvPr>
            <p:ph type="title"/>
          </p:nvPr>
        </p:nvSpPr>
        <p:spPr>
          <a:xfrm>
            <a:off x="4643438" y="0"/>
            <a:ext cx="4500562" cy="654050"/>
          </a:xfrm>
        </p:spPr>
        <p:txBody>
          <a:bodyPr/>
          <a:lstStyle/>
          <a:p>
            <a:pPr eaLnBrk="1" hangingPunct="1"/>
            <a:r>
              <a:rPr lang="ru-RU" altLang="ru-RU" sz="3200" b="1" smtClean="0"/>
              <a:t>Филогенез языка</a:t>
            </a:r>
          </a:p>
        </p:txBody>
      </p:sp>
      <p:sp>
        <p:nvSpPr>
          <p:cNvPr id="14341" name="TextBox 9"/>
          <p:cNvSpPr txBox="1">
            <a:spLocks noChangeArrowheads="1"/>
          </p:cNvSpPr>
          <p:nvPr/>
        </p:nvSpPr>
        <p:spPr bwMode="auto">
          <a:xfrm>
            <a:off x="571500" y="4500563"/>
            <a:ext cx="2714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charset="0"/>
              </a:rPr>
              <a:t>Формы языка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800" b="1">
                <a:latin typeface="Arial" charset="0"/>
              </a:rPr>
              <a:t>рептилий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800" b="1">
                <a:latin typeface="Arial" charset="0"/>
              </a:rPr>
              <a:t> птиц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5BD0FFF-8ECE-4B30-A672-B1DF1306ECD1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214813" y="142875"/>
            <a:ext cx="4643437" cy="1143000"/>
          </a:xfrm>
        </p:spPr>
        <p:txBody>
          <a:bodyPr/>
          <a:lstStyle/>
          <a:p>
            <a:pPr eaLnBrk="1" hangingPunct="1"/>
            <a:r>
              <a:rPr lang="ru-RU" altLang="ru-RU" sz="3200" b="1" smtClean="0"/>
              <a:t>Филогенез языка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857250" y="5572125"/>
            <a:ext cx="2714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charset="0"/>
              </a:rPr>
              <a:t>язык млекопитающих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71625"/>
            <a:ext cx="7027863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090AD2E-3511-4BC8-806E-99DBEAC0BA24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654050"/>
          </a:xfrm>
        </p:spPr>
        <p:txBody>
          <a:bodyPr/>
          <a:lstStyle/>
          <a:p>
            <a:r>
              <a:rPr lang="ru-RU" altLang="ru-RU" sz="2800" smtClean="0">
                <a:latin typeface="Impact" pitchFamily="34" charset="0"/>
              </a:rPr>
              <a:t>Начальный этап развития лица; эмбрион 5-6 нед</a:t>
            </a:r>
          </a:p>
        </p:txBody>
      </p:sp>
      <p:sp>
        <p:nvSpPr>
          <p:cNvPr id="16387" name="Содержимое 3"/>
          <p:cNvSpPr>
            <a:spLocks noGrp="1"/>
          </p:cNvSpPr>
          <p:nvPr>
            <p:ph sz="quarter" idx="2"/>
          </p:nvPr>
        </p:nvSpPr>
        <p:spPr>
          <a:xfrm>
            <a:off x="357188" y="5072063"/>
            <a:ext cx="4038600" cy="132873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1200" b="1" smtClean="0"/>
              <a:t>а — вид сбоку: 1 — лобный бугор; 2 — зачаток глаза; 3 — нижнечелюстная (1-я) жаберная дуга; 4 — слуховой пузырек; 5 — 2-я (подъязычная) жаберная дуга; 6 — 3-я и 4-я жаберные дуги; 7 — первый жаберный карман; 8 — сердечный выступ; 9 — ротовая бухта</a:t>
            </a:r>
          </a:p>
        </p:txBody>
      </p:sp>
      <p:sp>
        <p:nvSpPr>
          <p:cNvPr id="16388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5072063"/>
            <a:ext cx="4210050" cy="15001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1200" b="1" smtClean="0"/>
              <a:t>б — вид спереди: 1 — лобный бугор; 2 — медиальный носовой отросток; 3 — латеральный носовой отросток; 4 — верхнечелюстной отросток 1-й жаберной дуги; 5 — нижнечелюстной отросток 1-й жаберной дуги; 6 — ротовая бухта; 7 — 3-я и 4-я жаберные дуги; 8 — 2-я жаберная дуга; 9 — 1-й жаберный карман; 10 — носослезная борозда; 11 — зачаток глаза; 12 — обонятельная ямка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703263"/>
            <a:ext cx="7566025" cy="437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981B178-349A-4A9A-ADE8-D87B4F84DB71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715375" cy="582613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>Онтогенез пищеварительной системы.</a:t>
            </a:r>
            <a:br>
              <a:rPr lang="ru-RU" altLang="ru-RU" sz="2800" b="1" smtClean="0"/>
            </a:br>
            <a:r>
              <a:rPr lang="ru-RU" altLang="ru-RU" sz="2800" b="1" smtClean="0"/>
              <a:t> Первичная кишка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896938"/>
            <a:ext cx="4572000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5072063" y="857250"/>
            <a:ext cx="3714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1800" b="1">
                <a:latin typeface="Arial" charset="0"/>
              </a:rPr>
              <a:t>Глоточная часть – глубокие отделы полости рта, глотка, дыхательная система</a:t>
            </a: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5143500" y="2071688"/>
            <a:ext cx="3714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1800" b="1">
                <a:latin typeface="Arial" charset="0"/>
              </a:rPr>
              <a:t>Передняя кишка – пищевод, желудок, начальные отделы двенадцатиперстной кишки</a:t>
            </a: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5143500" y="3357563"/>
            <a:ext cx="37147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1800" b="1">
                <a:latin typeface="Arial" charset="0"/>
              </a:rPr>
              <a:t>Средняя кишка – ДПК (два выпячивания – печень с желчным пузырем и поджелудочная железа) тонкая, слепая, восходящая и поперечная ободочные</a:t>
            </a:r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5214938" y="5572125"/>
            <a:ext cx="3714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1800" b="1">
                <a:latin typeface="Arial" charset="0"/>
              </a:rPr>
              <a:t>Задняя кишка – нисходящий и сигмовидный отделы ободочной кишки, прямая кишка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512919-C314-47DB-9FCD-DFFC96F7814F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282575"/>
            <a:ext cx="7816850" cy="631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571500" y="357188"/>
            <a:ext cx="442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4-5 неделя внутриутробного развития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7143750" y="285750"/>
            <a:ext cx="1500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12 недель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A3E7680-D905-439C-8538-9EB6D0B39080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85750"/>
            <a:ext cx="7853363" cy="627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E84981D-C3DE-46CE-8C36-36437FBACF5D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ru-RU" altLang="ru-RU" sz="2800" b="1" smtClean="0"/>
              <a:t>Аномалии развития пищеварительной системы</a:t>
            </a:r>
          </a:p>
        </p:txBody>
      </p:sp>
      <p:pic>
        <p:nvPicPr>
          <p:cNvPr id="2048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2" b="8571"/>
          <a:stretch>
            <a:fillRect/>
          </a:stretch>
        </p:blipFill>
        <p:spPr bwMode="auto">
          <a:xfrm>
            <a:off x="381000" y="1219200"/>
            <a:ext cx="35909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35814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906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15"/>
          <p:cNvSpPr>
            <a:spLocks noChangeArrowheads="1"/>
          </p:cNvSpPr>
          <p:nvPr/>
        </p:nvSpPr>
        <p:spPr bwMode="auto">
          <a:xfrm>
            <a:off x="685800" y="685800"/>
            <a:ext cx="2971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«заячья губа»</a:t>
            </a:r>
          </a:p>
        </p:txBody>
      </p:sp>
      <p:sp>
        <p:nvSpPr>
          <p:cNvPr id="20487" name="Rectangle 16"/>
          <p:cNvSpPr>
            <a:spLocks noChangeArrowheads="1"/>
          </p:cNvSpPr>
          <p:nvPr/>
        </p:nvSpPr>
        <p:spPr bwMode="auto">
          <a:xfrm>
            <a:off x="609600" y="3200400"/>
            <a:ext cx="2971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«волчья пасть»</a:t>
            </a:r>
          </a:p>
        </p:txBody>
      </p:sp>
      <p:sp>
        <p:nvSpPr>
          <p:cNvPr id="20488" name="Rectangle 17"/>
          <p:cNvSpPr>
            <a:spLocks noChangeArrowheads="1"/>
          </p:cNvSpPr>
          <p:nvPr/>
        </p:nvSpPr>
        <p:spPr bwMode="auto">
          <a:xfrm>
            <a:off x="5410200" y="533400"/>
            <a:ext cx="2971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макростома</a:t>
            </a:r>
          </a:p>
        </p:txBody>
      </p:sp>
      <p:pic>
        <p:nvPicPr>
          <p:cNvPr id="20489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43400"/>
            <a:ext cx="396240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Rectangle 20"/>
          <p:cNvSpPr>
            <a:spLocks noChangeArrowheads="1"/>
          </p:cNvSpPr>
          <p:nvPr/>
        </p:nvSpPr>
        <p:spPr bwMode="auto">
          <a:xfrm>
            <a:off x="5334000" y="3733800"/>
            <a:ext cx="2971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сверхкомплектные зубы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E0B0F63-B127-4280-BA2A-DECB73419677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47713"/>
          </a:xfrm>
        </p:spPr>
        <p:txBody>
          <a:bodyPr/>
          <a:lstStyle/>
          <a:p>
            <a:pPr eaLnBrk="1" hangingPunct="1"/>
            <a:r>
              <a:rPr lang="ru-RU" altLang="ru-RU" sz="4000" b="1" smtClean="0"/>
              <a:t>План лекции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642938" y="1225550"/>
            <a:ext cx="814387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endParaRPr lang="ru-RU" sz="3200" b="1" dirty="0">
              <a:latin typeface="+mj-lt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3200" b="1" dirty="0">
                <a:latin typeface="+mj-lt"/>
              </a:rPr>
              <a:t>Актуальность темы.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200" b="1" dirty="0">
                <a:latin typeface="+mj-lt"/>
              </a:rPr>
              <a:t>Функции пищеварительной системы.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200" b="1" dirty="0" err="1">
                <a:latin typeface="+mj-lt"/>
              </a:rPr>
              <a:t>Фило</a:t>
            </a:r>
            <a:r>
              <a:rPr lang="ru-RU" sz="3200" b="1" dirty="0">
                <a:latin typeface="+mj-lt"/>
              </a:rPr>
              <a:t>- и онтогенез органов пищеварения.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200" b="1" dirty="0">
                <a:latin typeface="+mj-lt"/>
              </a:rPr>
              <a:t>Аномалии развития пищеварительной системы.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200" b="1" dirty="0">
                <a:latin typeface="+mj-lt"/>
              </a:rPr>
              <a:t>Функциональная анатомия органов пищеварительной системы.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200" b="1" dirty="0" err="1">
                <a:latin typeface="+mj-lt"/>
              </a:rPr>
              <a:t>Рентгеноанатомия</a:t>
            </a:r>
            <a:r>
              <a:rPr lang="ru-RU" sz="3200" b="1" dirty="0">
                <a:latin typeface="+mj-lt"/>
              </a:rPr>
              <a:t> органов пищеварительной системы.</a:t>
            </a:r>
            <a:br>
              <a:rPr lang="ru-RU" sz="3200" b="1" dirty="0">
                <a:latin typeface="+mj-lt"/>
              </a:rPr>
            </a:br>
            <a:endParaRPr lang="ru-RU" sz="3200" b="1" dirty="0">
              <a:latin typeface="+mj-lt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4A60CE-4424-4E70-826B-47D773A58C62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903288"/>
            <a:ext cx="6429375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57188"/>
            <a:ext cx="9144000" cy="533400"/>
          </a:xfrm>
        </p:spPr>
        <p:txBody>
          <a:bodyPr/>
          <a:lstStyle/>
          <a:p>
            <a:r>
              <a:rPr lang="ru-RU" altLang="ru-RU" sz="2800" b="1" smtClean="0"/>
              <a:t>Пороки развития пищевода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5B35DEE-9C26-4C2F-B0D9-C065BC5769BD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143000"/>
            <a:ext cx="3649662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000125"/>
            <a:ext cx="3643313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ru-RU" altLang="ru-RU" sz="2800" b="1" smtClean="0"/>
              <a:t>Пороки развития кишечника</a:t>
            </a:r>
          </a:p>
        </p:txBody>
      </p:sp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714375" y="6000750"/>
            <a:ext cx="314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charset="0"/>
              </a:rPr>
              <a:t>атрезия кишечника</a:t>
            </a:r>
          </a:p>
        </p:txBody>
      </p:sp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5143500" y="6072188"/>
            <a:ext cx="3143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charset="0"/>
              </a:rPr>
              <a:t>мегаколон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97141A3-F23E-4A05-BADC-CABA1C8282BE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000500"/>
            <a:ext cx="3706813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571500"/>
            <a:ext cx="457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2975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Заголовок 1"/>
          <p:cNvSpPr>
            <a:spLocks noGrp="1"/>
          </p:cNvSpPr>
          <p:nvPr>
            <p:ph type="title"/>
          </p:nvPr>
        </p:nvSpPr>
        <p:spPr>
          <a:xfrm>
            <a:off x="214313" y="3429000"/>
            <a:ext cx="3971925" cy="571500"/>
          </a:xfrm>
        </p:spPr>
        <p:txBody>
          <a:bodyPr/>
          <a:lstStyle/>
          <a:p>
            <a:r>
              <a:rPr lang="ru-RU" altLang="ru-RU" sz="2400" b="1" smtClean="0"/>
              <a:t>Меккелев дивертикул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3730AD7-55EF-4F12-9CA1-7B64B199593E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ru-RU" altLang="ru-RU" sz="2800" b="1" smtClean="0"/>
              <a:t>Нарушения поворота кишечника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2643188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714625"/>
            <a:ext cx="29400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1143000"/>
            <a:ext cx="32067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9D73E09-D0F8-439A-B308-426EA728424C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5"/>
          <p:cNvSpPr>
            <a:spLocks noGrp="1"/>
          </p:cNvSpPr>
          <p:nvPr>
            <p:ph type="title"/>
          </p:nvPr>
        </p:nvSpPr>
        <p:spPr>
          <a:xfrm>
            <a:off x="214313" y="142875"/>
            <a:ext cx="8229600" cy="654050"/>
          </a:xfrm>
        </p:spPr>
        <p:txBody>
          <a:bodyPr/>
          <a:lstStyle/>
          <a:p>
            <a:r>
              <a:rPr lang="ru-RU" altLang="ru-RU" sz="3200" b="1" smtClean="0"/>
              <a:t>Полость рта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813"/>
            <a:ext cx="43465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4429125" y="928688"/>
            <a:ext cx="45720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73342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73342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73342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7334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7334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334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334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334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334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2400" b="1" i="1">
                <a:cs typeface="Times New Roman" pitchFamily="18" charset="0"/>
              </a:rPr>
              <a:t>Сенсорная</a:t>
            </a:r>
            <a:r>
              <a:rPr lang="ru-RU" altLang="ru-RU" sz="2400" b="1">
                <a:cs typeface="Times New Roman" pitchFamily="18" charset="0"/>
              </a:rPr>
              <a:t> – термо-, болевые и тактильные рецепторы;</a:t>
            </a:r>
            <a:endParaRPr lang="ru-RU" altLang="ru-RU" sz="2400" b="1"/>
          </a:p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2400" b="1" i="1">
                <a:cs typeface="Times New Roman" pitchFamily="18" charset="0"/>
              </a:rPr>
              <a:t>Секреторная </a:t>
            </a:r>
            <a:r>
              <a:rPr lang="ru-RU" altLang="ru-RU" sz="2400" b="1">
                <a:cs typeface="Times New Roman" pitchFamily="18" charset="0"/>
              </a:rPr>
              <a:t>– выделяет слизь и слюну;</a:t>
            </a:r>
            <a:endParaRPr lang="ru-RU" altLang="ru-RU" sz="2400" b="1"/>
          </a:p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2400" b="1" i="1">
                <a:cs typeface="Times New Roman" pitchFamily="18" charset="0"/>
              </a:rPr>
              <a:t>Иммунная</a:t>
            </a:r>
            <a:r>
              <a:rPr lang="ru-RU" altLang="ru-RU" sz="2400" b="1">
                <a:cs typeface="Times New Roman" pitchFamily="18" charset="0"/>
              </a:rPr>
              <a:t> – местный иммунитет (макрофаги, лимфоциты, плазматические клетки) и язычная миндалина;</a:t>
            </a:r>
            <a:endParaRPr lang="ru-RU" altLang="ru-RU" sz="2400" b="1" i="1"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2400" b="1" i="1">
                <a:cs typeface="Times New Roman" pitchFamily="18" charset="0"/>
              </a:rPr>
              <a:t>Всасывательная</a:t>
            </a:r>
            <a:r>
              <a:rPr lang="ru-RU" altLang="ru-RU" sz="2400" b="1">
                <a:cs typeface="Times New Roman" pitchFamily="18" charset="0"/>
              </a:rPr>
              <a:t> – обладает высокой проницаемостью, особенно под языком быстро всасываются йод, ионы калия, натрия, аминокислоты, нитроглицерин, валидол, т.д.</a:t>
            </a:r>
            <a:r>
              <a:rPr lang="ru-RU" altLang="ru-RU" sz="2400" b="1"/>
              <a:t> 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4B175E-8C74-45B2-8149-3644B30E20CD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357188" y="214313"/>
            <a:ext cx="8286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charset="0"/>
              </a:rPr>
              <a:t>Слизистая: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2000" b="1">
                <a:latin typeface="Arial" charset="0"/>
              </a:rPr>
              <a:t> </a:t>
            </a:r>
            <a:r>
              <a:rPr lang="ru-RU" altLang="ru-RU" sz="2000" b="1" i="1">
                <a:latin typeface="Arial" charset="0"/>
              </a:rPr>
              <a:t>защитная функция </a:t>
            </a:r>
            <a:r>
              <a:rPr lang="ru-RU" altLang="ru-RU" sz="2000" b="1">
                <a:latin typeface="Arial" charset="0"/>
              </a:rPr>
              <a:t>– механический барьер и химическая защита 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0"/>
            <a:ext cx="8448675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857250" y="5000625"/>
            <a:ext cx="75723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charset="0"/>
              </a:rPr>
              <a:t>Эпителий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charset="0"/>
              </a:rPr>
              <a:t>Толщина – 200 – 600 мкм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charset="0"/>
              </a:rPr>
              <a:t>Высокая скорость регенерации (в области десны составляет 40-57 суток; на твёрдом нёбе – 10-12 суток; на щеке – 25 суток; в области зубо-десневого прикрепления - от 4-х до 10 суток.)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6177B8B-C89B-4EB0-B8F7-9D0489B017D2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3714750" y="142875"/>
            <a:ext cx="171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b="1"/>
              <a:t>Язык</a:t>
            </a:r>
            <a:endParaRPr lang="ru-RU" altLang="ru-RU"/>
          </a:p>
        </p:txBody>
      </p:sp>
      <p:pic>
        <p:nvPicPr>
          <p:cNvPr id="27651" name="Picture 6" descr="4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714488"/>
            <a:ext cx="3965594" cy="48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214313" y="642938"/>
            <a:ext cx="4000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/>
              <a:t>- чувствительная функция</a:t>
            </a:r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5643563" y="714375"/>
            <a:ext cx="32861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/>
              <a:t>- двигательная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/>
              <a:t>функция</a:t>
            </a: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1714488"/>
            <a:ext cx="4546578" cy="478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88AC70E-520C-4A42-B541-15A65D07F58E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08- Строение и типы зуб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370EC77-481D-4481-A3F3-7DCEF8530850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785813"/>
            <a:ext cx="4068762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6"/>
          <p:cNvSpPr txBox="1">
            <a:spLocks noChangeArrowheads="1"/>
          </p:cNvSpPr>
          <p:nvPr/>
        </p:nvSpPr>
        <p:spPr bwMode="auto">
          <a:xfrm>
            <a:off x="4429125" y="1428750"/>
            <a:ext cx="41433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2000" b="1">
                <a:latin typeface="Arial" charset="0"/>
              </a:rPr>
              <a:t>Опорная функция (удерживает зуб в альвеоле)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2000" b="1">
                <a:latin typeface="Arial" charset="0"/>
              </a:rPr>
              <a:t>Амортизация (распределение жевательного давления)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2000" b="1">
                <a:latin typeface="Arial" charset="0"/>
              </a:rPr>
              <a:t>Трофическая (питание цемента)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2000" b="1">
                <a:latin typeface="Arial" charset="0"/>
              </a:rPr>
              <a:t>Репаративная  (восстановительные процессы)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2000" b="1">
                <a:latin typeface="Arial" charset="0"/>
              </a:rPr>
              <a:t>Защитная (макрофаги, лейкоциты)</a:t>
            </a:r>
          </a:p>
        </p:txBody>
      </p:sp>
      <p:sp>
        <p:nvSpPr>
          <p:cNvPr id="29700" name="TextBox 2"/>
          <p:cNvSpPr txBox="1">
            <a:spLocks noChangeArrowheads="1"/>
          </p:cNvSpPr>
          <p:nvPr/>
        </p:nvSpPr>
        <p:spPr bwMode="auto">
          <a:xfrm>
            <a:off x="5429250" y="214313"/>
            <a:ext cx="2786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b="1"/>
              <a:t>Периодонт</a:t>
            </a:r>
            <a:endParaRPr lang="ru-RU" altLang="ru-RU"/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AA1A2FD-DC3E-4DF8-BACD-C0A7F7C036B4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071563"/>
            <a:ext cx="7091362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2000250" y="285750"/>
            <a:ext cx="5214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b="1"/>
              <a:t>Слюнные железы</a:t>
            </a:r>
            <a:endParaRPr lang="ru-RU" altLang="ru-RU"/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F94E200-8E6D-4FDD-92BD-4C6B166EC231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arianky.ru/wp-content/uploads/2013/03/IMG_99881-460x3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5519737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http://www.oum.ru/images/kosarev/pitanie/%D0%BF%D0%B8%D1%89%D0%B5%D0%B2%D0%B0%D1%80%D0%B8%D1%82%D0%B5%D0%BB%D1%8C%D0%BD%D0%B0%D1%8F%20%D1%81%D0%B8%D1%81%D1%82%D0%B5%D0%BC%D0%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352800"/>
            <a:ext cx="4491037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3A02D3-FB48-41D7-8F4B-AEDAFD816EB3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511175"/>
          </a:xfrm>
        </p:spPr>
        <p:txBody>
          <a:bodyPr/>
          <a:lstStyle/>
          <a:p>
            <a:r>
              <a:rPr lang="ru-RU" altLang="ru-RU" sz="4000" b="1" smtClean="0"/>
              <a:t>Функции слюны</a:t>
            </a:r>
          </a:p>
        </p:txBody>
      </p:sp>
      <p:sp>
        <p:nvSpPr>
          <p:cNvPr id="31747" name="Rectangle 1"/>
          <p:cNvSpPr>
            <a:spLocks noChangeArrowheads="1"/>
          </p:cNvSpPr>
          <p:nvPr/>
        </p:nvSpPr>
        <p:spPr bwMode="auto">
          <a:xfrm>
            <a:off x="0" y="571500"/>
            <a:ext cx="91440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96202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96202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96202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9620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9620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620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620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620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620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2400" b="1">
                <a:cs typeface="Times New Roman" pitchFamily="18" charset="0"/>
              </a:rPr>
              <a:t>Защитная - смягчает пищу, образует пленку на слизистой, облегчает глотание;</a:t>
            </a:r>
            <a:endParaRPr lang="ru-RU" altLang="ru-RU" sz="2400" b="1"/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2400" b="1">
                <a:cs typeface="Times New Roman" pitchFamily="18" charset="0"/>
              </a:rPr>
              <a:t>Бактерицидная – лизоцим, пероксидаза, лактоферрин, иммуноглобулины;</a:t>
            </a:r>
            <a:endParaRPr lang="ru-RU" altLang="ru-RU" sz="2400" b="1"/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2400" b="1">
                <a:cs typeface="Times New Roman" pitchFamily="18" charset="0"/>
              </a:rPr>
              <a:t>Ток слюны обеспечивает очищение стенок, препятствует прикреплению микробов и антигенов;</a:t>
            </a:r>
            <a:endParaRPr lang="ru-RU" altLang="ru-RU" sz="2400" b="1"/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2400" b="1">
                <a:cs typeface="Times New Roman" pitchFamily="18" charset="0"/>
              </a:rPr>
              <a:t>Буферные свойства – нейтрализация кислот, щелочей;</a:t>
            </a:r>
            <a:endParaRPr lang="ru-RU" altLang="ru-RU" sz="2400" b="1"/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2400" b="1">
                <a:cs typeface="Times New Roman" pitchFamily="18" charset="0"/>
              </a:rPr>
              <a:t>Минерализация эмали благодаря содержанию ионов Са**,М</a:t>
            </a:r>
            <a:r>
              <a:rPr lang="en-US" altLang="ru-RU" sz="2400" b="1">
                <a:cs typeface="Times New Roman" pitchFamily="18" charset="0"/>
              </a:rPr>
              <a:t>g</a:t>
            </a:r>
            <a:r>
              <a:rPr lang="ru-RU" altLang="ru-RU" sz="2400" b="1">
                <a:cs typeface="Times New Roman" pitchFamily="18" charset="0"/>
              </a:rPr>
              <a:t>**, фосфата и хлора,</a:t>
            </a:r>
            <a:r>
              <a:rPr lang="en-US" altLang="ru-RU" sz="2400" b="1">
                <a:cs typeface="Times New Roman" pitchFamily="18" charset="0"/>
              </a:rPr>
              <a:t> </a:t>
            </a:r>
            <a:r>
              <a:rPr lang="ru-RU" altLang="ru-RU" sz="2400" b="1">
                <a:cs typeface="Times New Roman" pitchFamily="18" charset="0"/>
              </a:rPr>
              <a:t>которые перемещаются в эмаль зубов;</a:t>
            </a:r>
            <a:endParaRPr lang="ru-RU" altLang="ru-RU" sz="2400" b="1"/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2400" b="1">
                <a:cs typeface="Times New Roman" pitchFamily="18" charset="0"/>
              </a:rPr>
              <a:t>Охлаждает горячую пищу и согревает холодную (терморегуляция);</a:t>
            </a:r>
            <a:endParaRPr lang="ru-RU" altLang="ru-RU" sz="2400" b="1"/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2400" b="1">
                <a:cs typeface="Times New Roman" pitchFamily="18" charset="0"/>
              </a:rPr>
              <a:t>Пищеварительная – содержит ферменты амилазу и липазу;</a:t>
            </a:r>
            <a:endParaRPr lang="ru-RU" altLang="ru-RU" sz="2400" b="1"/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2400" b="1">
                <a:cs typeface="Times New Roman" pitchFamily="18" charset="0"/>
              </a:rPr>
              <a:t>Выделительная – продукты обмена веществ, лекарства, тяжелые металлы;</a:t>
            </a:r>
            <a:endParaRPr lang="ru-RU" altLang="ru-RU" sz="2400" b="1"/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2400" b="1">
                <a:cs typeface="Times New Roman" pitchFamily="18" charset="0"/>
              </a:rPr>
              <a:t>Содержит эпидермальный фактор роста, который стимулирует регенерацию слизистой и заживляет раны.</a:t>
            </a:r>
            <a:endParaRPr lang="ru-RU" altLang="ru-RU" sz="2400" b="1"/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FA6E4D4-3FE1-4359-B32A-83837E5FD745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ru-RU" altLang="ru-RU" sz="2800" b="1" smtClean="0"/>
              <a:t>Лимфоэпителиальное глоточное кольцо (Пирогова)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500188"/>
            <a:ext cx="37274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1285875"/>
            <a:ext cx="4956175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B7DEEC5-9AE5-4803-A89B-0D9B3D669292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ru-RU" altLang="ru-RU" sz="3200" b="1" smtClean="0"/>
              <a:t>Глоточная (аденоидная) миндалина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643063"/>
            <a:ext cx="4070350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785938"/>
            <a:ext cx="4554537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9862070-A0DE-47B8-9384-A5448A1DF4E5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10- Строение пищев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896A16A-E1FB-4CA2-BFC8-8F2C1C1AA8BF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A56475-CE96-4122-B907-70A433CA67E0}" type="datetime1">
              <a:rPr lang="ru-RU" smtClean="0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040560" cy="625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36095" y="452037"/>
            <a:ext cx="36816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Рентгенограмма пищевода в двух проекциях при приеме бариевой взвеси. Норма. Виден рисунок складок пищевода</a:t>
            </a:r>
          </a:p>
        </p:txBody>
      </p:sp>
    </p:spTree>
    <p:extLst>
      <p:ext uri="{BB962C8B-B14F-4D97-AF65-F5344CB8AC3E}">
        <p14:creationId xmlns:p14="http://schemas.microsoft.com/office/powerpoint/2010/main" val="343678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071563"/>
            <a:ext cx="2246313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00313" y="857250"/>
            <a:ext cx="6643687" cy="57150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2600" b="1" dirty="0">
                <a:latin typeface="+mn-lt"/>
                <a:cs typeface="+mn-cs"/>
              </a:rPr>
              <a:t>Резервуар пищи (до 4-6 часов).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2600" b="1" dirty="0">
                <a:latin typeface="+mn-lt"/>
                <a:cs typeface="+mn-cs"/>
              </a:rPr>
              <a:t>Секреторная (желудочный сок содержит ферменты – пепсин, химозин и соляную кислоту).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2600" b="1" dirty="0">
                <a:latin typeface="+mn-lt"/>
                <a:cs typeface="+mn-cs"/>
              </a:rPr>
              <a:t>Экскреторная  – выведение из организма продуктов метаболизма.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2600" b="1" dirty="0">
                <a:latin typeface="+mn-lt"/>
                <a:cs typeface="+mn-cs"/>
              </a:rPr>
              <a:t>Эндокринная – выработка антианемического фактора </a:t>
            </a:r>
            <a:r>
              <a:rPr lang="ru-RU" sz="2600" b="1" dirty="0" err="1">
                <a:latin typeface="+mn-lt"/>
                <a:cs typeface="+mn-cs"/>
              </a:rPr>
              <a:t>Кастля</a:t>
            </a:r>
            <a:r>
              <a:rPr lang="ru-RU" sz="2600" b="1" dirty="0">
                <a:latin typeface="+mn-lt"/>
                <a:cs typeface="+mn-cs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2600" b="1" dirty="0">
                <a:latin typeface="+mn-lt"/>
                <a:cs typeface="+mn-cs"/>
              </a:rPr>
              <a:t>Моторная функция.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2600" b="1" dirty="0">
                <a:latin typeface="+mn-lt"/>
                <a:cs typeface="+mn-cs"/>
              </a:rPr>
              <a:t>Барьерная функция – лимфоидные фолликулы слизистой и соляная кислота.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2600" b="1" dirty="0">
                <a:latin typeface="+mn-lt"/>
                <a:cs typeface="+mn-cs"/>
              </a:rPr>
              <a:t>Всасывание воды и продуктов распада алкоголя</a:t>
            </a:r>
          </a:p>
        </p:txBody>
      </p:sp>
      <p:sp>
        <p:nvSpPr>
          <p:cNvPr id="35844" name="Заголовок 1"/>
          <p:cNvSpPr>
            <a:spLocks noGrp="1"/>
          </p:cNvSpPr>
          <p:nvPr>
            <p:ph type="title"/>
          </p:nvPr>
        </p:nvSpPr>
        <p:spPr>
          <a:xfrm>
            <a:off x="1928813" y="274638"/>
            <a:ext cx="6757987" cy="582612"/>
          </a:xfrm>
        </p:spPr>
        <p:txBody>
          <a:bodyPr/>
          <a:lstStyle/>
          <a:p>
            <a:r>
              <a:rPr lang="ru-RU" altLang="ru-RU" sz="3600" b="1" smtClean="0"/>
              <a:t>Функции желудка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A18F181-F85A-4E7C-BD45-57908458E7F3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571500" y="214313"/>
            <a:ext cx="77866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b="1"/>
              <a:t>Топография желудка;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/>
          </a:p>
        </p:txBody>
      </p:sp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0" y="785813"/>
            <a:ext cx="285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/>
              <a:t>- скелетотопия</a:t>
            </a:r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85875"/>
            <a:ext cx="66421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E0C33DF-C085-4658-A5EE-525FB3056A99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214313" y="0"/>
            <a:ext cx="43576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altLang="ru-RU" sz="3200" b="1">
                <a:latin typeface="Calibri" pitchFamily="34" charset="0"/>
              </a:rPr>
              <a:t>Топография органа;</a:t>
            </a:r>
          </a:p>
          <a:p>
            <a:pPr algn="just"/>
            <a:endParaRPr lang="ru-RU" altLang="ru-RU" sz="3200">
              <a:latin typeface="Calibri" pitchFamily="34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523875"/>
            <a:ext cx="5784850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214313" y="1000125"/>
            <a:ext cx="2643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 i="1">
                <a:latin typeface="Calibri" pitchFamily="34" charset="0"/>
              </a:rPr>
              <a:t>- голотопия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uroweb.ru/catalog/med_lib/oper_atl/img/1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436" y="0"/>
            <a:ext cx="3865431" cy="366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428625" y="214313"/>
            <a:ext cx="285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/>
              <a:t>- голотопия</a:t>
            </a:r>
          </a:p>
        </p:txBody>
      </p:sp>
      <p:pic>
        <p:nvPicPr>
          <p:cNvPr id="37892" name="Picture 2" descr="http://vmede.org/sait/content/Anatomija_bili4_t2/3_files/mb4_07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35" y="4149080"/>
            <a:ext cx="7017609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12647" y="3144117"/>
            <a:ext cx="30432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800" b="1" i="1" dirty="0">
                <a:latin typeface="Calibri" pitchFamily="34" charset="0"/>
                <a:ea typeface="+mj-ea"/>
                <a:cs typeface="+mj-cs"/>
              </a:rPr>
              <a:t>- </a:t>
            </a:r>
            <a:r>
              <a:rPr lang="ru-RU" sz="2800" b="1" i="1" dirty="0" err="1">
                <a:latin typeface="Calibri" pitchFamily="34" charset="0"/>
                <a:ea typeface="+mj-ea"/>
                <a:cs typeface="+mj-cs"/>
              </a:rPr>
              <a:t>синтопия</a:t>
            </a:r>
            <a:endParaRPr lang="ru-RU" sz="2800" b="1" i="1" dirty="0"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A1C9AA7-A3DB-4E5F-8EE0-3F8251245550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8C2F4D-5612-4CB9-8081-E18C4C3D0A96}" type="datetime1">
              <a:rPr lang="ru-RU" smtClean="0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4104456" cy="53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5570038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/>
              <a:t>Рентгенограмма желудка, имеющего форму рога. 1 - свод желудка с газовым пузырем; 2 - тело; 3 - пилорическая часть; 4 - верхняя горизонтальная часть двенадцатиперстной кишки; 5 - нисходящая часть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646" y="1101294"/>
            <a:ext cx="2880320" cy="355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27984" y="1886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Желудок формы рога</a:t>
            </a:r>
            <a:r>
              <a:rPr lang="ru-RU" b="1" dirty="0"/>
              <a:t>. Чаще бывает у людей брахиморфного сложения.</a:t>
            </a:r>
          </a:p>
        </p:txBody>
      </p:sp>
    </p:spTree>
    <p:extLst>
      <p:ext uri="{BB962C8B-B14F-4D97-AF65-F5344CB8AC3E}">
        <p14:creationId xmlns:p14="http://schemas.microsoft.com/office/powerpoint/2010/main" val="362852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ru-RU" altLang="ru-RU" sz="3200" b="1" smtClean="0"/>
              <a:t>Функции пищеварительной системы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7150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altLang="ru-RU" sz="2800" b="1" smtClean="0"/>
              <a:t>Секреторная – выработка пищеварительных соков.</a:t>
            </a:r>
          </a:p>
          <a:p>
            <a:pPr>
              <a:buFont typeface="Wingdings" pitchFamily="2" charset="2"/>
              <a:buChar char="v"/>
            </a:pPr>
            <a:r>
              <a:rPr lang="ru-RU" altLang="ru-RU" sz="2800" b="1" smtClean="0"/>
              <a:t>Моторная – механическое измельчение пищи, ее перемешивание и продвижение по пищеварительному тракту.</a:t>
            </a:r>
          </a:p>
          <a:p>
            <a:pPr>
              <a:buFont typeface="Wingdings" pitchFamily="2" charset="2"/>
              <a:buChar char="v"/>
            </a:pPr>
            <a:r>
              <a:rPr lang="ru-RU" altLang="ru-RU" sz="2800" b="1" smtClean="0"/>
              <a:t>Всасывательная – поступление питательных веществ в кровь и лимфу.</a:t>
            </a:r>
          </a:p>
          <a:p>
            <a:pPr>
              <a:buFont typeface="Wingdings" pitchFamily="2" charset="2"/>
              <a:buChar char="v"/>
            </a:pPr>
            <a:r>
              <a:rPr lang="ru-RU" altLang="ru-RU" sz="2800" b="1" smtClean="0"/>
              <a:t>Выделительная – выведение не переваренных и не усвоенных веществ.</a:t>
            </a:r>
          </a:p>
          <a:p>
            <a:pPr>
              <a:buFont typeface="Wingdings" pitchFamily="2" charset="2"/>
              <a:buChar char="v"/>
            </a:pPr>
            <a:r>
              <a:rPr lang="ru-RU" altLang="ru-RU" sz="2800" b="1" smtClean="0"/>
              <a:t>Участие в формировании иммунитета.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B50FA3D-7C64-49DE-BE56-95BEA01CE17C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8C2F4D-5612-4CB9-8081-E18C4C3D0A96}" type="datetime1">
              <a:rPr lang="ru-RU" smtClean="0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27019" y="188640"/>
            <a:ext cx="47652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Желудок формы рыболовного крючка</a:t>
            </a:r>
            <a:r>
              <a:rPr lang="ru-RU" b="1" dirty="0"/>
              <a:t>. </a:t>
            </a:r>
            <a:r>
              <a:rPr lang="ru-RU" b="1" dirty="0" smtClean="0"/>
              <a:t>Встречается </a:t>
            </a:r>
            <a:r>
              <a:rPr lang="ru-RU" b="1" dirty="0"/>
              <a:t>у </a:t>
            </a:r>
            <a:r>
              <a:rPr lang="ru-RU" b="1" dirty="0" err="1"/>
              <a:t>нормостеников</a:t>
            </a:r>
            <a:r>
              <a:rPr lang="ru-RU" b="1" dirty="0"/>
              <a:t> - людей среднего роста и телосложения.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468" y="1268760"/>
            <a:ext cx="3168352" cy="400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232. &amp;Ocy;&amp;bcy;&amp;zcy;&amp;ocy;&amp;rcy;&amp;ncy;&amp;acy;&amp;yacy; &amp;rcy;&amp;iecy;&amp;ncy;&amp;tcy;&amp;gcy;&amp;iecy;&amp;ncy;&amp;ocy;&amp;gcy;&amp;rcy;&amp;acy;&amp;mcy;&amp;mcy;&amp;acy; &amp;zhcy;&amp;iecy;&amp;lcy;&amp;ucy;&amp;dcy;&amp;kcy;&amp;acy; &amp;icy; &amp;dcy;&amp;vcy;&amp;iecy;&amp;ncy;&amp;acy;&amp;dcy;&amp;tscy;&amp;acy;&amp;tcy;&amp;icy;&amp;pcy;&amp;iecy;&amp;rcy;&amp;scy;&amp;tcy;&amp;ncy;&amp;ocy;&amp;jcy; &amp;kcy;&amp;icy;&amp;shcy;&amp;kcy;&amp;icy;. &amp;ZHcy;&amp;iecy;&amp;lcy;&amp;ucy;&amp;dcy;&amp;ocy;&amp;kcy; &amp;vcy; &amp;fcy;&amp;ocy;&amp;rcy;&amp;mcy;&amp;iecy; &amp;kcy;&amp;rcy;&amp;yucy;&amp;chcy;&amp;kcy;&amp;acy;. 1 - &amp;scy;&amp;vcy;&amp;ocy;&amp;dcy; &amp;zhcy;&amp;iecy;&amp;lcy;&amp;ucy;&amp;dcy;&amp;kcy;&amp;acy;; 2 - &amp;tcy;&amp;iecy;&amp;lcy;&amp;ocy;; 3 - &amp;pcy;&amp;icy;&amp;lcy;&amp;ocy;&amp;rcy;&amp;icy;&amp;chcy;&amp;iecy;&amp;scy;&amp;kcy;&amp;acy;&amp;yacy; &amp;chcy;&amp;acy;&amp;scy;&amp;tcy;&amp;soft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816424" cy="500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541306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/>
              <a:t>Желудок в форме крючка. 1 - свод желудка; 2 - тело; 3 - пилорическая часть</a:t>
            </a:r>
          </a:p>
        </p:txBody>
      </p:sp>
    </p:spTree>
    <p:extLst>
      <p:ext uri="{BB962C8B-B14F-4D97-AF65-F5344CB8AC3E}">
        <p14:creationId xmlns:p14="http://schemas.microsoft.com/office/powerpoint/2010/main" val="259275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8C2F4D-5612-4CB9-8081-E18C4C3D0A96}" type="datetime1">
              <a:rPr lang="ru-RU" smtClean="0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Желудок формы чулка</a:t>
            </a:r>
            <a:r>
              <a:rPr lang="ru-RU" b="1" dirty="0"/>
              <a:t>. </a:t>
            </a:r>
            <a:r>
              <a:rPr lang="ru-RU" b="1" dirty="0" smtClean="0"/>
              <a:t>Подобная </a:t>
            </a:r>
            <a:r>
              <a:rPr lang="ru-RU" b="1" dirty="0"/>
              <a:t>форма чаще встречается у лиц долихоморфного сложения.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788" y="1111970"/>
            <a:ext cx="3384376" cy="443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233. &amp;Ecy;&amp;lcy;&amp;iecy;&amp;kcy;&amp;tcy;&amp;rcy;&amp;ocy;&amp;rcy;&amp;iecy;&amp;ncy;&amp;tcy;&amp;gcy;&amp;iecy;&amp;ncy;&amp;ocy;&amp;gcy;&amp;rcy;&amp;acy;&amp;mcy;&amp;mcy;&amp;acy; &amp;zhcy;&amp;iecy;&amp;lcy;&amp;ucy;&amp;dcy;&amp;kcy;&amp;acy;, &amp;icy;&amp;mcy;&amp;iecy;&amp;yucy;&amp;shchcy;&amp;iecy;&amp;gcy;&amp;ocy; &amp;fcy;&amp;ocy;&amp;rcy;&amp;mcy;&amp;ucy; &amp;chcy;&amp;ucy;&amp;lcy;&amp;kcy;&amp;acy; (&amp;pcy;&amp;ocy; &amp;Ncy;. &amp;Rcy;. &amp;Pcy;&amp;acy;&amp;lcy;&amp;iecy;&amp;iecy;&amp;vcy;&amp;ucy;). 1 - &amp;scy;&amp;vcy;&amp;ocy;&amp;dcy; &amp;zhcy;&amp;iecy;&amp;lcy;&amp;ucy;&amp;dcy;&amp;kcy;&amp;acy; &amp;scy; &amp;gcy;&amp;acy;&amp;zcy;&amp;ocy;&amp;vcy;&amp;ycy;&amp;mcy; &amp;pcy;&amp;ucy;&amp;zcy;&amp;ycy;&amp;rcy;&amp;iecy;&amp;mcy;; 2 - &amp;kcy;&amp;acy;&amp;rcy;&amp;dcy;&amp;icy;&amp;acy;&amp;lcy;&amp;softcy;&amp;ncy;&amp;acy;&amp;yacy; &amp;chcy;&amp;acy;&amp;scy;&amp;tcy;&amp;softcy;; 3 - &amp;bcy;&amp;ocy;&amp;lcy;&amp;softcy;&amp;shcy;&amp;acy;&amp;yacy; &amp;kcy;&amp;rcy;&amp;icy;&amp;vcy;&amp;icy;&amp;zcy;&amp;ncy;&amp;acy; &amp;zhcy;&amp;iecy;&amp;lcy;&amp;ucy;&amp;dcy;&amp;kcy;&amp;acy;; 4 - &amp;tcy;&amp;iecy;&amp;lcy;&amp;ocy; &amp;zhcy;&amp;iecy;&amp;lcy;&amp;ucy;&amp;dcy;&amp;kcy;&amp;acy;; 5 - &amp;pcy;&amp;icy;&amp;lcy;&amp;ocy;&amp;rcy;&amp;icy;&amp;chcy;&amp;iecy;&amp;scy;&amp;kcy;&amp;acy;&amp;yacy; &amp;chcy;&amp;acy;&amp;scy;&amp;tcy;&amp;softcy;; 6 - &amp;kcy;&amp;acy;&amp;ncy;&amp;acy;&amp;lcy; &amp;pcy;&amp;rcy;&amp;icy;&amp;vcy;&amp;rcy;&amp;acy;&amp;tcy;&amp;ncy;&amp;icy;&amp;kcy;&amp;acy;; 7 - &amp;lcy;&amp;ucy;&amp;kcy;&amp;ocy;&amp;vcy;&amp;icy;&amp;tscy;&amp;acy; &amp;dcy;&amp;vcy;&amp;iecy;&amp;ncy;&amp;acy;&amp;dcy;&amp;tscy;&amp;acy;&amp;tcy;&amp;icy;&amp;pcy;&amp;iecy;&amp;rcy;&amp;scy;&amp;tcy;&amp;ncy;&amp;ocy;&amp;jcy; &amp;kcy;&amp;icy;&amp;shcy;&amp;kcy;&amp;icy;; 8 - &amp;ncy;&amp;icy;&amp;scy;&amp;khcy;&amp;ocy;&amp;dcy;&amp;yacy;&amp;shchcy;&amp;acy;&amp;yacy; &amp;chcy;&amp;acy;&amp;scy;&amp;tcy;&amp;softcy; &amp;dcy;&amp;vcy;&amp;iecy;&amp;ncy;&amp;acy;&amp;dcy;&amp;tscy;&amp;acy;&amp;tcy;&amp;icy;&amp;pcy;&amp;iecy;&amp;rcy;&amp;scy;&amp;tcy;&amp;ncy;&amp;ocy;&amp;jcy; &amp;kcy;&amp;icy;&amp;shcy;&amp;kcy;&amp;icy;; 9 - &amp;tcy;&amp;ocy;&amp;shchcy;&amp;acy;&amp;yacy; &amp;kcy;&amp;icy;&amp;shcy;&amp;kcy;&amp;acy;; 10 - &amp;mcy;&amp;acy;&amp;lcy;&amp;acy;&amp;yacy; &amp;kcy;&amp;rcy;&amp;icy;&amp;vcy;&amp;icy;&amp;zcy;&amp;ncy;&amp;acy; &amp;zhcy;&amp;iecy;&amp;lcy;&amp;ucy;&amp;dcy;&amp;k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7" y="332655"/>
            <a:ext cx="4195760" cy="521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3903" y="554714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err="1"/>
              <a:t>Электрорентгенограмма</a:t>
            </a:r>
            <a:r>
              <a:rPr lang="ru-RU" sz="1400" b="1" dirty="0"/>
              <a:t> желудка, имеющего форму чулка (по Н. Р. </a:t>
            </a:r>
            <a:r>
              <a:rPr lang="ru-RU" sz="1400" b="1" dirty="0" err="1"/>
              <a:t>Палееву</a:t>
            </a:r>
            <a:r>
              <a:rPr lang="ru-RU" sz="14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6541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0956"/>
            <a:ext cx="3691123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Заголовок 1"/>
          <p:cNvSpPr>
            <a:spLocks noGrp="1"/>
          </p:cNvSpPr>
          <p:nvPr>
            <p:ph type="title"/>
          </p:nvPr>
        </p:nvSpPr>
        <p:spPr>
          <a:xfrm>
            <a:off x="2000250" y="0"/>
            <a:ext cx="4757738" cy="725488"/>
          </a:xfrm>
        </p:spPr>
        <p:txBody>
          <a:bodyPr/>
          <a:lstStyle/>
          <a:p>
            <a:r>
              <a:rPr lang="ru-RU" altLang="ru-RU" sz="3600" b="1" smtClean="0"/>
              <a:t>Желудок</a:t>
            </a:r>
          </a:p>
        </p:txBody>
      </p:sp>
      <p:sp>
        <p:nvSpPr>
          <p:cNvPr id="38917" name="TextBox 8"/>
          <p:cNvSpPr txBox="1">
            <a:spLocks noChangeArrowheads="1"/>
          </p:cNvSpPr>
          <p:nvPr/>
        </p:nvSpPr>
        <p:spPr bwMode="auto">
          <a:xfrm>
            <a:off x="285750" y="58988"/>
            <a:ext cx="2000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charset="0"/>
              </a:rPr>
              <a:t>слизистая оболочка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2B5E0D7-8B18-402B-BD62-5EE03B3079D8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146" name="Picture 2" descr="http://vmede.org/sait/content/Anatomija_sapin_2/1_files/mb4_04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764704"/>
            <a:ext cx="5057775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3927" y="5273082"/>
            <a:ext cx="50577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Строение стенки желудка: 1 - слизистая оболочка; 2 - желудочные поля; 3 - желудочные ямочки; 4 - мышечная пластинка слизистой оболочки; 5 - подслизистая основа; 6 - мышечная оболочка; 7 - одиночный лимфоидный узелок (по В. </a:t>
            </a:r>
            <a:r>
              <a:rPr lang="ru-RU" sz="1600" b="1" dirty="0" err="1"/>
              <a:t>Баргману</a:t>
            </a:r>
            <a:r>
              <a:rPr lang="ru-RU" sz="1600" b="1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8C2F4D-5612-4CB9-8081-E18C4C3D0A96}" type="datetime1">
              <a:rPr lang="ru-RU" smtClean="0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11469"/>
            <a:ext cx="3599544" cy="33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299638" y="5687507"/>
            <a:ext cx="4429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charset="0"/>
              </a:rPr>
              <a:t>трубчатые желудочные железы: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charset="0"/>
              </a:rPr>
              <a:t>35 млн (100 желез на 1 мм</a:t>
            </a:r>
            <a:r>
              <a:rPr lang="ru-RU" altLang="ru-RU" sz="1800" b="1" baseline="30000" dirty="0">
                <a:latin typeface="Arial" charset="0"/>
              </a:rPr>
              <a:t>2</a:t>
            </a:r>
            <a:r>
              <a:rPr lang="ru-RU" altLang="ru-RU" sz="1800" b="1" dirty="0">
                <a:latin typeface="Arial" charset="0"/>
              </a:rPr>
              <a:t>)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3960440" cy="557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116631"/>
            <a:ext cx="3552500" cy="330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18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836712"/>
            <a:ext cx="5510956" cy="547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Заголовок 1"/>
          <p:cNvSpPr>
            <a:spLocks noGrp="1"/>
          </p:cNvSpPr>
          <p:nvPr>
            <p:ph type="title"/>
          </p:nvPr>
        </p:nvSpPr>
        <p:spPr>
          <a:xfrm>
            <a:off x="2286000" y="142875"/>
            <a:ext cx="4757738" cy="725488"/>
          </a:xfrm>
        </p:spPr>
        <p:txBody>
          <a:bodyPr/>
          <a:lstStyle/>
          <a:p>
            <a:r>
              <a:rPr lang="ru-RU" altLang="ru-RU" sz="3600" b="1" smtClean="0"/>
              <a:t>Желудок</a:t>
            </a:r>
          </a:p>
        </p:txBody>
      </p:sp>
      <p:sp>
        <p:nvSpPr>
          <p:cNvPr id="39940" name="TextBox 9"/>
          <p:cNvSpPr txBox="1">
            <a:spLocks noChangeArrowheads="1"/>
          </p:cNvSpPr>
          <p:nvPr/>
        </p:nvSpPr>
        <p:spPr bwMode="auto">
          <a:xfrm>
            <a:off x="6215063" y="1048040"/>
            <a:ext cx="2000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charset="0"/>
              </a:rPr>
              <a:t>мышечная оболочка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441CE44-80AF-4914-9F04-975D8AC1A2EA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686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2" descr="http://larece.ru/wp-content/uploads/2012/05/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2879725"/>
            <a:ext cx="6215062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10"/>
          <p:cNvSpPr txBox="1">
            <a:spLocks noChangeArrowheads="1"/>
          </p:cNvSpPr>
          <p:nvPr/>
        </p:nvSpPr>
        <p:spPr bwMode="auto">
          <a:xfrm>
            <a:off x="5500688" y="1214438"/>
            <a:ext cx="2000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серозная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оболочка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C2CC47-663F-4F6F-85F9-06512F4217C7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8C2F4D-5612-4CB9-8081-E18C4C3D0A96}" type="datetime1">
              <a:rPr lang="ru-RU" smtClean="0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90029292"/>
              </p:ext>
            </p:extLst>
          </p:nvPr>
        </p:nvGraphicFramePr>
        <p:xfrm>
          <a:off x="323528" y="116632"/>
          <a:ext cx="882047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282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8" descr="http://mywell.ru/files/image/articles/2012/Vorsinki-kishechn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2984"/>
            <a:ext cx="8791575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Заголовок 1"/>
          <p:cNvSpPr>
            <a:spLocks noGrp="1"/>
          </p:cNvSpPr>
          <p:nvPr>
            <p:ph type="title"/>
          </p:nvPr>
        </p:nvSpPr>
        <p:spPr>
          <a:xfrm>
            <a:off x="2552700" y="260350"/>
            <a:ext cx="3786188" cy="582613"/>
          </a:xfrm>
        </p:spPr>
        <p:txBody>
          <a:bodyPr/>
          <a:lstStyle/>
          <a:p>
            <a:r>
              <a:rPr lang="ru-RU" altLang="ru-RU" sz="3600" b="1" smtClean="0"/>
              <a:t>Тонкая кишка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21A00FC-AC50-45D8-9C5B-969569CFC4D2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2"/>
            <a:ext cx="5167111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572000" cy="1225536"/>
          </a:xfrm>
        </p:spPr>
        <p:txBody>
          <a:bodyPr/>
          <a:lstStyle/>
          <a:p>
            <a:r>
              <a:rPr lang="ru-RU" altLang="ru-RU" sz="3600" b="1" dirty="0" smtClean="0"/>
              <a:t>Двенадцатиперстная кишка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1928802"/>
            <a:ext cx="2724150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F5085A5-DB1D-4C53-A0A7-A6C097AFA261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54603" cy="315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8C2F4D-5612-4CB9-8081-E18C4C3D0A96}" type="datetime1">
              <a:rPr lang="ru-RU" smtClean="0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14488"/>
            <a:ext cx="8759899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357290" y="357166"/>
            <a:ext cx="5572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Двенадцатиперстная кишка (</a:t>
            </a:r>
            <a:r>
              <a:rPr lang="ru-RU" b="1" dirty="0" err="1" smtClean="0"/>
              <a:t>дуоденоскопия</a:t>
            </a:r>
            <a:r>
              <a:rPr lang="ru-RU" b="1" dirty="0" smtClean="0"/>
              <a:t>) (А - луковица двенадцатиперстной кишки, Б - </a:t>
            </a:r>
            <a:r>
              <a:rPr lang="ru-RU" b="1" dirty="0" err="1" smtClean="0"/>
              <a:t>постлуковичный</a:t>
            </a:r>
            <a:r>
              <a:rPr lang="ru-RU" b="1" dirty="0" smtClean="0"/>
              <a:t> отдел, В - большой сосочек двенадцатиперстной кишки)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1571625"/>
            <a:ext cx="6937375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/>
              <a:t>Филогенез пищеварительной системы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4267216-15DC-4042-B4E3-853E43000080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8C2F4D-5612-4CB9-8081-E18C4C3D0A96}" type="datetime1">
              <a:rPr lang="ru-RU" smtClean="0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9218" name="Picture 2" descr="http://vmede.org/sait/content/Onkilogiya_ternova_2010/11_files/mb4_01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85728"/>
            <a:ext cx="6106730" cy="607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2844" y="2285992"/>
            <a:ext cx="26432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Рентгенограмма желудка и двенадцатиперстной кишки при приеме бариевой взвеси.</a:t>
            </a:r>
          </a:p>
        </p:txBody>
      </p:sp>
    </p:spTree>
    <p:extLst>
      <p:ext uri="{BB962C8B-B14F-4D97-AF65-F5344CB8AC3E}">
        <p14:creationId xmlns:p14="http://schemas.microsoft.com/office/powerpoint/2010/main" val="404753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5716035" cy="285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Заголовок 1"/>
          <p:cNvSpPr>
            <a:spLocks noGrp="1"/>
          </p:cNvSpPr>
          <p:nvPr>
            <p:ph type="title"/>
          </p:nvPr>
        </p:nvSpPr>
        <p:spPr>
          <a:xfrm>
            <a:off x="6715139" y="0"/>
            <a:ext cx="2428861" cy="1285862"/>
          </a:xfrm>
        </p:spPr>
        <p:txBody>
          <a:bodyPr/>
          <a:lstStyle/>
          <a:p>
            <a:r>
              <a:rPr lang="ru-RU" altLang="ru-RU" sz="3600" b="1" dirty="0" smtClean="0"/>
              <a:t>Тонкая кишка</a:t>
            </a:r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214686"/>
            <a:ext cx="5715040" cy="346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AE45F6E-FB99-4B98-8A4C-DCF17A3F2640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0482" name="Picture 2" descr="http://yamedik.org/content/anatomiya/sap_02/3_files/mb4_00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286124"/>
            <a:ext cx="2500330" cy="336836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929322" y="2428868"/>
            <a:ext cx="32146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Одиночные лимфоидные узелки (1) и лимфоидная бляшка (2) в стенке тонкой кишки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8C2F4D-5612-4CB9-8081-E18C4C3D0A96}" type="datetime1">
              <a:rPr lang="ru-RU" smtClean="0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655" y="1071546"/>
            <a:ext cx="4350074" cy="401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76912"/>
            <a:ext cx="4200526" cy="404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929454" cy="500066"/>
          </a:xfrm>
        </p:spPr>
        <p:txBody>
          <a:bodyPr/>
          <a:lstStyle/>
          <a:p>
            <a:r>
              <a:rPr lang="ru-RU" altLang="ru-RU" sz="3600" b="1" dirty="0" smtClean="0"/>
              <a:t>Тонкая    кишка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8C2F4D-5612-4CB9-8081-E18C4C3D0A96}" type="datetime1">
              <a:rPr lang="ru-RU" smtClean="0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242" name="Picture 2" descr="http://vmede.org/sait/content/Onkilogiya_ternova_2010/11_files/mb4_00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04"/>
            <a:ext cx="4810972" cy="486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0100" y="5429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Исследование тонкой кишки с помощью бариевого «завтрака».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857232"/>
            <a:ext cx="3714744" cy="405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688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930096"/>
            <a:ext cx="5857916" cy="592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ru-RU" altLang="ru-RU" sz="3200" b="1" smtClean="0"/>
              <a:t>Толстая кишка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FAA948C-DD2C-419B-B29A-F6A787B9F07A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6304740" y="0"/>
            <a:ext cx="2839260" cy="1549584"/>
          </a:xfrm>
        </p:spPr>
        <p:txBody>
          <a:bodyPr/>
          <a:lstStyle/>
          <a:p>
            <a:r>
              <a:rPr lang="ru-RU" altLang="ru-RU" dirty="0" smtClean="0"/>
              <a:t>Слепая кишка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358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3714752"/>
            <a:ext cx="33813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99132E-7602-42B0-87E7-10C65AE1FC19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549" y="2357430"/>
            <a:ext cx="4366451" cy="35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ru-RU" altLang="ru-RU" sz="2800" b="1" smtClean="0"/>
              <a:t>Варианты расположения червеобразного отростка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143000"/>
            <a:ext cx="55435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31802CC-2747-451E-B090-73EB32EEC20A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8C2F4D-5612-4CB9-8081-E18C4C3D0A96}" type="datetime1">
              <a:rPr lang="ru-RU" smtClean="0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5874"/>
            <a:ext cx="9144001" cy="529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8C2F4D-5612-4CB9-8081-E18C4C3D0A96}" type="datetime1">
              <a:rPr lang="ru-RU" smtClean="0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643966" cy="535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609600"/>
          </a:xfrm>
        </p:spPr>
        <p:txBody>
          <a:bodyPr/>
          <a:lstStyle/>
          <a:p>
            <a:r>
              <a:rPr lang="ru-RU" altLang="ru-RU" sz="3200" b="1" dirty="0" smtClean="0"/>
              <a:t>Прямая кишка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714375"/>
            <a:ext cx="29432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ru-RU" altLang="ru-RU" sz="3200" b="1" dirty="0" smtClean="0"/>
              <a:t>Прямая кишка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714375"/>
            <a:ext cx="513715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05585C2-F72A-49EE-A2C9-0D11EB2D601E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5613" y="41275"/>
            <a:ext cx="8229600" cy="939800"/>
          </a:xfrm>
        </p:spPr>
        <p:txBody>
          <a:bodyPr/>
          <a:lstStyle/>
          <a:p>
            <a:pPr eaLnBrk="1" hangingPunct="1"/>
            <a:r>
              <a:rPr lang="ru-RU" altLang="ru-RU" sz="3200" b="1" smtClean="0"/>
              <a:t>Филогенез кишечной трубки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81075"/>
            <a:ext cx="899795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611188" y="5876925"/>
            <a:ext cx="60483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1400" b="1">
                <a:latin typeface="Arial" charset="0"/>
              </a:rPr>
              <a:t>Увеличение общей длины;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1400" b="1">
                <a:latin typeface="Arial" charset="0"/>
              </a:rPr>
              <a:t>Дифференцировка на отделы;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1400" b="1">
                <a:latin typeface="Arial" charset="0"/>
              </a:rPr>
              <a:t>Образование крупных многоклеточных желез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344032-3DAB-4965-8E04-01A139F9CD6B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3071813" y="0"/>
            <a:ext cx="5929312" cy="654050"/>
          </a:xfrm>
        </p:spPr>
        <p:txBody>
          <a:bodyPr/>
          <a:lstStyle/>
          <a:p>
            <a:r>
              <a:rPr lang="ru-RU" altLang="ru-RU" sz="2400" b="1" smtClean="0"/>
              <a:t>Возрастные особенности толстой кишки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786188"/>
            <a:ext cx="4267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785813"/>
            <a:ext cx="3398837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00375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8B56611-B835-408B-AF4C-948D186BF3DD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8C2F4D-5612-4CB9-8081-E18C4C3D0A96}" type="datetime1">
              <a:rPr lang="ru-RU" smtClean="0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357166"/>
            <a:ext cx="6000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/>
              <a:t>Ирригография</a:t>
            </a:r>
            <a:r>
              <a:rPr lang="ru-RU" sz="2000" b="1" dirty="0"/>
              <a:t>:</a:t>
            </a:r>
          </a:p>
          <a:p>
            <a:r>
              <a:rPr lang="ru-RU" sz="2000" b="1" dirty="0"/>
              <a:t>а - обычное исследование; б - исследование с двойным контрастированием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390988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14488"/>
            <a:ext cx="3214710" cy="426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8529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vmede.org/sait/content/Onkilogiya_trufanov_t1_2010/img/154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0713"/>
            <a:ext cx="872331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Прямоугольник 1"/>
          <p:cNvSpPr>
            <a:spLocks noChangeArrowheads="1"/>
          </p:cNvSpPr>
          <p:nvPr/>
        </p:nvSpPr>
        <p:spPr bwMode="auto">
          <a:xfrm>
            <a:off x="755650" y="5589588"/>
            <a:ext cx="2252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Arial" charset="0"/>
              </a:rPr>
              <a:t> Ирригограммы. Норма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33FABBF-C2F8-41B4-86DD-A055DC912F8E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221038" y="174625"/>
            <a:ext cx="2393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Garamond" pitchFamily="18" charset="0"/>
                <a:cs typeface="Times New Roman" pitchFamily="18" charset="0"/>
              </a:rPr>
              <a:t>Основная литература</a:t>
            </a:r>
            <a:endParaRPr lang="ru-RU" altLang="ru-RU" sz="1400">
              <a:latin typeface="Garamond" pitchFamily="18" charset="0"/>
            </a:endParaRPr>
          </a:p>
        </p:txBody>
      </p:sp>
      <p:graphicFrame>
        <p:nvGraphicFramePr>
          <p:cNvPr id="41987" name="Group 3"/>
          <p:cNvGraphicFramePr>
            <a:graphicFrameLocks noGrp="1"/>
          </p:cNvGraphicFramePr>
          <p:nvPr/>
        </p:nvGraphicFramePr>
        <p:xfrm>
          <a:off x="395288" y="549275"/>
          <a:ext cx="8461375" cy="2789237"/>
        </p:xfrm>
        <a:graphic>
          <a:graphicData uri="http://schemas.openxmlformats.org/drawingml/2006/table">
            <a:tbl>
              <a:tblPr/>
              <a:tblGrid>
                <a:gridCol w="469900"/>
                <a:gridCol w="2093912"/>
                <a:gridCol w="2417763"/>
                <a:gridCol w="1528762"/>
                <a:gridCol w="995363"/>
                <a:gridCol w="955675"/>
              </a:tblGrid>
              <a:tr h="32009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Наименование, вид издания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Автор (-ы), составитель (-и), редактор (-ы)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Место издания, издательство,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Кол-во экземпляров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библиотеке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кафедре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Анатомия человека: учебник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Привес М.Г.,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Лысенков Н.К., Бушкович В.И.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СПб: СПбМАПО,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Анатомия человека: учебник: в 3 т.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Сапин М.Р.,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Билич Г.Л.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М.: ГЭОТАР-Медиа, 2008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467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Анатомия человека: атлас: в 3 т.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Билич Г.Л.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М.: ГЭОТАР-Медиа, 2008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Т.1 400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Т. 2 290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729" name="Rectangle 49"/>
          <p:cNvSpPr>
            <a:spLocks noChangeArrowheads="1"/>
          </p:cNvSpPr>
          <p:nvPr/>
        </p:nvSpPr>
        <p:spPr bwMode="auto">
          <a:xfrm>
            <a:off x="3352800" y="3200400"/>
            <a:ext cx="2427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Garamond" pitchFamily="18" charset="0"/>
              </a:rPr>
              <a:t>Дополнительная литература</a:t>
            </a:r>
          </a:p>
        </p:txBody>
      </p:sp>
      <p:graphicFrame>
        <p:nvGraphicFramePr>
          <p:cNvPr id="42034" name="Group 50"/>
          <p:cNvGraphicFramePr>
            <a:graphicFrameLocks noGrp="1"/>
          </p:cNvGraphicFramePr>
          <p:nvPr/>
        </p:nvGraphicFramePr>
        <p:xfrm>
          <a:off x="395288" y="3505200"/>
          <a:ext cx="8424862" cy="3432176"/>
        </p:xfrm>
        <a:graphic>
          <a:graphicData uri="http://schemas.openxmlformats.org/drawingml/2006/table">
            <a:tbl>
              <a:tblPr/>
              <a:tblGrid>
                <a:gridCol w="425450"/>
                <a:gridCol w="3370262"/>
                <a:gridCol w="1371600"/>
                <a:gridCol w="1381125"/>
                <a:gridCol w="1011238"/>
                <a:gridCol w="865187"/>
              </a:tblGrid>
              <a:tr h="118883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Анатомия человека [Электронный ресурс]  : сб.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ситуац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 задач с эталонами ответов для студентов 1-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курсов, обучающихся по специальности 060101 – Лечебное дело и 060103 –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Педиатрия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сост. В.Г. Николаев [и др.]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Красноярск: тип. КрасГМУ,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ИБС КрасГМУ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61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Анатомия человека [Электронный ресурс]: сб. тестов. заданий с эталонами ответов для студентов 1-2 курсов, обучающихся по специальности 060101 – Лечебное дело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сост. В.Г. Николаев [и др.]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Красноярск: тип. КрасГМУ,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ИБС КрасГМУ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72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Сердечно-сосудистая система. Вегетативная нервная система [Электронный ресурс]: учеб. пособие для самост. аудитор. и внеаудитор. работы по дисциплине «Анатомия человека» для студентов специальности 060101 «Лечебное дело»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Николаев В.Г., Ефремова В.П., Вахтина Л.Ю.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Красноярск: тип. КрасГМА,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ИБС КрасГМУ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4ED045A-CA0B-4BC7-BC61-9A297D7B2E40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85750"/>
            <a:ext cx="8229600" cy="731838"/>
          </a:xfrm>
        </p:spPr>
        <p:txBody>
          <a:bodyPr/>
          <a:lstStyle/>
          <a:p>
            <a:pPr eaLnBrk="1" hangingPunct="1"/>
            <a:r>
              <a:rPr lang="ru-RU" altLang="ru-RU" sz="4000" b="1" smtClean="0"/>
              <a:t>Благодарю за внимание!</a:t>
            </a: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928688"/>
            <a:ext cx="3429000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E4E6F1B-6EB5-4113-9B41-D181D96A63A2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ono-esse.ru/blizzard/img/A/Bio/bio_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11175"/>
            <a:ext cx="8556625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3871023-5B4C-49D2-9F03-B184CD0A6C17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sz="3200" b="1" smtClean="0"/>
              <a:t>Филогенез кишечной трубки</a:t>
            </a:r>
          </a:p>
        </p:txBody>
      </p:sp>
      <p:pic>
        <p:nvPicPr>
          <p:cNvPr id="9219" name="Picture 5" descr="http://dic.academic.ru/pictures/ntes/10089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1484313"/>
            <a:ext cx="90487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0784E31-C56F-4212-9C1D-1B75DB43A420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836613"/>
            <a:ext cx="7848600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8904CDD-8120-47AB-9C8D-A49797D029E4}" type="datetime1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f78651da257aead4a257f5ba9a32d14a9a6e64d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1384</Words>
  <Application>Microsoft Office PowerPoint</Application>
  <PresentationFormat>Экран (4:3)</PresentationFormat>
  <Paragraphs>265</Paragraphs>
  <Slides>64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5" baseType="lpstr">
      <vt:lpstr>Тема Office</vt:lpstr>
      <vt:lpstr>Презентация PowerPoint</vt:lpstr>
      <vt:lpstr>План лекции</vt:lpstr>
      <vt:lpstr>Презентация PowerPoint</vt:lpstr>
      <vt:lpstr>Функции пищеварительной системы</vt:lpstr>
      <vt:lpstr>Филогенез пищеварительной системы</vt:lpstr>
      <vt:lpstr>Филогенез кишечной трубки</vt:lpstr>
      <vt:lpstr>Презентация PowerPoint</vt:lpstr>
      <vt:lpstr>Филогенез кишечной трубки</vt:lpstr>
      <vt:lpstr>Презентация PowerPoint</vt:lpstr>
      <vt:lpstr>Презентация PowerPoint</vt:lpstr>
      <vt:lpstr>Филогенез зубов</vt:lpstr>
      <vt:lpstr>Филогенез зубов</vt:lpstr>
      <vt:lpstr>Филогенез языка</vt:lpstr>
      <vt:lpstr>Филогенез языка</vt:lpstr>
      <vt:lpstr>Начальный этап развития лица; эмбрион 5-6 нед</vt:lpstr>
      <vt:lpstr>Онтогенез пищеварительной системы.  Первичная кишка</vt:lpstr>
      <vt:lpstr>Презентация PowerPoint</vt:lpstr>
      <vt:lpstr>Презентация PowerPoint</vt:lpstr>
      <vt:lpstr>Аномалии развития пищеварительной системы</vt:lpstr>
      <vt:lpstr>Пороки развития пищевода</vt:lpstr>
      <vt:lpstr>Пороки развития кишечника</vt:lpstr>
      <vt:lpstr>Меккелев дивертикул</vt:lpstr>
      <vt:lpstr>Нарушения поворота кишечника</vt:lpstr>
      <vt:lpstr>Полость рта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Функции слюны</vt:lpstr>
      <vt:lpstr>Лимфоэпителиальное глоточное кольцо (Пирогова)</vt:lpstr>
      <vt:lpstr>Глоточная (аденоидная) миндалина</vt:lpstr>
      <vt:lpstr>Презентация PowerPoint</vt:lpstr>
      <vt:lpstr>Презентация PowerPoint</vt:lpstr>
      <vt:lpstr>Функции желудка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Желудок</vt:lpstr>
      <vt:lpstr>Презентация PowerPoint</vt:lpstr>
      <vt:lpstr>Желудок</vt:lpstr>
      <vt:lpstr>Презентация PowerPoint</vt:lpstr>
      <vt:lpstr>Презентация PowerPoint</vt:lpstr>
      <vt:lpstr>Тонкая кишка</vt:lpstr>
      <vt:lpstr>Двенадцатиперстная кишка</vt:lpstr>
      <vt:lpstr>Презентация PowerPoint</vt:lpstr>
      <vt:lpstr>Презентация PowerPoint</vt:lpstr>
      <vt:lpstr>Тонкая кишка</vt:lpstr>
      <vt:lpstr>Тонкая    кишка</vt:lpstr>
      <vt:lpstr>Презентация PowerPoint</vt:lpstr>
      <vt:lpstr>Толстая кишка</vt:lpstr>
      <vt:lpstr>Слепая кишка</vt:lpstr>
      <vt:lpstr>Варианты расположения червеобразного отростка</vt:lpstr>
      <vt:lpstr>Презентация PowerPoint</vt:lpstr>
      <vt:lpstr>Прямая кишка</vt:lpstr>
      <vt:lpstr>Прямая кишка</vt:lpstr>
      <vt:lpstr>Возрастные особенности толстой кишки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</dc:creator>
  <cp:lastModifiedBy>Влада П. Ефремова</cp:lastModifiedBy>
  <cp:revision>136</cp:revision>
  <dcterms:created xsi:type="dcterms:W3CDTF">2012-12-17T10:38:01Z</dcterms:created>
  <dcterms:modified xsi:type="dcterms:W3CDTF">2017-02-09T00:51:17Z</dcterms:modified>
</cp:coreProperties>
</file>