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88" r:id="rId1"/>
  </p:sldMasterIdLst>
  <p:notesMasterIdLst>
    <p:notesMasterId r:id="rId28"/>
  </p:notesMasterIdLst>
  <p:sldIdLst>
    <p:sldId id="256" r:id="rId2"/>
    <p:sldId id="279" r:id="rId3"/>
    <p:sldId id="266" r:id="rId4"/>
    <p:sldId id="287" r:id="rId5"/>
    <p:sldId id="288" r:id="rId6"/>
    <p:sldId id="289" r:id="rId7"/>
    <p:sldId id="290" r:id="rId8"/>
    <p:sldId id="291" r:id="rId9"/>
    <p:sldId id="292" r:id="rId10"/>
    <p:sldId id="284" r:id="rId11"/>
    <p:sldId id="283" r:id="rId12"/>
    <p:sldId id="285" r:id="rId13"/>
    <p:sldId id="267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26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5" autoAdjust="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outlineViewPr>
    <p:cViewPr>
      <p:scale>
        <a:sx n="33" d="100"/>
        <a:sy n="33" d="100"/>
      </p:scale>
      <p:origin x="0" y="-5179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2F2F0-A263-4904-AA7B-FAC7488E8364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273E9-F6B5-4B1C-AE9C-9FACA69B8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16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5EE2-3DB7-4DE9-9FD8-152A4F822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BE8662-1B4A-4EEB-8958-23AF24AA7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0E96A-71A2-4D57-B2CF-1D5210EC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8D6D-8202-4367-A570-5C69BFB67F5E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4FF38F-97CB-46B5-87BA-3DC100D7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CC152-471D-4BAE-AC61-D63D481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76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43D10-EB97-4E00-9DC3-CAF7D4C4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739704-81B7-42CC-BA29-51378FF84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DC5A5C-468B-48E3-ADCA-928D93258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9E4-39A5-4699-AEAD-DFEABE283734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8C793-A87F-4C45-9C53-1869D3AC6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B6E89-C005-4236-A3F2-2726D399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70312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7DB13B-83DE-4775-AE3A-6CE9139FF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637A7-2B5A-4B17-A7D8-C634D0876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5940F-3C24-45BE-A7D9-03B097EF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9E4-39A5-4699-AEAD-DFEABE283734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AB88BF-BC91-4FAA-9DB7-C95D6850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7CB21-2141-4D2A-AE1B-D6788B88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2435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868A2-45CE-4F18-8F81-EAEAF536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E412A0-C434-42ED-8183-2C833AA2B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B2E98-80EC-42C8-8469-33ED5DC3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9E4-39A5-4699-AEAD-DFEABE283734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E948F0-3663-4C3A-A368-756565BC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195B2B-A68E-4515-BD7D-7CB1CA84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7658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F56F2-6F96-436F-AD3B-EB558CAF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C2F97A-825D-4CD5-B4A9-F81D82A3F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7C2A34-2722-4A94-9464-1673D2C70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0F0C-ABA9-48F9-9A33-5E9538FD70D8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8340A2-E090-45BE-95D3-F6886269E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AD0984-F122-43E9-A9A2-E8C7DA92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47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7C93E-E1B9-4A29-8F68-67E150E5D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87E707-3219-4872-A872-618AE0319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B4EC4-7E8B-4016-9522-928D92676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F75ACF-CCFE-4BE6-B92C-DE605A26A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9E4-39A5-4699-AEAD-DFEABE283734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9CD432-172C-4C37-9E36-BECFCBB2A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66207F-E3EC-43AA-B12D-58654233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18816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CD304-D546-4442-9197-34F51B8FC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42E316-E775-4A63-BF36-753B2BB26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94B15E-5B1F-42CC-829E-07AA4FE1D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314DE3-4A61-490E-9B7F-13C83984E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FDE2BB-ED81-4ED4-89CB-51642B199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F8FA16-1C1B-4ED4-98E8-A5DDE134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9E4-39A5-4699-AEAD-DFEABE283734}" type="datetime1">
              <a:rPr lang="ru-RU" smtClean="0"/>
              <a:t>24.12.2022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C25E77-3A35-465C-8C03-B5DDFDA77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2887E4-299E-477F-A5DC-4C59B3C9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71524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DA796-0D72-4DDB-A014-758B4080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4EC311-1E25-4C78-BE96-71550D9F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56666-103F-420E-AA78-FF707C2F3949}" type="datetime1">
              <a:rPr lang="ru-RU" smtClean="0"/>
              <a:t>24.12.2022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B6DA19-495C-4ED7-858E-585B39F5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067499-B2C0-4332-9030-BF49FC61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259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FE96DD-DBDF-4E1F-9F1E-78C06A08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19820-F629-4ABD-988D-476A065165F2}" type="datetime1">
              <a:rPr lang="ru-RU" smtClean="0"/>
              <a:t>24.12.2022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9621E5-3EF2-494F-8453-95F3735B6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48FA7E-327C-468D-BB70-7CAABF98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48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8A7FC-32FA-4B04-B7E8-5E8D484F3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922530-3FE7-4408-A3A5-E0EFDA362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9506BD-4E5C-447C-868D-B9DA09BAF4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1CFE8D-1245-4243-B060-09F307B4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19E4-39A5-4699-AEAD-DFEABE283734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E29471-F9B0-4FA5-973A-797CDA0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7FEC2-A6C3-4D80-8812-DBFE2E03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7866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B4EA3-62A6-4B34-8C94-075B859AA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E881F93-D043-47AD-82E8-1B632E146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A3B761-FE45-4901-8773-4BD1F3E1E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DF43D8-41DF-4630-B33D-7D42B42DA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8728-1C59-4E22-BC25-C74ADF9A123A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794511-296F-49E8-B3F9-2B83D3D8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F642FC-80C5-45AB-9669-4DC9B603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89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7D2A5-D62F-421E-9693-B428D3789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631FFF-6ABE-4633-8FDC-7ACE1A35A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2F4A00-408C-4316-9124-009CB3346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719E4-39A5-4699-AEAD-DFEABE283734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B2A2D-C899-4D1A-A59C-9687972E4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5C8F08-DDAD-4FD4-88C6-33CEB2CE2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4C8EA-6FB1-40D3-A9F0-AB959C1E4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7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5FD9014-7894-4814-915E-49B49B083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01" y="254524"/>
            <a:ext cx="10976711" cy="165047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«Красноярский государственный медицинский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профессора В.Ф. Войно-Ясенецкого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37FBA58-C433-40D6-83F7-3FC247FE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6763"/>
            <a:ext cx="10398550" cy="2620651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03.01 Организация деятельности аптеки и её структурных подразделений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АО «Губернские аптеки»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Аптека №272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1AE6DC-274F-4AE8-BDB9-810E7A6B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F16201-0415-4085-866B-3D3B56901A65}"/>
              </a:ext>
            </a:extLst>
          </p:cNvPr>
          <p:cNvSpPr txBox="1"/>
          <p:nvPr/>
        </p:nvSpPr>
        <p:spPr>
          <a:xfrm>
            <a:off x="4279769" y="6306532"/>
            <a:ext cx="347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7893D-9825-427E-8030-D9481168E8B5}"/>
              </a:ext>
            </a:extLst>
          </p:cNvPr>
          <p:cNvSpPr txBox="1"/>
          <p:nvPr/>
        </p:nvSpPr>
        <p:spPr>
          <a:xfrm>
            <a:off x="7579151" y="4961303"/>
            <a:ext cx="4612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Шемерянкина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Р.В. 201 группа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руководитель: Ивашкевич Т.С.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Непосредственный руководитель: Ивашкевич Т.С.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руководитель: Казакова Е.Н.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511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3BABF-F1EF-452C-A8D2-2A4FBBC757A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3F79FE-77E8-4A43-84BF-1740E2844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6034" y="1690688"/>
            <a:ext cx="4119174" cy="466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1F35A7-0560-4B7D-868C-475DDEFE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930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C764D-93AC-4407-9A78-3311BE1F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004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 – бытовая зона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F0941F-C233-4AB8-AAE5-75F3CF1A9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2505" y="1439075"/>
            <a:ext cx="3670014" cy="4897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CE880F-317A-4A05-A0A3-E0502E85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11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D9E320-1918-4440-B992-14107947D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72" y="1459137"/>
            <a:ext cx="3675889" cy="4897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9719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EDCAD-7042-4670-9934-96F21F060E5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69AB47-1DAC-4031-A29E-7F0AA6CA1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934" y="1690688"/>
            <a:ext cx="3433602" cy="457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3D88C3-DFB7-4BB0-BA84-51B203E8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2A771E-D956-4678-AC42-225CA9EBC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99" y="1734451"/>
            <a:ext cx="3433602" cy="4578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40212A-198B-4021-B01F-64DB5CB18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571" y="1800520"/>
            <a:ext cx="3351229" cy="4468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6642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4C8F3-5CA8-405C-86F8-A1DF40E0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26" y="30121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3: Организация хранения товаров аптечного ассортимента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5899DC80-7298-4B4F-BEE8-9B2108779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8261" y="1927281"/>
            <a:ext cx="3262092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A712E-9F84-458B-B77A-B2B6BFE7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EF0223-1932-4BBF-8861-E8C94F456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225" y="2005011"/>
            <a:ext cx="3262101" cy="4351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49B047-3D4F-4F0D-8BAB-0C60E7A3F0A2}"/>
              </a:ext>
            </a:extLst>
          </p:cNvPr>
          <p:cNvSpPr txBox="1"/>
          <p:nvPr/>
        </p:nvSpPr>
        <p:spPr>
          <a:xfrm>
            <a:off x="744718" y="2375555"/>
            <a:ext cx="251695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</a:t>
            </a:r>
          </a:p>
        </p:txBody>
      </p:sp>
    </p:spTree>
    <p:extLst>
      <p:ext uri="{BB962C8B-B14F-4D97-AF65-F5344CB8AC3E}">
        <p14:creationId xmlns:p14="http://schemas.microsoft.com/office/powerpoint/2010/main" val="2383073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3E56A-C421-4C3A-92E0-697449D72E9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205189-9707-4401-BC61-0BE5D545D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6794" y="1690687"/>
            <a:ext cx="3777257" cy="503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5314A5-734D-4D47-8094-21CF320F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14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839906-46DF-4019-9F42-D200E8FA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94" y="1690688"/>
            <a:ext cx="3777257" cy="503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1752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4BD54-5F19-476A-A8CE-D94932017D4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внутренних ЛП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BB24D0-054C-4293-B112-DB79E7C25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363" y="1690688"/>
            <a:ext cx="3620678" cy="482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F71E44-C21D-468A-ADD4-64D84AC3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323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2801C-6012-4504-B7FA-39C07A8649C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ЛП для инъекций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64FDEF-7136-4201-822A-270B5ADE5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89252"/>
            <a:ext cx="3501401" cy="466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70033E-51F4-4D61-B4D4-891852B3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16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43D935-6A5A-4C82-952D-B03CF3390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841" y="1689252"/>
            <a:ext cx="3487214" cy="465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7390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AD043-D770-4CCF-AD07-D984784792B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F1207E-A5F0-4D4B-A913-DEACB9D8F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65513"/>
            <a:ext cx="4925622" cy="369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489EAE-AAC2-4B76-8380-AFCEC47E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17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0CE3AE-D227-4F06-9357-CE9EB38E7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510" y="2271411"/>
            <a:ext cx="4796179" cy="3592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5838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59EFA-B3DC-4C95-99A3-C3AD2C8B0C8D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резиновых изделий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0E6FF0-A53A-4CAE-B8D0-B252F63A1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60941"/>
            <a:ext cx="3623950" cy="483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132E81-4E57-4302-8791-A0C7E7C1D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18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C592ED-1074-442D-8B5F-00CAE0097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929" y="1690688"/>
            <a:ext cx="3623951" cy="483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620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336BB-27F7-4D9A-A54E-4B63C6E4827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ЛРС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FE165D-C8C3-44A3-8641-9758F4D5D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2844" y="1628093"/>
            <a:ext cx="3597776" cy="4790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D9C9EE-499C-4FF0-8310-115DE3953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014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113FD-8E59-46AF-9DC8-151FE783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26243"/>
            <a:ext cx="10364451" cy="108408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1. Знакомство со структурой аптечной организации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04090D-1A51-497D-B0F5-62B89A2B2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74" y="2335755"/>
            <a:ext cx="5209357" cy="390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061B5C1-2FF3-4827-BDBA-ED0411DA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E2F398-DD8E-481F-9F50-2B3FB8EBF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520" y="1886768"/>
            <a:ext cx="3267004" cy="435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34FC1-77B6-437F-A98A-A0BE572B2148}"/>
              </a:ext>
            </a:extLst>
          </p:cNvPr>
          <p:cNvSpPr txBox="1"/>
          <p:nvPr/>
        </p:nvSpPr>
        <p:spPr>
          <a:xfrm>
            <a:off x="471550" y="1788316"/>
            <a:ext cx="485480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FB8D63-BA6C-4BD4-9C98-AD4877725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524" y="1886768"/>
            <a:ext cx="3208976" cy="427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40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BD66F-94AA-441E-954B-D20305FD216F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265D2F-6E8D-41E3-8B6C-4B0DE8FF3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3791" y="1690688"/>
            <a:ext cx="3696127" cy="493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7EA67A-2D81-4F71-84A6-727D1438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909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B93AF-213B-4EA0-9734-C9FAD6B5402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огнеопасных веществ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2837D4-CC4A-428F-A128-B44412554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46479"/>
            <a:ext cx="3640146" cy="4853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4DA5C0-4443-4631-891E-4FE6C2D1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21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B2E40E-52CB-4A39-BC8B-93A27F808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10" y="1746479"/>
            <a:ext cx="3559797" cy="4746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1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27C87-DEAA-4CB6-BC84-B512F11CCCA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65A864-8389-4193-AF1B-BF47437C6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174" y="1812466"/>
            <a:ext cx="3486514" cy="464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7BAA81-2921-4096-A3E2-90579B68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22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1B1B56-69AC-49CA-A1DD-B1AE0CA52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187" y="1812467"/>
            <a:ext cx="3507540" cy="4680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A9FBB8-6D65-424A-9A05-6E320D10A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226" y="1777083"/>
            <a:ext cx="3506229" cy="4680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9660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AF809-87B4-4123-8B4E-22E9F776E289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для хранения ЛП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C96390-8EDB-4DE3-B43E-4B1D1CC14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3095" y="1847654"/>
            <a:ext cx="5628674" cy="4219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5B10E0-A127-4CAC-B0FF-65D9A3D6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595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3EFC7-EE64-42DA-A816-3F6CBFD74963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для хранения фальсифицированных, недоброкачественных, контрафактных ЛП, а также ЛП с истекшим сроком годности</a:t>
            </a:r>
            <a:r>
              <a:rPr lang="ru-RU" dirty="0"/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C18256-C09E-4988-94B6-51CFD6EA9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078" y="1935785"/>
            <a:ext cx="5572468" cy="4182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4D3875-8A66-4AF0-B0CC-402169346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24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3B2ED7-A60B-4C6F-8312-5448998F6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50" y="1986116"/>
            <a:ext cx="3446450" cy="4593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6CE50A-6299-4333-A2A1-711EB49F4D5F}"/>
              </a:ext>
            </a:extLst>
          </p:cNvPr>
          <p:cNvSpPr txBox="1"/>
          <p:nvPr/>
        </p:nvSpPr>
        <p:spPr>
          <a:xfrm>
            <a:off x="933254" y="6117996"/>
            <a:ext cx="309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40D63-5AB9-48BF-B547-6C851C6E6889}"/>
              </a:ext>
            </a:extLst>
          </p:cNvPr>
          <p:cNvSpPr txBox="1"/>
          <p:nvPr/>
        </p:nvSpPr>
        <p:spPr>
          <a:xfrm>
            <a:off x="10035968" y="2384980"/>
            <a:ext cx="2039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Ветеринарная аптека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090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5F004-1CFC-4195-9133-ED13288E4D0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отходов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E3DEB0-9BA3-47CB-AF6B-F97C9CB5F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9928" y="2312857"/>
            <a:ext cx="3556101" cy="473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92C7D9-A7BA-41A1-A22B-42B10B1C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795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2DAAE-3287-402F-B432-5AAA29443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043E64-765E-4BC6-A2FE-8B9763361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618517"/>
            <a:ext cx="10364452" cy="517268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6000" dirty="0">
                <a:latin typeface="Monotype Corsiva" panose="03010101010201010101" pitchFamily="66" charset="0"/>
              </a:rPr>
              <a:t>Спасибо за внимание !!!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A0E2C0-0810-48FA-A3CD-73B29E10B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885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DBACA-CB33-4C77-AF54-791E693CC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27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3AF070-49F6-4224-BB94-AC8B0E0B4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57079"/>
            <a:ext cx="3413289" cy="456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7CB7A7-C211-4594-B3BA-9523002A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ABC845-AF0D-4C4B-AAF4-6312A240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957" y="1656767"/>
            <a:ext cx="3419112" cy="4560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F85F11-E6ED-4A2A-A544-AB6F97E0C891}"/>
              </a:ext>
            </a:extLst>
          </p:cNvPr>
          <p:cNvSpPr txBox="1"/>
          <p:nvPr/>
        </p:nvSpPr>
        <p:spPr>
          <a:xfrm>
            <a:off x="4192759" y="5743468"/>
            <a:ext cx="245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96C51-56EB-4B92-8D82-9707E0232B59}"/>
              </a:ext>
            </a:extLst>
          </p:cNvPr>
          <p:cNvSpPr txBox="1"/>
          <p:nvPr/>
        </p:nvSpPr>
        <p:spPr>
          <a:xfrm>
            <a:off x="9737888" y="5571127"/>
            <a:ext cx="210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 2 (Ветеринария)</a:t>
            </a:r>
          </a:p>
        </p:txBody>
      </p:sp>
    </p:spTree>
    <p:extLst>
      <p:ext uri="{BB962C8B-B14F-4D97-AF65-F5344CB8AC3E}">
        <p14:creationId xmlns:p14="http://schemas.microsoft.com/office/powerpoint/2010/main" val="1395530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39AFE-9609-4FE9-B113-5794C02F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950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2B5174-9E12-49DE-85E5-741FA2EB3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52873"/>
            <a:ext cx="3602607" cy="4803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09B34E-9572-48C0-9624-91A6D1C2A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4</a:t>
            </a:fld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BC4F6EB-C768-47C0-8005-505AFEB6B1B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4789488"/>
            <a:ext cx="3932238" cy="10795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71C5B6-A7E4-4902-828A-982A0C0C2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807" y="1560612"/>
            <a:ext cx="3699197" cy="493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1272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0B312B6-A175-4DC7-933C-1F346E93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77972"/>
            <a:ext cx="3932237" cy="228128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для посетителей</a:t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C51BD5B-6248-4A42-935F-195DD27C8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1547" y="905601"/>
            <a:ext cx="4088061" cy="545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CF78A4A9-CBDE-4058-B616-D52144B45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8481" y="5015060"/>
            <a:ext cx="2773543" cy="8539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E502FF-7763-413C-9327-4935155B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30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3D466-7DD7-48C6-96D8-639A82408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2. Санитарный режим в аптечной организации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F80A41-65ED-4460-8379-62C601444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79901"/>
            <a:ext cx="3450996" cy="460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BAC106-54DF-4610-A673-F4FAEBCF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A45F31-EDC8-4839-9E4D-392AA4B4F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372" y="1764920"/>
            <a:ext cx="3545966" cy="472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B2886-8A38-4504-8021-2B3F33342B4C}"/>
              </a:ext>
            </a:extLst>
          </p:cNvPr>
          <p:cNvSpPr txBox="1"/>
          <p:nvPr/>
        </p:nvSpPr>
        <p:spPr>
          <a:xfrm>
            <a:off x="9006526" y="2066794"/>
            <a:ext cx="2347274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уборочного инвентаря</a:t>
            </a:r>
          </a:p>
        </p:txBody>
      </p:sp>
    </p:spTree>
    <p:extLst>
      <p:ext uri="{BB962C8B-B14F-4D97-AF65-F5344CB8AC3E}">
        <p14:creationId xmlns:p14="http://schemas.microsoft.com/office/powerpoint/2010/main" val="255903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23A1B-E053-41F1-9B60-41ABC0BD4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143478-2A23-4C74-A96F-101FB8520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1868" y="619395"/>
            <a:ext cx="4209750" cy="561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0C813E-A679-4110-873D-7F6DDBB4D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37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D4D7A-45AB-4088-BD7A-C6ACBBA28AF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BDCEC5-9E8C-481F-BBD1-6EAC54BDF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2277" y="1665947"/>
            <a:ext cx="3810963" cy="507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7DC0CA-6085-428A-93B2-AC80AC040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E62619-2E5E-48F9-B936-8995B50D1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26" y="1641205"/>
            <a:ext cx="3809214" cy="507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195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458B9-746F-4A13-92BA-AFE59AEA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60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3736E44-A17F-4076-8FBB-546967402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3918" y="1461156"/>
            <a:ext cx="4004163" cy="5338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04186D-6EEB-44C1-BD45-B1FD13ED9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C8EA-6FB1-40D3-A9F0-AB959C1E4B2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2580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2034</TotalTime>
  <Words>257</Words>
  <Application>Microsoft Office PowerPoint</Application>
  <PresentationFormat>Широкоэкранный</PresentationFormat>
  <Paragraphs>71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Monotype Corsiva</vt:lpstr>
      <vt:lpstr>Times New Roman</vt:lpstr>
      <vt:lpstr>Тема Office</vt:lpstr>
      <vt:lpstr>Федеральное государственное бюджетное образовательное учреждение  высшего образования «Красноярский государственный медицинский университет  имени профессора В.Ф. Войно-Ясенецкого» Министерства здравоохранения Российской Федерации Фармацевтический колледж </vt:lpstr>
      <vt:lpstr>Тема 1. Знакомство со структурой аптечной организации</vt:lpstr>
      <vt:lpstr>Торговый зал</vt:lpstr>
      <vt:lpstr> Рабочее место фармацевта </vt:lpstr>
      <vt:lpstr>Информационный стенд для посетителей </vt:lpstr>
      <vt:lpstr>Тема 2. Санитарный режим в аптечной организации </vt:lpstr>
      <vt:lpstr>Презентация PowerPoint</vt:lpstr>
      <vt:lpstr>Промаркированный уборочный инвентарь</vt:lpstr>
      <vt:lpstr>Санузел</vt:lpstr>
      <vt:lpstr>Фармацевт в санитарной одежде</vt:lpstr>
      <vt:lpstr>Административно – бытовая зона</vt:lpstr>
      <vt:lpstr>Зона хранения верхней и санитарной одежды</vt:lpstr>
      <vt:lpstr> Тема 3: Организация хранения товаров аптечного ассортимента</vt:lpstr>
      <vt:lpstr>Шкафы для хранения наружных ЛП</vt:lpstr>
      <vt:lpstr>Шкафы для хранения внутренних ЛП</vt:lpstr>
      <vt:lpstr>Шкафы для хранения ЛП для инъекций</vt:lpstr>
      <vt:lpstr>Шкафы для хранения перевязочного материала</vt:lpstr>
      <vt:lpstr>Шкафы для хранения резиновых изделий</vt:lpstr>
      <vt:lpstr>Шкаф для хранения ЛРС</vt:lpstr>
      <vt:lpstr>Шкаф для хранения парафармацевтической продукции</vt:lpstr>
      <vt:lpstr>Шкаф для хранения огнеопасных веществ</vt:lpstr>
      <vt:lpstr>Холодильник</vt:lpstr>
      <vt:lpstr>Карантинные зоны для хранения ЛП</vt:lpstr>
      <vt:lpstr>Зоны для хранения фальсифицированных, недоброкачественных, контрафактных ЛП, а также ЛП с истекшим сроком годности.</vt:lpstr>
      <vt:lpstr>Тара для отходов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 Войно-Ясенецкого" Министерства здравоохранения Российской Федерации Фармацевтический колледж </dc:title>
  <dc:creator>User</dc:creator>
  <cp:lastModifiedBy>User</cp:lastModifiedBy>
  <cp:revision>23</cp:revision>
  <dcterms:created xsi:type="dcterms:W3CDTF">2021-12-12T06:17:38Z</dcterms:created>
  <dcterms:modified xsi:type="dcterms:W3CDTF">2022-12-23T19:18:08Z</dcterms:modified>
</cp:coreProperties>
</file>