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3" r:id="rId7"/>
    <p:sldId id="265" r:id="rId8"/>
    <p:sldId id="261" r:id="rId9"/>
    <p:sldId id="264" r:id="rId10"/>
    <p:sldId id="270" r:id="rId11"/>
    <p:sldId id="262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B98F-B984-4835-AA4E-4C96E4A0EFCF}" type="datetimeFigureOut">
              <a:rPr lang="ru-RU" smtClean="0"/>
              <a:t>12-09-2020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8BE1-2E3C-4B19-8D90-CE10EA31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B98F-B984-4835-AA4E-4C96E4A0EFCF}" type="datetimeFigureOut">
              <a:rPr lang="ru-RU" smtClean="0"/>
              <a:t>12-09-2020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8BE1-2E3C-4B19-8D90-CE10EA31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B98F-B984-4835-AA4E-4C96E4A0EFCF}" type="datetimeFigureOut">
              <a:rPr lang="ru-RU" smtClean="0"/>
              <a:t>12-09-2020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8BE1-2E3C-4B19-8D90-CE10EA31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B98F-B984-4835-AA4E-4C96E4A0EFCF}" type="datetimeFigureOut">
              <a:rPr lang="ru-RU" smtClean="0"/>
              <a:t>12-09-2020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8BE1-2E3C-4B19-8D90-CE10EA31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B98F-B984-4835-AA4E-4C96E4A0EFCF}" type="datetimeFigureOut">
              <a:rPr lang="ru-RU" smtClean="0"/>
              <a:t>12-09-2020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8BE1-2E3C-4B19-8D90-CE10EA31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B98F-B984-4835-AA4E-4C96E4A0EFCF}" type="datetimeFigureOut">
              <a:rPr lang="ru-RU" smtClean="0"/>
              <a:t>12-09-2020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8BE1-2E3C-4B19-8D90-CE10EA31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B98F-B984-4835-AA4E-4C96E4A0EFCF}" type="datetimeFigureOut">
              <a:rPr lang="ru-RU" smtClean="0"/>
              <a:t>12-09-2020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8BE1-2E3C-4B19-8D90-CE10EA31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B98F-B984-4835-AA4E-4C96E4A0EFCF}" type="datetimeFigureOut">
              <a:rPr lang="ru-RU" smtClean="0"/>
              <a:t>12-09-2020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8BE1-2E3C-4B19-8D90-CE10EA31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B98F-B984-4835-AA4E-4C96E4A0EFCF}" type="datetimeFigureOut">
              <a:rPr lang="ru-RU" smtClean="0"/>
              <a:t>12-09-2020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8BE1-2E3C-4B19-8D90-CE10EA31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B98F-B984-4835-AA4E-4C96E4A0EFCF}" type="datetimeFigureOut">
              <a:rPr lang="ru-RU" smtClean="0"/>
              <a:t>12-09-2020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8BE1-2E3C-4B19-8D90-CE10EA31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B98F-B984-4835-AA4E-4C96E4A0EFCF}" type="datetimeFigureOut">
              <a:rPr lang="ru-RU" smtClean="0"/>
              <a:t>12-09-2020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8BE1-2E3C-4B19-8D90-CE10EA317C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0B98F-B984-4835-AA4E-4C96E4A0EFCF}" type="datetimeFigureOut">
              <a:rPr lang="ru-RU" smtClean="0"/>
              <a:t>12-09-2020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E8BE1-2E3C-4B19-8D90-CE10EA317C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Практическое занятие №1 ординаторов 1, 2 года обучения по специальности «патологическая анатомия»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ТЕМА: Лимфома Ходжкина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22413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Руководитель: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Зав.кафедрой патологической анатомии им. Проф. </a:t>
            </a:r>
            <a:r>
              <a:rPr lang="ru-RU" dirty="0" err="1" smtClean="0">
                <a:solidFill>
                  <a:schemeClr val="tx1"/>
                </a:solidFill>
              </a:rPr>
              <a:t>П.Г.Подзолкова</a:t>
            </a:r>
            <a:r>
              <a:rPr lang="ru-RU" dirty="0" smtClean="0">
                <a:solidFill>
                  <a:schemeClr val="tx1"/>
                </a:solidFill>
              </a:rPr>
              <a:t>, к.м.н.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Заместитель главного врача по патологоанатомической работе КГБУЗ ККПАБ, врач-патологоанатом высшей квалификационной категории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В.А.Хоржевский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166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ФГБОУ ВО </a:t>
            </a:r>
            <a:r>
              <a:rPr lang="ru-RU" dirty="0" err="1"/>
              <a:t>КрасГМУ</a:t>
            </a:r>
            <a:r>
              <a:rPr lang="ru-RU" dirty="0"/>
              <a:t> им. проф. </a:t>
            </a:r>
            <a:r>
              <a:rPr lang="ru-RU" dirty="0" err="1"/>
              <a:t>В.Ф.Войно-Ясенецкого</a:t>
            </a:r>
            <a:r>
              <a:rPr lang="ru-RU" dirty="0"/>
              <a:t> Минздрава </a:t>
            </a:r>
            <a:r>
              <a:rPr lang="ru-RU" dirty="0" smtClean="0"/>
              <a:t>России</a:t>
            </a:r>
          </a:p>
          <a:p>
            <a:pPr algn="ctr"/>
            <a:r>
              <a:rPr lang="ru-RU" dirty="0" smtClean="0"/>
              <a:t>Кафедра патологической анатомии им. Профессора </a:t>
            </a:r>
            <a:r>
              <a:rPr lang="ru-RU" dirty="0" err="1" smtClean="0"/>
              <a:t>П.Г.Подзолкова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6453336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Красноярск, 2020</a:t>
            </a:r>
            <a:endParaRPr lang="ru-RU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Морфологические типы опухолевых клеток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Клетка Ходжкина</a:t>
            </a:r>
          </a:p>
          <a:p>
            <a:r>
              <a:rPr lang="ru-RU" dirty="0" smtClean="0"/>
              <a:t>Классическая клетка </a:t>
            </a:r>
            <a:r>
              <a:rPr lang="ru-RU" dirty="0" err="1" smtClean="0"/>
              <a:t>Штерберга-Рид</a:t>
            </a:r>
            <a:endParaRPr lang="ru-RU" dirty="0" smtClean="0"/>
          </a:p>
          <a:p>
            <a:r>
              <a:rPr lang="ru-RU" dirty="0" smtClean="0"/>
              <a:t>Лакунарная клетка</a:t>
            </a:r>
          </a:p>
          <a:p>
            <a:r>
              <a:rPr lang="ru-RU" dirty="0" err="1" smtClean="0"/>
              <a:t>Атипичная</a:t>
            </a:r>
            <a:r>
              <a:rPr lang="ru-RU" dirty="0" smtClean="0"/>
              <a:t> клетка</a:t>
            </a:r>
          </a:p>
          <a:p>
            <a:r>
              <a:rPr lang="en-US" dirty="0" smtClean="0"/>
              <a:t>LP</a:t>
            </a:r>
            <a:r>
              <a:rPr lang="ru-RU" dirty="0" smtClean="0"/>
              <a:t>-клетка</a:t>
            </a:r>
          </a:p>
          <a:p>
            <a:r>
              <a:rPr lang="ru-RU" dirty="0" smtClean="0"/>
              <a:t>Мумифицированная (</a:t>
            </a:r>
            <a:r>
              <a:rPr lang="ru-RU" dirty="0" err="1" smtClean="0"/>
              <a:t>конволютная</a:t>
            </a:r>
            <a:r>
              <a:rPr lang="ru-RU" dirty="0" smtClean="0"/>
              <a:t>) клетка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996506" cy="302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4407344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29"/>
          <a:stretch>
            <a:fillRect/>
          </a:stretch>
        </p:blipFill>
        <p:spPr bwMode="auto">
          <a:xfrm>
            <a:off x="323528" y="1988839"/>
            <a:ext cx="4211960" cy="332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4651"/>
          <a:stretch>
            <a:fillRect/>
          </a:stretch>
        </p:blipFill>
        <p:spPr bwMode="auto">
          <a:xfrm>
            <a:off x="4644007" y="1988840"/>
            <a:ext cx="421107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28" y="1844824"/>
            <a:ext cx="40775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 l="5393"/>
          <a:stretch>
            <a:fillRect/>
          </a:stretch>
        </p:blipFill>
        <p:spPr bwMode="auto">
          <a:xfrm>
            <a:off x="4176464" y="1844824"/>
            <a:ext cx="4860032" cy="310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LP-</a:t>
            </a:r>
            <a:r>
              <a:rPr lang="ru-RU" dirty="0" smtClean="0"/>
              <a:t>клетки (</a:t>
            </a:r>
            <a:r>
              <a:rPr lang="en-US" dirty="0" smtClean="0"/>
              <a:t>L&amp;P</a:t>
            </a:r>
            <a:r>
              <a:rPr lang="ru-RU" dirty="0" smtClean="0"/>
              <a:t>-клетки)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190" y="1600200"/>
            <a:ext cx="67496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Оценка гистологических препаратов.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Определение</a:t>
            </a:r>
          </a:p>
          <a:p>
            <a:r>
              <a:rPr lang="ru-RU" dirty="0" smtClean="0"/>
              <a:t>Классификация</a:t>
            </a:r>
          </a:p>
          <a:p>
            <a:r>
              <a:rPr lang="ru-RU" dirty="0" smtClean="0"/>
              <a:t>Этиология</a:t>
            </a:r>
          </a:p>
          <a:p>
            <a:r>
              <a:rPr lang="ru-RU" dirty="0" smtClean="0"/>
              <a:t>Эпидемиология</a:t>
            </a:r>
          </a:p>
          <a:p>
            <a:r>
              <a:rPr lang="ru-RU" dirty="0" smtClean="0"/>
              <a:t>Клинические проявления</a:t>
            </a:r>
          </a:p>
          <a:p>
            <a:r>
              <a:rPr lang="ru-RU" dirty="0" smtClean="0"/>
              <a:t>Особенности макроскопического исследования</a:t>
            </a:r>
          </a:p>
          <a:p>
            <a:r>
              <a:rPr lang="ru-RU" dirty="0" smtClean="0"/>
              <a:t>Микроскопическое исследование не основе анализ сканированных гистологических препаратов</a:t>
            </a:r>
          </a:p>
          <a:p>
            <a:r>
              <a:rPr lang="ru-RU" dirty="0" smtClean="0"/>
              <a:t>Описание препаратов</a:t>
            </a:r>
          </a:p>
          <a:p>
            <a:r>
              <a:rPr lang="ru-RU" dirty="0" smtClean="0"/>
              <a:t>Оформление патологоанатомического заключения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Лимфома Ходжкина </a:t>
            </a:r>
            <a:br>
              <a:rPr lang="ru-RU" dirty="0" smtClean="0"/>
            </a:br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dirty="0" smtClean="0"/>
              <a:t>Опухоль, поражающая преимущественно лимфатические узлы и представленная опухолевыми клетками крупных размеров среди неопухолевого окружения.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7716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994326" cy="107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3490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5029126" cy="27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4546406" cy="26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293895" cy="451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medicinaysaludpublica.com/wp-content/uploads/2018/08/nuevo-tratamiento-para-linfoma-no-hodgkin-822x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40"/>
            <a:ext cx="2808312" cy="2152356"/>
          </a:xfrm>
          <a:prstGeom prst="rect">
            <a:avLst/>
          </a:prstGeom>
          <a:noFill/>
        </p:spPr>
      </p:pic>
      <p:pic>
        <p:nvPicPr>
          <p:cNvPr id="5124" name="Picture 4" descr="http://www.hematology.ru/oncohematology/Hodgkins_disease/publication/expansion_lymphnode/3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20888"/>
            <a:ext cx="2836871" cy="2127654"/>
          </a:xfrm>
          <a:prstGeom prst="rect">
            <a:avLst/>
          </a:prstGeom>
          <a:noFill/>
        </p:spPr>
      </p:pic>
      <p:pic>
        <p:nvPicPr>
          <p:cNvPr id="5126" name="Picture 6" descr="https://guz-odb.ru/images/otdeleniya/onko/statyi/%D0%9B%D0%B8%D0%BC%D1%84%D0%BE%D0%BC%D0%B0_%D0%A5%D0%BE%D0%B4%D0%B6%D0%BA%D0%B8%D0%BD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5" y="4653137"/>
            <a:ext cx="2808312" cy="177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5815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6192688" cy="435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0424" y="4293096"/>
            <a:ext cx="349357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6632"/>
            <a:ext cx="4536504" cy="657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136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Практическое занятие №1 ординаторов 1, 2 года обучения по специальности «патологическая анатомия» ТЕМА: Лимфома Ходжкина</vt:lpstr>
      <vt:lpstr>Содержание занятия:</vt:lpstr>
      <vt:lpstr>Лимфома Ходжкина  Определение</vt:lpstr>
      <vt:lpstr>Слайд 4</vt:lpstr>
      <vt:lpstr>Слайд 5</vt:lpstr>
      <vt:lpstr>Слайд 6</vt:lpstr>
      <vt:lpstr>Слайд 7</vt:lpstr>
      <vt:lpstr>Слайд 8</vt:lpstr>
      <vt:lpstr>Слайд 9</vt:lpstr>
      <vt:lpstr>Морфологические типы опухолевых клеток</vt:lpstr>
      <vt:lpstr>Слайд 11</vt:lpstr>
      <vt:lpstr>Слайд 12</vt:lpstr>
      <vt:lpstr>Слайд 13</vt:lpstr>
      <vt:lpstr>LP-клетки (L&amp;P-клетки)</vt:lpstr>
      <vt:lpstr>Слайд 15</vt:lpstr>
    </vt:vector>
  </TitlesOfParts>
  <Company>Polus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занятие №1 ординаторов 1, 2 года обучения по специальности «патологическая анатомия» ТЕМА: Лимфома Ходжкина</dc:title>
  <dc:creator>Пользователь Windows</dc:creator>
  <cp:lastModifiedBy>Пользователь Windows</cp:lastModifiedBy>
  <cp:revision>5</cp:revision>
  <dcterms:created xsi:type="dcterms:W3CDTF">2020-09-12T04:32:10Z</dcterms:created>
  <dcterms:modified xsi:type="dcterms:W3CDTF">2020-09-12T05:48:44Z</dcterms:modified>
</cp:coreProperties>
</file>