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86"/>
  </p:notesMasterIdLst>
  <p:sldIdLst>
    <p:sldId id="258" r:id="rId2"/>
    <p:sldId id="259" r:id="rId3"/>
    <p:sldId id="413" r:id="rId4"/>
    <p:sldId id="299" r:id="rId5"/>
    <p:sldId id="261" r:id="rId6"/>
    <p:sldId id="297" r:id="rId7"/>
    <p:sldId id="298" r:id="rId8"/>
    <p:sldId id="373" r:id="rId9"/>
    <p:sldId id="375" r:id="rId10"/>
    <p:sldId id="283" r:id="rId11"/>
    <p:sldId id="292" r:id="rId12"/>
    <p:sldId id="293" r:id="rId13"/>
    <p:sldId id="294" r:id="rId14"/>
    <p:sldId id="309" r:id="rId15"/>
    <p:sldId id="376" r:id="rId16"/>
    <p:sldId id="410" r:id="rId17"/>
    <p:sldId id="308" r:id="rId18"/>
    <p:sldId id="377" r:id="rId19"/>
    <p:sldId id="391" r:id="rId20"/>
    <p:sldId id="311" r:id="rId21"/>
    <p:sldId id="312" r:id="rId22"/>
    <p:sldId id="314" r:id="rId23"/>
    <p:sldId id="416" r:id="rId24"/>
    <p:sldId id="313" r:id="rId25"/>
    <p:sldId id="317" r:id="rId26"/>
    <p:sldId id="318" r:id="rId27"/>
    <p:sldId id="379" r:id="rId28"/>
    <p:sldId id="380" r:id="rId29"/>
    <p:sldId id="381" r:id="rId30"/>
    <p:sldId id="316" r:id="rId31"/>
    <p:sldId id="384" r:id="rId32"/>
    <p:sldId id="278" r:id="rId33"/>
    <p:sldId id="322" r:id="rId34"/>
    <p:sldId id="285" r:id="rId35"/>
    <p:sldId id="383" r:id="rId36"/>
    <p:sldId id="284" r:id="rId37"/>
    <p:sldId id="343" r:id="rId38"/>
    <p:sldId id="348" r:id="rId39"/>
    <p:sldId id="321" r:id="rId40"/>
    <p:sldId id="385" r:id="rId41"/>
    <p:sldId id="386" r:id="rId42"/>
    <p:sldId id="279" r:id="rId43"/>
    <p:sldId id="301" r:id="rId44"/>
    <p:sldId id="387" r:id="rId45"/>
    <p:sldId id="349" r:id="rId46"/>
    <p:sldId id="307" r:id="rId47"/>
    <p:sldId id="389" r:id="rId48"/>
    <p:sldId id="388" r:id="rId49"/>
    <p:sldId id="303" r:id="rId50"/>
    <p:sldId id="304" r:id="rId51"/>
    <p:sldId id="300" r:id="rId52"/>
    <p:sldId id="390" r:id="rId53"/>
    <p:sldId id="368" r:id="rId54"/>
    <p:sldId id="369" r:id="rId55"/>
    <p:sldId id="392" r:id="rId56"/>
    <p:sldId id="364" r:id="rId57"/>
    <p:sldId id="393" r:id="rId58"/>
    <p:sldId id="394" r:id="rId59"/>
    <p:sldId id="412" r:id="rId60"/>
    <p:sldId id="418" r:id="rId61"/>
    <p:sldId id="414" r:id="rId62"/>
    <p:sldId id="350" r:id="rId63"/>
    <p:sldId id="415" r:id="rId64"/>
    <p:sldId id="417" r:id="rId65"/>
    <p:sldId id="395" r:id="rId66"/>
    <p:sldId id="396" r:id="rId67"/>
    <p:sldId id="305" r:id="rId68"/>
    <p:sldId id="398" r:id="rId69"/>
    <p:sldId id="397" r:id="rId70"/>
    <p:sldId id="399" r:id="rId71"/>
    <p:sldId id="400" r:id="rId72"/>
    <p:sldId id="334" r:id="rId73"/>
    <p:sldId id="335" r:id="rId74"/>
    <p:sldId id="336" r:id="rId75"/>
    <p:sldId id="337" r:id="rId76"/>
    <p:sldId id="338" r:id="rId77"/>
    <p:sldId id="401" r:id="rId78"/>
    <p:sldId id="409" r:id="rId79"/>
    <p:sldId id="403" r:id="rId80"/>
    <p:sldId id="404" r:id="rId81"/>
    <p:sldId id="340" r:id="rId82"/>
    <p:sldId id="360" r:id="rId83"/>
    <p:sldId id="408" r:id="rId84"/>
    <p:sldId id="419" r:id="rId8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E6E6E6"/>
    <a:srgbClr val="E4E4E4"/>
    <a:srgbClr val="F0F0F0"/>
    <a:srgbClr val="ECECEC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227E7E-29A9-484F-9EB6-9193A819C4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6172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76D63350-DF81-4442-91FE-E011DCF8A76B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6C72D07-C43A-4788-954E-BDE29C381E8B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741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56555E-9581-499D-8B83-65F2D75BC738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89510-134E-4B2B-9AA0-2D277243D29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0876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D8E130-6A52-40DB-BBF6-9651CBE6F710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852B7-2741-41F4-A5D7-1B833A2474F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3715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F6F3DE-3BE0-4A1B-B48F-5AB896D3A858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CCB8A-4A41-449C-AB9E-8424E3E85012}" type="datetimeFigureOut">
              <a:rPr lang="ru-RU"/>
              <a:pPr>
                <a:defRPr/>
              </a:pPr>
              <a:t>22.06.2023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439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D5394-34C0-4F51-9CE3-B0AECCC98DA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696A6-9116-4E46-B1AC-D3B8AA817F23}" type="datetimeFigureOut">
              <a:rPr lang="ru-RU"/>
              <a:pPr>
                <a:defRPr/>
              </a:pPr>
              <a:t>22.06.2023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75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39920-3D35-49D9-841E-2E3F6507B894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7F0FB-38C8-4F38-9451-2034934AA755}" type="datetimeFigureOut">
              <a:rPr lang="ru-RU"/>
              <a:pPr>
                <a:defRPr/>
              </a:pPr>
              <a:t>22.06.2023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38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B7BF58-5737-42E7-BF91-B6BBC336994E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8F2A3-6738-4348-A553-58E799CDBE6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6560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FE77FC2-113D-4878-BCAF-9696981AEAD4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DBEE34C-87F3-4838-A90F-FF33A5E671B0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96602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F0858A-07D3-46FB-9735-26B705DD15FB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E2B62-526D-4C38-869E-CB1EC7C0F50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445727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AF3C82-83A9-4F06-8D92-618130B8BDC4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0C634-F016-45FA-A108-06F780AB64B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8892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7DAADE-03CC-431F-AA62-8ED1A45C960B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20591-F6A2-4790-8392-1B179271508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5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5746D4-D031-4D5A-B7DA-3632239339BC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1F309-4D31-4904-B497-9A871259D1B1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912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pPr>
              <a:defRPr/>
            </a:pPr>
            <a:fld id="{B51EA8BD-EA9B-4F78-8B9F-E06058F0DFF2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AC8C747F-B633-4BC4-8522-823C5548F411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58703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4294967295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pPr>
              <a:defRPr/>
            </a:pPr>
            <a:fld id="{C3153FF2-C046-459D-AAE6-C75060524070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AEEBA170-C778-449A-A639-4E2A82A39A4F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79258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EFEDC7E3-6563-4BC0-A50B-8E5DA58A44DB}" type="datetimeFigureOut">
              <a:rPr lang="ru-RU" smtClean="0"/>
              <a:pPr>
                <a:defRPr/>
              </a:pPr>
              <a:t>22.06.2023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0BC5A8-CE2A-4F30-9E79-798B83152F5C}" type="slidenum">
              <a:rPr lang="ru-RU" altLang="ru-RU" smtClean="0"/>
              <a:pPr/>
              <a:t>‹#›</a:t>
            </a:fld>
            <a:endParaRPr lang="ru-RU" altLang="ru-RU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968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pos="792">
          <p15:clr>
            <a:srgbClr val="F26B43"/>
          </p15:clr>
        </p15:guide>
        <p15:guide id="4294967295" pos="7200">
          <p15:clr>
            <a:srgbClr val="F26B43"/>
          </p15:clr>
        </p15:guide>
        <p15:guide id="4294967295" pos="594">
          <p15:clr>
            <a:srgbClr val="F26B43"/>
          </p15:clr>
        </p15:guide>
        <p15:guide id="4294967295" pos="5400">
          <p15:clr>
            <a:srgbClr val="F26B43"/>
          </p15:clr>
        </p15:guide>
        <p15:guide id="4294967295" orient="horz" pos="4008">
          <p15:clr>
            <a:srgbClr val="F26B43"/>
          </p15:clr>
        </p15:guide>
        <p15:guide id="4294967295" orient="horz" pos="1440">
          <p15:clr>
            <a:srgbClr val="F26B43"/>
          </p15:clr>
        </p15:guide>
        <p15:guide id="4294967295" orient="horz" pos="3720">
          <p15:clr>
            <a:srgbClr val="F26B43"/>
          </p15:clr>
        </p15:guide>
        <p15:guide id="4294967295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gif"/><Relationship Id="rId5" Type="http://schemas.openxmlformats.org/officeDocument/2006/relationships/hyperlink" Target="http://en.wikipedia.org/wiki/Image:PET-MIPS-anim.gif" TargetMode="Externa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dell\Desktop\&#1059;&#1095;&#1077;&#1073;&#1085;&#1072;&#1103;%20&#1088;&#1072;&#1073;&#1086;&#1090;&#1072;\R\&#1057;&#1082;&#1086;&#1083;&#1080;&#1086;&#1079;\&#1087;&#1086;&#1079;&#1074;&#1086;&#1085;&#1086;&#1082;%20&#1082;&#1088;&#1091;&#1090;.wmv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jpeg"/><Relationship Id="rId4" Type="http://schemas.openxmlformats.org/officeDocument/2006/relationships/image" Target="../media/image13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6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7816/PTORS10713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99592" y="1"/>
            <a:ext cx="5940624" cy="971328"/>
          </a:xfrm>
        </p:spPr>
        <p:txBody>
          <a:bodyPr>
            <a:normAutofit/>
          </a:bodyPr>
          <a:lstStyle/>
          <a:p>
            <a: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 </a:t>
            </a:r>
            <a:b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учреждение высшего профессионального образования</a:t>
            </a:r>
            <a:b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«Красноярский государственный медицинский университет </a:t>
            </a:r>
            <a:b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имени профессора В. Ф. </a:t>
            </a:r>
            <a:r>
              <a:rPr lang="ru-RU" sz="1600" cap="none" spc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Войно-Ясенецкого</a:t>
            </a:r>
            <a:r>
              <a:rPr lang="ru-RU" sz="1600" cap="none" spc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1600" b="1" dirty="0" smtClean="0">
              <a:solidFill>
                <a:schemeClr val="bg2"/>
              </a:solidFill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395288" y="1700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pic>
        <p:nvPicPr>
          <p:cNvPr id="3076" name="Picture 6" descr="i?id=55428559&amp;tov=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0"/>
            <a:ext cx="24288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9" descr="i?id=18242496&amp;tov=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84538"/>
            <a:ext cx="23780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10"/>
          <p:cNvSpPr txBox="1">
            <a:spLocks noChangeArrowheads="1"/>
          </p:cNvSpPr>
          <p:nvPr/>
        </p:nvSpPr>
        <p:spPr bwMode="auto">
          <a:xfrm>
            <a:off x="683568" y="5189538"/>
            <a:ext cx="5833120" cy="191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травматологии, ортопедии и нейрохирургии с курсом ПО</a:t>
            </a:r>
            <a:b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кафедры: ДМН, Профессор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Шнякин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Павел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Геннадьевич</a:t>
            </a:r>
          </a:p>
          <a:p>
            <a:pPr lvl="0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Кафедральный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ДМН, Профессор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Гатиатулин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Равиль Рафаилович</a:t>
            </a:r>
          </a:p>
          <a:p>
            <a:pPr lvl="0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</a:pPr>
            <a:r>
              <a:rPr lang="ru-RU" sz="2100" dirty="0" smtClean="0">
                <a:solidFill>
                  <a:prstClr val="black"/>
                </a:solidFill>
                <a:latin typeface="Calibri" panose="020F0502020204030204"/>
                <a:cs typeface="+mn-cs"/>
              </a:rPr>
              <a:t>Работу выполнила ординатор 1 года Пикалова АВ</a:t>
            </a:r>
            <a:r>
              <a:rPr lang="ru-RU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  <a:t/>
            </a:r>
            <a:br>
              <a:rPr lang="ru-RU" sz="2100" dirty="0">
                <a:solidFill>
                  <a:prstClr val="black"/>
                </a:solidFill>
                <a:latin typeface="Calibri" panose="020F0502020204030204"/>
                <a:cs typeface="+mn-cs"/>
              </a:rPr>
            </a:br>
            <a:endParaRPr lang="ru-RU" altLang="ru-RU" sz="1800" dirty="0">
              <a:solidFill>
                <a:schemeClr val="bg2"/>
              </a:solidFill>
            </a:endParaRPr>
          </a:p>
        </p:txBody>
      </p:sp>
      <p:pic>
        <p:nvPicPr>
          <p:cNvPr id="3079" name="Picture 13" descr="scoliosi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41148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4514850" y="954088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b="1"/>
              <a:t>Galen (129 – 200/216 C.E.)</a:t>
            </a:r>
          </a:p>
        </p:txBody>
      </p:sp>
      <p:pic>
        <p:nvPicPr>
          <p:cNvPr id="12291" name="Picture 5" descr="gal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600200"/>
            <a:ext cx="3306762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49275"/>
            <a:ext cx="30003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3644900"/>
            <a:ext cx="3095625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?id=598093&amp;tov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565400"/>
            <a:ext cx="227965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835150" cy="12049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65400"/>
            <a:ext cx="5832475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484438" y="1081088"/>
            <a:ext cx="5902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</a:rPr>
              <a:t>Впервые применил корсет при сколиозе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2916238" y="274638"/>
            <a:ext cx="37877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400">
                <a:solidFill>
                  <a:schemeClr val="bg2"/>
                </a:solidFill>
              </a:rPr>
              <a:t>Nicolas Andry </a:t>
            </a:r>
          </a:p>
          <a:p>
            <a:pPr eaLnBrk="1" hangingPunct="1"/>
            <a:r>
              <a:rPr lang="ru-RU" altLang="ru-RU" sz="1600">
                <a:solidFill>
                  <a:schemeClr val="bg2"/>
                </a:solidFill>
              </a:rPr>
              <a:t>(1658—1742)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631950"/>
            <a:ext cx="3095625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276600" y="4941888"/>
            <a:ext cx="51117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>
                <a:solidFill>
                  <a:schemeClr val="bg2"/>
                </a:solidFill>
              </a:rPr>
              <a:t>Ортопедия — медицинская дисциплина, изучающая предупреждение, распознавание и лечение заболеваний, деформаций и последствий повреждений опорно-двигательного аппарата человека. </a:t>
            </a:r>
          </a:p>
        </p:txBody>
      </p:sp>
      <p:pic>
        <p:nvPicPr>
          <p:cNvPr id="14341" name="Picture 5" descr="andry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989138"/>
            <a:ext cx="20034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1835150" cy="12049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4733925" y="1131888"/>
            <a:ext cx="4384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800">
                <a:solidFill>
                  <a:schemeClr val="bg2"/>
                </a:solidFill>
              </a:rPr>
              <a:t>Предложил символ ортопедии </a:t>
            </a:r>
          </a:p>
          <a:p>
            <a:pPr algn="ctr" eaLnBrk="1" hangingPunct="1"/>
            <a:r>
              <a:rPr lang="ru-RU" altLang="ru-RU" sz="1800">
                <a:solidFill>
                  <a:schemeClr val="bg2"/>
                </a:solidFill>
              </a:rPr>
              <a:t>и корсет, изготавливаемый из уса кита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корсет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3625"/>
            <a:ext cx="3111500" cy="4525963"/>
          </a:xfrm>
          <a:noFill/>
        </p:spPr>
      </p:pic>
      <p:pic>
        <p:nvPicPr>
          <p:cNvPr id="15363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2463" y="1484313"/>
            <a:ext cx="4681537" cy="3584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chemeClr val="bg2"/>
                </a:solidFill>
                <a:latin typeface="Verdana" panose="020B0604030504040204" pitchFamily="34" charset="0"/>
              </a:rPr>
              <a:t>Факторы развития </a:t>
            </a:r>
            <a:r>
              <a:rPr lang="ru-RU" altLang="ru-RU" sz="3600" b="1" smtClean="0">
                <a:solidFill>
                  <a:schemeClr val="bg2"/>
                </a:solidFill>
              </a:rPr>
              <a:t> </a:t>
            </a:r>
            <a:r>
              <a:rPr lang="ru-RU" altLang="ru-RU" sz="3600" b="1" smtClean="0">
                <a:solidFill>
                  <a:schemeClr val="bg2"/>
                </a:solidFill>
                <a:latin typeface="Verdana" panose="020B0604030504040204" pitchFamily="34" charset="0"/>
              </a:rPr>
              <a:t>сколиоза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68413"/>
            <a:ext cx="5715000" cy="5329237"/>
          </a:xfrm>
        </p:spPr>
        <p:txBody>
          <a:bodyPr/>
          <a:lstStyle/>
          <a:p>
            <a:pPr marL="533400" indent="-533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>
                <a:cs typeface="Times New Roman" panose="02020603050405020304" pitchFamily="18" charset="0"/>
              </a:rPr>
              <a:t>	</a:t>
            </a:r>
            <a:endParaRPr lang="ru-RU" altLang="ru-RU" sz="2400" smtClean="0"/>
          </a:p>
          <a:p>
            <a:pPr marL="914400" lvl="1" indent="-4572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>
                <a:solidFill>
                  <a:schemeClr val="bg2"/>
                </a:solidFill>
              </a:rPr>
              <a:t>1. Мезенхимальные дисплазии</a:t>
            </a:r>
          </a:p>
          <a:p>
            <a:pPr marL="914400" lvl="1" indent="-4572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2.</a:t>
            </a:r>
            <a:r>
              <a:rPr lang="ru-RU" altLang="ru-RU" sz="2000" b="1" smtClean="0">
                <a:solidFill>
                  <a:schemeClr val="bg2"/>
                </a:solidFill>
              </a:rPr>
              <a:t>Статико-динамические нарушения баланса туловища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.</a:t>
            </a:r>
            <a:endParaRPr lang="ru-RU" altLang="ru-RU" sz="2000" smtClean="0">
              <a:solidFill>
                <a:schemeClr val="bg2"/>
              </a:solidFill>
            </a:endParaRPr>
          </a:p>
          <a:p>
            <a:pPr marL="914400" lvl="1" indent="-457200" algn="just"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Укорачивающие пороки нижней конечности</a:t>
            </a:r>
          </a:p>
          <a:p>
            <a:pPr marL="914400" lvl="1" indent="-457200" algn="just"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Дистонус мышц</a:t>
            </a:r>
          </a:p>
          <a:p>
            <a:pPr marL="914400" lvl="1" indent="-457200" algn="just"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Локальная деформация позвонка (травма, воспаление) с нарушением оси позвоночника</a:t>
            </a:r>
          </a:p>
          <a:p>
            <a:pPr marL="914400" lvl="1" indent="-457200" algn="just"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Травмы позвоночника с остаточной деформацией позвонков</a:t>
            </a:r>
          </a:p>
          <a:p>
            <a:pPr marL="914400" lvl="1" indent="-457200" algn="just"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Врожденные аномалии позвонков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	3. </a:t>
            </a:r>
            <a:r>
              <a:rPr lang="ru-RU" altLang="ru-RU" sz="2000" b="1" smtClean="0">
                <a:solidFill>
                  <a:schemeClr val="bg2"/>
                </a:solidFill>
              </a:rPr>
              <a:t>Обменно-гормональные нарушения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</a:p>
          <a:p>
            <a:pPr marL="533400" indent="-533400"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>
                <a:solidFill>
                  <a:schemeClr val="bg2"/>
                </a:solidFill>
              </a:rPr>
              <a:t>4.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000" b="1" smtClean="0">
                <a:solidFill>
                  <a:schemeClr val="bg2"/>
                </a:solidFill>
              </a:rPr>
              <a:t>Несовершенный остеогенез</a:t>
            </a:r>
          </a:p>
        </p:txBody>
      </p:sp>
      <p:pic>
        <p:nvPicPr>
          <p:cNvPr id="16388" name="Picture 4" descr="IMG_01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667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2"/>
          <p:cNvSpPr>
            <a:spLocks noChangeArrowheads="1"/>
          </p:cNvSpPr>
          <p:nvPr/>
        </p:nvSpPr>
        <p:spPr bwMode="auto">
          <a:xfrm>
            <a:off x="3563938" y="2997200"/>
            <a:ext cx="2160587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 b="1">
                <a:latin typeface="Times New Roman" panose="02020603050405020304" pitchFamily="18" charset="0"/>
              </a:rPr>
              <a:t>Сколиозы </a:t>
            </a: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0" y="2924175"/>
            <a:ext cx="2916238" cy="12255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Диспластический </a:t>
            </a:r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611188" y="1268413"/>
            <a:ext cx="2590800" cy="10080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Врожденный </a:t>
            </a:r>
          </a:p>
        </p:txBody>
      </p:sp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3132138" y="0"/>
            <a:ext cx="2952750" cy="136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Нейромышечные </a:t>
            </a:r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5867400" y="1341438"/>
            <a:ext cx="2952750" cy="9350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Посттравматические </a:t>
            </a:r>
          </a:p>
        </p:txBody>
      </p:sp>
      <p:sp>
        <p:nvSpPr>
          <p:cNvPr id="17415" name="Oval 7"/>
          <p:cNvSpPr>
            <a:spLocks noChangeArrowheads="1"/>
          </p:cNvSpPr>
          <p:nvPr/>
        </p:nvSpPr>
        <p:spPr bwMode="auto">
          <a:xfrm>
            <a:off x="6227763" y="3068638"/>
            <a:ext cx="2916237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Поствоспалительные </a:t>
            </a:r>
          </a:p>
        </p:txBody>
      </p:sp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5651500" y="4724400"/>
            <a:ext cx="2879725" cy="1223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Опухоли </a:t>
            </a:r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2916238" y="5516563"/>
            <a:ext cx="2808287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Внепозвоночные 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контрактуры</a:t>
            </a:r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323850" y="4581525"/>
            <a:ext cx="2735263" cy="1008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Метаболические </a:t>
            </a:r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2916238" y="357346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 flipV="1">
            <a:off x="2771775" y="2133600"/>
            <a:ext cx="1008063" cy="10795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 flipV="1">
            <a:off x="4643438" y="1412875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V="1">
            <a:off x="5148263" y="2133600"/>
            <a:ext cx="1079500" cy="9350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>
            <a:off x="5724525" y="3644900"/>
            <a:ext cx="50323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5435600" y="4005263"/>
            <a:ext cx="649288" cy="863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4572000" y="4149725"/>
            <a:ext cx="0" cy="13668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2843213" y="4005263"/>
            <a:ext cx="1008062" cy="7921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188913"/>
            <a:ext cx="6275388" cy="12430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smtClean="0">
                <a:solidFill>
                  <a:schemeClr val="bg2"/>
                </a:solidFill>
                <a:latin typeface="Verdana" panose="020B0604030504040204" pitchFamily="34" charset="0"/>
              </a:rPr>
              <a:t>Виды сколиотических деформаций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76375" y="1484313"/>
            <a:ext cx="7489825" cy="2252662"/>
          </a:xfrm>
        </p:spPr>
        <p:txBody>
          <a:bodyPr>
            <a:normAutofit lnSpcReduction="10000"/>
          </a:bodyPr>
          <a:lstStyle/>
          <a:p>
            <a:pPr lvl="1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solidFill>
                  <a:schemeClr val="bg2"/>
                </a:solidFill>
              </a:rPr>
              <a:t>По локализации: </a:t>
            </a:r>
          </a:p>
          <a:p>
            <a:pPr lvl="1"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2000" b="1" smtClean="0">
                <a:solidFill>
                  <a:schemeClr val="bg2"/>
                </a:solidFill>
              </a:rPr>
              <a:t>В</a:t>
            </a: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ерхнегрудной;</a:t>
            </a:r>
            <a:endParaRPr lang="ru-RU" altLang="ru-RU" sz="2000" b="1" smtClean="0">
              <a:solidFill>
                <a:schemeClr val="bg2"/>
              </a:solidFill>
            </a:endParaRPr>
          </a:p>
          <a:p>
            <a:pPr lvl="1"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2000" b="1" smtClean="0">
                <a:solidFill>
                  <a:schemeClr val="bg2"/>
                </a:solidFill>
              </a:rPr>
              <a:t> Г</a:t>
            </a: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рудной;</a:t>
            </a:r>
            <a:endParaRPr lang="ru-RU" altLang="ru-RU" sz="2000" b="1" smtClean="0">
              <a:solidFill>
                <a:schemeClr val="bg2"/>
              </a:solidFill>
            </a:endParaRPr>
          </a:p>
          <a:p>
            <a:pPr lvl="1"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2000" b="1" smtClean="0">
                <a:solidFill>
                  <a:schemeClr val="bg2"/>
                </a:solidFill>
              </a:rPr>
              <a:t> Г</a:t>
            </a: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рудопоясничный</a:t>
            </a:r>
            <a:endParaRPr lang="ru-RU" altLang="ru-RU" sz="2000" b="1" smtClean="0">
              <a:solidFill>
                <a:schemeClr val="bg2"/>
              </a:solidFill>
            </a:endParaRPr>
          </a:p>
          <a:p>
            <a:pPr lvl="1"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2000" b="1" smtClean="0">
                <a:solidFill>
                  <a:schemeClr val="bg2"/>
                </a:solidFill>
              </a:rPr>
              <a:t> П</a:t>
            </a: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оясничный;</a:t>
            </a:r>
            <a:endParaRPr lang="ru-RU" altLang="ru-RU" sz="2000" b="1" smtClean="0">
              <a:solidFill>
                <a:schemeClr val="bg2"/>
              </a:solidFill>
            </a:endParaRPr>
          </a:p>
          <a:p>
            <a:pPr lvl="1"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2000" b="1" smtClean="0">
                <a:solidFill>
                  <a:schemeClr val="bg2"/>
                </a:solidFill>
              </a:rPr>
              <a:t> П</a:t>
            </a: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оясничнокрестцовый</a:t>
            </a:r>
            <a:endParaRPr lang="ru-RU" altLang="ru-RU" sz="2000" b="1" smtClean="0">
              <a:solidFill>
                <a:schemeClr val="bg2"/>
              </a:solidFill>
            </a:endParaRPr>
          </a:p>
          <a:p>
            <a:pPr lvl="1" algn="just" eaLnBrk="1" hangingPunct="1">
              <a:lnSpc>
                <a:spcPct val="80000"/>
              </a:lnSpc>
              <a:buFontTx/>
              <a:buChar char="•"/>
            </a:pPr>
            <a:r>
              <a:rPr lang="ru-RU" altLang="ru-RU" sz="2000" b="1" smtClean="0">
                <a:solidFill>
                  <a:schemeClr val="bg2"/>
                </a:solidFill>
              </a:rPr>
              <a:t> Т</a:t>
            </a:r>
            <a:r>
              <a:rPr lang="ru-RU" altLang="ru-RU" sz="2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отальный.</a:t>
            </a:r>
            <a:r>
              <a:rPr lang="ru-RU" altLang="ru-RU" sz="2000" b="1" smtClean="0">
                <a:solidFill>
                  <a:schemeClr val="bg2"/>
                </a:solidFill>
              </a:rPr>
              <a:t> </a:t>
            </a:r>
            <a:endParaRPr lang="ru-RU" altLang="ru-RU" sz="2000" smtClean="0">
              <a:solidFill>
                <a:schemeClr val="bg2"/>
              </a:solidFill>
            </a:endParaRPr>
          </a:p>
        </p:txBody>
      </p:sp>
      <p:pic>
        <p:nvPicPr>
          <p:cNvPr id="18436" name="Picture 4" descr="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82775" cy="3500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 descr="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3184525"/>
            <a:ext cx="1981200" cy="3673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8" name="Picture 6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63" y="981075"/>
            <a:ext cx="1874837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860800"/>
            <a:ext cx="185737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Мардамшина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1825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21336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>
              <a:latin typeface="Times New Roman" panose="02020603050405020304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13716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по этиологии </a:t>
            </a:r>
            <a:b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E. Lonstein, 1995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4033838" cy="388620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endParaRPr lang="ru-RU" altLang="ru-RU" sz="240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2400" smtClean="0"/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z="2400" b="1" smtClean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smtClean="0"/>
              <a:t>	</a:t>
            </a:r>
            <a:r>
              <a:rPr lang="ru-RU" altLang="ru-RU" sz="2400" smtClean="0">
                <a:solidFill>
                  <a:schemeClr val="bg2"/>
                </a:solidFill>
              </a:rPr>
              <a:t>a.	Инфантильный (развиваются до 3 лет);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	b.	Ювенильный (до 10 лет);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	c.	Подростковый (старше 10 лет);</a:t>
            </a:r>
          </a:p>
        </p:txBody>
      </p:sp>
      <p:pic>
        <p:nvPicPr>
          <p:cNvPr id="19461" name="Picture 5" descr="DEBUS-R13V98FP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43675" y="1412875"/>
            <a:ext cx="2600325" cy="5111750"/>
          </a:xfr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2133600"/>
            <a:ext cx="4614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  <a:latin typeface="Times New Roman" panose="02020603050405020304" pitchFamily="18" charset="0"/>
              </a:rPr>
              <a:t> 1.</a:t>
            </a:r>
            <a:r>
              <a:rPr lang="ru-RU" altLang="ru-RU">
                <a:latin typeface="Times New Roman" panose="02020603050405020304" pitchFamily="18" charset="0"/>
              </a:rPr>
              <a:t>  </a:t>
            </a:r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Диспластический сколиоз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Диспластический сколиоз</a:t>
            </a:r>
          </a:p>
        </p:txBody>
      </p:sp>
      <p:pic>
        <p:nvPicPr>
          <p:cNvPr id="20483" name="Picture 3" descr="P609000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628775"/>
            <a:ext cx="14065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P609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628775"/>
            <a:ext cx="20986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P91400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628775"/>
            <a:ext cx="15541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P91400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28775"/>
            <a:ext cx="125253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91400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1557338"/>
            <a:ext cx="1381125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-942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5003800" y="1916113"/>
            <a:ext cx="73025" cy="3603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372225" y="1916113"/>
            <a:ext cx="431800" cy="2174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23850" y="333375"/>
            <a:ext cx="8624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chemeClr val="bg2"/>
                </a:solidFill>
              </a:rPr>
              <a:t>Злокачественное прогрессирование инфантильного сколиоза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257300" y="6099175"/>
            <a:ext cx="66373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sz="2000" b="1">
                <a:solidFill>
                  <a:schemeClr val="accent2"/>
                </a:solidFill>
              </a:rPr>
              <a:t>ВОЗРАСТНОЙ ПОРОГ ОПЕРАБЕЛЬНОСТИ ДОЛЖЕН БЫТЬ МАКСИМАЛЬНО СНИЖЕН</a:t>
            </a:r>
            <a:r>
              <a:rPr lang="en-US" altLang="ru-RU" sz="2000">
                <a:solidFill>
                  <a:schemeClr val="accent2"/>
                </a:solidFill>
              </a:rPr>
              <a:t> </a:t>
            </a:r>
            <a:endParaRPr lang="ru-RU" altLang="ru-RU" sz="2000">
              <a:solidFill>
                <a:schemeClr val="accent2"/>
              </a:solidFill>
            </a:endParaRPr>
          </a:p>
        </p:txBody>
      </p:sp>
      <p:pic>
        <p:nvPicPr>
          <p:cNvPr id="21508" name="Picture 4" descr="Гайдебура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23669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Гайдебура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341438"/>
            <a:ext cx="26892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Гайдебура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341438"/>
            <a:ext cx="29067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957263" y="5584825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b="1">
                <a:solidFill>
                  <a:schemeClr val="accent2"/>
                </a:solidFill>
              </a:rPr>
              <a:t>1 год</a:t>
            </a:r>
            <a:endParaRPr lang="ru-RU" altLang="ru-RU">
              <a:solidFill>
                <a:schemeClr val="accent2"/>
              </a:solidFill>
            </a:endParaRP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3783013" y="5584825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b="1">
                <a:solidFill>
                  <a:schemeClr val="accent2"/>
                </a:solidFill>
              </a:rPr>
              <a:t>2 год</a:t>
            </a:r>
            <a:endParaRPr lang="ru-RU" altLang="ru-RU">
              <a:solidFill>
                <a:schemeClr val="accent2"/>
              </a:solidFill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6881813" y="5584825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b="1">
                <a:solidFill>
                  <a:schemeClr val="accent2"/>
                </a:solidFill>
              </a:rPr>
              <a:t>4 год</a:t>
            </a:r>
            <a:endParaRPr lang="ru-RU" altLang="ru-RU">
              <a:solidFill>
                <a:schemeClr val="accent2"/>
              </a:solidFill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2195513" y="37893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606550" y="4078288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chemeClr val="bg2"/>
                </a:solidFill>
              </a:rPr>
              <a:t>23</a:t>
            </a:r>
            <a:r>
              <a:rPr lang="en-US" altLang="ru-RU" b="1" baseline="30000">
                <a:solidFill>
                  <a:schemeClr val="bg2"/>
                </a:solidFill>
              </a:rPr>
              <a:t>o</a:t>
            </a:r>
            <a:endParaRPr lang="ru-RU" altLang="ru-RU" b="1">
              <a:solidFill>
                <a:schemeClr val="bg2"/>
              </a:solidFill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4559300" y="2840038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chemeClr val="bg2"/>
                </a:solidFill>
              </a:rPr>
              <a:t>48</a:t>
            </a:r>
            <a:r>
              <a:rPr lang="en-US" altLang="ru-RU" b="1" baseline="30000">
                <a:solidFill>
                  <a:schemeClr val="bg2"/>
                </a:solidFill>
              </a:rPr>
              <a:t>o</a:t>
            </a:r>
            <a:endParaRPr lang="ru-RU" altLang="ru-RU" b="1">
              <a:solidFill>
                <a:schemeClr val="bg2"/>
              </a:solidFill>
            </a:endParaRPr>
          </a:p>
        </p:txBody>
      </p:sp>
      <p:sp>
        <p:nvSpPr>
          <p:cNvPr id="21517" name="Text Box 13"/>
          <p:cNvSpPr txBox="1">
            <a:spLocks noChangeArrowheads="1"/>
          </p:cNvSpPr>
          <p:nvPr/>
        </p:nvSpPr>
        <p:spPr bwMode="auto">
          <a:xfrm>
            <a:off x="7451725" y="3789363"/>
            <a:ext cx="817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>
                <a:solidFill>
                  <a:schemeClr val="bg2"/>
                </a:solidFill>
              </a:rPr>
              <a:t>110</a:t>
            </a:r>
            <a:r>
              <a:rPr lang="en-US" altLang="ru-RU" b="1" baseline="30000">
                <a:solidFill>
                  <a:schemeClr val="bg2"/>
                </a:solidFill>
              </a:rPr>
              <a:t>o</a:t>
            </a:r>
            <a:endParaRPr lang="ru-RU" altLang="ru-RU" b="1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колио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5181600" cy="5032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188640"/>
            <a:ext cx="8028384" cy="107977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400" dirty="0" smtClean="0">
                <a:solidFill>
                  <a:schemeClr val="bg2"/>
                </a:solidFill>
                <a:latin typeface="Verdana" panose="020B0604030504040204" pitchFamily="34" charset="0"/>
              </a:rPr>
              <a:t>Сколиоз - </a:t>
            </a:r>
            <a:r>
              <a:rPr lang="ru-RU" altLang="ru-RU" sz="2400" dirty="0" err="1" smtClean="0">
                <a:solidFill>
                  <a:schemeClr val="bg2"/>
                </a:solidFill>
                <a:latin typeface="Verdana" panose="020B0604030504040204" pitchFamily="34" charset="0"/>
              </a:rPr>
              <a:t>м</a:t>
            </a:r>
            <a:r>
              <a:rPr lang="ru-RU" altLang="ru-RU" sz="2400" dirty="0" err="1" smtClean="0">
                <a:solidFill>
                  <a:schemeClr val="bg2"/>
                </a:solidFill>
              </a:rPr>
              <a:t>ногоосевая</a:t>
            </a:r>
            <a:r>
              <a:rPr lang="ru-RU" altLang="ru-RU" sz="2400" dirty="0" smtClean="0">
                <a:solidFill>
                  <a:schemeClr val="bg2"/>
                </a:solidFill>
              </a:rPr>
              <a:t>  деформация позвоночного столба, включающая искривление во фронтальной</a:t>
            </a:r>
            <a:r>
              <a:rPr lang="en-US" altLang="ru-RU" sz="2400" dirty="0" smtClean="0">
                <a:solidFill>
                  <a:schemeClr val="bg2"/>
                </a:solidFill>
              </a:rPr>
              <a:t> </a:t>
            </a:r>
            <a:r>
              <a:rPr lang="ru-RU" altLang="ru-RU" sz="2400" dirty="0" smtClean="0">
                <a:solidFill>
                  <a:schemeClr val="bg2"/>
                </a:solidFill>
              </a:rPr>
              <a:t>и сагиттальной плоскостях в сочетании с  </a:t>
            </a:r>
            <a:r>
              <a:rPr lang="ru-RU" altLang="ru-RU" sz="2400" dirty="0" err="1" smtClean="0">
                <a:solidFill>
                  <a:schemeClr val="bg2"/>
                </a:solidFill>
              </a:rPr>
              <a:t>торсией</a:t>
            </a:r>
            <a:r>
              <a:rPr lang="ru-RU" altLang="ru-RU" sz="2400" dirty="0" smtClean="0">
                <a:solidFill>
                  <a:schemeClr val="bg2"/>
                </a:solidFill>
              </a:rPr>
              <a:t> позвонков.</a:t>
            </a:r>
            <a:br>
              <a:rPr lang="ru-RU" altLang="ru-RU" sz="2400" dirty="0" smtClean="0">
                <a:solidFill>
                  <a:schemeClr val="bg2"/>
                </a:solidFill>
              </a:rPr>
            </a:br>
            <a:endParaRPr lang="ru-RU" altLang="ru-RU" sz="2400" dirty="0" smtClean="0">
              <a:solidFill>
                <a:schemeClr val="bg2"/>
              </a:solidFill>
            </a:endParaRPr>
          </a:p>
        </p:txBody>
      </p:sp>
      <p:pic>
        <p:nvPicPr>
          <p:cNvPr id="41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636838"/>
            <a:ext cx="3009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00013"/>
            <a:ext cx="8229600" cy="1143001"/>
          </a:xfrm>
        </p:spPr>
        <p:txBody>
          <a:bodyPr/>
          <a:lstStyle/>
          <a:p>
            <a:pPr algn="r" eaLnBrk="1" hangingPunct="1"/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по этиологии </a:t>
            </a:r>
            <a:b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E. Lonstein, 1995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19449" y="1988840"/>
            <a:ext cx="4249738" cy="51228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dirty="0" smtClean="0"/>
              <a:t>	</a:t>
            </a:r>
            <a:r>
              <a:rPr lang="ru-RU" altLang="ru-RU" sz="2800" dirty="0" smtClean="0">
                <a:solidFill>
                  <a:schemeClr val="bg2"/>
                </a:solidFill>
              </a:rPr>
              <a:t>a.	</a:t>
            </a:r>
            <a:r>
              <a:rPr lang="ru-RU" altLang="ru-RU" sz="2800" dirty="0" err="1" smtClean="0">
                <a:solidFill>
                  <a:schemeClr val="bg2"/>
                </a:solidFill>
              </a:rPr>
              <a:t>Нейропатический</a:t>
            </a:r>
            <a:r>
              <a:rPr lang="ru-RU" altLang="ru-RU" sz="2800" dirty="0" smtClean="0">
                <a:solidFill>
                  <a:schemeClr val="bg2"/>
                </a:solidFill>
              </a:rPr>
              <a:t> (ДЦП, сирингомиелия, опухоли и травмы спинного мозга, полиомиелит, </a:t>
            </a:r>
            <a:r>
              <a:rPr lang="ru-RU" altLang="ru-RU" sz="2800" dirty="0" err="1" smtClean="0">
                <a:solidFill>
                  <a:schemeClr val="bg2"/>
                </a:solidFill>
              </a:rPr>
              <a:t>миеломенингоцеле</a:t>
            </a:r>
            <a:r>
              <a:rPr lang="ru-RU" altLang="ru-RU" sz="2800" dirty="0" smtClean="0">
                <a:solidFill>
                  <a:schemeClr val="bg2"/>
                </a:solidFill>
              </a:rPr>
              <a:t>);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dirty="0" smtClean="0">
                <a:solidFill>
                  <a:schemeClr val="bg2"/>
                </a:solidFill>
              </a:rPr>
              <a:t>	b.	</a:t>
            </a:r>
            <a:r>
              <a:rPr lang="ru-RU" altLang="ru-RU" sz="2800" dirty="0" err="1" smtClean="0">
                <a:solidFill>
                  <a:schemeClr val="bg2"/>
                </a:solidFill>
              </a:rPr>
              <a:t>Миопатический</a:t>
            </a:r>
            <a:r>
              <a:rPr lang="ru-RU" altLang="ru-RU" sz="2800" dirty="0" smtClean="0">
                <a:solidFill>
                  <a:schemeClr val="bg2"/>
                </a:solidFill>
              </a:rPr>
              <a:t> (</a:t>
            </a:r>
            <a:r>
              <a:rPr lang="ru-RU" altLang="ru-RU" sz="2800" dirty="0" err="1" smtClean="0">
                <a:solidFill>
                  <a:schemeClr val="bg2"/>
                </a:solidFill>
              </a:rPr>
              <a:t>артрогрипоз</a:t>
            </a:r>
            <a:r>
              <a:rPr lang="ru-RU" altLang="ru-RU" sz="2800" dirty="0" smtClean="0">
                <a:solidFill>
                  <a:schemeClr val="bg2"/>
                </a:solidFill>
              </a:rPr>
              <a:t>, миастения);</a:t>
            </a:r>
          </a:p>
          <a:p>
            <a:pPr eaLnBrk="1" hangingPunct="1"/>
            <a:endParaRPr lang="ru-RU" altLang="ru-RU" sz="2800" dirty="0" smtClean="0">
              <a:solidFill>
                <a:schemeClr val="bg2"/>
              </a:solidFill>
            </a:endParaRPr>
          </a:p>
        </p:txBody>
      </p:sp>
      <p:pic>
        <p:nvPicPr>
          <p:cNvPr id="22532" name="Picture 4" descr="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8038" y="1341438"/>
            <a:ext cx="1985962" cy="3527425"/>
          </a:xfrm>
          <a:noFill/>
        </p:spPr>
      </p:pic>
      <p:pic>
        <p:nvPicPr>
          <p:cNvPr id="22533" name="Picture 5" descr="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5256" y="1870075"/>
            <a:ext cx="2351088" cy="4464050"/>
          </a:xfrm>
          <a:noFill/>
        </p:spPr>
      </p:pic>
      <p:pic>
        <p:nvPicPr>
          <p:cNvPr id="22534" name="Picture 6" descr="11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284538"/>
            <a:ext cx="198755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2484438" y="1341438"/>
            <a:ext cx="4321175" cy="528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2800">
                <a:solidFill>
                  <a:schemeClr val="bg2"/>
                </a:solidFill>
              </a:rPr>
              <a:t>2.	</a:t>
            </a:r>
            <a:r>
              <a:rPr lang="ru-RU" altLang="ru-RU" sz="2800" b="1">
                <a:solidFill>
                  <a:schemeClr val="bg2"/>
                </a:solidFill>
              </a:rPr>
              <a:t>Нейромышечные: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13716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по этиологии </a:t>
            </a:r>
            <a:b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E. Lonstein, 1995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981200"/>
            <a:ext cx="4033838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3. </a:t>
            </a:r>
            <a:r>
              <a:rPr lang="ru-RU" altLang="ru-RU" sz="2400" b="1" smtClean="0">
                <a:solidFill>
                  <a:schemeClr val="bg2"/>
                </a:solidFill>
              </a:rPr>
              <a:t>Врожденные: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	a.	Нарушение формирования позвонков (клиновидный позвонок, полупозвонок);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	b.	Нарушение сегментации позвонков (односторонняя, двусторонняя конкресценция);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	c.	Смешанные;</a:t>
            </a:r>
          </a:p>
        </p:txBody>
      </p:sp>
      <p:pic>
        <p:nvPicPr>
          <p:cNvPr id="23556" name="Picture 4" descr="Р4с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0" y="1412875"/>
            <a:ext cx="2159000" cy="1358900"/>
          </a:xfrm>
          <a:noFill/>
        </p:spPr>
      </p:pic>
      <p:pic>
        <p:nvPicPr>
          <p:cNvPr id="23557" name="Picture 5" descr="Р3с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9550" y="1700213"/>
            <a:ext cx="2584450" cy="1398587"/>
          </a:xfrm>
          <a:noFill/>
        </p:spPr>
      </p:pic>
      <p:pic>
        <p:nvPicPr>
          <p:cNvPr id="23558" name="Picture 6" descr="Р5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84538"/>
            <a:ext cx="29083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8" descr="IMG_017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7" r="19154"/>
          <a:stretch>
            <a:fillRect/>
          </a:stretch>
        </p:blipFill>
        <p:spPr bwMode="auto">
          <a:xfrm>
            <a:off x="6948488" y="3141663"/>
            <a:ext cx="19716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Дефекты сегментац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4699000" cy="50815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AutoShape 3"/>
          <p:cNvSpPr>
            <a:spLocks/>
          </p:cNvSpPr>
          <p:nvPr/>
        </p:nvSpPr>
        <p:spPr bwMode="auto">
          <a:xfrm>
            <a:off x="685800" y="1295400"/>
            <a:ext cx="4038600" cy="769938"/>
          </a:xfrm>
          <a:prstGeom prst="borderCallout2">
            <a:avLst>
              <a:gd name="adj1" fmla="val 14847"/>
              <a:gd name="adj2" fmla="val 101889"/>
              <a:gd name="adj3" fmla="val 14847"/>
              <a:gd name="adj4" fmla="val 111162"/>
              <a:gd name="adj5" fmla="val 127833"/>
              <a:gd name="adj6" fmla="val 120796"/>
            </a:avLst>
          </a:prstGeom>
          <a:solidFill>
            <a:srgbClr val="CCFFFF">
              <a:alpha val="50195"/>
            </a:srgbClr>
          </a:solidFill>
          <a:ln w="3175">
            <a:solidFill>
              <a:schemeClr val="tx1"/>
            </a:solidFill>
            <a:miter lim="800000"/>
            <a:headEnd/>
            <a:tailEnd type="diamond" w="med" len="med"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>
                <a:latin typeface="Tahoma" panose="020B0604030504040204" pitchFamily="34" charset="0"/>
              </a:rPr>
              <a:t>Нарушения сегментации позвонков</a:t>
            </a:r>
          </a:p>
        </p:txBody>
      </p:sp>
      <p:sp>
        <p:nvSpPr>
          <p:cNvPr id="24580" name="AutoShape 4"/>
          <p:cNvSpPr>
            <a:spLocks/>
          </p:cNvSpPr>
          <p:nvPr/>
        </p:nvSpPr>
        <p:spPr bwMode="auto">
          <a:xfrm>
            <a:off x="4953000" y="3429000"/>
            <a:ext cx="3657600" cy="609600"/>
          </a:xfrm>
          <a:prstGeom prst="borderCallout2">
            <a:avLst>
              <a:gd name="adj1" fmla="val 18750"/>
              <a:gd name="adj2" fmla="val -2083"/>
              <a:gd name="adj3" fmla="val 18750"/>
              <a:gd name="adj4" fmla="val -28648"/>
              <a:gd name="adj5" fmla="val 169792"/>
              <a:gd name="adj6" fmla="val -56292"/>
            </a:avLst>
          </a:prstGeom>
          <a:solidFill>
            <a:srgbClr val="CCFFFF">
              <a:alpha val="50195"/>
            </a:srgbClr>
          </a:solidFill>
          <a:ln w="3175">
            <a:solidFill>
              <a:schemeClr val="tx1"/>
            </a:solidFill>
            <a:miter lim="800000"/>
            <a:headEnd/>
            <a:tailEnd type="diamond" w="med" len="med"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200">
                <a:latin typeface="Tahoma" panose="020B0604030504040204" pitchFamily="34" charset="0"/>
              </a:rPr>
              <a:t>Варианты полупозвонков</a:t>
            </a:r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068388" y="457200"/>
            <a:ext cx="8075612" cy="8842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Врожденные сколиозы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4213" y="260350"/>
            <a:ext cx="6173787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400" kern="0" dirty="0">
                <a:solidFill>
                  <a:srgbClr val="000099"/>
                </a:solidFill>
                <a:latin typeface="Arial"/>
                <a:ea typeface="+mj-ea"/>
                <a:cs typeface="+mj-cs"/>
              </a:rPr>
              <a:t>Врожденные сколиозы</a:t>
            </a:r>
            <a:endParaRPr lang="ru-RU" dirty="0">
              <a:latin typeface="Arial" charset="0"/>
              <a:cs typeface="Arial" charset="0"/>
            </a:endParaRPr>
          </a:p>
        </p:txBody>
      </p:sp>
      <p:pic>
        <p:nvPicPr>
          <p:cNvPr id="25603" name="Picture 2" descr="G:\SAM_1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30288"/>
            <a:ext cx="5521325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G:\SAM_13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644900"/>
            <a:ext cx="507523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13716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mtClean="0">
                <a:solidFill>
                  <a:srgbClr val="000099"/>
                </a:solidFill>
              </a:rPr>
              <a:t>Врожденные сколиозы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10200" y="1484313"/>
            <a:ext cx="3733800" cy="53736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000" smtClean="0"/>
              <a:t>Деформации </a:t>
            </a:r>
            <a:r>
              <a:rPr lang="ru-RU" altLang="ru-RU" sz="2000" smtClean="0">
                <a:solidFill>
                  <a:schemeClr val="bg2"/>
                </a:solidFill>
              </a:rPr>
              <a:t>позвоночника на фоне аномалий формирования или слияния позвонков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Характерна локализация в переходных зонах: шейногрудной, грудопоясничной, поясничнокрестцовой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Степень прогрессирования зависит от наличия деформаций</a:t>
            </a:r>
            <a:r>
              <a:rPr lang="ru-RU" altLang="ru-RU" sz="2400" smtClean="0">
                <a:solidFill>
                  <a:schemeClr val="bg2"/>
                </a:solidFill>
              </a:rPr>
              <a:t> </a:t>
            </a:r>
            <a:r>
              <a:rPr lang="ru-RU" altLang="ru-RU" sz="2000" smtClean="0">
                <a:solidFill>
                  <a:schemeClr val="bg2"/>
                </a:solidFill>
              </a:rPr>
              <a:t>односторонней локализации и сохранения в них активных зон роста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smtClean="0">
                <a:solidFill>
                  <a:schemeClr val="bg2"/>
                </a:solidFill>
              </a:rPr>
              <a:t>Деформации ригидные, нет компенсаторных дуг искривлений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 smtClean="0">
              <a:solidFill>
                <a:schemeClr val="bg2"/>
              </a:solidFill>
            </a:endParaRPr>
          </a:p>
        </p:txBody>
      </p:sp>
      <p:pic>
        <p:nvPicPr>
          <p:cNvPr id="26628" name="Picture 4" descr="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8913"/>
            <a:ext cx="2463800" cy="4319587"/>
          </a:xfrm>
          <a:noFill/>
        </p:spPr>
      </p:pic>
      <p:pic>
        <p:nvPicPr>
          <p:cNvPr id="26629" name="Picture 5" descr="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28775"/>
            <a:ext cx="2757488" cy="5229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89050" y="639763"/>
            <a:ext cx="7854950" cy="6286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МРТ. Врожденный сколиоз</a:t>
            </a:r>
          </a:p>
        </p:txBody>
      </p:sp>
      <p:pic>
        <p:nvPicPr>
          <p:cNvPr id="27651" name="Picture 3" descr="0114001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0175" y="1295400"/>
            <a:ext cx="5203825" cy="5334000"/>
          </a:xfrm>
          <a:noFill/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971550" y="1196975"/>
            <a:ext cx="273685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  <a:latin typeface="Times New Roman" panose="02020603050405020304" pitchFamily="18" charset="0"/>
              </a:rPr>
              <a:t>При аномалиях развития позвонков возможно сочетание с пороком развития спинного мозга и позвоночного канала – фиброзные и костные перемычки, фиксированный спинной мозг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0" y="59436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43434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38862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9906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549275"/>
            <a:ext cx="8229600" cy="1371600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по этиологии </a:t>
            </a:r>
            <a:b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E. Lonstein, 1995</a:t>
            </a:r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67288" y="1628775"/>
            <a:ext cx="4176712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600" smtClean="0"/>
              <a:t>   </a:t>
            </a:r>
            <a:r>
              <a:rPr lang="ru-RU" altLang="ru-RU" sz="2400" b="1" smtClean="0">
                <a:solidFill>
                  <a:schemeClr val="bg2"/>
                </a:solidFill>
              </a:rPr>
              <a:t>4.Нейрофиброматоз</a:t>
            </a:r>
            <a:r>
              <a:rPr lang="ru-RU" altLang="ru-RU" sz="2000" b="1" smtClean="0">
                <a:solidFill>
                  <a:schemeClr val="bg2"/>
                </a:solidFill>
              </a:rPr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Короткая крутая дуга искривления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Локализация в грудном отделе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Сопутствует кифотический компонент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Отсутствует компенсаторная дуга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Деформация ригидная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Пигментные «географические» пятна на коже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smtClean="0"/>
              <a:t>Быстро прогрессируют </a:t>
            </a:r>
            <a:endParaRPr lang="ru-RU" altLang="ru-RU" sz="18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000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000" b="1" smtClean="0">
              <a:solidFill>
                <a:schemeClr val="bg2"/>
              </a:solidFill>
            </a:endParaRPr>
          </a:p>
        </p:txBody>
      </p:sp>
      <p:pic>
        <p:nvPicPr>
          <p:cNvPr id="28680" name="Picture 11" descr="P609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21138"/>
            <a:ext cx="27717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2" descr="PB2901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2979738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  <p:bldP spid="76803" grpId="0" animBg="1"/>
      <p:bldP spid="76804" grpId="0" animBg="1"/>
      <p:bldP spid="7680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476250"/>
            <a:ext cx="6970713" cy="855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по этиологии </a:t>
            </a:r>
            <a:b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E. Lonstein, 1995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771775" y="1341438"/>
            <a:ext cx="3648075" cy="2447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5.	Мезенхимальная патология: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	a.	Синдром Марфана;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	b.	Синдром Элерса-Данло</a:t>
            </a:r>
          </a:p>
        </p:txBody>
      </p:sp>
      <p:pic>
        <p:nvPicPr>
          <p:cNvPr id="29700" name="Picture 4" descr="Газиз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1844675"/>
            <a:ext cx="2900362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1042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9702" name="Picture 6" descr="P6070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r="9888"/>
          <a:stretch>
            <a:fillRect/>
          </a:stretch>
        </p:blipFill>
        <p:spPr bwMode="auto">
          <a:xfrm>
            <a:off x="0" y="0"/>
            <a:ext cx="1223963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P60700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r="15326"/>
          <a:stretch>
            <a:fillRect/>
          </a:stretch>
        </p:blipFill>
        <p:spPr bwMode="auto">
          <a:xfrm>
            <a:off x="1187450" y="1628775"/>
            <a:ext cx="9366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P60700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r="11035"/>
          <a:stretch>
            <a:fillRect/>
          </a:stretch>
        </p:blipFill>
        <p:spPr bwMode="auto">
          <a:xfrm>
            <a:off x="2124075" y="3644900"/>
            <a:ext cx="99695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0" y="323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36563"/>
            <a:ext cx="846138" cy="9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0" y="3810000"/>
            <a:ext cx="83820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0" y="33528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0" y="13716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0" y="4800600"/>
            <a:ext cx="77724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title"/>
          </p:nvPr>
        </p:nvSpPr>
        <p:spPr>
          <a:xfrm>
            <a:off x="827088" y="457200"/>
            <a:ext cx="7859712" cy="1171575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по этиологии </a:t>
            </a:r>
            <a:b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E. Lonstein, 1995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2484438" y="1484313"/>
            <a:ext cx="4826000" cy="53736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1800" b="1" smtClean="0">
                <a:solidFill>
                  <a:schemeClr val="bg2"/>
                </a:solidFill>
              </a:rPr>
              <a:t>6.	</a:t>
            </a:r>
            <a:r>
              <a:rPr lang="ru-RU" altLang="ru-RU" sz="2000" b="1" smtClean="0">
                <a:solidFill>
                  <a:schemeClr val="bg2"/>
                </a:solidFill>
              </a:rPr>
              <a:t>Ревматоидные заболевания (ЮРА);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bg2"/>
                </a:solidFill>
              </a:rPr>
              <a:t>7.</a:t>
            </a:r>
            <a:r>
              <a:rPr lang="ru-RU" altLang="ru-RU" sz="2000" b="1" smtClean="0">
                <a:solidFill>
                  <a:schemeClr val="bg2"/>
                </a:solidFill>
              </a:rPr>
              <a:t> Посттравматические  деформации</a:t>
            </a:r>
            <a:r>
              <a:rPr lang="ru-RU" altLang="ru-RU" sz="2000" smtClean="0">
                <a:solidFill>
                  <a:schemeClr val="bg2"/>
                </a:solidFill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bg2"/>
                </a:solidFill>
              </a:rPr>
              <a:t>	a.	После перелома;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bg2"/>
                </a:solidFill>
              </a:rPr>
              <a:t>	b.	После хирургических вмешательств (ляминэктомия, резекция ребер);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bg2"/>
                </a:solidFill>
              </a:rPr>
              <a:t>8.</a:t>
            </a:r>
            <a:r>
              <a:rPr lang="ru-RU" altLang="ru-RU" sz="2000" b="1" smtClean="0">
                <a:solidFill>
                  <a:schemeClr val="bg2"/>
                </a:solidFill>
              </a:rPr>
              <a:t>	Следствие спондилита</a:t>
            </a:r>
            <a:r>
              <a:rPr lang="ru-RU" altLang="ru-RU" sz="2000" smtClean="0">
                <a:solidFill>
                  <a:schemeClr val="bg2"/>
                </a:solidFill>
              </a:rPr>
              <a:t> различной этиологии;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bg2"/>
                </a:solidFill>
              </a:rPr>
              <a:t>9.	На фоне </a:t>
            </a:r>
            <a:r>
              <a:rPr lang="ru-RU" altLang="ru-RU" sz="2000" b="1" smtClean="0">
                <a:solidFill>
                  <a:schemeClr val="bg2"/>
                </a:solidFill>
              </a:rPr>
              <a:t>контрактур внепозвоночной локализации</a:t>
            </a:r>
            <a:r>
              <a:rPr lang="ru-RU" altLang="ru-RU" sz="2000" smtClean="0">
                <a:solidFill>
                  <a:schemeClr val="bg2"/>
                </a:solidFill>
              </a:rPr>
              <a:t> (поствоспалительная, послеожоговая);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000" smtClean="0">
                <a:solidFill>
                  <a:schemeClr val="bg2"/>
                </a:solidFill>
              </a:rPr>
              <a:t>10.</a:t>
            </a:r>
            <a:r>
              <a:rPr lang="ru-RU" altLang="ru-RU" sz="2000" b="1" smtClean="0">
                <a:solidFill>
                  <a:schemeClr val="bg2"/>
                </a:solidFill>
              </a:rPr>
              <a:t>Остеохондродистрофические </a:t>
            </a:r>
            <a:r>
              <a:rPr lang="ru-RU" altLang="ru-RU" sz="2000" smtClean="0">
                <a:solidFill>
                  <a:schemeClr val="bg2"/>
                </a:solidFill>
              </a:rPr>
              <a:t>(Спондилометаэпифизарная дисплазия);</a:t>
            </a:r>
          </a:p>
        </p:txBody>
      </p:sp>
      <p:pic>
        <p:nvPicPr>
          <p:cNvPr id="30728" name="Picture 8" descr="P12701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92" y="2857500"/>
            <a:ext cx="1882378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9" name="Picture 9" descr="P22101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1300"/>
            <a:ext cx="2446338" cy="37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 animBg="1"/>
      <p:bldP spid="143363" grpId="0" animBg="1"/>
      <p:bldP spid="143364" grpId="0" animBg="1"/>
      <p:bldP spid="14336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0" y="3810000"/>
            <a:ext cx="4325938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0" y="3276600"/>
            <a:ext cx="8651875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0" y="1905000"/>
            <a:ext cx="5638800" cy="457200"/>
          </a:xfrm>
          <a:prstGeom prst="rect">
            <a:avLst/>
          </a:prstGeom>
          <a:solidFill>
            <a:srgbClr val="CC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914400"/>
          </a:xfrm>
        </p:spPr>
        <p:txBody>
          <a:bodyPr/>
          <a:lstStyle/>
          <a:p>
            <a:pPr algn="r" eaLnBrk="1" hangingPunct="1"/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по этиологии </a:t>
            </a:r>
            <a:b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400" b="1" smtClean="0">
                <a:solidFill>
                  <a:schemeClr val="bg2"/>
                </a:solidFill>
                <a:latin typeface="Verdana" panose="020B0604030504040204" pitchFamily="34" charset="0"/>
              </a:rPr>
              <a:t>E. Lonstein, 1995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idx="1"/>
          </p:nvPr>
        </p:nvSpPr>
        <p:spPr>
          <a:xfrm>
            <a:off x="2051050" y="1052513"/>
            <a:ext cx="5203825" cy="58054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11.	</a:t>
            </a:r>
            <a:r>
              <a:rPr lang="ru-RU" altLang="ru-RU" sz="2800" b="1" smtClean="0">
                <a:solidFill>
                  <a:schemeClr val="bg2"/>
                </a:solidFill>
              </a:rPr>
              <a:t>Метаболические нарушения</a:t>
            </a:r>
            <a:r>
              <a:rPr lang="ru-RU" altLang="ru-RU" sz="2800" smtClean="0">
                <a:solidFill>
                  <a:schemeClr val="bg2"/>
                </a:solidFill>
              </a:rPr>
              <a:t> (метаболические нефропатии, несовершенный остеогенез, ферментопатии);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12.</a:t>
            </a:r>
            <a:r>
              <a:rPr lang="ru-RU" altLang="ru-RU" sz="2800" b="1" smtClean="0">
                <a:solidFill>
                  <a:schemeClr val="bg2"/>
                </a:solidFill>
              </a:rPr>
              <a:t>Патология пояснично-крестцового</a:t>
            </a:r>
            <a:r>
              <a:rPr lang="ru-RU" altLang="ru-RU" sz="2800" smtClean="0">
                <a:solidFill>
                  <a:schemeClr val="bg2"/>
                </a:solidFill>
              </a:rPr>
              <a:t> сочленения;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13.	</a:t>
            </a:r>
            <a:r>
              <a:rPr lang="ru-RU" altLang="ru-RU" sz="2800" b="1" smtClean="0">
                <a:solidFill>
                  <a:schemeClr val="bg2"/>
                </a:solidFill>
              </a:rPr>
              <a:t>Новообразования: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	a).	Позвонков;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ru-RU" sz="2800" smtClean="0">
                <a:solidFill>
                  <a:schemeClr val="bg2"/>
                </a:solidFill>
              </a:rPr>
              <a:t>	b).	Спинного мозга</a:t>
            </a:r>
            <a:r>
              <a:rPr lang="ru-RU" altLang="ru-RU" sz="2800" smtClean="0"/>
              <a:t>.</a:t>
            </a:r>
          </a:p>
        </p:txBody>
      </p:sp>
      <p:pic>
        <p:nvPicPr>
          <p:cNvPr id="31751" name="Picture 7" descr="P3270076"/>
          <p:cNvPicPr>
            <a:picLocks noChangeAspect="1" noChangeArrowheads="1"/>
          </p:cNvPicPr>
          <p:nvPr/>
        </p:nvPicPr>
        <p:blipFill>
          <a:blip r:embed="rId2" cstate="print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77838"/>
            <a:ext cx="216217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PB180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2363"/>
            <a:ext cx="2363787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 animBg="1"/>
      <p:bldP spid="144387" grpId="0" animBg="1"/>
      <p:bldP spid="1443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124" name="Picture 4" descr="___1_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129462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1066800" y="692150"/>
            <a:ext cx="8077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3200" b="1">
                <a:solidFill>
                  <a:schemeClr val="bg2"/>
                </a:solidFill>
                <a:latin typeface="Verdana" panose="020B0604030504040204" pitchFamily="34" charset="0"/>
              </a:rPr>
              <a:t>Возможные причины аномалий развития позвонков</a:t>
            </a:r>
          </a:p>
        </p:txBody>
      </p:sp>
      <p:pic>
        <p:nvPicPr>
          <p:cNvPr id="32771" name="Picture 5" descr="iCATCGCU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218281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iCAGNK0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420938"/>
            <a:ext cx="241935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ио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157788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2411413" y="5300663"/>
            <a:ext cx="4392612" cy="12969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Исходы сколиотических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деформаций</a:t>
            </a: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0" y="3573463"/>
            <a:ext cx="3492500" cy="14398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Нестабильность 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позвоночных сегментов</a:t>
            </a: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1187450" y="1989138"/>
            <a:ext cx="2736850" cy="11509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Остеохондроз </a:t>
            </a:r>
          </a:p>
        </p:txBody>
      </p:sp>
      <p:sp>
        <p:nvSpPr>
          <p:cNvPr id="33797" name="Oval 5"/>
          <p:cNvSpPr>
            <a:spLocks noChangeArrowheads="1"/>
          </p:cNvSpPr>
          <p:nvPr/>
        </p:nvSpPr>
        <p:spPr bwMode="auto">
          <a:xfrm>
            <a:off x="1547813" y="260350"/>
            <a:ext cx="2592387" cy="10080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Спондилоартроз </a:t>
            </a:r>
          </a:p>
        </p:txBody>
      </p:sp>
      <p:sp>
        <p:nvSpPr>
          <p:cNvPr id="33798" name="Oval 6"/>
          <p:cNvSpPr>
            <a:spLocks noChangeArrowheads="1"/>
          </p:cNvSpPr>
          <p:nvPr/>
        </p:nvSpPr>
        <p:spPr bwMode="auto">
          <a:xfrm>
            <a:off x="5076825" y="188913"/>
            <a:ext cx="2881313" cy="10080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Спондилолистез </a:t>
            </a: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5830888" y="2133600"/>
            <a:ext cx="3313112" cy="11525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Миелопатии </a:t>
            </a:r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2627313" y="4868863"/>
            <a:ext cx="288925" cy="647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H="1" flipV="1">
            <a:off x="3419475" y="2997200"/>
            <a:ext cx="720725" cy="23034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3851275" y="1125538"/>
            <a:ext cx="865188" cy="41751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 flipV="1">
            <a:off x="5148263" y="1196975"/>
            <a:ext cx="647700" cy="410368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 flipV="1">
            <a:off x="5651500" y="3141663"/>
            <a:ext cx="865188" cy="22320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5" name="Oval 13"/>
          <p:cNvSpPr>
            <a:spLocks noChangeArrowheads="1"/>
          </p:cNvSpPr>
          <p:nvPr/>
        </p:nvSpPr>
        <p:spPr bwMode="auto">
          <a:xfrm>
            <a:off x="6156325" y="4149725"/>
            <a:ext cx="2987675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Дисфункции</a:t>
            </a:r>
          </a:p>
          <a:p>
            <a:pPr algn="ctr" eaLnBrk="1" hangingPunct="1"/>
            <a:r>
              <a:rPr lang="ru-RU" altLang="ru-RU">
                <a:latin typeface="Times New Roman" panose="02020603050405020304" pitchFamily="18" charset="0"/>
              </a:rPr>
              <a:t> внутренних органов</a:t>
            </a:r>
          </a:p>
        </p:txBody>
      </p:sp>
      <p:sp>
        <p:nvSpPr>
          <p:cNvPr id="33806" name="Line 14"/>
          <p:cNvSpPr>
            <a:spLocks noChangeShapeType="1"/>
          </p:cNvSpPr>
          <p:nvPr/>
        </p:nvSpPr>
        <p:spPr bwMode="auto">
          <a:xfrm flipV="1">
            <a:off x="6804025" y="5445125"/>
            <a:ext cx="288925" cy="3603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8240712" cy="618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defin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36838"/>
            <a:ext cx="4076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835150" y="1268413"/>
            <a:ext cx="53736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/>
              <a:t>Данные анамнеза и </a:t>
            </a:r>
          </a:p>
          <a:p>
            <a:pPr algn="ctr" eaLnBrk="1" hangingPunct="1">
              <a:spcBef>
                <a:spcPct val="20000"/>
              </a:spcBef>
            </a:pPr>
            <a:r>
              <a:rPr lang="ru-RU" altLang="ru-RU"/>
              <a:t>физикального обследования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1979613" y="188913"/>
            <a:ext cx="4752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600">
                <a:solidFill>
                  <a:schemeClr val="accent2"/>
                </a:solidFill>
              </a:rPr>
              <a:t>Диагностика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 descr="scoliosis 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7925"/>
            <a:ext cx="20542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477838"/>
            <a:ext cx="353853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5651500" y="1836738"/>
            <a:ext cx="381476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/>
              <a:t> </a:t>
            </a:r>
            <a:r>
              <a:rPr lang="ru-RU" altLang="ru-RU">
                <a:solidFill>
                  <a:schemeClr val="bg2"/>
                </a:solidFill>
              </a:rPr>
              <a:t>Уровень надплечий,  ключиц, лопаток, относительная длина верней конечности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>
                <a:solidFill>
                  <a:schemeClr val="bg2"/>
                </a:solidFill>
              </a:rPr>
              <a:t> Уровень гребней подвздошных костей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>
                <a:solidFill>
                  <a:schemeClr val="bg2"/>
                </a:solidFill>
              </a:rPr>
              <a:t> Линия остистых отростков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>
                <a:solidFill>
                  <a:schemeClr val="bg2"/>
                </a:solidFill>
              </a:rPr>
              <a:t> Положение головы</a:t>
            </a:r>
            <a:endParaRPr lang="en-US" altLang="ru-RU">
              <a:solidFill>
                <a:schemeClr val="bg2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>
                <a:solidFill>
                  <a:schemeClr val="bg2"/>
                </a:solidFill>
              </a:rPr>
              <a:t>Признаки торсии (…)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ru-RU" altLang="ru-RU">
              <a:solidFill>
                <a:schemeClr val="bg2"/>
              </a:solidFill>
            </a:endParaRPr>
          </a:p>
        </p:txBody>
      </p:sp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3673475"/>
            <a:ext cx="20224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screen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1944688"/>
            <a:ext cx="12858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396875"/>
            <a:ext cx="353853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4067175" y="692150"/>
            <a:ext cx="28098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>
                <a:solidFill>
                  <a:schemeClr val="bg2"/>
                </a:solidFill>
              </a:rPr>
              <a:t>Осмотр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3200" b="1" smtClean="0">
                <a:solidFill>
                  <a:schemeClr val="bg2"/>
                </a:solidFill>
              </a:rPr>
              <a:t>Ранние к</a:t>
            </a:r>
            <a:r>
              <a:rPr lang="ru-RU" altLang="ru-RU" sz="3200" smtClean="0">
                <a:solidFill>
                  <a:schemeClr val="bg2"/>
                </a:solidFill>
                <a:latin typeface="Verdana" panose="020B0604030504040204" pitchFamily="34" charset="0"/>
              </a:rPr>
              <a:t>линические симптомы сколиотической деформации позвоночника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125538"/>
            <a:ext cx="5845175" cy="5543550"/>
          </a:xfrm>
        </p:spPr>
        <p:txBody>
          <a:bodyPr/>
          <a:lstStyle/>
          <a:p>
            <a:pPr marL="533400" indent="-5334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4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Признаки торсии позвонков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</a:rPr>
              <a:t>Р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еберный гиббус</a:t>
            </a:r>
            <a:r>
              <a:rPr lang="ru-RU" altLang="ru-RU" sz="2000" smtClean="0">
                <a:solidFill>
                  <a:schemeClr val="bg2"/>
                </a:solidFill>
              </a:rPr>
              <a:t> или выбухание реберной дуги;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</a:rPr>
              <a:t>Крыловидная лопатка;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</a:rPr>
              <a:t>М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ышечный валик в поясничном отделе позвоночника.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endParaRPr lang="ru-RU" altLang="ru-RU" sz="2000" smtClean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marL="533400" indent="-5334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4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Признаки бокового искривления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Установочная кривошея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Асимметрия расположения надплечий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</a:rPr>
              <a:t>А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симметрия расположения лопаток по отношению к линии отвеса, к линии остистых отростков, крыловидное расположение.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</a:rPr>
              <a:t>А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симметрия треугольников талии.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</a:rPr>
              <a:t>Б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оковое искривление позвоночника</a:t>
            </a:r>
          </a:p>
          <a:p>
            <a:pPr marL="1227138" lvl="1" indent="-457200" algn="just" eaLnBrk="1" hangingPunct="1">
              <a:lnSpc>
                <a:spcPct val="80000"/>
              </a:lnSpc>
              <a:buFontTx/>
              <a:buAutoNum type="arabicPeriod"/>
            </a:pPr>
            <a:r>
              <a:rPr lang="ru-RU" altLang="ru-RU" sz="2000" smtClean="0">
                <a:solidFill>
                  <a:schemeClr val="bg2"/>
                </a:solidFill>
              </a:rPr>
              <a:t>О</a:t>
            </a:r>
            <a:r>
              <a:rPr lang="ru-RU" altLang="ru-RU" sz="2000" smtClean="0">
                <a:solidFill>
                  <a:schemeClr val="bg2"/>
                </a:solidFill>
                <a:cs typeface="Times New Roman" panose="02020603050405020304" pitchFamily="18" charset="0"/>
              </a:rPr>
              <a:t>тносительное укорочение туловища</a:t>
            </a:r>
            <a:r>
              <a:rPr lang="ru-RU" altLang="ru-RU" sz="2000" smtClean="0">
                <a:solidFill>
                  <a:schemeClr val="bg2"/>
                </a:solidFill>
              </a:rPr>
              <a:t> </a:t>
            </a:r>
            <a:endParaRPr lang="ru-RU" altLang="ru-RU" sz="2000" smtClean="0">
              <a:solidFill>
                <a:schemeClr val="bg2"/>
              </a:solidFill>
              <a:cs typeface="Times New Roman" panose="02020603050405020304" pitchFamily="18" charset="0"/>
            </a:endParaRPr>
          </a:p>
        </p:txBody>
      </p:sp>
      <p:pic>
        <p:nvPicPr>
          <p:cNvPr id="37892" name="Picture 4" descr="IMG_0267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88" y="1371600"/>
            <a:ext cx="3097212" cy="5486400"/>
          </a:xfrm>
          <a:prstGeom prst="rect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7524750" y="2636838"/>
            <a:ext cx="142875" cy="43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7667625" y="30686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H="1">
            <a:off x="7524750" y="3500438"/>
            <a:ext cx="142875" cy="5048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7524750" y="4076700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7524750" y="4365625"/>
            <a:ext cx="71438" cy="2873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 flipH="1">
            <a:off x="7235825" y="3500438"/>
            <a:ext cx="144463" cy="144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H="1" flipV="1">
            <a:off x="7308850" y="3141663"/>
            <a:ext cx="71438" cy="3587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>
            <a:off x="7956550" y="3141663"/>
            <a:ext cx="71438" cy="3587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7956550" y="3500438"/>
            <a:ext cx="71438" cy="144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7019925" y="3573463"/>
            <a:ext cx="73025" cy="431800"/>
          </a:xfrm>
          <a:prstGeom prst="line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H="1">
            <a:off x="7019925" y="4005263"/>
            <a:ext cx="73025" cy="360362"/>
          </a:xfrm>
          <a:prstGeom prst="line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>
            <a:off x="7019925" y="3573463"/>
            <a:ext cx="0" cy="792162"/>
          </a:xfrm>
          <a:prstGeom prst="line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H="1">
            <a:off x="8027988" y="3573463"/>
            <a:ext cx="144462" cy="576262"/>
          </a:xfrm>
          <a:prstGeom prst="line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8027988" y="4221163"/>
            <a:ext cx="73025" cy="287337"/>
          </a:xfrm>
          <a:prstGeom prst="line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8172450" y="3573463"/>
            <a:ext cx="0" cy="1008062"/>
          </a:xfrm>
          <a:prstGeom prst="line">
            <a:avLst/>
          </a:prstGeom>
          <a:noFill/>
          <a:ln w="9525">
            <a:solidFill>
              <a:srgbClr val="FF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1702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0" descr="adam's forward bend t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2236788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18383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2339975" y="620713"/>
            <a:ext cx="5256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b="1">
                <a:solidFill>
                  <a:schemeClr val="bg2"/>
                </a:solidFill>
              </a:rPr>
              <a:t>Определение реберного гиббуса</a:t>
            </a:r>
          </a:p>
        </p:txBody>
      </p:sp>
      <p:pic>
        <p:nvPicPr>
          <p:cNvPr id="38918" name="Picture 8" descr="101-0104_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341438"/>
            <a:ext cx="35972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14475" y="333375"/>
            <a:ext cx="7629525" cy="935038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3600" b="1" smtClean="0">
                <a:solidFill>
                  <a:schemeClr val="bg2"/>
                </a:solidFill>
                <a:latin typeface="Verdana" panose="020B0604030504040204" pitchFamily="34" charset="0"/>
              </a:rPr>
              <a:t>Расположение линий туловища</a:t>
            </a:r>
          </a:p>
        </p:txBody>
      </p:sp>
      <p:pic>
        <p:nvPicPr>
          <p:cNvPr id="39939" name="Picture 3" descr="Отве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3843338" cy="5715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48200" y="2514600"/>
            <a:ext cx="4191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800" b="1">
                <a:solidFill>
                  <a:schemeClr val="bg2"/>
                </a:solidFill>
                <a:latin typeface="Times New Roman" panose="02020603050405020304" pitchFamily="18" charset="0"/>
              </a:rPr>
              <a:t>Уравновешенный тип сколиоза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ru-RU" altLang="ru-RU" sz="2800" b="1">
                <a:solidFill>
                  <a:schemeClr val="bg2"/>
                </a:solidFill>
                <a:latin typeface="Times New Roman" panose="02020603050405020304" pitchFamily="18" charset="0"/>
              </a:rPr>
              <a:t>Неуравновешенный тип сколиоза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Figure 2g c rota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5" y="2493963"/>
            <a:ext cx="187801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 descr="Figure 2g a flex-ex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493963"/>
            <a:ext cx="2457450" cy="409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 descr="Figure 2g b left-righ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2493963"/>
            <a:ext cx="1862137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684213" y="404813"/>
            <a:ext cx="82089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/>
              <a:t>Определение объема движений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32025" y="476250"/>
            <a:ext cx="6911975" cy="936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smtClean="0">
                <a:solidFill>
                  <a:schemeClr val="bg2"/>
                </a:solidFill>
              </a:rPr>
              <a:t>Wilhelm Conrad Röntgen</a:t>
            </a:r>
            <a:r>
              <a:rPr lang="ru-RU" altLang="ru-RU" sz="4000" smtClean="0">
                <a:solidFill>
                  <a:schemeClr val="bg2"/>
                </a:solidFill>
              </a:rPr>
              <a:t> </a:t>
            </a:r>
            <a:r>
              <a:rPr lang="en-US" altLang="ru-RU" sz="4000" smtClean="0">
                <a:solidFill>
                  <a:schemeClr val="bg2"/>
                </a:solidFill>
              </a:rPr>
              <a:t/>
            </a:r>
            <a:br>
              <a:rPr lang="en-US" altLang="ru-RU" sz="4000" smtClean="0">
                <a:solidFill>
                  <a:schemeClr val="bg2"/>
                </a:solidFill>
              </a:rPr>
            </a:br>
            <a:endParaRPr lang="ru-RU" altLang="ru-RU" sz="2400" smtClean="0">
              <a:solidFill>
                <a:schemeClr val="bg2"/>
              </a:solidFill>
            </a:endParaRPr>
          </a:p>
        </p:txBody>
      </p:sp>
      <p:pic>
        <p:nvPicPr>
          <p:cNvPr id="41987" name="Picture 3" descr="Wilhelm_Con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279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700213"/>
            <a:ext cx="2820988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755775" cy="10604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2555875" y="1196975"/>
            <a:ext cx="2232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chemeClr val="bg2"/>
                </a:solidFill>
                <a:latin typeface="Times New Roman" panose="02020603050405020304" pitchFamily="18" charset="0"/>
              </a:rPr>
              <a:t>(1845-1923)</a:t>
            </a:r>
            <a:endParaRPr lang="ru-RU" altLang="ru-RU" sz="20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1991" name="Picture 7" descr="Maximum intensity projection (MIP) of a typical F-18 FDG wholebody PET acquisition">
            <a:hlinkClick r:id="rId5" tooltip="Maximum intensity projection (MIP) of a typical F-18 FDG wholebody PET acquisi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700213"/>
            <a:ext cx="27162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33488" y="527050"/>
            <a:ext cx="7910512" cy="1296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>
                <a:solidFill>
                  <a:schemeClr val="accent2"/>
                </a:solidFill>
              </a:rPr>
              <a:t>Сколиотическая болезнь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229600" cy="3886200"/>
          </a:xfrm>
        </p:spPr>
        <p:txBody>
          <a:bodyPr/>
          <a:lstStyle/>
          <a:p>
            <a:pPr lvl="1" eaLnBrk="1" hangingPunct="1"/>
            <a:r>
              <a:rPr lang="ru-RU" altLang="ru-RU" sz="2400" smtClean="0">
                <a:solidFill>
                  <a:schemeClr val="bg2"/>
                </a:solidFill>
              </a:rPr>
              <a:t>Искривление позвоночника</a:t>
            </a:r>
          </a:p>
          <a:p>
            <a:pPr lvl="1" eaLnBrk="1" hangingPunct="1"/>
            <a:r>
              <a:rPr lang="ru-RU" altLang="ru-RU" sz="2400" smtClean="0">
                <a:solidFill>
                  <a:schemeClr val="bg2"/>
                </a:solidFill>
              </a:rPr>
              <a:t>Смещение органов средостения и плевральной полости</a:t>
            </a:r>
          </a:p>
          <a:p>
            <a:pPr lvl="1" eaLnBrk="1" hangingPunct="1"/>
            <a:r>
              <a:rPr lang="ru-RU" altLang="ru-RU" sz="2400" smtClean="0">
                <a:solidFill>
                  <a:schemeClr val="bg2"/>
                </a:solidFill>
              </a:rPr>
              <a:t>Смещение органов брюшной полости</a:t>
            </a:r>
          </a:p>
          <a:p>
            <a:pPr lvl="2" eaLnBrk="1" hangingPunct="1"/>
            <a:r>
              <a:rPr lang="ru-RU" altLang="ru-RU" smtClean="0">
                <a:solidFill>
                  <a:schemeClr val="bg2"/>
                </a:solidFill>
              </a:rPr>
              <a:t>Дисфункция органов ЖКТ и мочевыводящей системы</a:t>
            </a:r>
          </a:p>
          <a:p>
            <a:pPr lvl="1" eaLnBrk="1" hangingPunct="1"/>
            <a:r>
              <a:rPr lang="ru-RU" altLang="ru-RU" sz="2400" smtClean="0">
                <a:solidFill>
                  <a:schemeClr val="bg2"/>
                </a:solidFill>
              </a:rPr>
              <a:t>Миелопатия вследствие синдрома компрессии </a:t>
            </a:r>
          </a:p>
          <a:p>
            <a:pPr lvl="1" eaLnBrk="1" hangingPunct="1"/>
            <a:r>
              <a:rPr lang="ru-RU" altLang="ru-RU" sz="2400" smtClean="0">
                <a:solidFill>
                  <a:schemeClr val="bg2"/>
                </a:solidFill>
              </a:rPr>
              <a:t>Косметический дефект</a:t>
            </a:r>
          </a:p>
          <a:p>
            <a:pPr eaLnBrk="1" hangingPunct="1"/>
            <a:endParaRPr lang="ru-RU" alt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9144000" cy="576263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mtClean="0">
                <a:solidFill>
                  <a:schemeClr val="bg2"/>
                </a:solidFill>
              </a:rPr>
              <a:t>Рентгенографическое исследование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52513"/>
            <a:ext cx="4572000" cy="5545137"/>
          </a:xfrm>
        </p:spPr>
        <p:txBody>
          <a:bodyPr>
            <a:normAutofit fontScale="92500"/>
          </a:bodyPr>
          <a:lstStyle/>
          <a:p>
            <a:pPr marL="609600" indent="-609600" eaLnBrk="1" hangingPunct="1"/>
            <a:r>
              <a:rPr lang="ru-RU" altLang="ru-RU" sz="2400" b="1" smtClean="0">
                <a:solidFill>
                  <a:srgbClr val="800000"/>
                </a:solidFill>
              </a:rPr>
              <a:t>Цель - определить:</a:t>
            </a:r>
          </a:p>
          <a:p>
            <a:pPr marL="990600" lvl="1" indent="-533400" eaLnBrk="1" hangingPunct="1"/>
            <a:r>
              <a:rPr lang="ru-RU" altLang="ru-RU" sz="2400" b="1" smtClean="0">
                <a:solidFill>
                  <a:srgbClr val="800000"/>
                </a:solidFill>
              </a:rPr>
              <a:t>Этиологию </a:t>
            </a:r>
          </a:p>
          <a:p>
            <a:pPr marL="990600" lvl="1" indent="-533400" eaLnBrk="1" hangingPunct="1"/>
            <a:r>
              <a:rPr lang="ru-RU" altLang="ru-RU" sz="2400" b="1" smtClean="0">
                <a:solidFill>
                  <a:srgbClr val="800000"/>
                </a:solidFill>
              </a:rPr>
              <a:t>Вид деформации </a:t>
            </a:r>
          </a:p>
          <a:p>
            <a:pPr marL="990600" lvl="1" indent="-533400" eaLnBrk="1" hangingPunct="1"/>
            <a:r>
              <a:rPr lang="ru-RU" altLang="ru-RU" sz="2400" b="1" smtClean="0">
                <a:solidFill>
                  <a:srgbClr val="800000"/>
                </a:solidFill>
              </a:rPr>
              <a:t>Степень искривления</a:t>
            </a:r>
          </a:p>
          <a:p>
            <a:pPr marL="990600" lvl="1" indent="-533400" eaLnBrk="1" hangingPunct="1"/>
            <a:r>
              <a:rPr lang="ru-RU" altLang="ru-RU" sz="2400" b="1" smtClean="0">
                <a:solidFill>
                  <a:srgbClr val="800000"/>
                </a:solidFill>
              </a:rPr>
              <a:t>Прогностические признаки прогрессирования деформации</a:t>
            </a:r>
          </a:p>
          <a:p>
            <a:pPr marL="990600" lvl="1" indent="-533400" eaLnBrk="1" hangingPunct="1">
              <a:buFont typeface="Wingdings" panose="05000000000000000000" pitchFamily="2" charset="2"/>
              <a:buNone/>
            </a:pPr>
            <a:r>
              <a:rPr lang="ru-RU" altLang="ru-RU" sz="2000" b="1" smtClean="0">
                <a:solidFill>
                  <a:schemeClr val="bg2"/>
                </a:solidFill>
              </a:rPr>
              <a:t>Выполняется в положении стоя, в прямой и боковой проекциях, с исследова-нием всех отделов позвоночника и крыльев подвздошных костей</a:t>
            </a:r>
          </a:p>
          <a:p>
            <a:pPr marL="990600" lvl="1" indent="-533400" eaLnBrk="1" hangingPunct="1">
              <a:buFont typeface="Wingdings" panose="05000000000000000000" pitchFamily="2" charset="2"/>
              <a:buNone/>
            </a:pPr>
            <a:r>
              <a:rPr lang="ru-RU" altLang="ru-RU" sz="2000" b="1" smtClean="0">
                <a:solidFill>
                  <a:schemeClr val="bg2"/>
                </a:solidFill>
              </a:rPr>
              <a:t> в 2-х проекциях</a:t>
            </a:r>
          </a:p>
        </p:txBody>
      </p:sp>
      <p:pic>
        <p:nvPicPr>
          <p:cNvPr id="43012" name="Picture 4" descr="100-0083_IM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20" y="2504440"/>
            <a:ext cx="2067560" cy="28397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chemeClr val="bg2"/>
                </a:solidFill>
              </a:rPr>
              <a:t>Определение первичной и вторичной (компенсаторной) дуги искривления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5122863" cy="46164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000" b="1" u="sng" smtClean="0">
                <a:solidFill>
                  <a:schemeClr val="bg2"/>
                </a:solidFill>
              </a:rPr>
              <a:t>Первичная дуга</a:t>
            </a:r>
            <a:r>
              <a:rPr lang="ru-RU" altLang="ru-RU" sz="2000" b="1" smtClean="0">
                <a:solidFill>
                  <a:schemeClr val="bg2"/>
                </a:solidFill>
              </a:rPr>
              <a:t> большей протяженности, имеет большую степень торсии позвонков и угол деформации, более ригидная. 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bg2"/>
                </a:solidFill>
              </a:rPr>
              <a:t>При дисплазии соединительной ткани может формироваться две одинаковых дуги искривления 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b="1" u="sng" smtClean="0">
                <a:solidFill>
                  <a:schemeClr val="bg2"/>
                </a:solidFill>
              </a:rPr>
              <a:t>Вторичные дуги</a:t>
            </a:r>
            <a:r>
              <a:rPr lang="ru-RU" altLang="ru-RU" sz="2000" b="1" smtClean="0">
                <a:solidFill>
                  <a:schemeClr val="bg2"/>
                </a:solidFill>
              </a:rPr>
              <a:t> искривления включают меньшее количество позвонков, лабильнее.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b="1" smtClean="0">
                <a:solidFill>
                  <a:schemeClr val="bg2"/>
                </a:solidFill>
              </a:rPr>
              <a:t>Вторичных дуг искривления позвоночника может сформироваться две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</p:txBody>
      </p:sp>
      <p:pic>
        <p:nvPicPr>
          <p:cNvPr id="44036" name="Picture 4" descr="PC2100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133600"/>
            <a:ext cx="2813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162050" y="527050"/>
            <a:ext cx="7981950" cy="12969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chemeClr val="bg2"/>
                </a:solidFill>
              </a:rPr>
              <a:t>Определение</a:t>
            </a:r>
            <a:r>
              <a:rPr lang="en-US" altLang="ru-RU" sz="4000" smtClean="0">
                <a:solidFill>
                  <a:schemeClr val="bg2"/>
                </a:solidFill>
              </a:rPr>
              <a:t> </a:t>
            </a:r>
            <a:r>
              <a:rPr lang="ru-RU" altLang="ru-RU" sz="4000" smtClean="0">
                <a:solidFill>
                  <a:schemeClr val="bg2"/>
                </a:solidFill>
              </a:rPr>
              <a:t>угла деформации по методу </a:t>
            </a:r>
            <a:r>
              <a:rPr lang="en-US" altLang="ru-RU" sz="4000" smtClean="0">
                <a:solidFill>
                  <a:schemeClr val="bg2"/>
                </a:solidFill>
              </a:rPr>
              <a:t>Cobb.</a:t>
            </a:r>
            <a:r>
              <a:rPr lang="en-US" altLang="ru-RU" sz="4000" smtClean="0"/>
              <a:t> </a:t>
            </a:r>
            <a:r>
              <a:rPr lang="ru-RU" altLang="ru-RU" sz="4000" smtClean="0"/>
              <a:t> </a:t>
            </a:r>
          </a:p>
        </p:txBody>
      </p:sp>
      <p:pic>
        <p:nvPicPr>
          <p:cNvPr id="45059" name="Picture 6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8375" y="1700213"/>
            <a:ext cx="3095625" cy="4608512"/>
          </a:xfrm>
          <a:noFill/>
        </p:spPr>
      </p:pic>
      <p:pic>
        <p:nvPicPr>
          <p:cNvPr id="45060" name="Picture 7" descr="scoliosisx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2332037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9" descr="CobbAngl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1916113"/>
            <a:ext cx="2620962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51038" y="457200"/>
            <a:ext cx="7192962" cy="13716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b="1" smtClean="0">
                <a:solidFill>
                  <a:schemeClr val="bg2"/>
                </a:solidFill>
                <a:latin typeface="Verdana" panose="020B0604030504040204" pitchFamily="34" charset="0"/>
              </a:rPr>
              <a:t>Степень деформации</a:t>
            </a: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953000" y="3048000"/>
            <a:ext cx="39624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 b="1">
                <a:solidFill>
                  <a:schemeClr val="bg2"/>
                </a:solidFill>
                <a:latin typeface="Times New Roman" panose="02020603050405020304" pitchFamily="18" charset="0"/>
              </a:rPr>
              <a:t>Определение угла деформации по Фергюссену</a:t>
            </a:r>
          </a:p>
        </p:txBody>
      </p:sp>
      <p:pic>
        <p:nvPicPr>
          <p:cNvPr id="46084" name="Picture 4" descr="Фргюссо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4313"/>
            <a:ext cx="3854450" cy="51450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596312" cy="67945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Классификация сколиозов по степени деформации</a:t>
            </a:r>
            <a:b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</a:br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В.Д. Чаклин (1965)</a:t>
            </a:r>
            <a:r>
              <a:rPr lang="ru-RU" altLang="ru-RU" sz="2800" b="1" smtClean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205038"/>
            <a:ext cx="7772400" cy="3429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800" smtClean="0">
                <a:solidFill>
                  <a:schemeClr val="bg2"/>
                </a:solidFill>
              </a:rPr>
              <a:t>I </a:t>
            </a:r>
            <a:r>
              <a:rPr lang="ru-RU" altLang="ru-RU" sz="2800" smtClean="0">
                <a:solidFill>
                  <a:schemeClr val="bg2"/>
                </a:solidFill>
              </a:rPr>
              <a:t>степень – до 10</a:t>
            </a:r>
            <a:r>
              <a:rPr lang="ru-RU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º</a:t>
            </a:r>
            <a:r>
              <a:rPr lang="ru-RU" altLang="ru-RU" sz="2800" smtClean="0">
                <a:solidFill>
                  <a:schemeClr val="bg2"/>
                </a:solidFill>
              </a:rPr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ru-RU" sz="28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II</a:t>
            </a:r>
            <a:r>
              <a:rPr lang="ru-RU" altLang="ru-RU" sz="2800" smtClean="0">
                <a:solidFill>
                  <a:schemeClr val="bg2"/>
                </a:solidFill>
              </a:rPr>
              <a:t> степень  - от 11 </a:t>
            </a:r>
            <a:r>
              <a:rPr lang="ru-RU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º</a:t>
            </a:r>
            <a:r>
              <a:rPr lang="ru-RU" altLang="ru-RU" sz="2800" smtClean="0">
                <a:solidFill>
                  <a:schemeClr val="bg2"/>
                </a:solidFill>
              </a:rPr>
              <a:t> до 30 </a:t>
            </a:r>
            <a:r>
              <a:rPr lang="ru-RU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º</a:t>
            </a:r>
            <a:endParaRPr lang="ru-RU" altLang="ru-RU" sz="28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III</a:t>
            </a:r>
            <a:r>
              <a:rPr lang="ru-RU" altLang="ru-RU" sz="2800" smtClean="0">
                <a:solidFill>
                  <a:schemeClr val="bg2"/>
                </a:solidFill>
              </a:rPr>
              <a:t> степень – от 31 </a:t>
            </a:r>
            <a:r>
              <a:rPr lang="ru-RU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º</a:t>
            </a:r>
            <a:r>
              <a:rPr lang="ru-RU" altLang="ru-RU" sz="2800" smtClean="0">
                <a:solidFill>
                  <a:schemeClr val="bg2"/>
                </a:solidFill>
              </a:rPr>
              <a:t> до 60 </a:t>
            </a:r>
            <a:r>
              <a:rPr lang="ru-RU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º</a:t>
            </a:r>
            <a:endParaRPr lang="ru-RU" altLang="ru-RU" sz="28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8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RU" sz="2800" smtClean="0">
                <a:solidFill>
                  <a:schemeClr val="bg2"/>
                </a:solidFill>
              </a:rPr>
              <a:t>IV</a:t>
            </a:r>
            <a:r>
              <a:rPr lang="ru-RU" altLang="ru-RU" sz="2800" smtClean="0">
                <a:solidFill>
                  <a:schemeClr val="bg2"/>
                </a:solidFill>
              </a:rPr>
              <a:t> степень – более 60 </a:t>
            </a:r>
            <a:r>
              <a:rPr lang="ru-RU" altLang="ru-RU" sz="2800" smtClean="0">
                <a:solidFill>
                  <a:schemeClr val="bg2"/>
                </a:solidFill>
                <a:cs typeface="Times New Roman" panose="02020603050405020304" pitchFamily="18" charset="0"/>
              </a:rPr>
              <a:t>º</a:t>
            </a:r>
            <a:endParaRPr lang="ru-RU" altLang="ru-RU" sz="28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ru-RU" altLang="ru-RU" sz="280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6" descr="00 L2 unlabell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388937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10"/>
          <p:cNvSpPr txBox="1">
            <a:spLocks noChangeArrowheads="1"/>
          </p:cNvSpPr>
          <p:nvPr/>
        </p:nvSpPr>
        <p:spPr bwMode="auto">
          <a:xfrm>
            <a:off x="4284663" y="692150"/>
            <a:ext cx="4824412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200">
                <a:solidFill>
                  <a:schemeClr val="bg2"/>
                </a:solidFill>
              </a:rPr>
              <a:t>Педикулярные отростки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>
                <a:solidFill>
                  <a:schemeClr val="bg2"/>
                </a:solidFill>
              </a:rPr>
              <a:t>(ножки позвонка)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3200">
                <a:solidFill>
                  <a:schemeClr val="bg2"/>
                </a:solidFill>
              </a:rPr>
              <a:t>(корни дуг)</a:t>
            </a:r>
          </a:p>
        </p:txBody>
      </p:sp>
      <p:pic>
        <p:nvPicPr>
          <p:cNvPr id="113701" name="позвонок крут.wmv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3048000"/>
            <a:ext cx="5076825" cy="3810000"/>
          </a:xfrm>
        </p:spPr>
      </p:pic>
      <p:sp>
        <p:nvSpPr>
          <p:cNvPr id="48133" name="Oval 47"/>
          <p:cNvSpPr>
            <a:spLocks noChangeArrowheads="1"/>
          </p:cNvSpPr>
          <p:nvPr/>
        </p:nvSpPr>
        <p:spPr bwMode="auto">
          <a:xfrm>
            <a:off x="1187450" y="1512888"/>
            <a:ext cx="719138" cy="361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48134" name="Oval 48"/>
          <p:cNvSpPr>
            <a:spLocks noChangeArrowheads="1"/>
          </p:cNvSpPr>
          <p:nvPr/>
        </p:nvSpPr>
        <p:spPr bwMode="auto">
          <a:xfrm>
            <a:off x="2698750" y="1512888"/>
            <a:ext cx="720725" cy="361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48135" name="Line 49"/>
          <p:cNvSpPr>
            <a:spLocks noChangeShapeType="1"/>
          </p:cNvSpPr>
          <p:nvPr/>
        </p:nvSpPr>
        <p:spPr bwMode="auto">
          <a:xfrm flipH="1">
            <a:off x="1692275" y="431800"/>
            <a:ext cx="2376488" cy="1079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8136" name="Line 50"/>
          <p:cNvSpPr>
            <a:spLocks noChangeShapeType="1"/>
          </p:cNvSpPr>
          <p:nvPr/>
        </p:nvSpPr>
        <p:spPr bwMode="auto">
          <a:xfrm flipH="1">
            <a:off x="3276600" y="431800"/>
            <a:ext cx="792163" cy="1079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48137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789363"/>
            <a:ext cx="144462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789363"/>
            <a:ext cx="23018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13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370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3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3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701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2163" y="228600"/>
            <a:ext cx="8351837" cy="12557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/>
              <a:t>Определение торсии позвонка</a:t>
            </a:r>
            <a:endParaRPr lang="ru-RU" altLang="ru-RU" b="1" smtClean="0">
              <a:latin typeface="Verdana" panose="020B0604030504040204" pitchFamily="34" charset="0"/>
            </a:endParaRPr>
          </a:p>
        </p:txBody>
      </p:sp>
      <p:pic>
        <p:nvPicPr>
          <p:cNvPr id="4915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916113"/>
            <a:ext cx="35274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176713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27" descr="Ro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65913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581525"/>
            <a:ext cx="17208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chemeClr val="bg2"/>
                </a:solidFill>
              </a:rPr>
              <a:t>Характеристики сколиотической деформации позвоночника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Степень деформации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Наличие первичной и компенсаторной дуг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Стабильность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Уравновешенность деформации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Прогрессирование деформации</a:t>
            </a:r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4000" b="1" smtClean="0">
                <a:solidFill>
                  <a:schemeClr val="bg2"/>
                </a:solidFill>
                <a:latin typeface="Verdana" panose="020B0604030504040204" pitchFamily="34" charset="0"/>
              </a:rPr>
              <a:t>Признаки возможного прогрессирования</a:t>
            </a:r>
            <a:r>
              <a:rPr lang="ru-RU" altLang="ru-RU" sz="4000" b="1" smtClean="0">
                <a:latin typeface="Verdana" panose="020B0604030504040204" pitchFamily="34" charset="0"/>
              </a:rPr>
              <a:t> 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2205038"/>
            <a:ext cx="7786687" cy="43195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ahoma" pitchFamily="34" charset="0"/>
                <a:cs typeface="Times New Roman" pitchFamily="18" charset="0"/>
              </a:rPr>
              <a:t>Тест </a:t>
            </a:r>
            <a:r>
              <a:rPr lang="ru-RU" sz="2800" b="1" dirty="0" err="1" smtClean="0">
                <a:solidFill>
                  <a:schemeClr val="bg2"/>
                </a:solidFill>
                <a:latin typeface="Tahoma" pitchFamily="34" charset="0"/>
                <a:cs typeface="Times New Roman" pitchFamily="18" charset="0"/>
              </a:rPr>
              <a:t>Риссера</a:t>
            </a:r>
            <a:r>
              <a:rPr lang="ru-RU" sz="2800" b="1" dirty="0" smtClean="0">
                <a:solidFill>
                  <a:schemeClr val="bg2"/>
                </a:solidFill>
                <a:latin typeface="Tahoma" pitchFamily="34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chemeClr val="bg2"/>
              </a:solidFill>
              <a:latin typeface="Tahoma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dirty="0" smtClean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ahoma" pitchFamily="34" charset="0"/>
                <a:cs typeface="Times New Roman" pitchFamily="18" charset="0"/>
              </a:rPr>
              <a:t>Симптом Мовшовича</a:t>
            </a:r>
            <a:endParaRPr lang="en-US" sz="2800" b="1" dirty="0" smtClean="0">
              <a:solidFill>
                <a:schemeClr val="bg2"/>
              </a:solidFill>
              <a:latin typeface="Tahoma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dirty="0" smtClean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ahoma" pitchFamily="34" charset="0"/>
                <a:cs typeface="Times New Roman" pitchFamily="18" charset="0"/>
              </a:rPr>
              <a:t>Симптом Кона</a:t>
            </a:r>
            <a:endParaRPr lang="en-US" sz="2800" b="1" dirty="0" smtClean="0">
              <a:solidFill>
                <a:schemeClr val="bg2"/>
              </a:solidFill>
              <a:latin typeface="Tahoma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dirty="0" smtClean="0">
              <a:solidFill>
                <a:schemeClr val="bg2"/>
              </a:solidFill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2800" b="1" dirty="0" smtClean="0">
                <a:solidFill>
                  <a:schemeClr val="bg2"/>
                </a:solidFill>
                <a:latin typeface="Tahoma" pitchFamily="34" charset="0"/>
                <a:cs typeface="Times New Roman" pitchFamily="18" charset="0"/>
              </a:rPr>
              <a:t>Прогрессирование деформации на 5</a:t>
            </a:r>
            <a:r>
              <a:rPr lang="ru-RU" sz="2800" b="1" dirty="0" smtClean="0">
                <a:solidFill>
                  <a:schemeClr val="bg2"/>
                </a:solidFill>
                <a:latin typeface="Tahoma" pitchFamily="34" charset="0"/>
              </a:rPr>
              <a:t>°</a:t>
            </a:r>
            <a:r>
              <a:rPr lang="ru-RU" sz="2800" b="1" dirty="0" smtClean="0">
                <a:solidFill>
                  <a:schemeClr val="bg2"/>
                </a:solidFill>
                <a:latin typeface="Tahoma" pitchFamily="34" charset="0"/>
                <a:cs typeface="Times New Roman" pitchFamily="18" charset="0"/>
              </a:rPr>
              <a:t> за 6 месяцев</a:t>
            </a:r>
            <a:endParaRPr lang="en-US" sz="2800" b="1" dirty="0" smtClean="0">
              <a:solidFill>
                <a:schemeClr val="bg2"/>
              </a:solidFill>
              <a:latin typeface="Tahoma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ru-RU" sz="2800" b="1" dirty="0" smtClean="0">
              <a:solidFill>
                <a:schemeClr val="bg2"/>
              </a:solidFill>
              <a:latin typeface="Tahoma" pitchFamily="34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sz="2800" b="1" dirty="0" smtClean="0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Тест Риссе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2384425"/>
            <a:ext cx="5959475" cy="4140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635375" y="549275"/>
            <a:ext cx="2133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b="1">
                <a:solidFill>
                  <a:schemeClr val="bg2"/>
                </a:solidFill>
                <a:latin typeface="Verdana" panose="020B0604030504040204" pitchFamily="34" charset="0"/>
              </a:rPr>
              <a:t>Тест Риссера</a:t>
            </a:r>
          </a:p>
        </p:txBody>
      </p:sp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8200"/>
            <a:ext cx="2971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8388" y="333375"/>
            <a:ext cx="8075612" cy="709613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solidFill>
                  <a:schemeClr val="bg2"/>
                </a:solidFill>
              </a:rPr>
              <a:t>Эпидемиология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893763"/>
            <a:ext cx="8229600" cy="4525962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chemeClr val="bg2"/>
              </a:solidFill>
            </a:endParaRP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Россия  –  1-1,7%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Япония  -  1,37%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Южная Африка – 1,7%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ru-RU" altLang="ru-RU" smtClean="0">
              <a:solidFill>
                <a:schemeClr val="bg2"/>
              </a:solidFill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213100"/>
            <a:ext cx="58324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35125" y="620713"/>
            <a:ext cx="7508875" cy="2778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Признаки возможного прогрессирования</a:t>
            </a:r>
          </a:p>
        </p:txBody>
      </p:sp>
      <p:pic>
        <p:nvPicPr>
          <p:cNvPr id="53251" name="Picture 3" descr="CobbAngle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4313"/>
            <a:ext cx="2457450" cy="3781425"/>
          </a:xfrm>
          <a:noFill/>
          <a:ln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3252" name="Picture 4" descr="CobbAngle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6550" y="1052513"/>
            <a:ext cx="2457450" cy="3781425"/>
          </a:xfrm>
          <a:noFill/>
          <a:ln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838200" y="5229225"/>
            <a:ext cx="38639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Симптом Мовшовича –</a:t>
            </a:r>
          </a:p>
          <a:p>
            <a:pPr eaLnBrk="1" hangingPunct="1"/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остеопороз вершинного</a:t>
            </a:r>
          </a:p>
          <a:p>
            <a:pPr eaLnBrk="1" hangingPunct="1"/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 позвонка</a:t>
            </a: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 rot="-931820">
            <a:off x="2195513" y="2781300"/>
            <a:ext cx="504825" cy="2873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>
            <a:off x="7678738" y="3152775"/>
            <a:ext cx="71437" cy="1428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flipH="1" flipV="1">
            <a:off x="7678738" y="2503488"/>
            <a:ext cx="71437" cy="2889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857875" y="5116513"/>
            <a:ext cx="2973388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Симптом Кона – </a:t>
            </a:r>
          </a:p>
          <a:p>
            <a:pPr eaLnBrk="1" hangingPunct="1"/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клиновидность </a:t>
            </a:r>
          </a:p>
          <a:p>
            <a:pPr eaLnBrk="1" hangingPunct="1"/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межпозвонкового </a:t>
            </a:r>
          </a:p>
          <a:p>
            <a:pPr eaLnBrk="1" hangingPunct="1"/>
            <a:r>
              <a:rPr lang="ru-RU" altLang="ru-RU" b="1">
                <a:solidFill>
                  <a:schemeClr val="bg2"/>
                </a:solidFill>
                <a:latin typeface="Times New Roman" panose="02020603050405020304" pitchFamily="18" charset="0"/>
              </a:rPr>
              <a:t>пространства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chemeClr val="bg2"/>
                </a:solidFill>
              </a:rPr>
              <a:t>Прогрессирование сколиотической деформации за период 1 год</a:t>
            </a:r>
          </a:p>
        </p:txBody>
      </p:sp>
      <p:pic>
        <p:nvPicPr>
          <p:cNvPr id="54276" name="Picture 4" descr="PC160041"/>
          <p:cNvPicPr>
            <a:picLocks noChangeAspect="1" noChangeArrowheads="1"/>
          </p:cNvPicPr>
          <p:nvPr/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62075"/>
            <a:ext cx="3821112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PB23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412875"/>
            <a:ext cx="3859212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23850" y="5229225"/>
            <a:ext cx="431800" cy="1295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5292725" y="6381750"/>
            <a:ext cx="1008063" cy="4762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6419850" cy="10271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Баланс туловища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1692275" y="1341438"/>
            <a:ext cx="4176713" cy="2592387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</a:rPr>
              <a:t>Уравновешенный</a:t>
            </a:r>
            <a:endParaRPr lang="en-US" altLang="ru-RU" sz="2800" b="1" smtClean="0">
              <a:solidFill>
                <a:schemeClr val="bg2"/>
              </a:solidFill>
            </a:endParaRPr>
          </a:p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</a:rPr>
              <a:t>Неуравновешенный</a:t>
            </a:r>
          </a:p>
        </p:txBody>
      </p:sp>
      <p:pic>
        <p:nvPicPr>
          <p:cNvPr id="55300" name="Picture 4" descr="P6060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299085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Отве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276475"/>
            <a:ext cx="3081338" cy="45815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P9140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0"/>
            <a:ext cx="2316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28600"/>
            <a:ext cx="7772400" cy="990600"/>
          </a:xfrm>
        </p:spPr>
        <p:txBody>
          <a:bodyPr/>
          <a:lstStyle/>
          <a:p>
            <a:pPr algn="r" eaLnBrk="1" hangingPunct="1"/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Компьютерная оптическая топография</a:t>
            </a:r>
          </a:p>
        </p:txBody>
      </p:sp>
      <p:pic>
        <p:nvPicPr>
          <p:cNvPr id="56323" name="Picture 3" descr="Оптическая топограмм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257800" cy="5257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188913"/>
            <a:ext cx="7772400" cy="1143000"/>
          </a:xfrm>
        </p:spPr>
        <p:txBody>
          <a:bodyPr/>
          <a:lstStyle/>
          <a:p>
            <a:pPr algn="r" eaLnBrk="1" hangingPunct="1"/>
            <a:r>
              <a:rPr lang="ru-RU" altLang="ru-RU" sz="2800" b="1" smtClean="0">
                <a:solidFill>
                  <a:schemeClr val="bg2"/>
                </a:solidFill>
                <a:latin typeface="Verdana" panose="020B0604030504040204" pitchFamily="34" charset="0"/>
              </a:rPr>
              <a:t>Компьютерная оптическая топография</a:t>
            </a:r>
          </a:p>
        </p:txBody>
      </p:sp>
      <p:pic>
        <p:nvPicPr>
          <p:cNvPr id="57347" name="Picture 3" descr="Оптическая топограмма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229600" cy="52546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60350"/>
            <a:ext cx="7239000" cy="1143000"/>
          </a:xfrm>
        </p:spPr>
        <p:txBody>
          <a:bodyPr/>
          <a:lstStyle/>
          <a:p>
            <a:pPr algn="r" eaLnBrk="1" hangingPunct="1"/>
            <a:r>
              <a:rPr lang="ru-RU" altLang="ru-RU" b="1" smtClean="0">
                <a:solidFill>
                  <a:schemeClr val="bg2"/>
                </a:solidFill>
                <a:latin typeface="Verdana" panose="020B0604030504040204" pitchFamily="34" charset="0"/>
              </a:rPr>
              <a:t>Лечение</a:t>
            </a:r>
          </a:p>
        </p:txBody>
      </p:sp>
      <p:pic>
        <p:nvPicPr>
          <p:cNvPr id="58371" name="Picture 4" descr="iCA3PNT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31623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 descr="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636838"/>
            <a:ext cx="29845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7200"/>
            <a:ext cx="8229600" cy="137160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Тактика лечения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229600" cy="38862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chemeClr val="bg2"/>
                </a:solidFill>
              </a:rPr>
              <a:t>При деформации менее 20 градусов (</a:t>
            </a:r>
            <a:r>
              <a:rPr lang="en-US" altLang="ru-RU" sz="2400" smtClean="0">
                <a:solidFill>
                  <a:schemeClr val="bg2"/>
                </a:solidFill>
              </a:rPr>
              <a:t>Cobb</a:t>
            </a:r>
            <a:r>
              <a:rPr lang="ru-RU" altLang="ru-RU" sz="2400" smtClean="0">
                <a:solidFill>
                  <a:schemeClr val="bg2"/>
                </a:solidFill>
              </a:rPr>
              <a:t>)</a:t>
            </a:r>
            <a:r>
              <a:rPr lang="en-US" altLang="ru-RU" sz="2400" smtClean="0">
                <a:solidFill>
                  <a:schemeClr val="bg2"/>
                </a:solidFill>
              </a:rPr>
              <a:t> – </a:t>
            </a:r>
            <a:r>
              <a:rPr lang="ru-RU" altLang="ru-RU" sz="2400" smtClean="0">
                <a:solidFill>
                  <a:schemeClr val="bg2"/>
                </a:solidFill>
              </a:rPr>
              <a:t>динамическое наблюдение до окончательного формирования скелета + спондилография 2 раза в год.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ru-RU" altLang="ru-RU" sz="24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chemeClr val="bg2"/>
                </a:solidFill>
              </a:rPr>
              <a:t>При деформации 20-40 градусов – комплексное консервативное лечение</a:t>
            </a:r>
            <a:endParaRPr lang="en-US" altLang="ru-RU" sz="24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smtClean="0">
              <a:solidFill>
                <a:schemeClr val="bg2"/>
              </a:solidFill>
            </a:endParaRPr>
          </a:p>
          <a:p>
            <a:pPr marL="609600" indent="-609600" eaLnBrk="1" hangingPunct="1">
              <a:lnSpc>
                <a:spcPct val="80000"/>
              </a:lnSpc>
            </a:pPr>
            <a:r>
              <a:rPr lang="ru-RU" altLang="ru-RU" sz="2400" smtClean="0">
                <a:solidFill>
                  <a:schemeClr val="bg2"/>
                </a:solidFill>
              </a:rPr>
              <a:t>При деформации более 40 градусов, при  п</a:t>
            </a:r>
            <a:r>
              <a:rPr lang="ru-RU" altLang="ru-RU" sz="2400" smtClean="0">
                <a:solidFill>
                  <a:schemeClr val="bg2"/>
                </a:solidFill>
                <a:cs typeface="Times New Roman" panose="02020603050405020304" pitchFamily="18" charset="0"/>
              </a:rPr>
              <a:t>рогрессировании деформации на 5°</a:t>
            </a:r>
            <a:r>
              <a:rPr lang="ru-RU" altLang="ru-RU" sz="2400" smtClean="0">
                <a:solidFill>
                  <a:schemeClr val="bg2"/>
                </a:solidFill>
              </a:rPr>
              <a:t> </a:t>
            </a:r>
            <a:r>
              <a:rPr lang="ru-RU" altLang="ru-RU" sz="2400" smtClean="0">
                <a:solidFill>
                  <a:schemeClr val="bg2"/>
                </a:solidFill>
                <a:cs typeface="Times New Roman" panose="02020603050405020304" pitchFamily="18" charset="0"/>
              </a:rPr>
              <a:t>за 6 месяцев. </a:t>
            </a:r>
            <a:r>
              <a:rPr lang="ru-RU" altLang="ru-RU" sz="2400" smtClean="0">
                <a:solidFill>
                  <a:schemeClr val="bg2"/>
                </a:solidFill>
              </a:rPr>
              <a:t>В</a:t>
            </a:r>
            <a:r>
              <a:rPr lang="ru-RU" altLang="ru-RU" sz="2400" smtClean="0">
                <a:solidFill>
                  <a:schemeClr val="bg2"/>
                </a:solidFill>
                <a:cs typeface="Times New Roman" panose="02020603050405020304" pitchFamily="18" charset="0"/>
              </a:rPr>
              <a:t>озраст 12-14 лет</a:t>
            </a:r>
            <a:r>
              <a:rPr lang="ru-RU" altLang="ru-RU" sz="1600" smtClean="0">
                <a:solidFill>
                  <a:schemeClr val="bg2"/>
                </a:solidFill>
                <a:cs typeface="Times New Roman" panose="02020603050405020304" pitchFamily="18" charset="0"/>
              </a:rPr>
              <a:t>.  </a:t>
            </a:r>
            <a:r>
              <a:rPr lang="ru-RU" altLang="ru-RU" sz="2400" smtClean="0">
                <a:solidFill>
                  <a:schemeClr val="bg2"/>
                </a:solidFill>
              </a:rPr>
              <a:t>–  хирургическое лечение.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600200"/>
          </a:xfrm>
        </p:spPr>
        <p:txBody>
          <a:bodyPr/>
          <a:lstStyle/>
          <a:p>
            <a:pPr algn="r" eaLnBrk="1" hangingPunct="1"/>
            <a:r>
              <a:rPr lang="ru-RU" altLang="ru-RU" sz="4000" smtClean="0">
                <a:solidFill>
                  <a:schemeClr val="bg2"/>
                </a:solidFill>
              </a:rPr>
              <a:t>Консервативное лечение. </a:t>
            </a:r>
            <a:r>
              <a:rPr lang="en-US" altLang="ru-RU" sz="4000" smtClean="0">
                <a:solidFill>
                  <a:schemeClr val="bg2"/>
                </a:solidFill>
              </a:rPr>
              <a:t/>
            </a:r>
            <a:br>
              <a:rPr lang="en-US" altLang="ru-RU" sz="4000" smtClean="0">
                <a:solidFill>
                  <a:schemeClr val="bg2"/>
                </a:solidFill>
              </a:rPr>
            </a:br>
            <a:r>
              <a:rPr lang="ru-RU" altLang="ru-RU" sz="2800" smtClean="0">
                <a:solidFill>
                  <a:schemeClr val="bg2"/>
                </a:solidFill>
              </a:rPr>
              <a:t>Цель – стабилизация деформации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458200" cy="464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chemeClr val="bg2"/>
                </a:solidFill>
              </a:rPr>
              <a:t>Восстановление баланса туловища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Коррекция положения тазового кольца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Коррекция тонуса мышц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chemeClr val="bg2"/>
                </a:solidFill>
              </a:rPr>
              <a:t>Ортопедический режим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Ограничение вертикальных нагрузок на позвоночник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Развитие мышечного корсета (массаж, ЛФК, плавание)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chemeClr val="bg2"/>
                </a:solidFill>
              </a:rPr>
              <a:t>Коррекция обменных нарушений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Коррекция нарушения Са, Р обмена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Коррекция гормонального статуса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Коррекция гемодинамики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57200"/>
            <a:ext cx="8075612" cy="11001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Консервативное лечение</a:t>
            </a:r>
          </a:p>
        </p:txBody>
      </p:sp>
      <p:pic>
        <p:nvPicPr>
          <p:cNvPr id="61443" name="Picture 3" descr="P20100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1412875"/>
            <a:ext cx="2617787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4" name="Picture 4" descr="P20100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1412875"/>
            <a:ext cx="2549525" cy="4043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971550" y="5661025"/>
            <a:ext cx="7848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chemeClr val="bg2"/>
                </a:solidFill>
                <a:latin typeface="Times New Roman" panose="02020603050405020304" pitchFamily="18" charset="0"/>
              </a:rPr>
              <a:t>Коррекция позвоночника корригирующей стелькой при гипоплазии конечности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Консервативное лечение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981200"/>
            <a:ext cx="8291512" cy="4471988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2468" name="Picture 5" descr="iCAQWSP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628775"/>
            <a:ext cx="24066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8" descr="iCA5KT5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013325"/>
            <a:ext cx="21605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9" descr="scolioz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55467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50938" y="620713"/>
            <a:ext cx="7993062" cy="936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smtClean="0">
                <a:solidFill>
                  <a:schemeClr val="bg2"/>
                </a:solidFill>
              </a:rPr>
              <a:t>Осанка – пространственная ориентация системы скелета в положении стоя</a:t>
            </a:r>
            <a:endParaRPr lang="en-US" altLang="ru-RU" sz="3600" smtClean="0">
              <a:solidFill>
                <a:schemeClr val="bg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5237163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 b="1" smtClean="0">
                <a:solidFill>
                  <a:schemeClr val="bg2"/>
                </a:solidFill>
              </a:rPr>
              <a:t>Правильная осанка – баланс туловища</a:t>
            </a:r>
            <a:r>
              <a:rPr lang="ru-RU" altLang="ru-RU" sz="1800" smtClean="0">
                <a:solidFill>
                  <a:schemeClr val="bg2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bg2"/>
                </a:solidFill>
              </a:rPr>
              <a:t>Во фронтальной плоскости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bg2"/>
                </a:solidFill>
              </a:rPr>
              <a:t>Расположение плечевого и тазового поясов на одинаковом уровне в горизонтальной плоскости; плечевой пояс находится над тазовым кольцом 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800" b="1" smtClean="0">
                <a:solidFill>
                  <a:schemeClr val="bg2"/>
                </a:solidFill>
              </a:rPr>
              <a:t>Расположение позвоночного столба без боковых искривлений</a:t>
            </a:r>
          </a:p>
          <a:p>
            <a:pPr lvl="1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1800" b="1" smtClean="0">
                <a:solidFill>
                  <a:schemeClr val="bg2"/>
                </a:solidFill>
              </a:rPr>
              <a:t>В сагиттальной плоскости: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bg2"/>
                </a:solidFill>
              </a:rPr>
              <a:t>Шейный лордоз до 15 градусов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bg2"/>
                </a:solidFill>
              </a:rPr>
              <a:t>Грудной кифоз до 40 градусов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bg2"/>
                </a:solidFill>
              </a:rPr>
              <a:t>Поясничный лордоз до 20 градусов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bg2"/>
                </a:solidFill>
              </a:rPr>
              <a:t>Наклон тазового пояса вперед около 5 градусов</a:t>
            </a:r>
          </a:p>
          <a:p>
            <a:pPr lvl="1" eaLnBrk="1" hangingPunct="1">
              <a:lnSpc>
                <a:spcPct val="80000"/>
              </a:lnSpc>
            </a:pPr>
            <a:r>
              <a:rPr lang="ru-RU" altLang="ru-RU" sz="1600" b="1" smtClean="0">
                <a:solidFill>
                  <a:schemeClr val="bg2"/>
                </a:solidFill>
              </a:rPr>
              <a:t>Плечевой пояс находится над тазовым кольцом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372225" y="1773238"/>
            <a:ext cx="2303463" cy="2447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8197" name="Oval 5"/>
          <p:cNvSpPr>
            <a:spLocks noChangeArrowheads="1"/>
          </p:cNvSpPr>
          <p:nvPr/>
        </p:nvSpPr>
        <p:spPr bwMode="auto">
          <a:xfrm>
            <a:off x="7380288" y="1916113"/>
            <a:ext cx="287337" cy="2889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7524750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7380288" y="2420938"/>
            <a:ext cx="287337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7524750" y="24209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7380288" y="2852738"/>
            <a:ext cx="287337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7451725" y="2924175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7596188" y="2924175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7308850" y="3716338"/>
            <a:ext cx="142875" cy="144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>
            <a:off x="7596188" y="371633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6372225" y="4221163"/>
            <a:ext cx="2303463" cy="23034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8207" name="Oval 15"/>
          <p:cNvSpPr>
            <a:spLocks noChangeArrowheads="1"/>
          </p:cNvSpPr>
          <p:nvPr/>
        </p:nvSpPr>
        <p:spPr bwMode="auto">
          <a:xfrm>
            <a:off x="7451725" y="4365625"/>
            <a:ext cx="215900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800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7524750" y="4652963"/>
            <a:ext cx="71438" cy="144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>
            <a:off x="7524750" y="4797425"/>
            <a:ext cx="71438" cy="1444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H="1">
            <a:off x="7524750" y="4941888"/>
            <a:ext cx="71438" cy="3587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1" name="Line 19"/>
          <p:cNvSpPr>
            <a:spLocks noChangeShapeType="1"/>
          </p:cNvSpPr>
          <p:nvPr/>
        </p:nvSpPr>
        <p:spPr bwMode="auto">
          <a:xfrm>
            <a:off x="7524750" y="5300663"/>
            <a:ext cx="71438" cy="215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2" name="Line 20"/>
          <p:cNvSpPr>
            <a:spLocks noChangeShapeType="1"/>
          </p:cNvSpPr>
          <p:nvPr/>
        </p:nvSpPr>
        <p:spPr bwMode="auto">
          <a:xfrm flipH="1">
            <a:off x="7380288" y="5516563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7451725" y="56610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7596188" y="5516563"/>
            <a:ext cx="71437" cy="144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5" name="Line 23"/>
          <p:cNvSpPr>
            <a:spLocks noChangeShapeType="1"/>
          </p:cNvSpPr>
          <p:nvPr/>
        </p:nvSpPr>
        <p:spPr bwMode="auto">
          <a:xfrm>
            <a:off x="7380288" y="5589588"/>
            <a:ext cx="144462" cy="144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6" name="Line 24"/>
          <p:cNvSpPr>
            <a:spLocks noChangeShapeType="1"/>
          </p:cNvSpPr>
          <p:nvPr/>
        </p:nvSpPr>
        <p:spPr bwMode="auto">
          <a:xfrm flipH="1">
            <a:off x="7524750" y="5661025"/>
            <a:ext cx="142875" cy="730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7" name="Line 25"/>
          <p:cNvSpPr>
            <a:spLocks noChangeShapeType="1"/>
          </p:cNvSpPr>
          <p:nvPr/>
        </p:nvSpPr>
        <p:spPr bwMode="auto">
          <a:xfrm>
            <a:off x="7596188" y="566102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8" name="Line 26"/>
          <p:cNvSpPr>
            <a:spLocks noChangeShapeType="1"/>
          </p:cNvSpPr>
          <p:nvPr/>
        </p:nvSpPr>
        <p:spPr bwMode="auto">
          <a:xfrm flipV="1">
            <a:off x="7380288" y="6381750"/>
            <a:ext cx="215900" cy="714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19" name="Line 27"/>
          <p:cNvSpPr>
            <a:spLocks noChangeShapeType="1"/>
          </p:cNvSpPr>
          <p:nvPr/>
        </p:nvSpPr>
        <p:spPr bwMode="auto">
          <a:xfrm>
            <a:off x="7596188" y="6381750"/>
            <a:ext cx="71437" cy="71438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220" name="Line 28"/>
          <p:cNvSpPr>
            <a:spLocks noChangeShapeType="1"/>
          </p:cNvSpPr>
          <p:nvPr/>
        </p:nvSpPr>
        <p:spPr bwMode="auto">
          <a:xfrm flipV="1">
            <a:off x="7451725" y="4868863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0"/>
            <a:ext cx="8435975" cy="32845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Методика Катарины Шрот</a:t>
            </a:r>
            <a:br>
              <a:rPr lang="ru-RU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(Германия)  концепция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"трехмерного лечения 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сколиоза"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-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ЛФК</a:t>
            </a:r>
            <a:b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-дыхательная гимнастика</a:t>
            </a:r>
            <a:endParaRPr lang="ru-RU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349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3284538"/>
            <a:ext cx="2447925" cy="3249612"/>
          </a:xfrm>
        </p:spPr>
      </p:pic>
      <p:pic>
        <p:nvPicPr>
          <p:cNvPr id="6349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981075"/>
            <a:ext cx="412273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4076700"/>
            <a:ext cx="40973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4516" name="Picture 4" descr="1_JS_A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8497887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4"/>
          <p:cNvSpPr txBox="1">
            <a:spLocks noChangeArrowheads="1"/>
          </p:cNvSpPr>
          <p:nvPr/>
        </p:nvSpPr>
        <p:spPr bwMode="auto">
          <a:xfrm>
            <a:off x="2843213" y="404813"/>
            <a:ext cx="34528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chemeClr val="bg2"/>
                </a:solidFill>
              </a:rPr>
              <a:t>Корсетотерапия</a:t>
            </a:r>
          </a:p>
        </p:txBody>
      </p:sp>
      <p:pic>
        <p:nvPicPr>
          <p:cNvPr id="65539" name="Picture 5" descr="05-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933450"/>
            <a:ext cx="1725612" cy="2571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6" descr="05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981075"/>
            <a:ext cx="2173287" cy="30241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7" descr="05-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9725"/>
            <a:ext cx="5075237" cy="24558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2" name="Text Box 8"/>
          <p:cNvSpPr txBox="1">
            <a:spLocks noChangeArrowheads="1"/>
          </p:cNvSpPr>
          <p:nvPr/>
        </p:nvSpPr>
        <p:spPr bwMode="auto">
          <a:xfrm>
            <a:off x="611188" y="3500438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chemeClr val="bg2"/>
                </a:solidFill>
              </a:rPr>
              <a:t>Амбруаз Паре</a:t>
            </a:r>
          </a:p>
        </p:txBody>
      </p:sp>
      <p:sp>
        <p:nvSpPr>
          <p:cNvPr id="65543" name="Text Box 10"/>
          <p:cNvSpPr txBox="1">
            <a:spLocks noChangeArrowheads="1"/>
          </p:cNvSpPr>
          <p:nvPr/>
        </p:nvSpPr>
        <p:spPr bwMode="auto">
          <a:xfrm>
            <a:off x="1258888" y="6092825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>
                <a:solidFill>
                  <a:schemeClr val="bg2"/>
                </a:solidFill>
              </a:rPr>
              <a:t>Бостон</a:t>
            </a:r>
          </a:p>
        </p:txBody>
      </p:sp>
      <p:pic>
        <p:nvPicPr>
          <p:cNvPr id="65544" name="Picture 10" descr="fig05a-picault%20copi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916113"/>
            <a:ext cx="30781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G:\SAM_09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555625"/>
            <a:ext cx="3359150" cy="607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" descr="G:\SAM_0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469900"/>
            <a:ext cx="2911475" cy="61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341438"/>
            <a:ext cx="7921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G:\фото пац\SAM_14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87388"/>
            <a:ext cx="2890837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4" descr="G:\фото пац\SAM_1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836613"/>
            <a:ext cx="18256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G:\фото пац\SAM_14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747713"/>
            <a:ext cx="2060575" cy="569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4000" b="1" smtClean="0">
                <a:solidFill>
                  <a:schemeClr val="bg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Показания к оперативному лечению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590800"/>
            <a:ext cx="7620000" cy="335915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b="1" smtClean="0">
                <a:solidFill>
                  <a:schemeClr val="bg2"/>
                </a:solidFill>
              </a:rPr>
              <a:t>П</a:t>
            </a:r>
            <a:r>
              <a:rPr lang="ru-RU" altLang="ru-RU" b="1" smtClean="0">
                <a:solidFill>
                  <a:schemeClr val="bg2"/>
                </a:solidFill>
                <a:cs typeface="Times New Roman" panose="02020603050405020304" pitchFamily="18" charset="0"/>
              </a:rPr>
              <a:t>рогрессирование деформации на 5°</a:t>
            </a:r>
            <a:r>
              <a:rPr lang="ru-RU" altLang="ru-RU" b="1" smtClean="0">
                <a:solidFill>
                  <a:schemeClr val="bg2"/>
                </a:solidFill>
              </a:rPr>
              <a:t> </a:t>
            </a:r>
            <a:r>
              <a:rPr lang="ru-RU" altLang="ru-RU" b="1" smtClean="0">
                <a:solidFill>
                  <a:schemeClr val="bg2"/>
                </a:solidFill>
                <a:cs typeface="Times New Roman" panose="02020603050405020304" pitchFamily="18" charset="0"/>
              </a:rPr>
              <a:t>за 6 месяцев.</a:t>
            </a: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endParaRPr lang="ru-RU" altLang="ru-RU" b="1" smtClean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b="1" smtClean="0">
                <a:solidFill>
                  <a:schemeClr val="bg2"/>
                </a:solidFill>
                <a:cs typeface="Times New Roman" panose="02020603050405020304" pitchFamily="18" charset="0"/>
              </a:rPr>
              <a:t>Деформация 3-4 степени.</a:t>
            </a:r>
            <a:endParaRPr lang="en-US" altLang="ru-RU" b="1" smtClean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endParaRPr lang="ru-RU" altLang="ru-RU" b="1" smtClean="0">
              <a:solidFill>
                <a:schemeClr val="bg2"/>
              </a:solidFill>
              <a:cs typeface="Times New Roman" panose="02020603050405020304" pitchFamily="18" charset="0"/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b="1" smtClean="0">
                <a:solidFill>
                  <a:schemeClr val="bg2"/>
                </a:solidFill>
              </a:rPr>
              <a:t>В</a:t>
            </a:r>
            <a:r>
              <a:rPr lang="ru-RU" altLang="ru-RU" b="1" smtClean="0">
                <a:solidFill>
                  <a:schemeClr val="bg2"/>
                </a:solidFill>
                <a:cs typeface="Times New Roman" panose="02020603050405020304" pitchFamily="18" charset="0"/>
              </a:rPr>
              <a:t>озраст 12-14 лет.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229600" cy="1371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Цель оперативного лечения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12875"/>
            <a:ext cx="7620000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Восстановление баланса туловища.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bg2"/>
                </a:solidFill>
              </a:rPr>
              <a:t>Предупредить дальнейшее прогрессирование деформации</a:t>
            </a:r>
            <a:r>
              <a:rPr lang="ru-RU" altLang="ru-RU" sz="2400" smtClean="0">
                <a:solidFill>
                  <a:schemeClr val="bg2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Виды оперативного лечения: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Одноэтапное: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chemeClr val="bg2"/>
                </a:solidFill>
              </a:rPr>
              <a:t>Коррекция деформации и спондилодез металлосистемами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chemeClr val="bg2"/>
                </a:solidFill>
              </a:rPr>
              <a:t>Коррекция деформации и спондилодез динамическими системами  (у детей до 12 лет).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400" smtClean="0">
                <a:solidFill>
                  <a:schemeClr val="bg2"/>
                </a:solidFill>
              </a:rPr>
              <a:t>Двухэтапное: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chemeClr val="bg2"/>
                </a:solidFill>
              </a:rPr>
              <a:t>Дискэктомия;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smtClean="0">
                <a:solidFill>
                  <a:schemeClr val="bg2"/>
                </a:solidFill>
              </a:rPr>
              <a:t>Коррекция деформации и спондилодез металлосистемами.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scol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613"/>
            <a:ext cx="3816350" cy="4824412"/>
          </a:xfrm>
        </p:spPr>
      </p:pic>
      <p:sp>
        <p:nvSpPr>
          <p:cNvPr id="61447" name="Line 7"/>
          <p:cNvSpPr>
            <a:spLocks noChangeShapeType="1"/>
          </p:cNvSpPr>
          <p:nvPr/>
        </p:nvSpPr>
        <p:spPr bwMode="auto">
          <a:xfrm flipH="1">
            <a:off x="4065588" y="2420938"/>
            <a:ext cx="3384550" cy="1293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0" name="Line 8"/>
          <p:cNvSpPr>
            <a:spLocks noChangeShapeType="1"/>
          </p:cNvSpPr>
          <p:nvPr/>
        </p:nvSpPr>
        <p:spPr bwMode="auto">
          <a:xfrm flipH="1">
            <a:off x="4067175" y="2420938"/>
            <a:ext cx="3384550" cy="2087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1" name="Line 9"/>
          <p:cNvSpPr>
            <a:spLocks noChangeShapeType="1"/>
          </p:cNvSpPr>
          <p:nvPr/>
        </p:nvSpPr>
        <p:spPr bwMode="auto">
          <a:xfrm flipH="1">
            <a:off x="4067175" y="2420938"/>
            <a:ext cx="3384550" cy="18716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0662" name="Line 10"/>
          <p:cNvSpPr>
            <a:spLocks noChangeShapeType="1"/>
          </p:cNvSpPr>
          <p:nvPr/>
        </p:nvSpPr>
        <p:spPr bwMode="auto">
          <a:xfrm flipH="1">
            <a:off x="3992563" y="2420938"/>
            <a:ext cx="3457575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/>
          <a:lstStyle/>
          <a:p>
            <a:pPr algn="r" eaLnBrk="1" hangingPunct="1"/>
            <a:r>
              <a:rPr lang="ru-RU" altLang="ru-RU" sz="3600" b="1" smtClean="0">
                <a:solidFill>
                  <a:schemeClr val="bg2"/>
                </a:solidFill>
                <a:latin typeface="Verdana" panose="020B0604030504040204" pitchFamily="34" charset="0"/>
              </a:rPr>
              <a:t>Предоперационное планирование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12875"/>
            <a:ext cx="7392988" cy="43926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Определение степени сколиоза и кифоза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Определение степени торсии позвонков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Определение нейтральных и апикального позвонков в первичной и компенсаторной дугах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Выбор эндокорректора и уровней фиксации</a:t>
            </a:r>
          </a:p>
          <a:p>
            <a:pPr eaLnBrk="1" hangingPunct="1">
              <a:lnSpc>
                <a:spcPct val="90000"/>
              </a:lnSpc>
            </a:pPr>
            <a:endParaRPr lang="ru-RU" altLang="ru-RU" b="1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143000"/>
          </a:xfrm>
        </p:spPr>
        <p:txBody>
          <a:bodyPr/>
          <a:lstStyle/>
          <a:p>
            <a:pPr algn="r" eaLnBrk="1" hangingPunct="1"/>
            <a:r>
              <a:rPr lang="ru-RU" altLang="ru-RU" sz="3600" b="1" smtClean="0">
                <a:solidFill>
                  <a:schemeClr val="bg2"/>
                </a:solidFill>
                <a:latin typeface="Verdana" panose="020B0604030504040204" pitchFamily="34" charset="0"/>
              </a:rPr>
              <a:t>Предоперационное планирование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484313"/>
            <a:ext cx="8223250" cy="15636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chemeClr val="bg2"/>
                </a:solidFill>
              </a:rPr>
              <a:t>Рентгенография. Проба с вытяжением.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chemeClr val="bg2"/>
                </a:solidFill>
              </a:rPr>
              <a:t>Тесты  с функциональными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наклонами в противоположную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 b="1" smtClean="0">
                <a:solidFill>
                  <a:schemeClr val="bg2"/>
                </a:solidFill>
              </a:rPr>
              <a:t>сторону.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800" b="1" smtClean="0">
                <a:solidFill>
                  <a:schemeClr val="bg2"/>
                </a:solidFill>
              </a:rPr>
              <a:t>МРТ.</a:t>
            </a:r>
          </a:p>
        </p:txBody>
      </p:sp>
      <p:pic>
        <p:nvPicPr>
          <p:cNvPr id="72708" name="Picture 4" descr="100-0030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573463"/>
            <a:ext cx="24018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100-0039_IM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600" y="1828800"/>
            <a:ext cx="2311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 descr="IMG_01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581400"/>
            <a:ext cx="4014787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7561263" cy="8651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smtClean="0">
                <a:solidFill>
                  <a:schemeClr val="bg2"/>
                </a:solidFill>
              </a:rPr>
              <a:t>Формирование осанки у детей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752600"/>
            <a:ext cx="7681913" cy="2540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</a:rPr>
              <a:t>Шейный лордоз – 1мес –6мес</a:t>
            </a:r>
            <a:endParaRPr lang="en-US" altLang="ru-RU" sz="2800" b="1" smtClean="0">
              <a:solidFill>
                <a:schemeClr val="bg2"/>
              </a:solidFill>
            </a:endParaRPr>
          </a:p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</a:rPr>
              <a:t>Грудной кифоз – 6мес- 1 год</a:t>
            </a:r>
            <a:endParaRPr lang="en-US" altLang="ru-RU" sz="2800" b="1" smtClean="0">
              <a:solidFill>
                <a:schemeClr val="bg2"/>
              </a:solidFill>
            </a:endParaRPr>
          </a:p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</a:rPr>
              <a:t>Поясничный лордоз –1-2 года</a:t>
            </a:r>
            <a:endParaRPr lang="en-US" altLang="ru-RU" sz="2800" b="1" smtClean="0">
              <a:solidFill>
                <a:schemeClr val="bg2"/>
              </a:solidFill>
            </a:endParaRPr>
          </a:p>
          <a:p>
            <a:pPr eaLnBrk="1" hangingPunct="1"/>
            <a:r>
              <a:rPr lang="ru-RU" altLang="ru-RU" sz="2800" b="1" smtClean="0">
                <a:solidFill>
                  <a:schemeClr val="bg2"/>
                </a:solidFill>
              </a:rPr>
              <a:t>Осанка полностью формируется к 7 годам</a:t>
            </a:r>
          </a:p>
        </p:txBody>
      </p:sp>
      <p:pic>
        <p:nvPicPr>
          <p:cNvPr id="54277" name="Picture 5" descr="Figure 02m Ja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65625"/>
            <a:ext cx="385762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Figure 02n J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1125538"/>
            <a:ext cx="1563688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Нуриева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27082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Нуриева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178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4" descr="Нуриева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2184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1219200" y="381000"/>
            <a:ext cx="6616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600">
                <a:solidFill>
                  <a:srgbClr val="0066CC"/>
                </a:solidFill>
                <a:latin typeface="Times New Roman" panose="02020603050405020304" pitchFamily="18" charset="0"/>
              </a:rPr>
              <a:t>Рентгенофукциональные снимки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050925" y="1565275"/>
            <a:ext cx="81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66CC"/>
                </a:solidFill>
                <a:latin typeface="Times New Roman" panose="02020603050405020304" pitchFamily="18" charset="0"/>
              </a:rPr>
              <a:t>Стоя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6080125" y="1108075"/>
            <a:ext cx="2481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66CC"/>
                </a:solidFill>
                <a:latin typeface="Times New Roman" panose="02020603050405020304" pitchFamily="18" charset="0"/>
              </a:rPr>
              <a:t>Проба с тракцией</a:t>
            </a:r>
          </a:p>
        </p:txBody>
      </p:sp>
      <p:sp>
        <p:nvSpPr>
          <p:cNvPr id="73736" name="Line 8"/>
          <p:cNvSpPr>
            <a:spLocks noChangeShapeType="1"/>
          </p:cNvSpPr>
          <p:nvPr/>
        </p:nvSpPr>
        <p:spPr bwMode="auto">
          <a:xfrm flipH="1">
            <a:off x="5943600" y="1600200"/>
            <a:ext cx="1143000" cy="60960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6537325" y="5222875"/>
            <a:ext cx="25479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66CC"/>
                </a:solidFill>
                <a:latin typeface="Times New Roman" panose="02020603050405020304" pitchFamily="18" charset="0"/>
              </a:rPr>
              <a:t>Проба с наклоном</a:t>
            </a:r>
          </a:p>
          <a:p>
            <a:pPr algn="ctr" eaLnBrk="1" hangingPunct="1"/>
            <a:r>
              <a:rPr lang="ru-RU" altLang="ru-RU">
                <a:solidFill>
                  <a:srgbClr val="0066CC"/>
                </a:solidFill>
                <a:latin typeface="Times New Roman" panose="02020603050405020304" pitchFamily="18" charset="0"/>
              </a:rPr>
              <a:t>в сторону</a:t>
            </a: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1371600" y="2743200"/>
            <a:ext cx="1066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 flipV="1">
            <a:off x="1676400" y="3200400"/>
            <a:ext cx="8382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0" name="Line 12"/>
          <p:cNvSpPr>
            <a:spLocks noChangeShapeType="1"/>
          </p:cNvSpPr>
          <p:nvPr/>
        </p:nvSpPr>
        <p:spPr bwMode="auto">
          <a:xfrm flipH="1">
            <a:off x="1752600" y="2971800"/>
            <a:ext cx="304800" cy="685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1" name="Line 13"/>
          <p:cNvSpPr>
            <a:spLocks noChangeShapeType="1"/>
          </p:cNvSpPr>
          <p:nvPr/>
        </p:nvSpPr>
        <p:spPr bwMode="auto">
          <a:xfrm flipH="1" flipV="1">
            <a:off x="1524000" y="3124200"/>
            <a:ext cx="609600" cy="533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 flipV="1">
            <a:off x="4343400" y="2057400"/>
            <a:ext cx="14478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3" name="Line 15"/>
          <p:cNvSpPr>
            <a:spLocks noChangeShapeType="1"/>
          </p:cNvSpPr>
          <p:nvPr/>
        </p:nvSpPr>
        <p:spPr bwMode="auto">
          <a:xfrm>
            <a:off x="4419600" y="1600200"/>
            <a:ext cx="1066800" cy="381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 flipH="1" flipV="1">
            <a:off x="4724400" y="2286000"/>
            <a:ext cx="3048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 flipH="1">
            <a:off x="4800600" y="1905000"/>
            <a:ext cx="38100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1736725" y="3055938"/>
            <a:ext cx="3365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00">
                <a:solidFill>
                  <a:srgbClr val="FFFF00"/>
                </a:solidFill>
                <a:latin typeface="Times New Roman" panose="02020603050405020304" pitchFamily="18" charset="0"/>
              </a:rPr>
              <a:t>76*</a:t>
            </a: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4724400" y="2133600"/>
            <a:ext cx="33655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00">
                <a:solidFill>
                  <a:srgbClr val="FFFF00"/>
                </a:solidFill>
                <a:latin typeface="Times New Roman" panose="02020603050405020304" pitchFamily="18" charset="0"/>
              </a:rPr>
              <a:t>65*</a:t>
            </a:r>
          </a:p>
        </p:txBody>
      </p:sp>
      <p:sp>
        <p:nvSpPr>
          <p:cNvPr id="73748" name="Line 20"/>
          <p:cNvSpPr>
            <a:spLocks noChangeShapeType="1"/>
          </p:cNvSpPr>
          <p:nvPr/>
        </p:nvSpPr>
        <p:spPr bwMode="auto">
          <a:xfrm flipV="1">
            <a:off x="7315200" y="3200400"/>
            <a:ext cx="91440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49" name="Line 21"/>
          <p:cNvSpPr>
            <a:spLocks noChangeShapeType="1"/>
          </p:cNvSpPr>
          <p:nvPr/>
        </p:nvSpPr>
        <p:spPr bwMode="auto">
          <a:xfrm flipV="1">
            <a:off x="6477000" y="1752600"/>
            <a:ext cx="2286000" cy="1143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50" name="Line 22"/>
          <p:cNvSpPr>
            <a:spLocks noChangeShapeType="1"/>
          </p:cNvSpPr>
          <p:nvPr/>
        </p:nvSpPr>
        <p:spPr bwMode="auto">
          <a:xfrm>
            <a:off x="7010400" y="2667000"/>
            <a:ext cx="30480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51" name="Line 23"/>
          <p:cNvSpPr>
            <a:spLocks noChangeShapeType="1"/>
          </p:cNvSpPr>
          <p:nvPr/>
        </p:nvSpPr>
        <p:spPr bwMode="auto">
          <a:xfrm flipH="1" flipV="1">
            <a:off x="6934200" y="3048000"/>
            <a:ext cx="762000" cy="609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7299325" y="3055938"/>
            <a:ext cx="3365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800">
                <a:solidFill>
                  <a:srgbClr val="FFFF00"/>
                </a:solidFill>
                <a:latin typeface="Times New Roman" panose="02020603050405020304" pitchFamily="18" charset="0"/>
              </a:rPr>
              <a:t>45*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7543800" cy="1143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b="1" smtClean="0">
                <a:solidFill>
                  <a:schemeClr val="bg2"/>
                </a:solidFill>
                <a:latin typeface="Verdana" panose="020B0604030504040204" pitchFamily="34" charset="0"/>
              </a:rPr>
              <a:t>Системы для хирургического лечения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971550" y="1916113"/>
            <a:ext cx="8172450" cy="49418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 smtClean="0">
                <a:solidFill>
                  <a:schemeClr val="bg2"/>
                </a:solidFill>
              </a:rPr>
              <a:t>Системы для заднего спондилодеза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b="1" smtClean="0">
                <a:solidFill>
                  <a:schemeClr val="bg2"/>
                </a:solidFill>
              </a:rPr>
              <a:t>Harrington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b="1" smtClean="0">
                <a:solidFill>
                  <a:schemeClr val="bg2"/>
                </a:solidFill>
              </a:rPr>
              <a:t>Luque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b="1" smtClean="0">
                <a:solidFill>
                  <a:schemeClr val="bg2"/>
                </a:solidFill>
              </a:rPr>
              <a:t>Cotrel-Dubousset (CDI)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b="1" smtClean="0">
                <a:solidFill>
                  <a:schemeClr val="bg2"/>
                </a:solidFill>
              </a:rPr>
              <a:t>CD Horizon</a:t>
            </a:r>
            <a:r>
              <a:rPr lang="ru-RU" altLang="ru-RU" b="1" smtClean="0">
                <a:solidFill>
                  <a:schemeClr val="bg2"/>
                </a:solidFill>
              </a:rPr>
              <a:t> (</a:t>
            </a:r>
            <a:r>
              <a:rPr lang="en-US" altLang="ru-RU" b="1" smtClean="0">
                <a:solidFill>
                  <a:schemeClr val="bg2"/>
                </a:solidFill>
              </a:rPr>
              <a:t>Horizon Eclipse)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ru-RU" b="1" smtClean="0">
                <a:solidFill>
                  <a:schemeClr val="bg2"/>
                </a:solidFill>
              </a:rPr>
              <a:t>Colorado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b="1" smtClean="0">
                <a:solidFill>
                  <a:schemeClr val="bg2"/>
                </a:solidFill>
              </a:rPr>
              <a:t>Системы для заднего спондилодеза:</a:t>
            </a:r>
            <a:endParaRPr lang="en-US" altLang="ru-RU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ru-RU" b="1" smtClean="0">
                <a:solidFill>
                  <a:schemeClr val="bg2"/>
                </a:solidFill>
              </a:rPr>
              <a:t>HAFS (Hopf Anterior Fixation System)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Инструментарий </a:t>
            </a:r>
            <a:r>
              <a:rPr lang="en-US" altLang="ru-RU" b="1" smtClean="0">
                <a:solidFill>
                  <a:schemeClr val="bg2"/>
                </a:solidFill>
              </a:rPr>
              <a:t>Kaneda</a:t>
            </a:r>
            <a:endParaRPr lang="ru-RU" altLang="ru-RU" b="1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scoli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0"/>
            <a:ext cx="2870200" cy="38909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4" descr="HarringtonRods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052888"/>
            <a:ext cx="1493838" cy="28051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1275"/>
            <a:ext cx="6227763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7"/>
          <p:cNvSpPr txBox="1">
            <a:spLocks noChangeArrowheads="1"/>
          </p:cNvSpPr>
          <p:nvPr/>
        </p:nvSpPr>
        <p:spPr bwMode="auto">
          <a:xfrm>
            <a:off x="1116013" y="1341438"/>
            <a:ext cx="388937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>
                <a:solidFill>
                  <a:schemeClr val="bg2"/>
                </a:solidFill>
              </a:rPr>
              <a:t>Эндокоректор</a:t>
            </a:r>
            <a:r>
              <a:rPr lang="en-US" altLang="ru-RU">
                <a:solidFill>
                  <a:schemeClr val="bg2"/>
                </a:solidFill>
              </a:rPr>
              <a:t> 1 </a:t>
            </a:r>
            <a:r>
              <a:rPr lang="ru-RU" altLang="ru-RU">
                <a:solidFill>
                  <a:schemeClr val="bg2"/>
                </a:solidFill>
              </a:rPr>
              <a:t>поколения  </a:t>
            </a:r>
            <a:r>
              <a:rPr lang="en-US" altLang="ru-RU">
                <a:solidFill>
                  <a:schemeClr val="bg2"/>
                </a:solidFill>
              </a:rPr>
              <a:t>Harington </a:t>
            </a:r>
            <a:r>
              <a:rPr lang="ru-RU" altLang="ru-RU">
                <a:solidFill>
                  <a:schemeClr val="bg2"/>
                </a:solidFill>
              </a:rPr>
              <a:t> (с 1947 по 1954 прооперироваено 72 пациента и создано 12 модификаций имплантов</a:t>
            </a:r>
            <a:r>
              <a:rPr lang="ru-RU" altLang="ru-RU"/>
              <a:t> </a:t>
            </a:r>
          </a:p>
        </p:txBody>
      </p:sp>
      <p:pic>
        <p:nvPicPr>
          <p:cNvPr id="75782" name="Picture 9" descr="i?id=13679965&amp;tov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49275"/>
            <a:ext cx="2195513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54625" y="588963"/>
            <a:ext cx="3889375" cy="15446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4000" b="1" smtClean="0">
                <a:latin typeface="Verdana" panose="020B0604030504040204" pitchFamily="34" charset="0"/>
              </a:rPr>
              <a:t>Edwardo Luque</a:t>
            </a:r>
            <a:br>
              <a:rPr lang="en-US" altLang="ru-RU" sz="4000" b="1" smtClean="0">
                <a:latin typeface="Verdana" panose="020B0604030504040204" pitchFamily="34" charset="0"/>
              </a:rPr>
            </a:br>
            <a:endParaRPr lang="ru-RU" altLang="ru-RU" sz="4000" b="1" smtClean="0">
              <a:latin typeface="Verdana" panose="020B0604030504040204" pitchFamily="34" charset="0"/>
            </a:endParaRPr>
          </a:p>
        </p:txBody>
      </p:sp>
      <p:pic>
        <p:nvPicPr>
          <p:cNvPr id="76803" name="Picture 3" descr="Lu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33375"/>
            <a:ext cx="2132013" cy="60658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scoliosis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33861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6" descr="i?id=59590860&amp;tov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2700337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Rectangle 7"/>
          <p:cNvSpPr>
            <a:spLocks noChangeArrowheads="1"/>
          </p:cNvSpPr>
          <p:nvPr/>
        </p:nvSpPr>
        <p:spPr bwMode="auto">
          <a:xfrm>
            <a:off x="6156325" y="2997200"/>
            <a:ext cx="26638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2800" b="1">
                <a:solidFill>
                  <a:schemeClr val="tx2"/>
                </a:solidFill>
              </a:rPr>
              <a:t>2 </a:t>
            </a:r>
            <a:r>
              <a:rPr lang="ru-RU" altLang="ru-RU" sz="2800" b="1">
                <a:solidFill>
                  <a:schemeClr val="tx2"/>
                </a:solidFill>
              </a:rPr>
              <a:t>поколение</a:t>
            </a:r>
            <a:br>
              <a:rPr lang="ru-RU" altLang="ru-RU" sz="2800" b="1">
                <a:solidFill>
                  <a:schemeClr val="tx2"/>
                </a:solidFill>
              </a:rPr>
            </a:br>
            <a:r>
              <a:rPr lang="ru-RU" altLang="ru-RU" sz="2800" b="1">
                <a:solidFill>
                  <a:schemeClr val="tx2"/>
                </a:solidFill>
              </a:rPr>
              <a:t>1973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65850" y="1130300"/>
            <a:ext cx="2978150" cy="6858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altLang="ru-RU" sz="3200" b="1" smtClean="0">
                <a:latin typeface="Verdana" panose="020B0604030504040204" pitchFamily="34" charset="0"/>
              </a:rPr>
              <a:t>CD Horizon</a:t>
            </a:r>
            <a:endParaRPr lang="ru-RU" altLang="ru-RU" sz="3200" b="1" smtClean="0">
              <a:latin typeface="Verdana" panose="020B0604030504040204" pitchFamily="34" charset="0"/>
            </a:endParaRPr>
          </a:p>
        </p:txBody>
      </p:sp>
      <p:pic>
        <p:nvPicPr>
          <p:cNvPr id="77827" name="Picture 3" descr="C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3814762" cy="46148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CDI д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55788"/>
            <a:ext cx="1819275" cy="43100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9" name="Picture 5" descr="CDI посл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74838"/>
            <a:ext cx="2000250" cy="42910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123825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ru-RU" sz="4000">
                <a:solidFill>
                  <a:schemeClr val="tx2"/>
                </a:solidFill>
              </a:rPr>
              <a:t>C</a:t>
            </a:r>
            <a:r>
              <a:rPr lang="ru-RU" altLang="ru-RU" sz="4000">
                <a:solidFill>
                  <a:schemeClr val="tx2"/>
                </a:solidFill>
              </a:rPr>
              <a:t>otrel</a:t>
            </a:r>
            <a:r>
              <a:rPr lang="en-US" altLang="ru-RU" sz="4000">
                <a:solidFill>
                  <a:schemeClr val="tx2"/>
                </a:solidFill>
              </a:rPr>
              <a:t>-</a:t>
            </a:r>
            <a:r>
              <a:rPr lang="ru-RU" altLang="ru-RU" sz="4000">
                <a:solidFill>
                  <a:schemeClr val="tx2"/>
                </a:solidFill>
              </a:rPr>
              <a:t>Dubousset</a:t>
            </a:r>
            <a:r>
              <a:rPr lang="en-US" altLang="ru-RU" sz="4000">
                <a:solidFill>
                  <a:schemeClr val="tx2"/>
                </a:solidFill>
              </a:rPr>
              <a:t> (1981)</a:t>
            </a:r>
            <a:endParaRPr lang="ru-RU" altLang="ru-RU" sz="4000">
              <a:solidFill>
                <a:schemeClr val="tx2"/>
              </a:solidFill>
            </a:endParaRPr>
          </a:p>
        </p:txBody>
      </p:sp>
      <p:pic>
        <p:nvPicPr>
          <p:cNvPr id="77831" name="Picture 8" descr="i?id=27417014&amp;tov=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1800225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55763" y="457200"/>
            <a:ext cx="7488237" cy="9144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altLang="ru-RU" b="1" smtClean="0">
                <a:latin typeface="Verdana" panose="020B0604030504040204" pitchFamily="34" charset="0"/>
              </a:rPr>
              <a:t>CD Horizon Eclipse</a:t>
            </a:r>
            <a:endParaRPr lang="ru-RU" altLang="ru-RU" b="1" smtClean="0">
              <a:latin typeface="Verdana" panose="020B0604030504040204" pitchFamily="34" charset="0"/>
            </a:endParaRPr>
          </a:p>
        </p:txBody>
      </p:sp>
      <p:pic>
        <p:nvPicPr>
          <p:cNvPr id="78851" name="Picture 3" descr="Эклип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28775"/>
            <a:ext cx="3948113" cy="47577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i?id=27417014&amp;tov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73238"/>
            <a:ext cx="2268537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5851525" cy="2124075"/>
          </a:xfrm>
        </p:spPr>
        <p:txBody>
          <a:bodyPr/>
          <a:lstStyle/>
          <a:p>
            <a:pPr eaLnBrk="1" hangingPunct="1"/>
            <a:r>
              <a:rPr lang="en-US" altLang="ru-RU" sz="2800" b="1" smtClean="0">
                <a:latin typeface="Verdana" panose="020B0604030504040204" pitchFamily="34" charset="0"/>
              </a:rPr>
              <a:t>HAFS (Hopf Anterior Fixation System)</a:t>
            </a:r>
            <a:endParaRPr lang="ru-RU" altLang="ru-RU" sz="2800" b="1" smtClean="0">
              <a:latin typeface="Verdana" panose="020B0604030504040204" pitchFamily="34" charset="0"/>
            </a:endParaRPr>
          </a:p>
        </p:txBody>
      </p:sp>
      <p:pic>
        <p:nvPicPr>
          <p:cNvPr id="79875" name="Picture 3" descr="Haf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698875" cy="48768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i?id=27417014&amp;tov=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133600"/>
            <a:ext cx="2268537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ru-RU" smtClean="0">
                <a:solidFill>
                  <a:schemeClr val="bg2"/>
                </a:solidFill>
              </a:rPr>
              <a:t>Colorado 2</a:t>
            </a:r>
            <a:endParaRPr lang="ru-RU" altLang="ru-RU" smtClean="0">
              <a:solidFill>
                <a:schemeClr val="bg2"/>
              </a:solidFill>
            </a:endParaRPr>
          </a:p>
        </p:txBody>
      </p:sp>
      <p:pic>
        <p:nvPicPr>
          <p:cNvPr id="80899" name="Picture 3" descr="V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t="2478" r="28389" b="12393"/>
          <a:stretch>
            <a:fillRect/>
          </a:stretch>
        </p:blipFill>
        <p:spPr>
          <a:xfrm>
            <a:off x="468313" y="908050"/>
            <a:ext cx="2605087" cy="2179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0" name="Picture 4" descr="DEBUS-R13V98FP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1088" y="1844675"/>
            <a:ext cx="2551112" cy="501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901" name="Picture 5" descr="DEBUS-R3VIII99F1AP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7763" y="1797050"/>
            <a:ext cx="2519362" cy="506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Group 2"/>
          <p:cNvGrpSpPr>
            <a:grpSpLocks/>
          </p:cNvGrpSpPr>
          <p:nvPr/>
        </p:nvGrpSpPr>
        <p:grpSpPr bwMode="auto">
          <a:xfrm>
            <a:off x="387350" y="738188"/>
            <a:ext cx="5311775" cy="6251575"/>
            <a:chOff x="108" y="329"/>
            <a:chExt cx="3346" cy="3938"/>
          </a:xfrm>
        </p:grpSpPr>
        <p:pic>
          <p:nvPicPr>
            <p:cNvPr id="81954" name="Picture 3" descr="Colorad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329"/>
              <a:ext cx="3346" cy="3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5" name="Text Box 4"/>
            <p:cNvSpPr txBox="1">
              <a:spLocks noChangeArrowheads="1"/>
            </p:cNvSpPr>
            <p:nvPr/>
          </p:nvSpPr>
          <p:spPr bwMode="auto">
            <a:xfrm>
              <a:off x="108" y="329"/>
              <a:ext cx="890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200" b="1">
                  <a:solidFill>
                    <a:srgbClr val="000000"/>
                  </a:solidFill>
                </a:rPr>
                <a:t>Colorado</a:t>
              </a:r>
            </a:p>
          </p:txBody>
        </p:sp>
      </p:grpSp>
      <p:grpSp>
        <p:nvGrpSpPr>
          <p:cNvPr id="176133" name="Group 5"/>
          <p:cNvGrpSpPr>
            <a:grpSpLocks/>
          </p:cNvGrpSpPr>
          <p:nvPr/>
        </p:nvGrpSpPr>
        <p:grpSpPr bwMode="auto">
          <a:xfrm>
            <a:off x="4449763" y="738188"/>
            <a:ext cx="4725987" cy="6264275"/>
            <a:chOff x="2667" y="329"/>
            <a:chExt cx="2977" cy="3946"/>
          </a:xfrm>
        </p:grpSpPr>
        <p:pic>
          <p:nvPicPr>
            <p:cNvPr id="81952" name="Picture 6" descr="Cor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" y="329"/>
              <a:ext cx="2977" cy="3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3" name="Text Box 7"/>
            <p:cNvSpPr txBox="1">
              <a:spLocks noChangeArrowheads="1"/>
            </p:cNvSpPr>
            <p:nvPr/>
          </p:nvSpPr>
          <p:spPr bwMode="auto">
            <a:xfrm>
              <a:off x="5068" y="329"/>
              <a:ext cx="576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200" b="1">
                  <a:solidFill>
                    <a:srgbClr val="000000"/>
                  </a:solidFill>
                </a:rPr>
                <a:t>Corin</a:t>
              </a:r>
            </a:p>
          </p:txBody>
        </p:sp>
      </p:grpSp>
      <p:grpSp>
        <p:nvGrpSpPr>
          <p:cNvPr id="176136" name="Group 8"/>
          <p:cNvGrpSpPr>
            <a:grpSpLocks/>
          </p:cNvGrpSpPr>
          <p:nvPr/>
        </p:nvGrpSpPr>
        <p:grpSpPr bwMode="auto">
          <a:xfrm>
            <a:off x="596900" y="1163638"/>
            <a:ext cx="7072313" cy="4418012"/>
            <a:chOff x="240" y="597"/>
            <a:chExt cx="4455" cy="2783"/>
          </a:xfrm>
        </p:grpSpPr>
        <p:pic>
          <p:nvPicPr>
            <p:cNvPr id="81950" name="Picture 9" descr="isola-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597"/>
              <a:ext cx="4455" cy="2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51" name="Text Box 10"/>
            <p:cNvSpPr txBox="1">
              <a:spLocks noChangeArrowheads="1"/>
            </p:cNvSpPr>
            <p:nvPr/>
          </p:nvSpPr>
          <p:spPr bwMode="auto">
            <a:xfrm>
              <a:off x="240" y="597"/>
              <a:ext cx="518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200" b="1">
                  <a:solidFill>
                    <a:srgbClr val="000000"/>
                  </a:solidFill>
                </a:rPr>
                <a:t>Isola</a:t>
              </a:r>
            </a:p>
          </p:txBody>
        </p:sp>
      </p:grpSp>
      <p:grpSp>
        <p:nvGrpSpPr>
          <p:cNvPr id="176139" name="Group 11"/>
          <p:cNvGrpSpPr>
            <a:grpSpLocks/>
          </p:cNvGrpSpPr>
          <p:nvPr/>
        </p:nvGrpSpPr>
        <p:grpSpPr bwMode="auto">
          <a:xfrm>
            <a:off x="4625975" y="1163638"/>
            <a:ext cx="4310063" cy="5702300"/>
            <a:chOff x="2778" y="597"/>
            <a:chExt cx="2715" cy="3592"/>
          </a:xfrm>
        </p:grpSpPr>
        <p:pic>
          <p:nvPicPr>
            <p:cNvPr id="81948" name="Picture 12" descr="Orthobion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8" y="597"/>
              <a:ext cx="2715" cy="3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9" name="Text Box 13"/>
            <p:cNvSpPr txBox="1">
              <a:spLocks noChangeArrowheads="1"/>
            </p:cNvSpPr>
            <p:nvPr/>
          </p:nvSpPr>
          <p:spPr bwMode="auto">
            <a:xfrm>
              <a:off x="4524" y="597"/>
              <a:ext cx="969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200" b="1">
                  <a:solidFill>
                    <a:srgbClr val="000000"/>
                  </a:solidFill>
                </a:rPr>
                <a:t>Orthobion</a:t>
              </a:r>
            </a:p>
          </p:txBody>
        </p:sp>
      </p:grpSp>
      <p:grpSp>
        <p:nvGrpSpPr>
          <p:cNvPr id="176142" name="Group 14"/>
          <p:cNvGrpSpPr>
            <a:grpSpLocks/>
          </p:cNvGrpSpPr>
          <p:nvPr/>
        </p:nvGrpSpPr>
        <p:grpSpPr bwMode="auto">
          <a:xfrm>
            <a:off x="839788" y="1587500"/>
            <a:ext cx="4319587" cy="5116513"/>
            <a:chOff x="393" y="864"/>
            <a:chExt cx="2721" cy="3223"/>
          </a:xfrm>
        </p:grpSpPr>
        <p:pic>
          <p:nvPicPr>
            <p:cNvPr id="81946" name="Picture 15" descr="Orthospin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" y="864"/>
              <a:ext cx="2721" cy="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7" name="Text Box 16"/>
            <p:cNvSpPr txBox="1">
              <a:spLocks noChangeArrowheads="1"/>
            </p:cNvSpPr>
            <p:nvPr/>
          </p:nvSpPr>
          <p:spPr bwMode="auto">
            <a:xfrm>
              <a:off x="393" y="864"/>
              <a:ext cx="1057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 sz="2200" b="1">
                  <a:solidFill>
                    <a:srgbClr val="000000"/>
                  </a:solidFill>
                </a:rPr>
                <a:t>Orthospine</a:t>
              </a:r>
              <a:endParaRPr lang="ru-RU" altLang="ru-RU" sz="22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76145" name="Group 17"/>
          <p:cNvGrpSpPr>
            <a:grpSpLocks/>
          </p:cNvGrpSpPr>
          <p:nvPr/>
        </p:nvGrpSpPr>
        <p:grpSpPr bwMode="auto">
          <a:xfrm>
            <a:off x="4445000" y="1587500"/>
            <a:ext cx="4283075" cy="5121275"/>
            <a:chOff x="2664" y="864"/>
            <a:chExt cx="2698" cy="3226"/>
          </a:xfrm>
        </p:grpSpPr>
        <p:pic>
          <p:nvPicPr>
            <p:cNvPr id="81944" name="Picture 18" descr="parag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" y="864"/>
              <a:ext cx="2698" cy="3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5" name="Text Box 19"/>
            <p:cNvSpPr txBox="1">
              <a:spLocks noChangeArrowheads="1"/>
            </p:cNvSpPr>
            <p:nvPr/>
          </p:nvSpPr>
          <p:spPr bwMode="auto">
            <a:xfrm>
              <a:off x="4541" y="864"/>
              <a:ext cx="821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200" b="1">
                  <a:solidFill>
                    <a:srgbClr val="000000"/>
                  </a:solidFill>
                </a:rPr>
                <a:t>Paragon</a:t>
              </a:r>
            </a:p>
          </p:txBody>
        </p:sp>
      </p:grpSp>
      <p:grpSp>
        <p:nvGrpSpPr>
          <p:cNvPr id="176148" name="Group 20"/>
          <p:cNvGrpSpPr>
            <a:grpSpLocks/>
          </p:cNvGrpSpPr>
          <p:nvPr/>
        </p:nvGrpSpPr>
        <p:grpSpPr bwMode="auto">
          <a:xfrm>
            <a:off x="1154113" y="2006600"/>
            <a:ext cx="2520950" cy="5010150"/>
            <a:chOff x="591" y="1128"/>
            <a:chExt cx="1588" cy="3156"/>
          </a:xfrm>
        </p:grpSpPr>
        <p:pic>
          <p:nvPicPr>
            <p:cNvPr id="81942" name="Picture 21" descr="SC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" y="1128"/>
              <a:ext cx="1588" cy="3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3" name="Text Box 22"/>
            <p:cNvSpPr txBox="1">
              <a:spLocks noChangeArrowheads="1"/>
            </p:cNvSpPr>
            <p:nvPr/>
          </p:nvSpPr>
          <p:spPr bwMode="auto">
            <a:xfrm>
              <a:off x="591" y="1128"/>
              <a:ext cx="477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 sz="2200" b="1">
                  <a:solidFill>
                    <a:srgbClr val="000000"/>
                  </a:solidFill>
                </a:rPr>
                <a:t>SCS</a:t>
              </a:r>
              <a:endParaRPr lang="ru-RU" altLang="ru-RU" sz="22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76151" name="Group 23"/>
          <p:cNvGrpSpPr>
            <a:grpSpLocks/>
          </p:cNvGrpSpPr>
          <p:nvPr/>
        </p:nvGrpSpPr>
        <p:grpSpPr bwMode="auto">
          <a:xfrm>
            <a:off x="3759200" y="2012950"/>
            <a:ext cx="4602163" cy="4102100"/>
            <a:chOff x="2232" y="1132"/>
            <a:chExt cx="2899" cy="2584"/>
          </a:xfrm>
        </p:grpSpPr>
        <p:pic>
          <p:nvPicPr>
            <p:cNvPr id="81940" name="Picture 24" descr="Synerg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" y="1132"/>
              <a:ext cx="2899" cy="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41" name="Text Box 25"/>
            <p:cNvSpPr txBox="1">
              <a:spLocks noChangeArrowheads="1"/>
            </p:cNvSpPr>
            <p:nvPr/>
          </p:nvSpPr>
          <p:spPr bwMode="auto">
            <a:xfrm>
              <a:off x="4320" y="1132"/>
              <a:ext cx="811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altLang="ru-RU" sz="2200" b="1">
                  <a:solidFill>
                    <a:srgbClr val="000000"/>
                  </a:solidFill>
                </a:rPr>
                <a:t>Synergy</a:t>
              </a:r>
            </a:p>
          </p:txBody>
        </p:sp>
      </p:grpSp>
      <p:grpSp>
        <p:nvGrpSpPr>
          <p:cNvPr id="176154" name="Group 26"/>
          <p:cNvGrpSpPr>
            <a:grpSpLocks/>
          </p:cNvGrpSpPr>
          <p:nvPr/>
        </p:nvGrpSpPr>
        <p:grpSpPr bwMode="auto">
          <a:xfrm>
            <a:off x="1389063" y="2444750"/>
            <a:ext cx="6704012" cy="2646363"/>
            <a:chOff x="739" y="1404"/>
            <a:chExt cx="4223" cy="1667"/>
          </a:xfrm>
        </p:grpSpPr>
        <p:pic>
          <p:nvPicPr>
            <p:cNvPr id="81938" name="Picture 27" descr="tsrh-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" y="1404"/>
              <a:ext cx="4223" cy="1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9" name="Text Box 28"/>
            <p:cNvSpPr txBox="1">
              <a:spLocks noChangeArrowheads="1"/>
            </p:cNvSpPr>
            <p:nvPr/>
          </p:nvSpPr>
          <p:spPr bwMode="auto">
            <a:xfrm>
              <a:off x="739" y="1404"/>
              <a:ext cx="595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 sz="2200" b="1">
                  <a:solidFill>
                    <a:srgbClr val="000000"/>
                  </a:solidFill>
                </a:rPr>
                <a:t>TSRH</a:t>
              </a:r>
              <a:endParaRPr lang="ru-RU" altLang="ru-RU" sz="22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76157" name="Group 29"/>
          <p:cNvGrpSpPr>
            <a:grpSpLocks/>
          </p:cNvGrpSpPr>
          <p:nvPr/>
        </p:nvGrpSpPr>
        <p:grpSpPr bwMode="auto">
          <a:xfrm>
            <a:off x="4311650" y="2444750"/>
            <a:ext cx="3806825" cy="4302125"/>
            <a:chOff x="2580" y="1404"/>
            <a:chExt cx="2398" cy="2710"/>
          </a:xfrm>
        </p:grpSpPr>
        <p:pic>
          <p:nvPicPr>
            <p:cNvPr id="81936" name="Picture 30" descr="uss-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" y="1404"/>
              <a:ext cx="2398" cy="2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7" name="Text Box 31"/>
            <p:cNvSpPr txBox="1">
              <a:spLocks noChangeArrowheads="1"/>
            </p:cNvSpPr>
            <p:nvPr/>
          </p:nvSpPr>
          <p:spPr bwMode="auto">
            <a:xfrm>
              <a:off x="4501" y="1404"/>
              <a:ext cx="477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200" b="1">
                  <a:solidFill>
                    <a:srgbClr val="000000"/>
                  </a:solidFill>
                </a:rPr>
                <a:t>USS</a:t>
              </a:r>
              <a:endParaRPr lang="ru-RU" altLang="ru-RU" sz="22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76160" name="Group 32"/>
          <p:cNvGrpSpPr>
            <a:grpSpLocks/>
          </p:cNvGrpSpPr>
          <p:nvPr/>
        </p:nvGrpSpPr>
        <p:grpSpPr bwMode="auto">
          <a:xfrm>
            <a:off x="2200275" y="2909888"/>
            <a:ext cx="5178425" cy="3670300"/>
            <a:chOff x="1250" y="1697"/>
            <a:chExt cx="3262" cy="2312"/>
          </a:xfrm>
        </p:grpSpPr>
        <p:pic>
          <p:nvPicPr>
            <p:cNvPr id="81934" name="Picture 33" descr="Vertex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" y="1697"/>
              <a:ext cx="3262" cy="2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5" name="Text Box 34"/>
            <p:cNvSpPr txBox="1">
              <a:spLocks noChangeArrowheads="1"/>
            </p:cNvSpPr>
            <p:nvPr/>
          </p:nvSpPr>
          <p:spPr bwMode="auto">
            <a:xfrm>
              <a:off x="2553" y="1697"/>
              <a:ext cx="654" cy="2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ru-RU" sz="2200" b="1">
                  <a:solidFill>
                    <a:srgbClr val="000000"/>
                  </a:solidFill>
                </a:rPr>
                <a:t>Vertex</a:t>
              </a:r>
              <a:endParaRPr lang="ru-RU" altLang="ru-RU" sz="2200" b="1">
                <a:solidFill>
                  <a:srgbClr val="000000"/>
                </a:solidFill>
              </a:endParaRPr>
            </a:p>
          </p:txBody>
        </p:sp>
      </p:grpSp>
      <p:sp>
        <p:nvSpPr>
          <p:cNvPr id="81933" name="Text Box 35"/>
          <p:cNvSpPr txBox="1">
            <a:spLocks noChangeArrowheads="1"/>
          </p:cNvSpPr>
          <p:nvPr/>
        </p:nvSpPr>
        <p:spPr bwMode="auto">
          <a:xfrm>
            <a:off x="3132138" y="188913"/>
            <a:ext cx="578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b="1">
                <a:latin typeface="Verdana" panose="020B0604030504040204" pitchFamily="34" charset="0"/>
              </a:rPr>
              <a:t>Эндокорректоры </a:t>
            </a:r>
            <a:r>
              <a:rPr lang="en-US" altLang="ru-RU" b="1">
                <a:latin typeface="Verdana" panose="020B0604030504040204" pitchFamily="34" charset="0"/>
              </a:rPr>
              <a:t>III</a:t>
            </a:r>
            <a:r>
              <a:rPr lang="ru-RU" altLang="ru-RU" b="1">
                <a:latin typeface="Verdana" panose="020B0604030504040204" pitchFamily="34" charset="0"/>
              </a:rPr>
              <a:t> поколения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Аргинбаева д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628775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Аргинбаева посл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341438"/>
            <a:ext cx="20224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046163" y="254000"/>
            <a:ext cx="7391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800">
                <a:solidFill>
                  <a:srgbClr val="0066CC"/>
                </a:solidFill>
                <a:latin typeface="Times New Roman" panose="02020603050405020304" pitchFamily="18" charset="0"/>
              </a:rPr>
              <a:t>Результат оперативного лечения</a:t>
            </a:r>
          </a:p>
          <a:p>
            <a:pPr algn="ctr" eaLnBrk="1" hangingPunct="1"/>
            <a:r>
              <a:rPr lang="ru-RU" altLang="ru-RU" sz="2800">
                <a:solidFill>
                  <a:srgbClr val="0066CC"/>
                </a:solidFill>
                <a:latin typeface="Times New Roman" panose="02020603050405020304" pitchFamily="18" charset="0"/>
              </a:rPr>
              <a:t>сколиотической деформации больной А. 15 лет</a:t>
            </a: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990600" y="5715000"/>
            <a:ext cx="2393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>
                <a:solidFill>
                  <a:srgbClr val="0066CC"/>
                </a:solidFill>
                <a:latin typeface="Times New Roman" panose="02020603050405020304" pitchFamily="18" charset="0"/>
              </a:rPr>
              <a:t>До оперативного</a:t>
            </a:r>
          </a:p>
          <a:p>
            <a:pPr algn="ctr" eaLnBrk="1" hangingPunct="1"/>
            <a:r>
              <a:rPr lang="ru-RU" altLang="ru-RU">
                <a:solidFill>
                  <a:srgbClr val="0066CC"/>
                </a:solidFill>
                <a:latin typeface="Times New Roman" panose="02020603050405020304" pitchFamily="18" charset="0"/>
              </a:rPr>
              <a:t>лечения</a:t>
            </a: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4787900" y="6092825"/>
            <a:ext cx="3948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66CC"/>
                </a:solidFill>
                <a:latin typeface="Times New Roman" panose="02020603050405020304" pitchFamily="18" charset="0"/>
              </a:rPr>
              <a:t>После оперативного лечения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allerine_spinec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057400"/>
            <a:ext cx="4965700" cy="4594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810000" y="1905000"/>
            <a:ext cx="5105400" cy="4724400"/>
          </a:xfrm>
          <a:prstGeom prst="rect">
            <a:avLst/>
          </a:prstGeom>
          <a:solidFill>
            <a:srgbClr val="CCCC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244" name="Picture 4" descr="Скелет с деформацие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3343275" cy="49768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3132" y="523875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ru-RU" sz="6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Пороки осанки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0"/>
            <a:ext cx="3521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 descr="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343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58788"/>
            <a:ext cx="8212138" cy="1081087"/>
          </a:xfrm>
        </p:spPr>
        <p:txBody>
          <a:bodyPr/>
          <a:lstStyle/>
          <a:p>
            <a:pPr algn="r" eaLnBrk="1" hangingPunct="1"/>
            <a:r>
              <a:rPr lang="ru-RU" altLang="ru-RU" b="1" smtClean="0">
                <a:solidFill>
                  <a:schemeClr val="bg2"/>
                </a:solidFill>
                <a:latin typeface="Verdana" panose="020B0604030504040204" pitchFamily="34" charset="0"/>
              </a:rPr>
              <a:t>Осложнения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557338"/>
            <a:ext cx="8077200" cy="4114800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Неврологические осложнения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Инфекционные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Переломы конструкции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Миграция имплантатов (Смещение крючков, выстояние имплантатов)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Формирование гематомы</a:t>
            </a:r>
          </a:p>
          <a:p>
            <a:pPr eaLnBrk="1" hangingPunct="1"/>
            <a:r>
              <a:rPr lang="ru-RU" altLang="ru-RU" smtClean="0">
                <a:solidFill>
                  <a:schemeClr val="bg2"/>
                </a:solidFill>
              </a:rPr>
              <a:t>Молниеносные пневмонии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1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0"/>
            <a:ext cx="3521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 descr="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3435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4000" b="1" smtClean="0">
                <a:solidFill>
                  <a:schemeClr val="bg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Относительные противопоказания</a:t>
            </a:r>
            <a:r>
              <a:rPr lang="ru-RU" altLang="ru-RU" sz="4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 </a:t>
            </a:r>
            <a:br>
              <a:rPr lang="ru-RU" altLang="ru-RU" sz="4000" b="1" smtClean="0">
                <a:solidFill>
                  <a:schemeClr val="bg2"/>
                </a:solidFill>
                <a:cs typeface="Times New Roman" panose="02020603050405020304" pitchFamily="18" charset="0"/>
              </a:rPr>
            </a:br>
            <a:r>
              <a:rPr lang="ru-RU" altLang="ru-RU" sz="4000" b="1" smtClean="0">
                <a:solidFill>
                  <a:schemeClr val="bg2"/>
                </a:solidFill>
                <a:cs typeface="Times New Roman" panose="02020603050405020304" pitchFamily="18" charset="0"/>
              </a:rPr>
              <a:t>к оперативному лечению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57463"/>
            <a:ext cx="8229600" cy="2590800"/>
          </a:xfrm>
        </p:spPr>
        <p:txBody>
          <a:bodyPr/>
          <a:lstStyle/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/>
              <a:t> </a:t>
            </a:r>
            <a:r>
              <a:rPr lang="ru-RU" altLang="ru-RU" smtClean="0">
                <a:solidFill>
                  <a:schemeClr val="bg2"/>
                </a:solidFill>
              </a:rPr>
              <a:t>В</a:t>
            </a:r>
            <a:r>
              <a:rPr lang="ru-RU" altLang="ru-RU" smtClean="0">
                <a:solidFill>
                  <a:schemeClr val="bg2"/>
                </a:solidFill>
                <a:cs typeface="Times New Roman" panose="02020603050405020304" pitchFamily="18" charset="0"/>
              </a:rPr>
              <a:t>озраст до 12 -14 лет;</a:t>
            </a:r>
            <a:endParaRPr lang="ru-RU" altLang="ru-RU" smtClean="0">
              <a:solidFill>
                <a:schemeClr val="bg2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endParaRPr lang="ru-RU" altLang="ru-RU" smtClean="0">
              <a:solidFill>
                <a:schemeClr val="bg2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>
                <a:solidFill>
                  <a:schemeClr val="bg2"/>
                </a:solidFill>
              </a:rPr>
              <a:t> С</a:t>
            </a:r>
            <a:r>
              <a:rPr lang="ru-RU" altLang="ru-RU" smtClean="0">
                <a:solidFill>
                  <a:schemeClr val="bg2"/>
                </a:solidFill>
                <a:cs typeface="Times New Roman" panose="02020603050405020304" pitchFamily="18" charset="0"/>
              </a:rPr>
              <a:t>индром Марфана;</a:t>
            </a:r>
            <a:endParaRPr lang="ru-RU" altLang="ru-RU" smtClean="0">
              <a:solidFill>
                <a:schemeClr val="bg2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endParaRPr lang="ru-RU" altLang="ru-RU" smtClean="0">
              <a:solidFill>
                <a:schemeClr val="bg2"/>
              </a:solidFill>
            </a:endParaRPr>
          </a:p>
          <a:p>
            <a:pPr marL="609600" indent="-609600" algn="just" eaLnBrk="1" hangingPunct="1">
              <a:lnSpc>
                <a:spcPct val="90000"/>
              </a:lnSpc>
              <a:buFontTx/>
              <a:buAutoNum type="arabicPeriod"/>
            </a:pPr>
            <a:r>
              <a:rPr lang="ru-RU" altLang="ru-RU" smtClean="0">
                <a:solidFill>
                  <a:schemeClr val="bg2"/>
                </a:solidFill>
              </a:rPr>
              <a:t> Н</a:t>
            </a:r>
            <a:r>
              <a:rPr lang="ru-RU" altLang="ru-RU" smtClean="0">
                <a:solidFill>
                  <a:schemeClr val="bg2"/>
                </a:solidFill>
                <a:cs typeface="Times New Roman" panose="02020603050405020304" pitchFamily="18" charset="0"/>
              </a:rPr>
              <a:t>ейрофиброматоз.</a:t>
            </a:r>
            <a:r>
              <a:rPr lang="ru-RU" altLang="ru-RU" smtClean="0">
                <a:solidFill>
                  <a:schemeClr val="bg2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Список литературы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ИДИОПАТИЧЕСКИЙ СКОЛИОЗ КАК МУЛЬТИФАКТОРНОЕ ЗАБОЛЕВАНИЕ: СИСТЕМАТИЗИРОВАННЫЙ ОБЗОР СОВРЕМЕННОЙ ЛИТЕРАТУРЫ. Горбач </a:t>
            </a:r>
            <a:r>
              <a:rPr lang="ru-RU" dirty="0" err="1" smtClean="0"/>
              <a:t>А.П,Сергеенко</a:t>
            </a:r>
            <a:r>
              <a:rPr lang="ru-RU" dirty="0" smtClean="0"/>
              <a:t> </a:t>
            </a:r>
            <a:r>
              <a:rPr lang="ru-RU" dirty="0" err="1" smtClean="0"/>
              <a:t>О.М,Щурова</a:t>
            </a:r>
            <a:r>
              <a:rPr lang="ru-RU" dirty="0" smtClean="0"/>
              <a:t> Е.Н,2022</a:t>
            </a:r>
          </a:p>
          <a:p>
            <a:r>
              <a:rPr lang="ru-RU" dirty="0"/>
              <a:t>Морфометрическая характеристика параметров физического развития детей со </a:t>
            </a:r>
            <a:r>
              <a:rPr lang="ru-RU" dirty="0" err="1" smtClean="0"/>
              <a:t>сколиозом.Авторы:Камалова</a:t>
            </a:r>
            <a:r>
              <a:rPr lang="ru-RU" dirty="0" smtClean="0"/>
              <a:t> </a:t>
            </a:r>
            <a:r>
              <a:rPr lang="ru-RU" dirty="0"/>
              <a:t>Ш.М., </a:t>
            </a:r>
            <a:r>
              <a:rPr lang="ru-RU" dirty="0" err="1"/>
              <a:t>Тешаев</a:t>
            </a:r>
            <a:r>
              <a:rPr lang="ru-RU" dirty="0"/>
              <a:t> Ш.Ж., Хасанова </a:t>
            </a:r>
            <a:r>
              <a:rPr lang="ru-RU" dirty="0" err="1" smtClean="0"/>
              <a:t>Д.А.Журнал</a:t>
            </a:r>
            <a:r>
              <a:rPr lang="ru-RU" dirty="0"/>
              <a:t>: Оперативная хирургия и клиническая анатомия. 2021;5(2): </a:t>
            </a:r>
            <a:r>
              <a:rPr lang="ru-RU" dirty="0" smtClean="0"/>
              <a:t>26‑31</a:t>
            </a:r>
          </a:p>
          <a:p>
            <a:r>
              <a:rPr lang="ru-RU" dirty="0" smtClean="0"/>
              <a:t>Скрининг </a:t>
            </a:r>
            <a:r>
              <a:rPr lang="ru-RU" dirty="0"/>
              <a:t>на юношеский идиопатический сколиоз. Г.А. </a:t>
            </a:r>
            <a:r>
              <a:rPr lang="ru-RU" dirty="0" smtClean="0"/>
              <a:t>Леин.</a:t>
            </a:r>
            <a:r>
              <a:rPr lang="ru-RU" dirty="0">
                <a:latin typeface="Eco-VectorCondLight"/>
              </a:rPr>
              <a:t> Ортопедия, травматология и восстановительная хирургия </a:t>
            </a:r>
            <a:r>
              <a:rPr lang="ru-RU" dirty="0" err="1" smtClean="0">
                <a:latin typeface="Eco-VectorCondLight"/>
              </a:rPr>
              <a:t>детскоговозраста</a:t>
            </a:r>
            <a:r>
              <a:rPr lang="ru-RU" dirty="0">
                <a:latin typeface="Eco-VectorCondLight"/>
              </a:rPr>
              <a:t>. 2022. Т. 10. № 3. С. 309–320. DOI: </a:t>
            </a:r>
            <a:r>
              <a:rPr lang="ru-RU" dirty="0">
                <a:latin typeface="Eco-VectorCondLight"/>
                <a:hlinkClick r:id="rId2"/>
              </a:rPr>
              <a:t>https://</a:t>
            </a:r>
            <a:r>
              <a:rPr lang="ru-RU" dirty="0" smtClean="0">
                <a:latin typeface="Eco-VectorCondLight"/>
                <a:hlinkClick r:id="rId2"/>
              </a:rPr>
              <a:t>doi.org/10.17816/PTORS107136</a:t>
            </a:r>
            <a:endParaRPr lang="ru-RU" dirty="0" smtClean="0">
              <a:latin typeface="Eco-VectorCondLight"/>
            </a:endParaRPr>
          </a:p>
          <a:p>
            <a:r>
              <a:rPr lang="ru-RU" dirty="0"/>
              <a:t>Амосов, В. Н. Искривление позвоночника. Сколиоз у детей и взрослых / В.Н. Амосов. - М.: Вектор, 2010. - 128 c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Гитт</a:t>
            </a:r>
            <a:r>
              <a:rPr lang="ru-RU" dirty="0"/>
              <a:t>, В. Д. Здоровый позвоночник. Лечение нарушений осанки и телосложения, сколиозов, остеохондрозов / В.Д. </a:t>
            </a:r>
            <a:r>
              <a:rPr lang="ru-RU" dirty="0" err="1"/>
              <a:t>Гитт</a:t>
            </a:r>
            <a:r>
              <a:rPr lang="ru-RU" dirty="0"/>
              <a:t>. - М.: Единение, 2010. - 128 c.</a:t>
            </a:r>
          </a:p>
        </p:txBody>
      </p:sp>
    </p:spTree>
    <p:extLst>
      <p:ext uri="{BB962C8B-B14F-4D97-AF65-F5344CB8AC3E}">
        <p14:creationId xmlns:p14="http://schemas.microsoft.com/office/powerpoint/2010/main" val="132047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8001000" cy="1143000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altLang="ru-RU" sz="4000" b="1" smtClean="0">
                <a:solidFill>
                  <a:schemeClr val="bg2"/>
                </a:solidFill>
                <a:latin typeface="Verdana" panose="020B0604030504040204" pitchFamily="34" charset="0"/>
              </a:rPr>
              <a:t>Виды нарушения  осанки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371600"/>
            <a:ext cx="72390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Сколиотическая осанка</a:t>
            </a:r>
          </a:p>
          <a:p>
            <a:pPr eaLnBrk="1" hangingPunct="1">
              <a:lnSpc>
                <a:spcPct val="90000"/>
              </a:lnSpc>
            </a:pPr>
            <a:endParaRPr lang="ru-RU" altLang="ru-RU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Сутулость </a:t>
            </a:r>
          </a:p>
          <a:p>
            <a:pPr eaLnBrk="1" hangingPunct="1">
              <a:lnSpc>
                <a:spcPct val="90000"/>
              </a:lnSpc>
            </a:pPr>
            <a:endParaRPr lang="ru-RU" altLang="ru-RU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Круглая спина</a:t>
            </a:r>
          </a:p>
          <a:p>
            <a:pPr eaLnBrk="1" hangingPunct="1">
              <a:lnSpc>
                <a:spcPct val="90000"/>
              </a:lnSpc>
            </a:pPr>
            <a:endParaRPr lang="ru-RU" altLang="ru-RU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Кругловогнутая спина</a:t>
            </a:r>
          </a:p>
          <a:p>
            <a:pPr eaLnBrk="1" hangingPunct="1">
              <a:lnSpc>
                <a:spcPct val="90000"/>
              </a:lnSpc>
            </a:pPr>
            <a:endParaRPr lang="ru-RU" altLang="ru-RU" b="1" smtClean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ru-RU" altLang="ru-RU" b="1" smtClean="0">
                <a:solidFill>
                  <a:schemeClr val="bg2"/>
                </a:solidFill>
              </a:rPr>
              <a:t>Плосковогнутая спина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устая тень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5744</TotalTime>
  <Words>1330</Words>
  <Application>Microsoft Office PowerPoint</Application>
  <PresentationFormat>Экран (4:3)</PresentationFormat>
  <Paragraphs>358</Paragraphs>
  <Slides>84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84</vt:i4>
      </vt:variant>
    </vt:vector>
  </HeadingPairs>
  <TitlesOfParts>
    <vt:vector size="94" baseType="lpstr">
      <vt:lpstr>Arial</vt:lpstr>
      <vt:lpstr>Calibri</vt:lpstr>
      <vt:lpstr>Corbel</vt:lpstr>
      <vt:lpstr>Eco-VectorCondLight</vt:lpstr>
      <vt:lpstr>Gill Sans MT</vt:lpstr>
      <vt:lpstr>Tahoma</vt:lpstr>
      <vt:lpstr>Times New Roman</vt:lpstr>
      <vt:lpstr>Verdana</vt:lpstr>
      <vt:lpstr>Wingdings</vt:lpstr>
      <vt:lpstr>Badge</vt:lpstr>
      <vt:lpstr>Федеральное государственное бюджетное образовательное                 учреждение высшего профессионального образования        «Красноярский государственный медицинский университет                       имени профессора В. Ф. Войно-Ясенецкого»</vt:lpstr>
      <vt:lpstr>Сколиоз - многоосевая  деформация позвоночного столба, включающая искривление во фронтальной и сагиттальной плоскостях в сочетании с  торсией позвонков. </vt:lpstr>
      <vt:lpstr>Презентация PowerPoint</vt:lpstr>
      <vt:lpstr>Сколиотическая болезнь</vt:lpstr>
      <vt:lpstr>Эпидемиология</vt:lpstr>
      <vt:lpstr>Осанка – пространственная ориентация системы скелета в положении стоя</vt:lpstr>
      <vt:lpstr>Формирование осанки у детей</vt:lpstr>
      <vt:lpstr>Пороки осанки</vt:lpstr>
      <vt:lpstr>Виды нарушения  осанки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 развития  сколиоза</vt:lpstr>
      <vt:lpstr>Презентация PowerPoint</vt:lpstr>
      <vt:lpstr>Виды сколиотических деформаций</vt:lpstr>
      <vt:lpstr>КЛАССИФИКАЦИЯ по этиологии  E. Lonstein, 1995</vt:lpstr>
      <vt:lpstr>Диспластический сколиоз</vt:lpstr>
      <vt:lpstr>Презентация PowerPoint</vt:lpstr>
      <vt:lpstr>КЛАССИФИКАЦИЯ по этиологии  E. Lonstein, 1995</vt:lpstr>
      <vt:lpstr>КЛАССИФИКАЦИЯ по этиологии  E. Lonstein, 1995</vt:lpstr>
      <vt:lpstr>Врожденные сколиозы</vt:lpstr>
      <vt:lpstr>Презентация PowerPoint</vt:lpstr>
      <vt:lpstr>Врожденные сколиозы</vt:lpstr>
      <vt:lpstr>МРТ. Врожденный сколиоз</vt:lpstr>
      <vt:lpstr>КЛАССИФИКАЦИЯ по этиологии  E. Lonstein, 1995</vt:lpstr>
      <vt:lpstr>КЛАССИФИКАЦИЯ по этиологии  E. Lonstein, 1995</vt:lpstr>
      <vt:lpstr>КЛАССИФИКАЦИЯ по этиологии  E. Lonstein, 1995</vt:lpstr>
      <vt:lpstr>КЛАССИФИКАЦИЯ по этиологии  E. Lonstein, 1995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Ранние клинические симптомы сколиотической деформации позвоночника</vt:lpstr>
      <vt:lpstr>Презентация PowerPoint</vt:lpstr>
      <vt:lpstr>Расположение линий туловища</vt:lpstr>
      <vt:lpstr>Презентация PowerPoint</vt:lpstr>
      <vt:lpstr>Wilhelm Conrad Röntgen  </vt:lpstr>
      <vt:lpstr>Рентгенографическое исследование</vt:lpstr>
      <vt:lpstr>Определение первичной и вторичной (компенсаторной) дуги искривления </vt:lpstr>
      <vt:lpstr>Определение угла деформации по методу Cobb.  </vt:lpstr>
      <vt:lpstr>Степень деформации</vt:lpstr>
      <vt:lpstr>Классификация сколиозов по степени деформации В.Д. Чаклин (1965) </vt:lpstr>
      <vt:lpstr>Презентация PowerPoint</vt:lpstr>
      <vt:lpstr>Определение торсии позвонка</vt:lpstr>
      <vt:lpstr>Характеристики сколиотической деформации позвоночника</vt:lpstr>
      <vt:lpstr>Признаки возможного прогрессирования </vt:lpstr>
      <vt:lpstr>Презентация PowerPoint</vt:lpstr>
      <vt:lpstr>Признаки возможного прогрессирования</vt:lpstr>
      <vt:lpstr>Прогрессирование сколиотической деформации за период 1 год</vt:lpstr>
      <vt:lpstr>Баланс туловища</vt:lpstr>
      <vt:lpstr>Компьютерная оптическая топография</vt:lpstr>
      <vt:lpstr>Компьютерная оптическая топография</vt:lpstr>
      <vt:lpstr>Лечение</vt:lpstr>
      <vt:lpstr>Тактика лечения</vt:lpstr>
      <vt:lpstr>Консервативное лечение.  Цель – стабилизация деформации</vt:lpstr>
      <vt:lpstr>Консервативное лечение</vt:lpstr>
      <vt:lpstr>Консервативное лечение</vt:lpstr>
      <vt:lpstr>Методика Катарины Шрот (Германия)  концепция "трехмерного лечения  сколиоза" -ЛФК -дыхательная гимнастика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Показания к оперативному лечению</vt:lpstr>
      <vt:lpstr>Цель оперативного лечения</vt:lpstr>
      <vt:lpstr>Презентация PowerPoint</vt:lpstr>
      <vt:lpstr>Предоперационное планирование</vt:lpstr>
      <vt:lpstr>Предоперационное планирование</vt:lpstr>
      <vt:lpstr>Презентация PowerPoint</vt:lpstr>
      <vt:lpstr>Системы для хирургического лечения</vt:lpstr>
      <vt:lpstr>Презентация PowerPoint</vt:lpstr>
      <vt:lpstr>Edwardo Luque </vt:lpstr>
      <vt:lpstr>CD Horizon</vt:lpstr>
      <vt:lpstr>CD Horizon Eclipse</vt:lpstr>
      <vt:lpstr>HAFS (Hopf Anterior Fixation System)</vt:lpstr>
      <vt:lpstr>Colorado 2</vt:lpstr>
      <vt:lpstr>Презентация PowerPoint</vt:lpstr>
      <vt:lpstr>Презентация PowerPoint</vt:lpstr>
      <vt:lpstr>Презентация PowerPoint</vt:lpstr>
      <vt:lpstr>Осложнения</vt:lpstr>
      <vt:lpstr>Презентация PowerPoint</vt:lpstr>
      <vt:lpstr>Относительные противопоказания  к оперативному лечению</vt:lpstr>
      <vt:lpstr>Список литературы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Учетная запись Майкрософт</cp:lastModifiedBy>
  <cp:revision>126</cp:revision>
  <dcterms:created xsi:type="dcterms:W3CDTF">2008-05-31T18:42:17Z</dcterms:created>
  <dcterms:modified xsi:type="dcterms:W3CDTF">2023-06-21T19:21:39Z</dcterms:modified>
</cp:coreProperties>
</file>