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61" r:id="rId6"/>
    <p:sldId id="289" r:id="rId7"/>
    <p:sldId id="262" r:id="rId8"/>
    <p:sldId id="264" r:id="rId9"/>
    <p:sldId id="288" r:id="rId10"/>
    <p:sldId id="268" r:id="rId11"/>
    <p:sldId id="272" r:id="rId12"/>
    <p:sldId id="283" r:id="rId13"/>
    <p:sldId id="290" r:id="rId14"/>
    <p:sldId id="291" r:id="rId15"/>
    <p:sldId id="296" r:id="rId16"/>
    <p:sldId id="298" r:id="rId17"/>
    <p:sldId id="299" r:id="rId18"/>
    <p:sldId id="297" r:id="rId19"/>
    <p:sldId id="305" r:id="rId20"/>
    <p:sldId id="300" r:id="rId21"/>
    <p:sldId id="301" r:id="rId22"/>
    <p:sldId id="302" r:id="rId23"/>
    <p:sldId id="303" r:id="rId24"/>
    <p:sldId id="292" r:id="rId25"/>
    <p:sldId id="304" r:id="rId26"/>
    <p:sldId id="293" r:id="rId27"/>
    <p:sldId id="287" r:id="rId28"/>
    <p:sldId id="26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074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4E104-81F2-4936-9F3B-B2AD40A93CA9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96A5F-9CE6-4195-82B6-FEFBDF906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3153-5F5D-4224-BD72-9AD418C82F5F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90F5-2AFA-4B2C-8548-3F90CD2CA1A3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141C-A519-4F8F-81CE-15E098770E03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7102-6BBF-4133-8169-2F78E510EE27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059C-8B51-4ACB-93B2-A88256CA020F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58F0-2844-479F-BD3F-EC12E4CF6728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9443-7F7B-492C-98D5-4AB7C2BE39EC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6DE1-FCC7-4018-A352-9A8B5B658AAF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24EB-4BFA-44EA-BD03-D383F8B22D1E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23C4-2BF6-4195-B48A-D5FADF0C2D47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1A22-FF16-4192-81FD-8183CD24251E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8F9CD-3C15-4835-8819-7B4799911429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BFB42-DE0A-4FA9-870A-509E49A7E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Первичный </a:t>
            </a:r>
            <a:r>
              <a:rPr lang="ru-RU" dirty="0" err="1" smtClean="0"/>
              <a:t>билиарный</a:t>
            </a:r>
            <a:r>
              <a:rPr lang="ru-RU" dirty="0" smtClean="0"/>
              <a:t> цирроз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42852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</a:t>
            </a:r>
            <a:r>
              <a:rPr lang="ru-RU" dirty="0" err="1" smtClean="0">
                <a:solidFill>
                  <a:schemeClr val="tx1"/>
                </a:solidFill>
              </a:rPr>
              <a:t>В.Ф.Войно-Ясенецкого</a:t>
            </a:r>
            <a:r>
              <a:rPr lang="ru-RU" dirty="0" smtClean="0">
                <a:solidFill>
                  <a:schemeClr val="tx1"/>
                </a:solidFill>
              </a:rPr>
              <a:t>" Министерства здравоохранения Российской Федерации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Кафедра патологической физиологии им. проф. В.В.Иванова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2256" y="4357694"/>
            <a:ext cx="30917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М.О. Воробьева</a:t>
            </a:r>
          </a:p>
          <a:p>
            <a:r>
              <a:rPr lang="ru-RU" dirty="0" smtClean="0"/>
              <a:t>Группа 302</a:t>
            </a:r>
          </a:p>
          <a:p>
            <a:r>
              <a:rPr lang="ru-RU" dirty="0" smtClean="0"/>
              <a:t>фармацевтический факультет</a:t>
            </a:r>
          </a:p>
          <a:p>
            <a:r>
              <a:rPr lang="ru-RU" dirty="0" smtClean="0"/>
              <a:t>Научный руководитель:</a:t>
            </a:r>
          </a:p>
          <a:p>
            <a:r>
              <a:rPr lang="ru-RU" dirty="0" smtClean="0"/>
              <a:t>Асс. Н.В.Палкина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868" y="6488668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Красноярск, 2016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Клинические проявления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86304" cy="16859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Ранняя стадия: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Кожный зуд;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Повышенная утомляемость;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Сухость глаз.</a:t>
            </a:r>
          </a:p>
          <a:p>
            <a:pPr algn="r"/>
            <a:endParaRPr lang="ru-RU" dirty="0"/>
          </a:p>
        </p:txBody>
      </p:sp>
      <p:pic>
        <p:nvPicPr>
          <p:cNvPr id="20482" name="Picture 2" descr="http://eurodoctor.ru/files/Image/444564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786322"/>
            <a:ext cx="1620515" cy="1083568"/>
          </a:xfrm>
          <a:prstGeom prst="rect">
            <a:avLst/>
          </a:prstGeom>
          <a:noFill/>
        </p:spPr>
      </p:pic>
      <p:pic>
        <p:nvPicPr>
          <p:cNvPr id="20484" name="Picture 4" descr="https://www.smed.ru/userfiles/image/preview_BILIAR%20CIRRHOSIS_X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071810"/>
            <a:ext cx="1948307" cy="1285884"/>
          </a:xfrm>
          <a:prstGeom prst="rect">
            <a:avLst/>
          </a:prstGeom>
          <a:noFill/>
        </p:spPr>
      </p:pic>
      <p:pic>
        <p:nvPicPr>
          <p:cNvPr id="20486" name="Picture 6" descr="https://www.smed.ru/userfiles/image/preview_BIL_CIRR_Jaund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285860"/>
            <a:ext cx="1731828" cy="1143008"/>
          </a:xfrm>
          <a:prstGeom prst="rect">
            <a:avLst/>
          </a:prstGeom>
          <a:noFill/>
        </p:spPr>
      </p:pic>
      <p:pic>
        <p:nvPicPr>
          <p:cNvPr id="20488" name="Picture 8" descr="https://www.smed.ru/userfiles/image/preview_BIL_CIRR_Jaundice%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571744"/>
            <a:ext cx="1571636" cy="10268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6" y="3714752"/>
            <a:ext cx="4401461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ru-RU" sz="2500" dirty="0" smtClean="0"/>
              <a:t>Поздняя стадия: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500" dirty="0" smtClean="0"/>
              <a:t>Асцит;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500" dirty="0" smtClean="0"/>
              <a:t>Сосудистые звездочки;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500" dirty="0" err="1" smtClean="0"/>
              <a:t>Ксантелазмы</a:t>
            </a:r>
            <a:r>
              <a:rPr lang="ru-RU" sz="2500" dirty="0" smtClean="0"/>
              <a:t>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500" dirty="0" smtClean="0"/>
              <a:t>Желтуха;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500" dirty="0" smtClean="0"/>
              <a:t>Кольцо </a:t>
            </a:r>
            <a:r>
              <a:rPr lang="ru-RU" sz="2500" dirty="0" err="1" smtClean="0"/>
              <a:t>Кайзера-Флейшера</a:t>
            </a:r>
            <a:endParaRPr lang="ru-RU" sz="2500" dirty="0" smtClean="0"/>
          </a:p>
          <a:p>
            <a:endParaRPr lang="ru-RU" sz="2500" dirty="0"/>
          </a:p>
        </p:txBody>
      </p:sp>
      <p:pic>
        <p:nvPicPr>
          <p:cNvPr id="20490" name="Picture 10" descr="http://cdn.agilitycms.com/canadian-journal-of-diagnosis/Images/Articles/2014/02-February2014/WYDx/Figure-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29" y="5143512"/>
            <a:ext cx="1819471" cy="1214446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Диагноз подтверждается, если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Пациент (чаще женщины 40—60 лет) жалуется на кожный зуд, повышенную утомляемость, чувство дискомфорта в правом верхнем квадранте живота.</a:t>
            </a:r>
          </a:p>
          <a:p>
            <a:r>
              <a:rPr lang="ru-RU" dirty="0" smtClean="0"/>
              <a:t>Признаки </a:t>
            </a:r>
            <a:r>
              <a:rPr lang="ru-RU" dirty="0" err="1" smtClean="0"/>
              <a:t>холестаза</a:t>
            </a:r>
            <a:r>
              <a:rPr lang="ru-RU" dirty="0" smtClean="0"/>
              <a:t>, наличие отеков и асцита, </a:t>
            </a:r>
            <a:r>
              <a:rPr lang="ru-RU" dirty="0" err="1" smtClean="0"/>
              <a:t>гепатомегалия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Кровотечения из </a:t>
            </a:r>
            <a:r>
              <a:rPr lang="ru-RU" dirty="0" err="1" smtClean="0"/>
              <a:t>варикозно-расширенных</a:t>
            </a:r>
            <a:r>
              <a:rPr lang="ru-RU" dirty="0" smtClean="0"/>
              <a:t> вен.</a:t>
            </a:r>
          </a:p>
          <a:p>
            <a:r>
              <a:rPr lang="ru-RU" dirty="0" smtClean="0"/>
              <a:t>Показатели щелочной фосфатазы и гамма-глутамилтранспептидазы – повышены в 3-4 раза(значения </a:t>
            </a:r>
            <a:r>
              <a:rPr lang="ru-RU" dirty="0" err="1" smtClean="0"/>
              <a:t>АлАТ</a:t>
            </a:r>
            <a:r>
              <a:rPr lang="ru-RU" dirty="0" smtClean="0"/>
              <a:t> и </a:t>
            </a:r>
            <a:r>
              <a:rPr lang="ru-RU" dirty="0" err="1" smtClean="0"/>
              <a:t>АсАТ</a:t>
            </a:r>
            <a:r>
              <a:rPr lang="ru-RU" dirty="0" smtClean="0"/>
              <a:t> повышаются незначительно).</a:t>
            </a:r>
          </a:p>
          <a:p>
            <a:r>
              <a:rPr lang="ru-RU" dirty="0" err="1" smtClean="0"/>
              <a:t>Антимитохондриальные</a:t>
            </a:r>
            <a:r>
              <a:rPr lang="ru-RU" dirty="0" smtClean="0"/>
              <a:t> антитела (АМА) в сыворотке крови. </a:t>
            </a:r>
          </a:p>
          <a:p>
            <a:r>
              <a:rPr lang="ru-RU" dirty="0" smtClean="0"/>
              <a:t>Гистологические изменения ткани </a:t>
            </a:r>
            <a:r>
              <a:rPr lang="ru-RU" dirty="0" err="1" smtClean="0"/>
              <a:t>печени-при</a:t>
            </a:r>
            <a:r>
              <a:rPr lang="ru-RU" dirty="0" smtClean="0"/>
              <a:t> биопсии.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Терапия.</a:t>
            </a:r>
            <a:r>
              <a:rPr lang="ru-RU" b="1" dirty="0" smtClean="0"/>
              <a:t> </a:t>
            </a:r>
            <a:r>
              <a:rPr lang="ru-RU" dirty="0" err="1" smtClean="0"/>
              <a:t>Немедикаментозные</a:t>
            </a:r>
            <a:r>
              <a:rPr lang="ru-RU" dirty="0" smtClean="0"/>
              <a:t> мероприятия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1"/>
            <a:ext cx="7829576" cy="332899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Изменения образа жизни:</a:t>
            </a:r>
          </a:p>
          <a:p>
            <a:r>
              <a:rPr lang="ru-RU" dirty="0" smtClean="0"/>
              <a:t>Активное лечение сопутствующих инфекций; показано профилактическое назначение антибиотиков при проведении любых инструментальных манипуляций (лечение у стоматолога, лапароскопия, катетеризация). При малейших признаках декомпенсации рекомендован постельный режим и стационарное лечение.</a:t>
            </a:r>
          </a:p>
          <a:p>
            <a:r>
              <a:rPr lang="ru-RU" dirty="0" smtClean="0"/>
              <a:t>Запрещается проведение нагрузочных исследований, бальнеологических и физиотерапевтических процедур, инсоляций.</a:t>
            </a:r>
          </a:p>
          <a:p>
            <a:r>
              <a:rPr lang="ru-RU" dirty="0" smtClean="0"/>
              <a:t>Пациентам с хроническими заболеваниями печени рекомендуется вакцинация от гепатита А, В, пневмококковой инфекции и гриппа.</a:t>
            </a:r>
          </a:p>
          <a:p>
            <a:r>
              <a:rPr lang="ru-RU" dirty="0" smtClean="0"/>
              <a:t>Специальная диета.</a:t>
            </a:r>
          </a:p>
          <a:p>
            <a:r>
              <a:rPr lang="ru-RU" dirty="0" smtClean="0"/>
              <a:t>Физическая активность;</a:t>
            </a:r>
          </a:p>
          <a:p>
            <a:r>
              <a:rPr lang="ru-RU" dirty="0" smtClean="0"/>
              <a:t>Ограничение приема лекарственных препаратов.</a:t>
            </a:r>
          </a:p>
          <a:p>
            <a:r>
              <a:rPr lang="ru-RU" dirty="0" smtClean="0"/>
              <a:t>Рекомендуется также максимально ограничить применение лекарственных трав и </a:t>
            </a:r>
            <a:r>
              <a:rPr lang="ru-RU" dirty="0" err="1" smtClean="0"/>
              <a:t>БАДов</a:t>
            </a:r>
            <a:r>
              <a:rPr lang="ru-RU" dirty="0" smtClean="0"/>
              <a:t> к пище.</a:t>
            </a:r>
          </a:p>
          <a:p>
            <a:endParaRPr lang="ru-RU" dirty="0"/>
          </a:p>
        </p:txBody>
      </p:sp>
      <p:pic>
        <p:nvPicPr>
          <p:cNvPr id="16386" name="Picture 2" descr="https://24doctor.info/wp-content/uploads/2016/03/vred_al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643446"/>
            <a:ext cx="2697117" cy="2022838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Терапия. Медикаментозное лечение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Урсодезоксихолевая</a:t>
            </a:r>
            <a:r>
              <a:rPr lang="ru-RU" dirty="0" smtClean="0"/>
              <a:t> кислота</a:t>
            </a:r>
            <a:endParaRPr lang="ru-RU" dirty="0"/>
          </a:p>
        </p:txBody>
      </p:sp>
      <p:pic>
        <p:nvPicPr>
          <p:cNvPr id="46082" name="Picture 2" descr="http://solapteka.ru/images/stories/virtuemart/product/818dc67dd36e7ea328386329cc5b96e4_7e3123954f815b27e483e26e20be240d_146047626753_80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3116"/>
            <a:ext cx="2786082" cy="2786082"/>
          </a:xfrm>
          <a:prstGeom prst="rect">
            <a:avLst/>
          </a:prstGeom>
          <a:noFill/>
        </p:spPr>
      </p:pic>
      <p:pic>
        <p:nvPicPr>
          <p:cNvPr id="46086" name="Picture 6" descr="http://apkiwi.ru/UserFiles/Image/img51484_32633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500306"/>
            <a:ext cx="2485954" cy="19685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71538" y="4357694"/>
            <a:ext cx="26900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12–15 мг/кг/сутки </a:t>
            </a:r>
          </a:p>
          <a:p>
            <a:r>
              <a:rPr lang="ru-RU" sz="1400" dirty="0" smtClean="0"/>
              <a:t>По капсуле 3 раза в день-</a:t>
            </a:r>
          </a:p>
          <a:p>
            <a:r>
              <a:rPr lang="ru-RU" sz="1400" dirty="0" smtClean="0"/>
              <a:t>от 6 месяцев до нескольких лет 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4572008"/>
            <a:ext cx="32861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10–15 мг/кг/сутки </a:t>
            </a:r>
          </a:p>
          <a:p>
            <a:r>
              <a:rPr lang="ru-RU" sz="1400" dirty="0" smtClean="0"/>
              <a:t>По 1-3 капсулы в два-три </a:t>
            </a:r>
            <a:r>
              <a:rPr lang="ru-RU" sz="1400" dirty="0" err="1" smtClean="0"/>
              <a:t>приема-первые</a:t>
            </a:r>
            <a:r>
              <a:rPr lang="ru-RU" sz="1400" dirty="0" smtClean="0"/>
              <a:t> три месяца. После улучшения функциональных показателей печени суточную дозу можно применять 1 раз, вечером. Продолжительность курса лечения не ограничена.</a:t>
            </a:r>
            <a:endParaRPr lang="ru-RU" sz="14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Терапия. Медикаментозное 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r>
              <a:rPr lang="ru-RU" dirty="0" err="1" smtClean="0"/>
              <a:t>Иммуносупрессанты</a:t>
            </a:r>
            <a:endParaRPr lang="ru-RU" dirty="0"/>
          </a:p>
        </p:txBody>
      </p:sp>
      <p:pic>
        <p:nvPicPr>
          <p:cNvPr id="56322" name="Picture 2" descr="http://med-shkola.ru/wp-content/uploads/2013/12/Metotreks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2686090" cy="2487553"/>
          </a:xfrm>
          <a:prstGeom prst="rect">
            <a:avLst/>
          </a:prstGeom>
          <a:noFill/>
        </p:spPr>
      </p:pic>
      <p:pic>
        <p:nvPicPr>
          <p:cNvPr id="56324" name="Picture 4" descr="http://www.psoriazo.ru/wp-content/uploads/2016/03/%D0%A2%D0%B0%D0%B1%D0%BB%D0%B5%D1%82%D0%BA%D0%B8-%D0%9C%D0%B5%D1%82%D0%BE%D1%82%D1%80%D0%B5%D0%BA%D1%81%D0%B0%D1%82-%D0%AD%D0%B1%D0%B5%D0%B2%D0%B5-%D0%BE%D1%82-%D0%BF%D1%81%D0%BE%D1%80%D0%B8%D0%B0%D0%B7%D0%B0.jpg?x332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572008"/>
            <a:ext cx="3262282" cy="2079705"/>
          </a:xfrm>
          <a:prstGeom prst="rect">
            <a:avLst/>
          </a:prstGeom>
          <a:noFill/>
        </p:spPr>
      </p:pic>
      <p:pic>
        <p:nvPicPr>
          <p:cNvPr id="56326" name="Picture 6" descr="http://img3.board.com.ua/a/2003103470/wm/2-prodam-ekoral-tsiklospor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5214950"/>
            <a:ext cx="2640349" cy="1353694"/>
          </a:xfrm>
          <a:prstGeom prst="rect">
            <a:avLst/>
          </a:prstGeom>
          <a:noFill/>
        </p:spPr>
      </p:pic>
      <p:pic>
        <p:nvPicPr>
          <p:cNvPr id="56328" name="Picture 8" descr="http://mysymptoms.ru/uploads/mediums/medications/2015_03/ciklosporin_28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928934"/>
            <a:ext cx="3167060" cy="2105668"/>
          </a:xfrm>
          <a:prstGeom prst="rect">
            <a:avLst/>
          </a:prstGeom>
          <a:noFill/>
        </p:spPr>
      </p:pic>
      <p:pic>
        <p:nvPicPr>
          <p:cNvPr id="56330" name="Picture 10" descr="http://moskovskaya-medicina.ru/sites/default/files/ciklosporin-geks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1285860"/>
            <a:ext cx="2413112" cy="162080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4286256"/>
            <a:ext cx="4592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Применяются внутрь, в дозе 15 мг в неделю.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85776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Применяются внутрь в дозе 3 мг/кг/</a:t>
            </a:r>
            <a:r>
              <a:rPr lang="ru-RU" sz="1400" dirty="0" err="1" smtClean="0"/>
              <a:t>сут</a:t>
            </a:r>
            <a:r>
              <a:rPr lang="ru-RU" sz="1400" dirty="0" smtClean="0"/>
              <a:t> (в 2 приема).</a:t>
            </a:r>
            <a:endParaRPr lang="ru-RU" sz="14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Терапия. Медикаментозное 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4757742" cy="1257296"/>
          </a:xfrm>
        </p:spPr>
        <p:txBody>
          <a:bodyPr>
            <a:normAutofit/>
          </a:bodyPr>
          <a:lstStyle/>
          <a:p>
            <a:r>
              <a:rPr lang="ru-RU" dirty="0" smtClean="0"/>
              <a:t>Противовоспалительная терапия</a:t>
            </a:r>
            <a:endParaRPr lang="ru-RU" dirty="0"/>
          </a:p>
        </p:txBody>
      </p:sp>
      <p:pic>
        <p:nvPicPr>
          <p:cNvPr id="51202" name="Picture 2" descr="http://vrachfree.ru/images/lekarstva/prednizo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496"/>
            <a:ext cx="3809960" cy="2586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6314" y="1357298"/>
            <a:ext cx="39903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Лечение нарушений </a:t>
            </a:r>
          </a:p>
          <a:p>
            <a:r>
              <a:rPr lang="ru-RU" sz="3200" dirty="0" smtClean="0"/>
              <a:t>метаболизма меди</a:t>
            </a:r>
            <a:endParaRPr lang="ru-RU" sz="3200" dirty="0"/>
          </a:p>
        </p:txBody>
      </p:sp>
      <p:pic>
        <p:nvPicPr>
          <p:cNvPr id="51204" name="Picture 4" descr="http://mastersoul.ru/p/N1346226073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714620"/>
            <a:ext cx="2500330" cy="25003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5214950"/>
            <a:ext cx="4214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Внутрь в дозе 30 мг/</a:t>
            </a:r>
            <a:r>
              <a:rPr lang="ru-RU" sz="1400" dirty="0" err="1" smtClean="0"/>
              <a:t>сут</a:t>
            </a:r>
            <a:r>
              <a:rPr lang="ru-RU" sz="1400" dirty="0" smtClean="0"/>
              <a:t>. В течение 8 недель доза снижается до поддерживающей- 10 мг/</a:t>
            </a:r>
            <a:r>
              <a:rPr lang="ru-RU" sz="1400" dirty="0" err="1" smtClean="0"/>
              <a:t>сут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42926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Применяется внутрь, натощак (не следует принимать пищу за 1,5 ч до и после приема). Взрослым назначается </a:t>
            </a:r>
            <a:r>
              <a:rPr lang="ru-RU" sz="1400" dirty="0" err="1" smtClean="0"/>
              <a:t>c</a:t>
            </a:r>
            <a:r>
              <a:rPr lang="ru-RU" sz="1400" dirty="0" smtClean="0"/>
              <a:t> постепенным увеличением дозы с 250 мг/</a:t>
            </a:r>
            <a:r>
              <a:rPr lang="ru-RU" sz="1400" dirty="0" err="1" smtClean="0"/>
              <a:t>сут</a:t>
            </a:r>
            <a:r>
              <a:rPr lang="ru-RU" sz="1400" dirty="0" smtClean="0"/>
              <a:t> (до 2 г в день). Доза делится на 4 приема. Увеличение дозы производится на 250 мг в неделю.</a:t>
            </a:r>
            <a:endParaRPr lang="ru-RU" sz="1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Терапия. Медикаментозное 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Колестирамин</a:t>
            </a:r>
            <a:endParaRPr lang="ru-RU" dirty="0"/>
          </a:p>
        </p:txBody>
      </p:sp>
      <p:pic>
        <p:nvPicPr>
          <p:cNvPr id="49154" name="Picture 2" descr="http://admin.okdoc.com.ua/medias_medicines/holestira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71744"/>
            <a:ext cx="3714776" cy="26432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57818" y="1571612"/>
            <a:ext cx="2341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err="1" smtClean="0"/>
              <a:t>Холестипол</a:t>
            </a:r>
            <a:endParaRPr lang="ru-RU" sz="3200" dirty="0"/>
          </a:p>
        </p:txBody>
      </p:sp>
      <p:pic>
        <p:nvPicPr>
          <p:cNvPr id="49156" name="Picture 4" descr="http://d4fuqqd5l3dbz.cloudfront.net/products/tms/Package_18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571744"/>
            <a:ext cx="3800584" cy="264320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5257562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Назначается в дозе 4 мг (смешанным с водой) во время или после еды; суточная доза составляет 12-16 мг. Следует принимать за 1,5 ч до или после приема других препаратов во избежание неспецифического связывания и уменьшения их абсорбции в кишечнике. При уменьшении зуда дозу </a:t>
            </a:r>
            <a:r>
              <a:rPr lang="ru-RU" sz="1400" dirty="0" err="1" smtClean="0"/>
              <a:t>колестирамина</a:t>
            </a:r>
            <a:r>
              <a:rPr lang="ru-RU" sz="1400" dirty="0" smtClean="0"/>
              <a:t> необходимо снизить до минимальной.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550070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Назначается внутрь: в гранулах - в дозе 5-30 мг/</a:t>
            </a:r>
            <a:r>
              <a:rPr lang="ru-RU" sz="1400" dirty="0" err="1" smtClean="0"/>
              <a:t>сут</a:t>
            </a:r>
            <a:r>
              <a:rPr lang="ru-RU" sz="1400" dirty="0" smtClean="0"/>
              <a:t> (2-4р в день), постепенно повышая ее каждые 1-2 месяца на 5 г; в таблетках по 2-16 мг/</a:t>
            </a:r>
            <a:r>
              <a:rPr lang="ru-RU" sz="1400" dirty="0" err="1" smtClean="0"/>
              <a:t>сут</a:t>
            </a:r>
            <a:r>
              <a:rPr lang="ru-RU" sz="1400" dirty="0" smtClean="0"/>
              <a:t> в начале лечения, повышая дозу на 2 г каждые 1-2 месяца.</a:t>
            </a:r>
            <a:endParaRPr lang="ru-RU" sz="14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Терапия. Медикаментозное лечение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428792" y="1500174"/>
            <a:ext cx="4929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buFont typeface="Arial" pitchFamily="34" charset="0"/>
              <a:buChar char="•"/>
            </a:pPr>
            <a:r>
              <a:rPr lang="ru-RU" sz="3200" dirty="0" err="1" smtClean="0"/>
              <a:t>Рифампицин</a:t>
            </a:r>
            <a:endParaRPr lang="ru-RU" sz="3200" dirty="0"/>
          </a:p>
        </p:txBody>
      </p:sp>
      <p:pic>
        <p:nvPicPr>
          <p:cNvPr id="48130" name="Picture 2" descr="http://www.davajka.com.ua/images/ogo/20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357430"/>
            <a:ext cx="3731583" cy="2643206"/>
          </a:xfrm>
          <a:prstGeom prst="rect">
            <a:avLst/>
          </a:prstGeom>
          <a:noFill/>
        </p:spPr>
      </p:pic>
      <p:pic>
        <p:nvPicPr>
          <p:cNvPr id="48132" name="Picture 4" descr="https://apteka-zurich.com/image/cache/0-40000/rimactan-kaps-300-mg-8-stk-800x800-256x2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285992"/>
            <a:ext cx="2928958" cy="292895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5984" y="52863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Применяются внутрь в дозе 600 мг/</a:t>
            </a:r>
            <a:r>
              <a:rPr lang="ru-RU" dirty="0" err="1" smtClean="0"/>
              <a:t>сут</a:t>
            </a:r>
            <a:r>
              <a:rPr lang="ru-RU" dirty="0" smtClean="0"/>
              <a:t>  2 </a:t>
            </a:r>
            <a:r>
              <a:rPr lang="ru-RU" dirty="0" err="1" smtClean="0"/>
              <a:t>р</a:t>
            </a:r>
            <a:r>
              <a:rPr lang="ru-RU" dirty="0" smtClean="0"/>
              <a:t>/день. ежедневно или 2–3 раза в течение каждой недели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Терапия. Медикаментозное 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286808" cy="4525963"/>
          </a:xfrm>
        </p:spPr>
        <p:txBody>
          <a:bodyPr/>
          <a:lstStyle/>
          <a:p>
            <a:r>
              <a:rPr lang="ru-RU" dirty="0" smtClean="0"/>
              <a:t>Лечение кожного зуда. Антигистаминные препараты</a:t>
            </a:r>
            <a:endParaRPr lang="ru-RU" dirty="0"/>
          </a:p>
        </p:txBody>
      </p:sp>
      <p:pic>
        <p:nvPicPr>
          <p:cNvPr id="50180" name="Picture 4" descr="http://www.zdravzona.ru/upload/iblock/18c/18cd2d088df0db6e36d777eb8982da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214686"/>
            <a:ext cx="3000396" cy="1643074"/>
          </a:xfrm>
          <a:prstGeom prst="rect">
            <a:avLst/>
          </a:prstGeom>
          <a:noFill/>
        </p:spPr>
      </p:pic>
      <p:pic>
        <p:nvPicPr>
          <p:cNvPr id="50182" name="Picture 6" descr="http://unpictures.ru/images/782667_gidroksiz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143248"/>
            <a:ext cx="2571768" cy="171573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71736" y="5429264"/>
            <a:ext cx="3537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Внутрь, в дозе 25-100 мг 2-4 </a:t>
            </a:r>
            <a:r>
              <a:rPr lang="ru-RU" dirty="0" err="1" smtClean="0"/>
              <a:t>р</a:t>
            </a:r>
            <a:r>
              <a:rPr lang="ru-RU" dirty="0" smtClean="0"/>
              <a:t>/</a:t>
            </a:r>
            <a:r>
              <a:rPr lang="ru-RU" dirty="0" err="1" smtClean="0"/>
              <a:t>сут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Хирургическое 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5043510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Трансюгулярное </a:t>
            </a:r>
            <a:r>
              <a:rPr lang="ru-RU" dirty="0" err="1" smtClean="0"/>
              <a:t>интрапеченочное</a:t>
            </a:r>
            <a:r>
              <a:rPr lang="ru-RU" dirty="0" smtClean="0"/>
              <a:t> </a:t>
            </a:r>
            <a:r>
              <a:rPr lang="ru-RU" dirty="0" err="1" smtClean="0"/>
              <a:t>портосистемное</a:t>
            </a:r>
            <a:r>
              <a:rPr lang="ru-RU" dirty="0" smtClean="0"/>
              <a:t> шунтирование .</a:t>
            </a:r>
          </a:p>
          <a:p>
            <a:pPr>
              <a:buNone/>
            </a:pPr>
            <a:r>
              <a:rPr lang="ru-RU" dirty="0" smtClean="0"/>
              <a:t>Эта процедура проводится при частых кровотечениях из </a:t>
            </a:r>
            <a:r>
              <a:rPr lang="ru-RU" dirty="0" err="1" smtClean="0"/>
              <a:t>варикозно-расширенных</a:t>
            </a:r>
            <a:r>
              <a:rPr lang="ru-RU" dirty="0" smtClean="0"/>
              <a:t> вен пищевода. </a:t>
            </a:r>
            <a:r>
              <a:rPr lang="ru-RU" dirty="0" err="1" smtClean="0"/>
              <a:t>Портосистемное</a:t>
            </a:r>
            <a:r>
              <a:rPr lang="ru-RU" dirty="0" smtClean="0"/>
              <a:t> шунтирование приводит к быстрой декомпрессии портальной системы, может значительно уменьшить асцит 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Трансплантация печени .</a:t>
            </a:r>
          </a:p>
          <a:p>
            <a:pPr>
              <a:buNone/>
            </a:pPr>
            <a:r>
              <a:rPr lang="ru-RU" dirty="0" smtClean="0"/>
              <a:t>Однолетняя выживаемость после трансплантации печени составляет &gt;90 %; 5-летняя &gt;80 %; 10-летняя - 65%.</a:t>
            </a:r>
          </a:p>
          <a:p>
            <a:pPr>
              <a:buNone/>
            </a:pPr>
            <a:r>
              <a:rPr lang="ru-RU" dirty="0" smtClean="0"/>
              <a:t>АМА могут обнаруживаться в крови пациентов и после трансплантации. </a:t>
            </a:r>
            <a:r>
              <a:rPr lang="ru-RU" dirty="0" err="1" smtClean="0"/>
              <a:t>Рецидивирование</a:t>
            </a:r>
            <a:r>
              <a:rPr lang="ru-RU" dirty="0" smtClean="0"/>
              <a:t> первичного </a:t>
            </a:r>
            <a:r>
              <a:rPr lang="ru-RU" dirty="0" err="1" smtClean="0"/>
              <a:t>билиарного</a:t>
            </a:r>
            <a:r>
              <a:rPr lang="ru-RU" dirty="0" smtClean="0"/>
              <a:t> цирроза в течение первых нескольких лет после операции наблюдается у 15% больных; через 10 лет этот показатель повышается до 30%.</a:t>
            </a:r>
          </a:p>
          <a:p>
            <a:pPr>
              <a:buNone/>
            </a:pPr>
            <a:r>
              <a:rPr lang="ru-RU" dirty="0" smtClean="0"/>
              <a:t>Рецидив первичного </a:t>
            </a:r>
            <a:r>
              <a:rPr lang="ru-RU" dirty="0" err="1" smtClean="0"/>
              <a:t>билиарного</a:t>
            </a:r>
            <a:r>
              <a:rPr lang="ru-RU" dirty="0" smtClean="0"/>
              <a:t> цирроза после трансплантации печени: визуализируется </a:t>
            </a:r>
            <a:r>
              <a:rPr lang="ru-RU" dirty="0" err="1" smtClean="0"/>
              <a:t>перипортальный</a:t>
            </a:r>
            <a:r>
              <a:rPr lang="ru-RU" dirty="0" smtClean="0"/>
              <a:t> фиброз и поражение желчных протоков.</a:t>
            </a:r>
          </a:p>
          <a:p>
            <a:endParaRPr lang="ru-RU" dirty="0"/>
          </a:p>
        </p:txBody>
      </p:sp>
      <p:pic>
        <p:nvPicPr>
          <p:cNvPr id="61442" name="Picture 2" descr="http://img.slidespace.ru/2013/10/08/29590/1_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500174"/>
            <a:ext cx="2833707" cy="2071702"/>
          </a:xfrm>
          <a:prstGeom prst="rect">
            <a:avLst/>
          </a:prstGeom>
          <a:noFill/>
        </p:spPr>
      </p:pic>
      <p:pic>
        <p:nvPicPr>
          <p:cNvPr id="61444" name="Picture 4" descr="http://gepatitgplus.ru/articles/wp-content/uploads/2016/10/74965356-podgotovka-bolnogo-v-transplantacii-peche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286256"/>
            <a:ext cx="3267068" cy="196170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Введение;</a:t>
            </a:r>
          </a:p>
          <a:p>
            <a:r>
              <a:rPr lang="ru-RU" dirty="0" smtClean="0"/>
              <a:t>Постановка цели и задач исследования;</a:t>
            </a:r>
          </a:p>
          <a:p>
            <a:r>
              <a:rPr lang="ru-RU" dirty="0" smtClean="0"/>
              <a:t>Этиология и патогенез ПБЖ;</a:t>
            </a:r>
          </a:p>
          <a:p>
            <a:r>
              <a:rPr lang="ru-RU" dirty="0" smtClean="0"/>
              <a:t>Клинические проявления и диагностика;</a:t>
            </a:r>
          </a:p>
          <a:p>
            <a:r>
              <a:rPr lang="ru-RU" dirty="0" smtClean="0"/>
              <a:t>Фармакотерапия ПБЖ;</a:t>
            </a:r>
          </a:p>
          <a:p>
            <a:r>
              <a:rPr lang="ru-RU" dirty="0" smtClean="0"/>
              <a:t>Осложнения при ПБЖ;</a:t>
            </a:r>
          </a:p>
          <a:p>
            <a:r>
              <a:rPr lang="ru-RU" dirty="0" smtClean="0"/>
              <a:t>Профилактика;</a:t>
            </a:r>
          </a:p>
          <a:p>
            <a:r>
              <a:rPr lang="ru-RU" dirty="0" smtClean="0"/>
              <a:t>Заключение;</a:t>
            </a:r>
          </a:p>
          <a:p>
            <a:r>
              <a:rPr lang="ru-RU" dirty="0" smtClean="0"/>
              <a:t>Список литературы.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 осложнений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Поливитаминная недостаточность</a:t>
            </a:r>
            <a:endParaRPr lang="ru-RU" dirty="0"/>
          </a:p>
        </p:txBody>
      </p:sp>
      <p:pic>
        <p:nvPicPr>
          <p:cNvPr id="60418" name="Picture 2" descr="http://drugfinder.ru/wp-content/uploads/fitomenadion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2428868"/>
            <a:ext cx="3333750" cy="2038350"/>
          </a:xfrm>
          <a:prstGeom prst="rect">
            <a:avLst/>
          </a:prstGeom>
          <a:noFill/>
        </p:spPr>
      </p:pic>
      <p:pic>
        <p:nvPicPr>
          <p:cNvPr id="60420" name="Picture 4" descr="http://dolgojit.net/images/stories1/lekarstva/retino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285992"/>
            <a:ext cx="2286000" cy="1905000"/>
          </a:xfrm>
          <a:prstGeom prst="rect">
            <a:avLst/>
          </a:prstGeom>
          <a:noFill/>
        </p:spPr>
      </p:pic>
      <p:pic>
        <p:nvPicPr>
          <p:cNvPr id="60422" name="Picture 6" descr="http://3.imimg.com/data3/MI/VT/MY-7604993/cholecalciferol-soft-gelation-capsules-250x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476750"/>
            <a:ext cx="2381250" cy="23812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43240" y="2428868"/>
            <a:ext cx="30003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Назначается в/м витамин А (ретинол) по 1 млн. ЕД и витамин К (фитоменадион) по 10 мг. При дефиците витамина Е пациентам проводится заместительная терапия (по 100 мг 2 раза/</a:t>
            </a:r>
            <a:r>
              <a:rPr lang="ru-RU" sz="1400" dirty="0" err="1" smtClean="0"/>
              <a:t>сут</a:t>
            </a:r>
            <a:r>
              <a:rPr lang="ru-RU" sz="1400" dirty="0" smtClean="0"/>
              <a:t>). Рекомендуется назначение витамина D (холекальциферол) по 50 000 ЕД 1-2 раза в неделю.</a:t>
            </a:r>
            <a:endParaRPr lang="ru-RU" sz="1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 осложнений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Остеопороз</a:t>
            </a:r>
            <a:endParaRPr lang="ru-RU" dirty="0" smtClean="0"/>
          </a:p>
        </p:txBody>
      </p:sp>
      <p:pic>
        <p:nvPicPr>
          <p:cNvPr id="59394" name="Picture 2" descr="http://vrachfree.ru/images/lekarstva/vitamin-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428868"/>
            <a:ext cx="2657349" cy="3762806"/>
          </a:xfrm>
          <a:prstGeom prst="rect">
            <a:avLst/>
          </a:prstGeom>
          <a:noFill/>
        </p:spPr>
      </p:pic>
      <p:pic>
        <p:nvPicPr>
          <p:cNvPr id="59396" name="Picture 4" descr="http://dolgo-jv.ru/wp-content/uploads/2015/10/Raloxifene_Low-Res_PackShot-300x1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736"/>
            <a:ext cx="3690963" cy="2214578"/>
          </a:xfrm>
          <a:prstGeom prst="rect">
            <a:avLst/>
          </a:prstGeom>
          <a:noFill/>
        </p:spPr>
      </p:pic>
      <p:pic>
        <p:nvPicPr>
          <p:cNvPr id="59398" name="Picture 6" descr="http://www.zdorovieinfo.ru/upload/images/480x277_pro_edu_07042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214818"/>
            <a:ext cx="3214678" cy="18551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592933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Рекомендуется назначение витамина D по 50 000 ЕД 1-2 раза в неделю.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62116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В/</a:t>
            </a:r>
            <a:r>
              <a:rPr lang="ru-RU" sz="1400" dirty="0" err="1" smtClean="0"/>
              <a:t>в</a:t>
            </a:r>
            <a:r>
              <a:rPr lang="ru-RU" sz="1400" dirty="0" smtClean="0"/>
              <a:t> </a:t>
            </a:r>
            <a:r>
              <a:rPr lang="ru-RU" sz="1400" dirty="0" err="1" smtClean="0"/>
              <a:t>инфузионно</a:t>
            </a:r>
            <a:r>
              <a:rPr lang="ru-RU" sz="1400" dirty="0" smtClean="0"/>
              <a:t>, </a:t>
            </a:r>
            <a:r>
              <a:rPr lang="ru-RU" sz="1400" dirty="0" err="1" smtClean="0"/>
              <a:t>в</a:t>
            </a:r>
            <a:r>
              <a:rPr lang="ru-RU" sz="1400" dirty="0" smtClean="0"/>
              <a:t> течение не менее, чем 15 мин. Рекомендуемая доза — 5 мг 1 раз в год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3571876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Внутрь, по 60 мг в день, длительно (можно сочетать с препаратами кальция).</a:t>
            </a:r>
            <a:endParaRPr lang="ru-RU" sz="14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 осложнений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Гипотиреодизм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8370" name="Picture 2" descr="http://madam-sekret.ru/wp-content/uploads/2014/02/l-tiroksin-dlya-pohude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714620"/>
            <a:ext cx="3138468" cy="20939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5429264"/>
            <a:ext cx="5857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Внутрь, </a:t>
            </a:r>
            <a:r>
              <a:rPr lang="ru-RU" sz="1400" dirty="0" err="1" smtClean="0"/>
              <a:t>наощак</a:t>
            </a:r>
            <a:r>
              <a:rPr lang="ru-RU" sz="1400" dirty="0" smtClean="0"/>
              <a:t>, не менее чем за 30 мин до завтрака. Суточную дозу препарата устанавливают и контролируют индивидуально на основании лабораторных и клинических данных обследования.</a:t>
            </a:r>
            <a:endParaRPr lang="ru-RU" sz="1400" dirty="0"/>
          </a:p>
        </p:txBody>
      </p:sp>
      <p:pic>
        <p:nvPicPr>
          <p:cNvPr id="58372" name="Picture 4" descr="http://www.apteka-24h.ru/img/_big_foto/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357430"/>
            <a:ext cx="2500330" cy="250033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 осложнений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Нарушения моторики пищевода</a:t>
            </a:r>
            <a:endParaRPr lang="ru-RU" dirty="0"/>
          </a:p>
        </p:txBody>
      </p:sp>
      <p:pic>
        <p:nvPicPr>
          <p:cNvPr id="57346" name="Picture 2" descr="http://www.syl.ru/misc/i/ai/161402/572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500306"/>
            <a:ext cx="2295788" cy="1951420"/>
          </a:xfrm>
          <a:prstGeom prst="rect">
            <a:avLst/>
          </a:prstGeom>
          <a:noFill/>
        </p:spPr>
      </p:pic>
      <p:pic>
        <p:nvPicPr>
          <p:cNvPr id="57348" name="Picture 4" descr="http://www.imho24.ru/upload/iblock/17c/17c0e38f864ede120bc9fbbb33284e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357430"/>
            <a:ext cx="2857500" cy="2857500"/>
          </a:xfrm>
          <a:prstGeom prst="rect">
            <a:avLst/>
          </a:prstGeom>
          <a:noFill/>
        </p:spPr>
      </p:pic>
      <p:pic>
        <p:nvPicPr>
          <p:cNvPr id="57350" name="Picture 6" descr="http://aptprice.ru/img/geviskon-suspenziya-300-ml-myatna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571876"/>
            <a:ext cx="2524098" cy="25240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71670" y="6550223"/>
            <a:ext cx="64293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Тактика лечения зависит от степени активности рефлюкс-эзофагита</a:t>
            </a:r>
            <a:r>
              <a:rPr lang="ru-RU" sz="1400" u="sng" dirty="0" smtClean="0"/>
              <a:t> </a:t>
            </a:r>
            <a:endParaRPr lang="ru-RU" sz="1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smtClean="0"/>
              <a:t>Тактика 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C момента первого обнаружения антимитохондриальных антител (манифестации заболевания) до установления диагноза проходит в среднем 6-8 лет.</a:t>
            </a:r>
          </a:p>
          <a:p>
            <a:r>
              <a:rPr lang="ru-RU" dirty="0" smtClean="0"/>
              <a:t>Время с момента установления диагноза до стадии составляет от 4 до 6 лет. В последующие 4 года у 20% больных развивается </a:t>
            </a:r>
            <a:r>
              <a:rPr lang="ru-RU" dirty="0" err="1" smtClean="0"/>
              <a:t>декомпенсированный</a:t>
            </a:r>
            <a:r>
              <a:rPr lang="ru-RU" dirty="0" smtClean="0"/>
              <a:t> цирроз печени.</a:t>
            </a:r>
          </a:p>
          <a:p>
            <a:r>
              <a:rPr lang="ru-RU" dirty="0" smtClean="0"/>
              <a:t>Средняя продолжительность периода от компенсированного цирроза печени до развития терминальной стадии заболевания - около 4 лет. Таким образом, от момента установления диагноза до наступления смерти проходит примерно 12-14 лет, а от вероятного начала заболевания (момент обнаружения антимитохондриальных антител) до момента смерти - 20-22 года.</a:t>
            </a:r>
          </a:p>
          <a:p>
            <a:r>
              <a:rPr lang="ru-RU" dirty="0" smtClean="0"/>
              <a:t>Лечение первичного </a:t>
            </a:r>
            <a:r>
              <a:rPr lang="ru-RU" dirty="0" err="1" smtClean="0"/>
              <a:t>билиарного</a:t>
            </a:r>
            <a:r>
              <a:rPr lang="ru-RU" dirty="0" smtClean="0"/>
              <a:t> цирроза необходимо начинать уже на I стадии (</a:t>
            </a:r>
            <a:r>
              <a:rPr lang="ru-RU" dirty="0" err="1" smtClean="0"/>
              <a:t>стадии</a:t>
            </a:r>
            <a:r>
              <a:rPr lang="ru-RU" dirty="0" smtClean="0"/>
              <a:t> воспаления) или, по крайней мере, на II стадии (</a:t>
            </a:r>
            <a:r>
              <a:rPr lang="ru-RU" dirty="0" err="1" smtClean="0"/>
              <a:t>стадии</a:t>
            </a:r>
            <a:r>
              <a:rPr lang="ru-RU" dirty="0" smtClean="0"/>
              <a:t> прогрессирующего воспаления) заболевания.</a:t>
            </a:r>
          </a:p>
          <a:p>
            <a:r>
              <a:rPr lang="ru-RU" dirty="0" smtClean="0"/>
              <a:t>При развитии цирроза печени и портальной гипертензии проводится терапия асцита , </a:t>
            </a:r>
            <a:r>
              <a:rPr lang="ru-RU" dirty="0" err="1" smtClean="0"/>
              <a:t>варикозно-расшеренных</a:t>
            </a:r>
            <a:r>
              <a:rPr lang="ru-RU" dirty="0" smtClean="0"/>
              <a:t> вен пищевода и желудка.</a:t>
            </a:r>
          </a:p>
          <a:p>
            <a:r>
              <a:rPr lang="ru-RU" dirty="0" smtClean="0"/>
              <a:t>Больным, находящимся на поздней стадии первичного </a:t>
            </a:r>
            <a:r>
              <a:rPr lang="ru-RU" dirty="0" err="1" smtClean="0"/>
              <a:t>билиарного</a:t>
            </a:r>
            <a:r>
              <a:rPr lang="ru-RU" dirty="0" smtClean="0"/>
              <a:t> цирроза, УЗИ проводится каждые 6 месяцев для исключения возникновения злокачественных новообразований. Гепатоцеллюлярная карцинома обнаруживается у 6% больных первичным </a:t>
            </a:r>
            <a:r>
              <a:rPr lang="ru-RU" dirty="0" err="1" smtClean="0"/>
              <a:t>билиарным</a:t>
            </a:r>
            <a:r>
              <a:rPr lang="ru-RU" dirty="0" smtClean="0"/>
              <a:t> циррозом, чаще у мужчин.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Прогноз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1475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 случаях, когда у больных нет проявлений заболевания, в сыворотке крови обнаруживаются антимитохондриальные антитела , но биохимические показатели функции печени остаются в пределах нормальных значений, то это свидетельствует в пользу медленно-прогрессирующего характера течения первичного </a:t>
            </a:r>
            <a:r>
              <a:rPr lang="ru-RU" dirty="0" err="1" smtClean="0"/>
              <a:t>билиарного</a:t>
            </a:r>
            <a:r>
              <a:rPr lang="ru-RU" dirty="0" smtClean="0"/>
              <a:t> цирроза. Параметры выживаемости у таких пациентов приближаются к таковым в общей популяции.</a:t>
            </a:r>
          </a:p>
          <a:p>
            <a:r>
              <a:rPr lang="ru-RU" dirty="0" smtClean="0"/>
              <a:t>У этой категории больных, как правило, от момента манифестации первичного </a:t>
            </a:r>
            <a:r>
              <a:rPr lang="ru-RU" dirty="0" err="1" smtClean="0"/>
              <a:t>билиарного</a:t>
            </a:r>
            <a:r>
              <a:rPr lang="ru-RU" dirty="0" smtClean="0"/>
              <a:t> цирроза (обнаружение в сыворотке крови антимитохондриальных антител) до терминальной стадии проходит 15-20 лет.</a:t>
            </a:r>
          </a:p>
          <a:p>
            <a:r>
              <a:rPr lang="ru-RU" dirty="0" smtClean="0"/>
              <a:t>Средняя продолжительность жизни пациентов с бессимптомным течением первичного </a:t>
            </a:r>
            <a:r>
              <a:rPr lang="ru-RU" dirty="0" err="1" smtClean="0"/>
              <a:t>билиарного</a:t>
            </a:r>
            <a:r>
              <a:rPr lang="ru-RU" dirty="0" smtClean="0"/>
              <a:t> цирроза составляет 16 лет от момента установления диагноза, а у пациентов с развернутой клинической симптоматикой этот показатель - 7,5 лет.</a:t>
            </a:r>
          </a:p>
          <a:p>
            <a:endParaRPr lang="ru-RU" dirty="0"/>
          </a:p>
        </p:txBody>
      </p:sp>
      <p:pic>
        <p:nvPicPr>
          <p:cNvPr id="62466" name="Picture 2" descr="https://cpamericadotorg.files.wordpress.com/2012/08/istock_000010393012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4714884"/>
            <a:ext cx="2465482" cy="164305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Профилактические мероприятия у пациентов с первичным </a:t>
            </a:r>
            <a:r>
              <a:rPr lang="ru-RU" dirty="0" err="1" smtClean="0"/>
              <a:t>билиарным</a:t>
            </a:r>
            <a:r>
              <a:rPr lang="ru-RU" dirty="0" smtClean="0"/>
              <a:t> циррозом сводятся к предупреждению прогрессирования заболевания.</a:t>
            </a:r>
          </a:p>
          <a:p>
            <a:r>
              <a:rPr lang="ru-RU" dirty="0" smtClean="0"/>
              <a:t>С этой целью лечение заболевания необходимо начинать на I стадии (</a:t>
            </a:r>
            <a:r>
              <a:rPr lang="ru-RU" dirty="0" err="1" smtClean="0"/>
              <a:t>стадии</a:t>
            </a:r>
            <a:r>
              <a:rPr lang="ru-RU" dirty="0" smtClean="0"/>
              <a:t> воспаления) или, в крайнем случае, на II стадии (</a:t>
            </a:r>
            <a:r>
              <a:rPr lang="ru-RU" dirty="0" err="1" smtClean="0"/>
              <a:t>стадии</a:t>
            </a:r>
            <a:r>
              <a:rPr lang="ru-RU" dirty="0" smtClean="0"/>
              <a:t> прогрессирующего воспаления).</a:t>
            </a:r>
          </a:p>
          <a:p>
            <a:r>
              <a:rPr lang="ru-RU" dirty="0" smtClean="0"/>
              <a:t>На поздних стадиях болезни, когда развились цирроз печени и портальная гипертензия , профилактические мероприятия должны быть направлены на предупреждение кровотечений из варикозных вен. С этой целью всем пациентам с циррозом печени проводится </a:t>
            </a:r>
            <a:r>
              <a:rPr lang="ru-RU" dirty="0" err="1" smtClean="0"/>
              <a:t>эзофагогастродуоденоскопия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Если риск возникновения кровотечений высокий, то пациенту необходимо назначить терапию </a:t>
            </a:r>
            <a:r>
              <a:rPr lang="ru-RU" dirty="0" err="1" smtClean="0"/>
              <a:t>бета-адреноблокаторами</a:t>
            </a:r>
            <a:r>
              <a:rPr lang="ru-RU" dirty="0" smtClean="0"/>
              <a:t> . При непереносимости этих препаратов проводится </a:t>
            </a:r>
            <a:r>
              <a:rPr lang="ru-RU" dirty="0" err="1" smtClean="0"/>
              <a:t>склерозирование</a:t>
            </a:r>
            <a:r>
              <a:rPr lang="ru-RU" dirty="0" smtClean="0"/>
              <a:t> или </a:t>
            </a:r>
            <a:r>
              <a:rPr lang="ru-RU" dirty="0" err="1" smtClean="0"/>
              <a:t>лигирование</a:t>
            </a:r>
            <a:r>
              <a:rPr lang="ru-RU" dirty="0" smtClean="0"/>
              <a:t> варикозных вен. В дальнейшем повторные обследования проводятся каждые 6 месяцев.</a:t>
            </a:r>
          </a:p>
          <a:p>
            <a:r>
              <a:rPr lang="ru-RU" dirty="0" smtClean="0"/>
              <a:t>Если размеры варикозных вен небольшие, то повторное обследование проводится через 2-3 года для оценки динамики прогрессирования патологического процесса.</a:t>
            </a:r>
          </a:p>
          <a:p>
            <a:r>
              <a:rPr lang="ru-RU" dirty="0" smtClean="0"/>
              <a:t>Если у больного варикозные вены не обнаружены, то повторное обследование проводится через 3-5 лет.</a:t>
            </a:r>
          </a:p>
          <a:p>
            <a:endParaRPr lang="ru-RU" dirty="0"/>
          </a:p>
        </p:txBody>
      </p:sp>
      <p:pic>
        <p:nvPicPr>
          <p:cNvPr id="54276" name="Picture 4" descr="http://caminstallers.com/images/Icon/Check-mark-no-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85728"/>
            <a:ext cx="1214366" cy="121436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Литвицкий</a:t>
            </a:r>
            <a:r>
              <a:rPr lang="ru-RU" dirty="0"/>
              <a:t> П. Ф</a:t>
            </a:r>
            <a:r>
              <a:rPr lang="ru-RU" dirty="0" smtClean="0"/>
              <a:t>. «Патофизиология»;</a:t>
            </a:r>
          </a:p>
          <a:p>
            <a:r>
              <a:rPr lang="ru-RU" dirty="0" err="1"/>
              <a:t>Черешнев</a:t>
            </a:r>
            <a:r>
              <a:rPr lang="ru-RU" dirty="0"/>
              <a:t> В. </a:t>
            </a:r>
            <a:r>
              <a:rPr lang="ru-RU" dirty="0" smtClean="0"/>
              <a:t>А., Давыдов </a:t>
            </a:r>
            <a:r>
              <a:rPr lang="ru-RU" dirty="0"/>
              <a:t>В. В</a:t>
            </a:r>
            <a:r>
              <a:rPr lang="ru-RU" dirty="0" smtClean="0"/>
              <a:t>. «Патология»;</a:t>
            </a:r>
          </a:p>
          <a:p>
            <a:r>
              <a:rPr lang="en-US" dirty="0" smtClean="0"/>
              <a:t>http://www.chelsma.ru/</a:t>
            </a:r>
            <a:endParaRPr lang="ru-RU" dirty="0" smtClean="0"/>
          </a:p>
          <a:p>
            <a:r>
              <a:rPr lang="en-US" dirty="0" smtClean="0"/>
              <a:t>http://medspecial.ru/</a:t>
            </a:r>
            <a:endParaRPr lang="ru-RU" dirty="0" smtClean="0"/>
          </a:p>
          <a:p>
            <a:r>
              <a:rPr lang="en-US" dirty="0" smtClean="0"/>
              <a:t>http://lookmedbook.ru/</a:t>
            </a:r>
            <a:endParaRPr lang="ru-RU" dirty="0" smtClean="0"/>
          </a:p>
          <a:p>
            <a:r>
              <a:rPr lang="en-US" dirty="0" smtClean="0"/>
              <a:t>http://www.rmj.ru/</a:t>
            </a:r>
            <a:endParaRPr lang="ru-RU" dirty="0" smtClean="0"/>
          </a:p>
          <a:p>
            <a:r>
              <a:rPr lang="en-US" dirty="0" smtClean="0"/>
              <a:t>http://findfood.ru/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Изучить фармакотерапию при первичном </a:t>
            </a:r>
            <a:r>
              <a:rPr lang="ru-RU" dirty="0" err="1" smtClean="0"/>
              <a:t>билиарном</a:t>
            </a:r>
            <a:r>
              <a:rPr lang="ru-RU" dirty="0" smtClean="0"/>
              <a:t> циррозе.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 smtClean="0"/>
              <a:t>Изучить этиологию, патогенез первичного </a:t>
            </a:r>
            <a:r>
              <a:rPr lang="ru-RU" dirty="0" err="1" smtClean="0"/>
              <a:t>билиарного</a:t>
            </a:r>
            <a:r>
              <a:rPr lang="ru-RU" dirty="0" smtClean="0"/>
              <a:t> цирроза;</a:t>
            </a:r>
          </a:p>
          <a:p>
            <a:pPr fontAlgn="base"/>
            <a:r>
              <a:rPr lang="ru-RU" dirty="0" smtClean="0"/>
              <a:t>Выяснить причины ПБЖ;</a:t>
            </a:r>
          </a:p>
          <a:p>
            <a:pPr fontAlgn="base"/>
            <a:r>
              <a:rPr lang="ru-RU" dirty="0" smtClean="0"/>
              <a:t>Рассмотреть диагностику и принципы терапии;</a:t>
            </a:r>
          </a:p>
          <a:p>
            <a:pPr fontAlgn="base"/>
            <a:r>
              <a:rPr lang="ru-RU" dirty="0" smtClean="0"/>
              <a:t>Рассмотреть </a:t>
            </a:r>
            <a:r>
              <a:rPr lang="ru-RU" dirty="0" smtClean="0"/>
              <a:t>осложнения;</a:t>
            </a:r>
          </a:p>
          <a:p>
            <a:pPr fontAlgn="base"/>
            <a:r>
              <a:rPr lang="ru-RU" dirty="0" smtClean="0"/>
              <a:t>Проанализировать методы профилактики заболевания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Первичный </a:t>
            </a:r>
            <a:r>
              <a:rPr lang="ru-RU" dirty="0" err="1" smtClean="0"/>
              <a:t>билиарный</a:t>
            </a:r>
            <a:r>
              <a:rPr lang="ru-RU" dirty="0" smtClean="0"/>
              <a:t> цирроз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1468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 </a:t>
            </a:r>
            <a:r>
              <a:rPr lang="ru-RU" dirty="0" smtClean="0"/>
              <a:t>Хроническое, длительно текущее, аутоиммунное заболевание. Является заболеванием людей среднего возраста, развивается преимущественно у женщин  40-60 лет.</a:t>
            </a:r>
          </a:p>
          <a:p>
            <a:r>
              <a:rPr lang="ru-RU" dirty="0" smtClean="0"/>
              <a:t>Характеризуется деструкцией внутрипеченочных желчных протоков с уменьшением их числа, пролиферацией </a:t>
            </a:r>
            <a:r>
              <a:rPr lang="ru-RU" dirty="0" err="1" smtClean="0"/>
              <a:t>холангиол</a:t>
            </a:r>
            <a:r>
              <a:rPr lang="ru-RU" dirty="0" smtClean="0"/>
              <a:t> (как попытка компенсации утраты желчных протоков), воспалительной клеточной инфильтрацией портальных трактов и долек печени, образованием гранулем, а в дальнейшем развитием </a:t>
            </a:r>
            <a:r>
              <a:rPr lang="ru-RU" dirty="0" err="1" smtClean="0"/>
              <a:t>холестаза</a:t>
            </a:r>
            <a:r>
              <a:rPr lang="ru-RU" dirty="0" smtClean="0"/>
              <a:t>, деструкции печеночной ткани, нарастанием фиброзных изменений с формированием </a:t>
            </a:r>
            <a:r>
              <a:rPr lang="ru-RU" dirty="0" err="1" smtClean="0"/>
              <a:t>мелкоузлового</a:t>
            </a:r>
            <a:r>
              <a:rPr lang="ru-RU" dirty="0" smtClean="0"/>
              <a:t> цирроза в финале.</a:t>
            </a:r>
          </a:p>
        </p:txBody>
      </p:sp>
      <p:pic>
        <p:nvPicPr>
          <p:cNvPr id="25604" name="Picture 4" descr="http://img.slidespace.ru/2013/10/08/29590/1_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5000636"/>
            <a:ext cx="2190765" cy="1643074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smed.ru/userfiles/image/BILIAR%20CIRRHOSIS_macro%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8493910" cy="578647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Морфология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Причины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715404" cy="857256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Генетические факторы;</a:t>
            </a:r>
          </a:p>
          <a:p>
            <a:r>
              <a:rPr lang="ru-RU" dirty="0" smtClean="0"/>
              <a:t>Инфекции;</a:t>
            </a:r>
          </a:p>
          <a:p>
            <a:r>
              <a:rPr lang="ru-RU" dirty="0" smtClean="0"/>
              <a:t>Большое число иммунных нарушений у больных ПБЦ указывает на то, что заболевание вызвано некоторыми нарушениями иммунной регуляции. </a:t>
            </a:r>
            <a:endParaRPr lang="ru-RU" dirty="0"/>
          </a:p>
        </p:txBody>
      </p:sp>
      <p:pic>
        <p:nvPicPr>
          <p:cNvPr id="22530" name="Picture 2" descr="http://www.rlsnet.ru/Liver/Images/14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926"/>
            <a:ext cx="6359143" cy="45720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6286520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Схема </a:t>
            </a:r>
            <a:r>
              <a:rPr lang="ru-RU" dirty="0" err="1" smtClean="0"/>
              <a:t>пируват</a:t>
            </a:r>
            <a:r>
              <a:rPr lang="ru-RU" dirty="0" smtClean="0"/>
              <a:t> - </a:t>
            </a:r>
            <a:r>
              <a:rPr lang="ru-RU" dirty="0" err="1" smtClean="0"/>
              <a:t>дегидрогеназного</a:t>
            </a:r>
            <a:r>
              <a:rPr lang="ru-RU" dirty="0" smtClean="0"/>
              <a:t> комплекса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dirty="0" smtClean="0"/>
              <a:t>Патогенез</a:t>
            </a:r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 l="12109" t="28472" r="42187" b="31944"/>
          <a:stretch>
            <a:fillRect/>
          </a:stretch>
        </p:blipFill>
        <p:spPr bwMode="auto">
          <a:xfrm>
            <a:off x="428596" y="1571612"/>
            <a:ext cx="835824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Стадии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928670"/>
            <a:ext cx="8929718" cy="342902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По характеру гистологических изменений можно выделить 4 стадии первичного </a:t>
            </a:r>
            <a:r>
              <a:rPr lang="ru-RU" dirty="0" err="1" smtClean="0"/>
              <a:t>билиарного</a:t>
            </a:r>
            <a:r>
              <a:rPr lang="ru-RU" dirty="0" smtClean="0"/>
              <a:t> цирроза:</a:t>
            </a:r>
          </a:p>
          <a:p>
            <a:r>
              <a:rPr lang="ru-RU" dirty="0" smtClean="0"/>
              <a:t>I – хронического негнойного деструктивного холангита(</a:t>
            </a:r>
            <a:r>
              <a:rPr lang="ru-RU" dirty="0" err="1" smtClean="0"/>
              <a:t>дуктальная</a:t>
            </a:r>
            <a:r>
              <a:rPr lang="ru-RU" dirty="0" smtClean="0"/>
              <a:t> стадия). Начальная стадия (</a:t>
            </a:r>
            <a:r>
              <a:rPr lang="ru-RU" dirty="0" err="1" smtClean="0"/>
              <a:t>стадия</a:t>
            </a:r>
            <a:r>
              <a:rPr lang="ru-RU" dirty="0" smtClean="0"/>
              <a:t> воспаления). </a:t>
            </a:r>
          </a:p>
          <a:p>
            <a:r>
              <a:rPr lang="ru-RU" dirty="0" smtClean="0"/>
              <a:t>Характеризуется </a:t>
            </a:r>
            <a:r>
              <a:rPr lang="ru-RU" dirty="0" err="1" smtClean="0"/>
              <a:t>лимфоплазмоклеточной</a:t>
            </a:r>
            <a:r>
              <a:rPr lang="ru-RU" dirty="0" smtClean="0"/>
              <a:t> инфильтрацией портальных трактов, разрушением эпителия желчных протоков и базальной мембраны.</a:t>
            </a:r>
          </a:p>
          <a:p>
            <a:r>
              <a:rPr lang="ru-RU" dirty="0" smtClean="0"/>
              <a:t>II – пролиферация </a:t>
            </a:r>
            <a:r>
              <a:rPr lang="ru-RU" dirty="0" err="1" smtClean="0"/>
              <a:t>холангиол</a:t>
            </a:r>
            <a:r>
              <a:rPr lang="ru-RU" dirty="0" smtClean="0"/>
              <a:t> и </a:t>
            </a:r>
            <a:r>
              <a:rPr lang="ru-RU" dirty="0" err="1" smtClean="0"/>
              <a:t>перидуктального</a:t>
            </a:r>
            <a:r>
              <a:rPr lang="ru-RU" dirty="0" smtClean="0"/>
              <a:t> фиброза (</a:t>
            </a:r>
            <a:r>
              <a:rPr lang="ru-RU" dirty="0" err="1" smtClean="0"/>
              <a:t>дуктулярная</a:t>
            </a:r>
            <a:r>
              <a:rPr lang="ru-RU" dirty="0" smtClean="0"/>
              <a:t> стадия).Стадия прогрессирующего воспаления. Портальные тракты расширяются, развивается </a:t>
            </a:r>
            <a:r>
              <a:rPr lang="ru-RU" dirty="0" err="1" smtClean="0"/>
              <a:t>перипортальный</a:t>
            </a:r>
            <a:r>
              <a:rPr lang="ru-RU" dirty="0" smtClean="0"/>
              <a:t> фиброз. Могут обнаруживаться очаги воспаления, расположенные </a:t>
            </a:r>
            <a:r>
              <a:rPr lang="ru-RU" dirty="0" err="1" smtClean="0"/>
              <a:t>перипортально</a:t>
            </a:r>
            <a:r>
              <a:rPr lang="ru-RU" dirty="0" smtClean="0"/>
              <a:t>. Происходит пролиферация мелких желчных протоков.</a:t>
            </a:r>
          </a:p>
          <a:p>
            <a:r>
              <a:rPr lang="ru-RU" dirty="0" smtClean="0"/>
              <a:t>III – фиброза стромы при наличии воспалительной инфильтрации паренхимы печени.</a:t>
            </a:r>
          </a:p>
          <a:p>
            <a:r>
              <a:rPr lang="ru-RU" dirty="0" smtClean="0"/>
              <a:t>Возникает </a:t>
            </a:r>
            <a:r>
              <a:rPr lang="ru-RU" dirty="0" err="1" smtClean="0"/>
              <a:t>септальный</a:t>
            </a:r>
            <a:r>
              <a:rPr lang="ru-RU" dirty="0" smtClean="0"/>
              <a:t> фиброз. Обнаруживаются признаки активного воспалительного процесса. Портальные тракты запустевают и замещаются рубцовой тканью. Возникают некрозы паренхимы.</a:t>
            </a:r>
          </a:p>
          <a:p>
            <a:r>
              <a:rPr lang="ru-RU" dirty="0" smtClean="0"/>
              <a:t>IV – цирроз печени. </a:t>
            </a:r>
          </a:p>
          <a:p>
            <a:r>
              <a:rPr lang="ru-RU" dirty="0" smtClean="0"/>
              <a:t>В печени появляются узлы регенерации. Выявляются очаги воспаления разной степени выраженности.</a:t>
            </a:r>
          </a:p>
          <a:p>
            <a:endParaRPr lang="ru-RU" dirty="0"/>
          </a:p>
        </p:txBody>
      </p:sp>
      <p:pic>
        <p:nvPicPr>
          <p:cNvPr id="44038" name="Picture 6" descr="http://info-alcoholizm.ru/articles/wp-content/uploads/2016/11/39975363-magicheskaya-praktika-na-alkogoliz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500570"/>
            <a:ext cx="3714776" cy="1776775"/>
          </a:xfrm>
          <a:prstGeom prst="rect">
            <a:avLst/>
          </a:prstGeom>
          <a:noFill/>
        </p:spPr>
      </p:pic>
      <p:pic>
        <p:nvPicPr>
          <p:cNvPr id="44042" name="Picture 10" descr="http://gastromedic.ru/wp-content/uploads/2014/12/prichiny-cirroza-peche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500570"/>
            <a:ext cx="4274534" cy="1714512"/>
          </a:xfrm>
          <a:prstGeom prst="rect">
            <a:avLst/>
          </a:prstGeom>
          <a:noFill/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FB42-DE0A-4FA9-870A-509E49A7E0D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1086</Words>
  <Application>Microsoft Office PowerPoint</Application>
  <PresentationFormat>Экран (4:3)</PresentationFormat>
  <Paragraphs>178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Первичный билиарный цирроз</vt:lpstr>
      <vt:lpstr>План</vt:lpstr>
      <vt:lpstr>Цель</vt:lpstr>
      <vt:lpstr>Задачи</vt:lpstr>
      <vt:lpstr>Первичный билиарный цирроз</vt:lpstr>
      <vt:lpstr>Морфология</vt:lpstr>
      <vt:lpstr>Причины</vt:lpstr>
      <vt:lpstr>Патогенез</vt:lpstr>
      <vt:lpstr>Стадии</vt:lpstr>
      <vt:lpstr>Клинические проявления</vt:lpstr>
      <vt:lpstr>Диагноз подтверждается, если</vt:lpstr>
      <vt:lpstr>Терапия. Немедикаментозные мероприятия</vt:lpstr>
      <vt:lpstr>Терапия. Медикаментозное лечение</vt:lpstr>
      <vt:lpstr>Терапия. Медикаментозное лечение</vt:lpstr>
      <vt:lpstr>Терапия. Медикаментозное лечение</vt:lpstr>
      <vt:lpstr>Терапия. Медикаментозное лечение</vt:lpstr>
      <vt:lpstr>Терапия. Медикаментозное лечение</vt:lpstr>
      <vt:lpstr>Терапия. Медикаментозное лечение</vt:lpstr>
      <vt:lpstr>Хирургическое лечение</vt:lpstr>
      <vt:lpstr>Лечение осложнений</vt:lpstr>
      <vt:lpstr>Лечение осложнений</vt:lpstr>
      <vt:lpstr>Лечение осложнений</vt:lpstr>
      <vt:lpstr>Лечение осложнений</vt:lpstr>
      <vt:lpstr>Тактика ведения</vt:lpstr>
      <vt:lpstr>Прогноз</vt:lpstr>
      <vt:lpstr>Профилактика</vt:lpstr>
      <vt:lpstr>Список литературы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Железодефицитная анемия</dc:title>
  <dc:creator>Дом</dc:creator>
  <cp:lastModifiedBy>Дом</cp:lastModifiedBy>
  <cp:revision>49</cp:revision>
  <dcterms:created xsi:type="dcterms:W3CDTF">2016-05-15T12:28:39Z</dcterms:created>
  <dcterms:modified xsi:type="dcterms:W3CDTF">2016-12-20T02:27:52Z</dcterms:modified>
</cp:coreProperties>
</file>