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9" r:id="rId3"/>
    <p:sldId id="257" r:id="rId4"/>
    <p:sldId id="267" r:id="rId5"/>
    <p:sldId id="268" r:id="rId6"/>
    <p:sldId id="273" r:id="rId7"/>
    <p:sldId id="274" r:id="rId8"/>
    <p:sldId id="275" r:id="rId9"/>
    <p:sldId id="270" r:id="rId10"/>
    <p:sldId id="276" r:id="rId11"/>
    <p:sldId id="277" r:id="rId12"/>
    <p:sldId id="286" r:id="rId13"/>
    <p:sldId id="260" r:id="rId14"/>
    <p:sldId id="278" r:id="rId15"/>
    <p:sldId id="280" r:id="rId16"/>
    <p:sldId id="281" r:id="rId17"/>
    <p:sldId id="285" r:id="rId18"/>
    <p:sldId id="287" r:id="rId19"/>
    <p:sldId id="288" r:id="rId20"/>
    <p:sldId id="289" r:id="rId21"/>
    <p:sldId id="290" r:id="rId22"/>
    <p:sldId id="291" r:id="rId23"/>
    <p:sldId id="26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557009-012E-4D2B-9A44-EF0959D77B12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419182-1D00-41FF-A2ED-1A2773F080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17971-C9A9-423C-8009-2F415975190D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2DFBB2-DB79-4EBC-AA58-7B28D4EB03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1E1E7-D9F4-417F-A89A-4CD44C5055F1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B7292-1923-4F18-8945-0F199B9C68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D49B8E-CDAC-4321-8297-EA37ECF3155F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4E07A-788A-47ED-80F3-97FC2E47E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B301B-1B4A-4DC6-A9BA-721D37797D56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7286718-C4D5-4EE8-BE28-9CE87C405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26BBD-C060-4D48-AD73-834AC1925E82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57DD4-E348-492D-B4BB-2F362144C0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2759DD-905E-4B86-A771-654DA5DA70A5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DBFD3B-121D-463E-94E3-A81FB0BA81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7CB19E-6CB1-44A4-8E86-FF4D03782F59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C5484-ED02-474F-B994-1500F2CCD2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29970-EEE9-4086-BE53-FB5BE0D5BF67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34AD9-12E6-415C-B1E4-078EF9F05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55277B-381C-4221-82CA-202AF3EEF5D0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047B0-54AF-465C-8CD3-BB9494A234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14036A-F440-4487-9C5F-46CA8F13E696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F2B66-D2C7-4F32-8D4D-B85C337B0C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08E42766-5372-4C1D-94EB-820FB1463F54}" type="datetimeFigureOut">
              <a:rPr lang="ru-RU" smtClean="0"/>
              <a:pPr>
                <a:defRPr/>
              </a:pPr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60BB79D-FF71-4890-9F89-88A50F0670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357298"/>
            <a:ext cx="8429684" cy="1828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Синдром хронической абдоминальной ишемии</a:t>
            </a:r>
            <a:endParaRPr lang="ru-RU" dirty="0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2200275"/>
          </a:xfrm>
        </p:spPr>
        <p:txBody>
          <a:bodyPr>
            <a:normAutofit fontScale="92500" lnSpcReduction="10000"/>
          </a:bodyPr>
          <a:lstStyle/>
          <a:p>
            <a:pPr marR="0"/>
            <a:r>
              <a:rPr lang="ru-RU" dirty="0" smtClean="0"/>
              <a:t>Выполнил:</a:t>
            </a:r>
            <a:endParaRPr lang="ru-RU" dirty="0" smtClean="0"/>
          </a:p>
          <a:p>
            <a:pPr marR="0"/>
            <a:r>
              <a:rPr lang="ru-RU" dirty="0" smtClean="0"/>
              <a:t>Ординатор кафедры </a:t>
            </a:r>
          </a:p>
          <a:p>
            <a:pPr marR="0"/>
            <a:r>
              <a:rPr lang="ru-RU" dirty="0" smtClean="0"/>
              <a:t>общей хирургии </a:t>
            </a:r>
          </a:p>
          <a:p>
            <a:pPr marR="0"/>
            <a:r>
              <a:rPr lang="ru-RU" dirty="0" smtClean="0"/>
              <a:t>им. проф. М.И </a:t>
            </a:r>
            <a:r>
              <a:rPr lang="ru-RU" dirty="0" err="1" smtClean="0"/>
              <a:t>Гульмана</a:t>
            </a:r>
            <a:r>
              <a:rPr lang="ru-RU" dirty="0" smtClean="0"/>
              <a:t> </a:t>
            </a:r>
          </a:p>
          <a:p>
            <a:pPr marR="0"/>
            <a:r>
              <a:rPr lang="ru-RU" dirty="0" smtClean="0"/>
              <a:t>Гесс Д.А </a:t>
            </a:r>
            <a:endParaRPr lang="ru-RU" dirty="0" smtClean="0"/>
          </a:p>
          <a:p>
            <a:pPr marR="0"/>
            <a:endParaRPr lang="ru-RU" dirty="0" smtClean="0"/>
          </a:p>
          <a:p>
            <a:pPr marR="0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Клинические проявления (продолжение)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2) дисфункция кишечника </a:t>
            </a:r>
          </a:p>
          <a:p>
            <a:r>
              <a:rPr lang="ru-RU" dirty="0" smtClean="0"/>
              <a:t>- тяжесть в животе, метеоризм, диарея или запоры, позывы на дефекацию вскоре после еды, дискомфорт, </a:t>
            </a:r>
            <a:r>
              <a:rPr lang="ru-RU" dirty="0" err="1" smtClean="0"/>
              <a:t>непереваренная</a:t>
            </a:r>
            <a:r>
              <a:rPr lang="ru-RU" dirty="0" smtClean="0"/>
              <a:t> пища в кале.</a:t>
            </a:r>
          </a:p>
          <a:p>
            <a:r>
              <a:rPr lang="ru-RU" dirty="0" smtClean="0"/>
              <a:t> Возможна изжога, отрыжка, чувство переполнения желудка, тошнота, рвота. Окклюзия нижней брыжеечной артерии обычно проявляется запорами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Клинические </a:t>
            </a:r>
            <a:r>
              <a:rPr lang="ru-RU" dirty="0" smtClean="0"/>
              <a:t>проявление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437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3) Прогрессирующее исхудание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Оно связано с тем, что из-за боли пациенты ограничивают себя в количестве и качестве пищи: принимают ее малыми порциями (синдром </a:t>
            </a:r>
            <a:r>
              <a:rPr lang="ru-RU" sz="2000" dirty="0" err="1" smtClean="0"/>
              <a:t>мальабсорбции</a:t>
            </a:r>
            <a:r>
              <a:rPr lang="ru-RU" sz="2000" dirty="0" smtClean="0"/>
              <a:t>), переходят на малокалорийную, легко усвояемую однообразную диету.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 Потеря веса у больных за время болезни составляет иногда до 20-30 кг. Угнетение психоневрологического статуса (</a:t>
            </a:r>
            <a:r>
              <a:rPr lang="ru-RU" sz="2000" dirty="0" err="1" smtClean="0"/>
              <a:t>астенииядепрессия</a:t>
            </a:r>
            <a:r>
              <a:rPr lang="ru-RU" sz="2000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Течение заболевания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Три стадии.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-  Стадия компенсации (бессимптомная) – клинические проявления отсутствуют.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800" dirty="0" smtClean="0"/>
              <a:t>Стадия </a:t>
            </a:r>
            <a:r>
              <a:rPr lang="ru-RU" sz="2800" dirty="0" err="1" smtClean="0"/>
              <a:t>субкомпенсации</a:t>
            </a:r>
            <a:r>
              <a:rPr lang="ru-RU" sz="2800" dirty="0" smtClean="0"/>
              <a:t> – характеризуется болями после приема пищи, явлениями диспепсии.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ru-RU" sz="2800" dirty="0" smtClean="0"/>
              <a:t>Стадия декомпенсации – симптомы постоянны, усиливаются после приема небольшого количества любой пищи.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285875" y="0"/>
            <a:ext cx="6943725" cy="1143000"/>
          </a:xfrm>
        </p:spPr>
        <p:txBody>
          <a:bodyPr/>
          <a:lstStyle/>
          <a:p>
            <a:pPr algn="ctr"/>
            <a:r>
              <a:rPr lang="ru-RU" dirty="0" smtClean="0"/>
              <a:t>Диагностика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071563"/>
            <a:ext cx="8229600" cy="5357812"/>
          </a:xfrm>
        </p:spPr>
        <p:txBody>
          <a:bodyPr>
            <a:normAutofit fontScale="3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0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5500" dirty="0" smtClean="0"/>
              <a:t>Основными инструментальными методами являются: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500" dirty="0" smtClean="0"/>
              <a:t>Ультразвуковое дуплексное сканирование (</a:t>
            </a:r>
            <a:r>
              <a:rPr lang="ru-RU" sz="5500" dirty="0" err="1" smtClean="0"/>
              <a:t>Премуществом</a:t>
            </a:r>
            <a:r>
              <a:rPr lang="ru-RU" sz="5500" dirty="0" smtClean="0"/>
              <a:t> метода является его </a:t>
            </a:r>
            <a:r>
              <a:rPr lang="ru-RU" sz="5500" dirty="0" err="1" smtClean="0"/>
              <a:t>неинвазивность</a:t>
            </a:r>
            <a:r>
              <a:rPr lang="ru-RU" sz="5500" dirty="0" smtClean="0"/>
              <a:t>, возможность динамического наблюдения. Однако он не дает возможности судить о характере коллатерального кровотока и о состоянии нижней брыжеечной артерии из-за малого ее диаметра. Данное исследование является </a:t>
            </a:r>
            <a:r>
              <a:rPr lang="ru-RU" sz="5500" dirty="0" err="1" smtClean="0"/>
              <a:t>скрининговым</a:t>
            </a:r>
            <a:r>
              <a:rPr lang="ru-RU" sz="5500" dirty="0" smtClean="0"/>
              <a:t> методом для отбора больных на ангиографию)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500" dirty="0" smtClean="0"/>
              <a:t>Спиральная компьютерная томография (СКТ) и магниторезонансная томография в режиме непрямой ангиографии (МРТ ангиография) - </a:t>
            </a:r>
            <a:r>
              <a:rPr lang="ru-RU" sz="6000" dirty="0" smtClean="0"/>
              <a:t>Данные методы позволяют выявить не только окклюзию ВБА (до 92%), но и помогают в дифференциальной диагностике таких заболеваний брюшной полости, как </a:t>
            </a:r>
            <a:r>
              <a:rPr lang="ru-RU" sz="6000" dirty="0" err="1" smtClean="0"/>
              <a:t>васкулиты</a:t>
            </a:r>
            <a:r>
              <a:rPr lang="ru-RU" sz="6000" dirty="0" smtClean="0"/>
              <a:t> и </a:t>
            </a:r>
            <a:r>
              <a:rPr lang="ru-RU" sz="6000" dirty="0" err="1" smtClean="0"/>
              <a:t>вазоспазм</a:t>
            </a:r>
            <a:r>
              <a:rPr lang="ru-RU" sz="6000" dirty="0" smtClean="0"/>
              <a:t> сосудов брыжейки тонкой кишки.</a:t>
            </a:r>
            <a:endParaRPr lang="ru-RU" sz="5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500" dirty="0" smtClean="0"/>
              <a:t> Прямая ангиография.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500" dirty="0" smtClean="0"/>
              <a:t>Эндоскопическое измерение напряжения PCO2 либо PO2 в слизистой оболочке желудка и кишечника это высокоинформативный, но, к сожалению, малодоступный в нашей стране метод диагностики СХАИ.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500" dirty="0" smtClean="0"/>
              <a:t> 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5500" dirty="0" smtClean="0"/>
              <a:t>Остальные методы исследования (рентгенологические, эндоскопические, радиоизотопные, лабораторные и др.) в диагностике заболевания носят лишь вспомогательный характер.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5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/>
          <a:lstStyle/>
          <a:p>
            <a:r>
              <a:rPr lang="ru-RU" dirty="0" smtClean="0"/>
              <a:t>Диагностика (продолжение)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Цифровая </a:t>
            </a:r>
            <a:r>
              <a:rPr lang="ru-RU" sz="2000" dirty="0" err="1" smtClean="0"/>
              <a:t>субтракционная</a:t>
            </a:r>
            <a:r>
              <a:rPr lang="ru-RU" sz="2000" dirty="0" smtClean="0"/>
              <a:t> ангиография является заключительным и самым информативным методом исследования висцеральных артерий.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Схожая клиническая картина может наблюдаться при многих заболеваниях: язвенной болезни желудка и двенадцатиперстной кишки, гастрите, холецистите, панкреатите, колите, опухоли. Часто эти заболевания у пациентов есть, но они носят вторичный характер или являются сопутствующими. Иногда больные подвергаются оперативным вмешательствам, им выполняют </a:t>
            </a:r>
            <a:r>
              <a:rPr lang="ru-RU" sz="2000" dirty="0" err="1" smtClean="0"/>
              <a:t>аппендэктомию</a:t>
            </a:r>
            <a:r>
              <a:rPr lang="ru-RU" sz="2000" dirty="0" smtClean="0"/>
              <a:t>, </a:t>
            </a:r>
            <a:r>
              <a:rPr lang="ru-RU" sz="2000" dirty="0" err="1" smtClean="0"/>
              <a:t>холецистэктомию</a:t>
            </a:r>
            <a:r>
              <a:rPr lang="ru-RU" sz="2000" dirty="0" smtClean="0"/>
              <a:t>, резекцию желудка, которые не приносят облегчения. В постановке диагноза хронической абдоминальной ишемии важны два обстоятельства: длительные многократные обследования в различных лечебных учреждениях и неэффективность проводимого лечения, а также поражение других сосудистых бассейнов, чаще всего атеросклерозом 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6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588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Ангиография</a:t>
            </a:r>
            <a:endParaRPr lang="ru-RU" dirty="0"/>
          </a:p>
        </p:txBody>
      </p:sp>
      <p:pic>
        <p:nvPicPr>
          <p:cNvPr id="22532" name="Picture 2" descr="C:\Users\Samsung\Desktop\preview_Ischemic colitis angiography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73238"/>
            <a:ext cx="74168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115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63" y="188913"/>
            <a:ext cx="894715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Компьютерная томография</a:t>
            </a:r>
            <a:endParaRPr lang="ru-RU" dirty="0"/>
          </a:p>
        </p:txBody>
      </p:sp>
      <p:pic>
        <p:nvPicPr>
          <p:cNvPr id="23556" name="Picture 2" descr="C:\Users\Samsung\Desktop\3(1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41438"/>
            <a:ext cx="6481763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49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7543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Лечение: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786346" cy="4972072"/>
          </a:xfrm>
          <a:prstGeom prst="rect">
            <a:avLst/>
          </a:prstGeo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rgbClr val="FF0000"/>
                </a:solidFill>
                <a:effectLst/>
              </a:rPr>
              <a:t>Консервативное: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effectLst/>
              </a:rPr>
              <a:t>Диета;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effectLst/>
              </a:rPr>
              <a:t>Лечение сопутствующей патологии ( печени, ИБС и др.);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effectLst/>
              </a:rPr>
              <a:t>Терапия</a:t>
            </a:r>
            <a:r>
              <a:rPr lang="ru-RU" sz="2400" dirty="0">
                <a:effectLst/>
              </a:rPr>
              <a:t>, направленная на уменьшение структурных изменений и улучшение функционального состояния органов </a:t>
            </a:r>
            <a:r>
              <a:rPr lang="ru-RU" sz="2400" dirty="0" smtClean="0">
                <a:effectLst/>
              </a:rPr>
              <a:t>пищеварения;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effectLst/>
              </a:rPr>
              <a:t>Купирования диспепсии;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effectLst/>
              </a:rPr>
              <a:t>Коррекция нарушений со стороны кишечника.</a:t>
            </a:r>
            <a:endParaRPr lang="ru-RU" sz="2400" dirty="0">
              <a:effectLst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9700" y="1989138"/>
            <a:ext cx="3924300" cy="4868862"/>
          </a:xfrm>
          <a:prstGeom prst="rect">
            <a:avLst/>
          </a:prstGeom>
        </p:spPr>
        <p:txBody>
          <a:bodyPr/>
          <a:lstStyle/>
          <a:p>
            <a:pPr marL="18288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effectLst/>
              </a:rPr>
              <a:t>Оперативное</a:t>
            </a:r>
            <a:r>
              <a:rPr lang="ru-RU" sz="2800" dirty="0" smtClean="0">
                <a:solidFill>
                  <a:srgbClr val="FF0000"/>
                </a:solidFill>
              </a:rPr>
              <a:t>: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/>
              <a:t>паллиативные;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/>
              <a:t>декомпрессии </a:t>
            </a:r>
            <a:r>
              <a:rPr lang="ru-RU" sz="2800" dirty="0"/>
              <a:t>чревного ствола</a:t>
            </a:r>
            <a:r>
              <a:rPr lang="ru-RU" sz="2800" dirty="0" smtClean="0"/>
              <a:t>;</a:t>
            </a:r>
          </a:p>
          <a:p>
            <a:pPr marL="274320" indent="-256032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/>
              <a:t> реконструктивные.</a:t>
            </a:r>
            <a:endParaRPr lang="ru-RU" sz="28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2285984" y="928670"/>
            <a:ext cx="48577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643702" y="1000108"/>
            <a:ext cx="485775" cy="719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2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729402" cy="57148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Показания к оперативному лечению</a:t>
            </a: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229600" cy="43894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dirty="0" smtClean="0"/>
              <a:t>Отсутствие лечения привести к возникновению острого нарушения висцерального кровообращения, смертность при развитии которого составляет 70 - 90% .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Целью хирургического лечения </a:t>
            </a:r>
            <a:r>
              <a:rPr lang="ru-RU" sz="2000" dirty="0" smtClean="0"/>
              <a:t>хронической </a:t>
            </a:r>
            <a:r>
              <a:rPr lang="ru-RU" sz="2000" dirty="0" err="1" smtClean="0"/>
              <a:t>мезентериальной</a:t>
            </a:r>
            <a:r>
              <a:rPr lang="ru-RU" sz="2000" dirty="0" smtClean="0"/>
              <a:t> ишемии является восстановление проходимости висцеральных артерий и нормального кровоснабжения кишечника с помощью различных технологий.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b="1" u="sng" dirty="0" smtClean="0">
                <a:solidFill>
                  <a:schemeClr val="bg2">
                    <a:lumMod val="25000"/>
                  </a:schemeClr>
                </a:solidFill>
              </a:rPr>
              <a:t>Показания к хирургическому лечению </a:t>
            </a:r>
            <a:r>
              <a:rPr lang="ru-RU" sz="2000" dirty="0" smtClean="0"/>
              <a:t>определяются на основании того, что органическое нарушение проходимости висцеральных артерий будет постепенно прогрессировать, и ишемия органов пищеварения приведет сначала к функциональным, а затем и к структурным изменениям заинтересованных органов.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358050" cy="65244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err="1" smtClean="0"/>
              <a:t>Эндоваскулярная</a:t>
            </a:r>
            <a:r>
              <a:rPr lang="ru-RU" sz="4000" dirty="0" smtClean="0"/>
              <a:t> хирургия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229600" cy="4389437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err="1" smtClean="0"/>
              <a:t>чрескожная</a:t>
            </a:r>
            <a:r>
              <a:rPr lang="ru-RU" sz="8000" dirty="0" smtClean="0"/>
              <a:t> </a:t>
            </a:r>
            <a:r>
              <a:rPr lang="ru-RU" sz="8000" dirty="0" err="1" smtClean="0"/>
              <a:t>транслюминальная</a:t>
            </a:r>
            <a:r>
              <a:rPr lang="ru-RU" sz="8000" dirty="0" smtClean="0"/>
              <a:t> </a:t>
            </a:r>
            <a:r>
              <a:rPr lang="ru-RU" sz="8000" dirty="0" err="1" smtClean="0"/>
              <a:t>ангиопластика</a:t>
            </a:r>
            <a:r>
              <a:rPr lang="ru-RU" sz="8000" dirty="0" smtClean="0"/>
              <a:t> и </a:t>
            </a:r>
            <a:r>
              <a:rPr lang="ru-RU" sz="8000" dirty="0" err="1" smtClean="0"/>
              <a:t>стентирование</a:t>
            </a:r>
            <a:r>
              <a:rPr lang="ru-RU" sz="8000" dirty="0" smtClean="0"/>
              <a:t> артерий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8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b="1" u="sng" dirty="0" smtClean="0">
                <a:solidFill>
                  <a:schemeClr val="bg2">
                    <a:lumMod val="25000"/>
                  </a:schemeClr>
                </a:solidFill>
              </a:rPr>
              <a:t>Показания: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при атеросклеротическом поражении чревного ствола и верхней брыжеечной артерии - метод выбора у пациентов с СХАИ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8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 </a:t>
            </a:r>
            <a:r>
              <a:rPr lang="ru-RU" sz="8000" b="1" u="sng" dirty="0" smtClean="0">
                <a:solidFill>
                  <a:schemeClr val="bg2">
                    <a:lumMod val="25000"/>
                  </a:schemeClr>
                </a:solidFill>
              </a:rPr>
              <a:t>Противопоказаны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 при </a:t>
            </a:r>
            <a:r>
              <a:rPr lang="ru-RU" sz="8000" dirty="0" err="1" smtClean="0"/>
              <a:t>экстравазальной</a:t>
            </a:r>
            <a:r>
              <a:rPr lang="ru-RU" sz="8000" dirty="0" smtClean="0"/>
              <a:t> компрессии чревного ствола серповидной связкой и ножками диафрагмы, дегенеративных изменениях висцеральных артерий (неспецифический </a:t>
            </a:r>
            <a:r>
              <a:rPr lang="ru-RU" sz="8000" dirty="0" err="1" smtClean="0"/>
              <a:t>аортоартериит</a:t>
            </a:r>
            <a:r>
              <a:rPr lang="ru-RU" sz="8000" dirty="0" smtClean="0"/>
              <a:t>, фибромускулярная дисплазия).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80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8000" dirty="0" smtClean="0"/>
              <a:t> Метод позволяет избежать необходимости проведения общей анестезии. По данным литературы, технические неудачи в основном, обусловлены трудностями катетеризации и проведения инструментов при недостаточной тыловой поддержке, развитием </a:t>
            </a:r>
            <a:r>
              <a:rPr lang="ru-RU" sz="8000" dirty="0" err="1" smtClean="0"/>
              <a:t>рестеноза</a:t>
            </a:r>
            <a:r>
              <a:rPr lang="ru-RU" sz="8000" dirty="0" smtClean="0"/>
              <a:t> и </a:t>
            </a:r>
            <a:r>
              <a:rPr lang="ru-RU" sz="8000" dirty="0" err="1" smtClean="0"/>
              <a:t>диссекцией</a:t>
            </a:r>
            <a:r>
              <a:rPr lang="ru-RU" sz="8000" dirty="0" smtClean="0"/>
              <a:t>. Данных осложнений можно избежать с помощью имплантации </a:t>
            </a:r>
            <a:r>
              <a:rPr lang="ru-RU" sz="8000" dirty="0" err="1" smtClean="0"/>
              <a:t>стентов</a:t>
            </a:r>
            <a:r>
              <a:rPr lang="ru-RU" sz="8000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6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Синдром хронической абдоминальной ишемии (СХАИ) – это заболевание, для которого характерны ишемические расстройства кровообращения органов брюшной полости, вызванные нарушениями проходимости висцеральных артерий вследствие экстра или </a:t>
            </a:r>
            <a:r>
              <a:rPr lang="ru-RU" dirty="0" err="1" smtClean="0"/>
              <a:t>интравазальных</a:t>
            </a:r>
            <a:r>
              <a:rPr lang="ru-RU" dirty="0" smtClean="0"/>
              <a:t> причин. В общей клинической практике СХАИ диагностируется редко в связи с многообразием клинических проявлений, маловыраженной их специфичностью и недостаточной осведомленностью врачей общего профиля об этом заболевании.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6643734" cy="71435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Ангиопластика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229600" cy="43894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Сущность метода: путем пункции магистральной артерии конечности в сосудистое русло вводится баллонный катетер, баллон устанавливается в месте стеноза и раздувается несколько раз под давлением в 8-12 атмосфер. За счет компрессии бляшки и надрывов в </a:t>
            </a:r>
            <a:r>
              <a:rPr lang="ru-RU" sz="2400" dirty="0" err="1" smtClean="0"/>
              <a:t>медии</a:t>
            </a:r>
            <a:r>
              <a:rPr lang="ru-RU" sz="2400" dirty="0" smtClean="0"/>
              <a:t> происходит дилатация артерии в месте стеноза.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Однако выполнение только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 smtClean="0"/>
              <a:t> </a:t>
            </a:r>
            <a:r>
              <a:rPr lang="ru-RU" sz="2400" dirty="0" err="1" smtClean="0"/>
              <a:t>ангиопластики</a:t>
            </a:r>
            <a:r>
              <a:rPr lang="ru-RU" sz="2400" dirty="0" smtClean="0"/>
              <a:t> при этой патологии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 smtClean="0"/>
              <a:t>мало эффективно, т.к. в ближайшее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 smtClean="0"/>
              <a:t>время наступает рецидив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2400" dirty="0" smtClean="0"/>
              <a:t>заболевания из-за </a:t>
            </a:r>
            <a:r>
              <a:rPr lang="ru-RU" sz="2400" dirty="0" err="1" smtClean="0"/>
              <a:t>рестеноза</a:t>
            </a:r>
            <a:r>
              <a:rPr lang="ru-RU" sz="2400" dirty="0" smtClean="0"/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37890" name="Picture 2" descr="https://tapoc.trbo.yandex.net/tapoc_secure_proxy/5118d80a96423a50c74d2c6752c9110a?url=http%3A%2F%2Fmedknsltant.com%2Fwp-content%2Fuploads%2F2017%2F05%2Fangioplastika-1024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97" y="2857496"/>
            <a:ext cx="4000503" cy="4000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7429520" cy="114300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Ангиопластика</a:t>
            </a:r>
            <a:r>
              <a:rPr lang="ru-RU" sz="4000" dirty="0" smtClean="0"/>
              <a:t> (продолжение)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229600" cy="438943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Значительно лучшие результаты получены при использовании металлических </a:t>
            </a:r>
            <a:r>
              <a:rPr lang="ru-RU" sz="2400" dirty="0" err="1" smtClean="0"/>
              <a:t>стентов</a:t>
            </a:r>
            <a:r>
              <a:rPr lang="ru-RU" sz="2400" dirty="0" smtClean="0"/>
              <a:t>, которые устанавливаются в месте стеноза после дилатации, либо без предварительной дилатации. Преимущество этих методов в малой </a:t>
            </a:r>
            <a:r>
              <a:rPr lang="ru-RU" sz="2400" dirty="0" err="1" smtClean="0"/>
              <a:t>травматичности</a:t>
            </a:r>
            <a:r>
              <a:rPr lang="ru-RU" sz="2400" dirty="0" smtClean="0"/>
              <a:t>, меньшей кровопотере, сокращении срока пребывания в стационаре. Поэтому они</a:t>
            </a:r>
          </a:p>
          <a:p>
            <a:pPr>
              <a:buNone/>
            </a:pPr>
            <a:r>
              <a:rPr lang="ru-RU" sz="2400" dirty="0" smtClean="0"/>
              <a:t> идеальны для пациентов с</a:t>
            </a:r>
          </a:p>
          <a:p>
            <a:pPr>
              <a:buNone/>
            </a:pPr>
            <a:r>
              <a:rPr lang="ru-RU" sz="2400" dirty="0" smtClean="0"/>
              <a:t> множественными</a:t>
            </a:r>
          </a:p>
          <a:p>
            <a:pPr>
              <a:buNone/>
            </a:pPr>
            <a:r>
              <a:rPr lang="ru-RU" sz="2400" dirty="0" smtClean="0"/>
              <a:t> сопутствующими</a:t>
            </a:r>
          </a:p>
          <a:p>
            <a:pPr>
              <a:buNone/>
            </a:pPr>
            <a:r>
              <a:rPr lang="ru-RU" sz="2400" dirty="0" smtClean="0"/>
              <a:t> заболеваниями и</a:t>
            </a:r>
          </a:p>
          <a:p>
            <a:pPr>
              <a:buNone/>
            </a:pPr>
            <a:r>
              <a:rPr lang="ru-RU" sz="2400" dirty="0" smtClean="0"/>
              <a:t> высокой степенью риска</a:t>
            </a:r>
          </a:p>
          <a:p>
            <a:pPr>
              <a:buNone/>
            </a:pPr>
            <a:r>
              <a:rPr lang="ru-RU" sz="2400" dirty="0" smtClean="0"/>
              <a:t> открытых операций. </a:t>
            </a:r>
          </a:p>
          <a:p>
            <a:endParaRPr lang="ru-RU" dirty="0"/>
          </a:p>
        </p:txBody>
      </p:sp>
      <p:pic>
        <p:nvPicPr>
          <p:cNvPr id="4" name="Picture 2" descr="https://tapoc.trbo.yandex.net/tapoc_secure_proxy/889828c2f17ecc3edd5b58cc8624d577?url=https%3A%2F%2Fimages.onhealth.com%2Fimages%2Fslideshow%2Fvisual-guide-to-stroke-s22-stroke-prev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611" y="3357562"/>
            <a:ext cx="5151389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sz="4000" dirty="0" smtClean="0"/>
              <a:t>Результаты лечения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389437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Результаты хирургического лечения больных с СХАИ могут быть признаны хорошими, если:</a:t>
            </a:r>
          </a:p>
          <a:p>
            <a:r>
              <a:rPr lang="ru-RU" sz="2400" dirty="0" smtClean="0"/>
              <a:t> исчезают боли в животе, дисфункция кишечника, больные начинают быстро прибавлять в весе. </a:t>
            </a:r>
          </a:p>
          <a:p>
            <a:r>
              <a:rPr lang="ru-RU" sz="2400" dirty="0" smtClean="0"/>
              <a:t>По сводным литературным данным, около 90 % оперированных больных избавились от симптомов заболевания. </a:t>
            </a:r>
          </a:p>
          <a:p>
            <a:r>
              <a:rPr lang="ru-RU" sz="2400" dirty="0" smtClean="0"/>
              <a:t>Выживаемость пациентов, которым проведено хирургическое лечение, выше, чем при консервативном лечении. </a:t>
            </a:r>
          </a:p>
          <a:p>
            <a:r>
              <a:rPr lang="ru-RU" sz="2400" dirty="0" smtClean="0"/>
              <a:t>Консервативное лечение СХАИ – малоперспективно и не позволяет добиться компенсации кровообращения висцеральных органов.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Благодарю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Эпидемиология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терапевтических и гастроэнтерологических стационарах этот диагноз фигурирует лишь у 3,2 % больных.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то же время, по данным вскрытий, патологию непарных висцеральных артерий находят у 19,70% умерших.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 аутопсии умерших от атеросклеротического поражения других сосудистых бассейнов (ишемической болезни сердца, церебрального и </a:t>
            </a:r>
            <a:r>
              <a:rPr lang="ru-RU" dirty="0" err="1" smtClean="0"/>
              <a:t>облитерирующего</a:t>
            </a:r>
            <a:r>
              <a:rPr lang="ru-RU" dirty="0" smtClean="0"/>
              <a:t> атеросклероза) поражение брюшного отдела аорты и ее ветвей обнаруживают в75,5% случаев.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572375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Особенности кровообращения</a:t>
            </a:r>
            <a:endParaRPr lang="ru-RU" dirty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00163" y="1571625"/>
            <a:ext cx="6343650" cy="49593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043863" cy="1143000"/>
          </a:xfrm>
        </p:spPr>
        <p:txBody>
          <a:bodyPr/>
          <a:lstStyle/>
          <a:p>
            <a:pPr algn="ctr"/>
            <a:r>
              <a:rPr lang="ru-RU" smtClean="0"/>
              <a:t>Этиология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Функциональная причина  -  это </a:t>
            </a:r>
            <a:r>
              <a:rPr lang="ru-RU" dirty="0" err="1" smtClean="0"/>
              <a:t>артериоспазм</a:t>
            </a:r>
            <a:r>
              <a:rPr lang="ru-RU" dirty="0" smtClean="0"/>
              <a:t>, гипотензии центрального происхождения, гипогликемия, прием некоторых лекарственных препаратов, полицитемия.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Органическая – может быть врожденного и приобретенного характера.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Комбинированная причина.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	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85818"/>
          </a:xfrm>
        </p:spPr>
        <p:txBody>
          <a:bodyPr/>
          <a:lstStyle/>
          <a:p>
            <a:pPr algn="ctr"/>
            <a:r>
              <a:rPr lang="ru-RU" dirty="0" smtClean="0"/>
              <a:t>Классификация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Единой принятой классификации СХАИ не существует.</a:t>
            </a:r>
          </a:p>
          <a:p>
            <a:r>
              <a:rPr lang="ru-RU" dirty="0" smtClean="0"/>
              <a:t> За рубежом обычно разделяют хроническую абдоминальную ишемию на </a:t>
            </a:r>
            <a:r>
              <a:rPr lang="ru-RU" dirty="0" err="1" smtClean="0"/>
              <a:t>неокклюзивную</a:t>
            </a:r>
            <a:r>
              <a:rPr lang="ru-RU" dirty="0" smtClean="0"/>
              <a:t> (синдром обкрадывания) и </a:t>
            </a:r>
            <a:r>
              <a:rPr lang="ru-RU" dirty="0" err="1" smtClean="0"/>
              <a:t>окклюзивную</a:t>
            </a:r>
            <a:r>
              <a:rPr lang="ru-RU" dirty="0" smtClean="0"/>
              <a:t> (одно и </a:t>
            </a:r>
            <a:r>
              <a:rPr lang="ru-RU" dirty="0" err="1" smtClean="0"/>
              <a:t>многососудистую</a:t>
            </a:r>
            <a:r>
              <a:rPr lang="ru-RU" dirty="0" smtClean="0"/>
              <a:t>, а также синдром внешней окклюзии чревного ствола)</a:t>
            </a:r>
          </a:p>
          <a:p>
            <a:r>
              <a:rPr lang="ru-RU" dirty="0" smtClean="0"/>
              <a:t>В зависимости от локализации патологического процесса различают чревную и брыжеечную формы СХАИ.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Чревный ствол</a:t>
            </a:r>
            <a:endParaRPr lang="ru-RU" dirty="0"/>
          </a:p>
        </p:txBody>
      </p:sp>
      <p:pic>
        <p:nvPicPr>
          <p:cNvPr id="4" name="Picture 4" descr="C:\Users\Samsung\Desktop\7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71398" y="1600200"/>
            <a:ext cx="680120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3929090" cy="1928826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chemeClr val="bg2">
                    <a:lumMod val="50000"/>
                  </a:schemeClr>
                </a:solidFill>
              </a:rPr>
              <a:t>Верхняя брыжеечная артерия</a:t>
            </a:r>
            <a:r>
              <a:rPr lang="ru-RU" altLang="ru-RU" sz="5400" b="1" dirty="0" smtClean="0">
                <a:solidFill>
                  <a:schemeClr val="tx1"/>
                </a:solidFill>
              </a:rPr>
              <a:t/>
            </a:r>
            <a:br>
              <a:rPr lang="ru-RU" altLang="ru-RU" sz="54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4" name="Picture 2" descr="C:\Users\Samsung\Desktop\7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9820" y="857232"/>
            <a:ext cx="5734180" cy="557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Клинические проявления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3"/>
            <a:ext cx="8472518" cy="5143536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Выделяют следующие симптомы :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Font typeface="Wingdings 2"/>
              <a:buAutoNum type="arabicParenR"/>
              <a:defRPr/>
            </a:pPr>
            <a:r>
              <a:rPr lang="ru-RU" dirty="0" smtClean="0"/>
              <a:t>боль в животе - результат ишемии и гипоксии органов пищеварения.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При брыжеечной форме боль появляется через 15-30 минут после еды и продолжается 22,5 часа, т.е. в течение всего периода пассажа пищи по кишечнику. Боль локализуется преимущественно в </a:t>
            </a:r>
            <a:r>
              <a:rPr lang="ru-RU" dirty="0" err="1" smtClean="0"/>
              <a:t>эпигастральной</a:t>
            </a:r>
            <a:r>
              <a:rPr lang="ru-RU" dirty="0" smtClean="0"/>
              <a:t> области, иногда </a:t>
            </a:r>
            <a:r>
              <a:rPr lang="ru-RU" dirty="0" err="1" smtClean="0"/>
              <a:t>иррадиирует</a:t>
            </a:r>
            <a:r>
              <a:rPr lang="ru-RU" dirty="0" smtClean="0"/>
              <a:t> в спину или правое подреберье (бассейн чревного ствола), может появляться в </a:t>
            </a:r>
            <a:r>
              <a:rPr lang="ru-RU" dirty="0" err="1" smtClean="0"/>
              <a:t>мезогастрии</a:t>
            </a:r>
            <a:r>
              <a:rPr lang="ru-RU" dirty="0" smtClean="0"/>
              <a:t> (бассейн верхней брыжеечной артерии) или левой подвздошной области (бассейн нижней брыжеечной артерии).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Болевой синдром уменьшается при резком ограничении приема пищи. В начальной стадии заболевания боль носит периодический характер, появляется  после употребления мясной, молочной и другой </a:t>
            </a:r>
            <a:r>
              <a:rPr lang="ru-RU" dirty="0" err="1" smtClean="0"/>
              <a:t>трудноперевариваемой</a:t>
            </a:r>
            <a:r>
              <a:rPr lang="ru-RU" dirty="0" smtClean="0"/>
              <a:t> пищи. </a:t>
            </a:r>
          </a:p>
          <a:p>
            <a:pPr marL="514350" indent="-51435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По мере прогрессирования заболевания боль усиливается, возникает после приема любой пищи, что заставляет больных резко ограничивать себя в еде. В дальнейшем боль становится постоянной, очень интенсивной, усиливающейся после приема любой пищи в небольшом количестве, больные почти перестают есть.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1098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Синдром хронической абдоминальной ишемии</vt:lpstr>
      <vt:lpstr>Введение</vt:lpstr>
      <vt:lpstr>Эпидемиология </vt:lpstr>
      <vt:lpstr>Особенности кровообращения</vt:lpstr>
      <vt:lpstr>Этиология</vt:lpstr>
      <vt:lpstr>Классификация</vt:lpstr>
      <vt:lpstr>Чревный ствол</vt:lpstr>
      <vt:lpstr>Верхняя брыжеечная артерия </vt:lpstr>
      <vt:lpstr>Клинические проявления </vt:lpstr>
      <vt:lpstr>Клинические проявления (продолжение)</vt:lpstr>
      <vt:lpstr>Клинические проявление</vt:lpstr>
      <vt:lpstr>Течение заболевания</vt:lpstr>
      <vt:lpstr>Диагностика</vt:lpstr>
      <vt:lpstr>Диагностика (продолжение)</vt:lpstr>
      <vt:lpstr>Ангиография</vt:lpstr>
      <vt:lpstr>Компьютерная томография</vt:lpstr>
      <vt:lpstr>Лечение:</vt:lpstr>
      <vt:lpstr>Показания к оперативному лечению</vt:lpstr>
      <vt:lpstr>Эндоваскулярная хирургия</vt:lpstr>
      <vt:lpstr>Ангиопластика</vt:lpstr>
      <vt:lpstr>Ангиопластика (продолжение)</vt:lpstr>
      <vt:lpstr>Результаты лечения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Ингибиторы лейкотриенов</dc:title>
  <dc:creator>Александр</dc:creator>
  <cp:lastModifiedBy>Денис</cp:lastModifiedBy>
  <cp:revision>65</cp:revision>
  <dcterms:created xsi:type="dcterms:W3CDTF">2017-11-17T16:00:43Z</dcterms:created>
  <dcterms:modified xsi:type="dcterms:W3CDTF">2020-04-10T08:19:45Z</dcterms:modified>
</cp:coreProperties>
</file>