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38"/>
  </p:notesMasterIdLst>
  <p:sldIdLst>
    <p:sldId id="260" r:id="rId2"/>
    <p:sldId id="295" r:id="rId3"/>
    <p:sldId id="324" r:id="rId4"/>
    <p:sldId id="264" r:id="rId5"/>
    <p:sldId id="297" r:id="rId6"/>
    <p:sldId id="300" r:id="rId7"/>
    <p:sldId id="325" r:id="rId8"/>
    <p:sldId id="326" r:id="rId9"/>
    <p:sldId id="284" r:id="rId10"/>
    <p:sldId id="317" r:id="rId11"/>
    <p:sldId id="301" r:id="rId12"/>
    <p:sldId id="320" r:id="rId13"/>
    <p:sldId id="318" r:id="rId14"/>
    <p:sldId id="321" r:id="rId15"/>
    <p:sldId id="330" r:id="rId16"/>
    <p:sldId id="328" r:id="rId17"/>
    <p:sldId id="327" r:id="rId18"/>
    <p:sldId id="312" r:id="rId19"/>
    <p:sldId id="323" r:id="rId20"/>
    <p:sldId id="329" r:id="rId21"/>
    <p:sldId id="299" r:id="rId22"/>
    <p:sldId id="298" r:id="rId23"/>
    <p:sldId id="269" r:id="rId24"/>
    <p:sldId id="274" r:id="rId25"/>
    <p:sldId id="289" r:id="rId26"/>
    <p:sldId id="322" r:id="rId27"/>
    <p:sldId id="309" r:id="rId28"/>
    <p:sldId id="313" r:id="rId29"/>
    <p:sldId id="310" r:id="rId30"/>
    <p:sldId id="314" r:id="rId31"/>
    <p:sldId id="311" r:id="rId32"/>
    <p:sldId id="315" r:id="rId33"/>
    <p:sldId id="280" r:id="rId34"/>
    <p:sldId id="293" r:id="rId35"/>
    <p:sldId id="267" r:id="rId36"/>
    <p:sldId id="266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CCFF33"/>
    <a:srgbClr val="15A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44" autoAdjust="0"/>
    <p:restoredTop sz="93883" autoAdjust="0"/>
  </p:normalViewPr>
  <p:slideViewPr>
    <p:cSldViewPr snapToGrid="0">
      <p:cViewPr varScale="1">
        <p:scale>
          <a:sx n="138" d="100"/>
          <a:sy n="138" d="100"/>
        </p:scale>
        <p:origin x="34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!Install\!_&#1095;&#1059;&#1061;&#1053;&#1071;_18\exel%20&#1089;&#1086;&#1094;&#1080;&#1086;&#1084;&#1077;&#1090;&#1088;&#1080;&#1103;\&#1084;&#1086;&#1073;&#1073;&#1080;&#1085;&#1075;_1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!Install\!_&#1095;&#1059;&#1061;&#1053;&#1071;_18\exel%20&#1089;&#1086;&#1094;&#1080;&#1086;&#1084;&#1077;&#1090;&#1088;&#1080;&#1103;\&#1084;&#1086;&#1073;&#1073;&#1080;&#1085;&#1075;_18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!Install\!_&#1063;&#1091;&#1093;&#1085;&#1103;+19\&#1084;&#1086;&#1073;&#1073;&#1080;&#1085;&#1075;_18_&#1055;&#1080;&#1090;&#1088;&#1077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!Install\!_&#1063;&#1091;&#1093;&#1085;&#1103;+19\&#1084;&#1086;&#1073;&#1073;&#1080;&#1085;&#1075;_18_&#1055;&#1080;&#1090;&#1088;&#1077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!Install\!_&#1063;&#1091;&#1093;&#1085;&#1103;+19\&#1084;&#1086;&#1073;&#1073;&#1080;&#1085;&#1075;_18_&#1055;&#1080;&#1090;&#1088;&#1077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!Install\!_&#1063;&#1091;&#1093;&#1085;&#1103;+19\&#1084;&#1086;&#1073;&#1073;&#1080;&#1085;&#1075;_18_&#1055;&#1080;&#1090;&#1088;&#1077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!Install\!_&#1063;&#1091;&#1093;&#1085;&#1103;+19\&#1084;&#1086;&#1073;&#1073;&#1080;&#1085;&#1075;_18_&#1055;&#1080;&#1090;&#1088;&#1077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!Install\!_&#1063;&#1091;&#1093;&#1085;&#1103;+19\&#1084;&#1086;&#1073;&#1073;&#1080;&#1085;&#1075;_18_&#1055;&#1080;&#1090;&#1088;&#1077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!Install\!_&#1063;&#1091;&#1093;&#1085;&#1103;+19\&#1084;&#1086;&#1073;&#1073;&#1080;&#1085;&#1075;_18_&#1055;&#1080;&#1090;&#1088;&#1077;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r>
              <a:rPr lang="ru-RU" sz="1600" b="1" i="0" u="none" strike="noStrike" cap="none" baseline="0" dirty="0" smtClean="0">
                <a:effectLst/>
                <a:latin typeface="Georgia" panose="02040502050405020303" pitchFamily="18" charset="0"/>
              </a:rPr>
              <a:t>Потенциальный  </a:t>
            </a:r>
            <a:r>
              <a:rPr lang="ru-RU" sz="1600" b="1" i="0" u="none" strike="noStrike" cap="none" baseline="0" dirty="0" err="1" smtClean="0">
                <a:effectLst/>
                <a:latin typeface="Georgia" panose="02040502050405020303" pitchFamily="18" charset="0"/>
              </a:rPr>
              <a:t>моббер</a:t>
            </a:r>
            <a:r>
              <a:rPr lang="ru-RU" sz="1600" b="1" i="0" u="none" strike="noStrike" cap="none" baseline="0" dirty="0" smtClean="0">
                <a:latin typeface="Georgia" panose="02040502050405020303" pitchFamily="18" charset="0"/>
              </a:rPr>
              <a:t> </a:t>
            </a:r>
            <a:endParaRPr lang="ru-RU" sz="1600" cap="none" dirty="0">
              <a:latin typeface="Georgia" panose="02040502050405020303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explosion val="10"/>
            <c:spPr>
              <a:solidFill>
                <a:srgbClr val="00B0F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explosion val="14"/>
            <c:spPr>
              <a:solidFill>
                <a:schemeClr val="accent5">
                  <a:lumMod val="75000"/>
                  <a:alpha val="3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explosion val="16"/>
            <c:spPr>
              <a:solidFill>
                <a:schemeClr val="accent5">
                  <a:lumMod val="50000"/>
                  <a:alpha val="6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4.4933380723242926E-2"/>
                  <c:y val="-0.3756619239881966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1609160834062409E-3"/>
                  <c:y val="-0.3174130325968063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21756160688247314"/>
                  <c:y val="-0.1412062551161306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'весь  (интегральный)'!$AK$141:$AK$143</c:f>
              <c:strCache>
                <c:ptCount val="3"/>
                <c:pt idx="0">
                  <c:v>никогда</c:v>
                </c:pt>
                <c:pt idx="1">
                  <c:v>иногда</c:v>
                </c:pt>
                <c:pt idx="2">
                  <c:v>часто</c:v>
                </c:pt>
              </c:strCache>
            </c:strRef>
          </c:cat>
          <c:val>
            <c:numRef>
              <c:f>'весь  (интегральный)'!$AL$141:$AL$143</c:f>
              <c:numCache>
                <c:formatCode>General</c:formatCode>
                <c:ptCount val="3"/>
                <c:pt idx="0">
                  <c:v>101</c:v>
                </c:pt>
                <c:pt idx="1">
                  <c:v>20</c:v>
                </c:pt>
                <c:pt idx="2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131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cap="none" baseline="0" dirty="0" smtClean="0">
                <a:effectLst/>
                <a:latin typeface="Georgia" panose="02040502050405020303" pitchFamily="18" charset="0"/>
              </a:rPr>
              <a:t>интегральный уровень  </a:t>
            </a:r>
            <a:r>
              <a:rPr lang="ru-RU" sz="1400" b="1" i="0" cap="none" baseline="0" dirty="0" err="1" smtClean="0">
                <a:effectLst/>
                <a:latin typeface="Georgia" panose="02040502050405020303" pitchFamily="18" charset="0"/>
              </a:rPr>
              <a:t>моббинг</a:t>
            </a:r>
            <a:r>
              <a:rPr lang="ru-RU" sz="1400" b="1" i="0" cap="none" baseline="0" dirty="0" smtClean="0">
                <a:effectLst/>
                <a:latin typeface="Georgia" panose="02040502050405020303" pitchFamily="18" charset="0"/>
              </a:rPr>
              <a:t>-процессов</a:t>
            </a:r>
            <a:endParaRPr lang="ru-RU" sz="1400" cap="none" dirty="0">
              <a:effectLst/>
              <a:latin typeface="Georgia" panose="02040502050405020303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explosion val="1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rgbClr val="92D050">
                  <a:alpha val="88000"/>
                </a:srgb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explosion val="13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7.6278282560191646E-2"/>
                  <c:y val="0.2713732690769615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475334255417243"/>
                  <c:y val="0.1214038309028512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23546276616263004"/>
                  <c:y val="-7.5043974717963174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Georgia" panose="02040502050405020303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166659846806457"/>
                      <c:h val="0.12580060489133313"/>
                    </c:manualLayout>
                  </c15:layout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'весь  (интегральный)'!$AI$161:$AI$164</c:f>
              <c:strCache>
                <c:ptCount val="4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  <c:pt idx="3">
                  <c:v>остутвующий</c:v>
                </c:pt>
              </c:strCache>
            </c:strRef>
          </c:cat>
          <c:val>
            <c:numRef>
              <c:f>'весь  (интегральный)'!$AJ$161:$AJ$164</c:f>
              <c:numCache>
                <c:formatCode>0.0%</c:formatCode>
                <c:ptCount val="4"/>
                <c:pt idx="0">
                  <c:v>0.1</c:v>
                </c:pt>
                <c:pt idx="1">
                  <c:v>0.23076923076923078</c:v>
                </c:pt>
                <c:pt idx="2">
                  <c:v>0.57692307692307687</c:v>
                </c:pt>
                <c:pt idx="3">
                  <c:v>9.2307692307692313E-2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cap="none" dirty="0" smtClean="0">
                <a:solidFill>
                  <a:schemeClr val="tx1"/>
                </a:solidFill>
                <a:latin typeface="Georgia" panose="02040502050405020303" pitchFamily="18" charset="0"/>
              </a:rPr>
              <a:t>Распределение результатов опросника </a:t>
            </a:r>
            <a:br>
              <a:rPr lang="ru-RU" sz="1400" b="1" cap="none" dirty="0" smtClean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ru-RU" sz="1400" b="1" cap="none" dirty="0" smtClean="0">
                <a:solidFill>
                  <a:schemeClr val="tx1"/>
                </a:solidFill>
                <a:latin typeface="Georgia" panose="02040502050405020303" pitchFamily="18" charset="0"/>
              </a:rPr>
              <a:t>«Самооценка </a:t>
            </a:r>
            <a:r>
              <a:rPr lang="ru-RU" sz="1400" b="1" cap="none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моббинг</a:t>
            </a:r>
            <a:r>
              <a:rPr lang="ru-RU" sz="1400" b="1" cap="none" dirty="0" smtClean="0">
                <a:solidFill>
                  <a:schemeClr val="tx1"/>
                </a:solidFill>
                <a:latin typeface="Georgia" panose="02040502050405020303" pitchFamily="18" charset="0"/>
              </a:rPr>
              <a:t>-процессов в студенческой среде" </a:t>
            </a:r>
            <a:br>
              <a:rPr lang="ru-RU" sz="1400" b="1" cap="none" dirty="0" smtClean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ru-RU" sz="1400" b="1" cap="none" dirty="0" smtClean="0">
                <a:solidFill>
                  <a:schemeClr val="tx1"/>
                </a:solidFill>
                <a:latin typeface="Georgia" panose="02040502050405020303" pitchFamily="18" charset="0"/>
              </a:rPr>
              <a:t>по шкалам  у  всех респондентов</a:t>
            </a:r>
            <a:endParaRPr lang="ru-RU" sz="1400" b="1" cap="none" dirty="0">
              <a:solidFill>
                <a:schemeClr val="tx1"/>
              </a:solidFill>
              <a:latin typeface="Georgia" panose="02040502050405020303" pitchFamily="18" charset="0"/>
            </a:endParaRPr>
          </a:p>
        </c:rich>
      </c:tx>
      <c:layout>
        <c:manualLayout>
          <c:xMode val="edge"/>
          <c:yMode val="edge"/>
          <c:x val="0.16802680104984513"/>
          <c:y val="2.42669362992922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3"/>
          <c:order val="0"/>
          <c:tx>
            <c:strRef>
              <c:f>'весь  (интегральный)'!$J$171</c:f>
              <c:strCache>
                <c:ptCount val="1"/>
                <c:pt idx="0">
                  <c:v>остутвующий</c:v>
                </c:pt>
              </c:strCache>
            </c:strRef>
          </c:tx>
          <c:spPr>
            <a:solidFill>
              <a:schemeClr val="accent1">
                <a:tint val="58000"/>
                <a:alpha val="70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1">
                  <a:tint val="58000"/>
                  <a:alpha val="70000"/>
                </a:schemeClr>
              </a:solidFill>
              <a:ln>
                <a:noFill/>
              </a:ln>
              <a:effectLst/>
            </c:spPr>
          </c:dPt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'весь  (интегральный)'!$K$167:$M$167</c:f>
              <c:strCache>
                <c:ptCount val="3"/>
                <c:pt idx="0">
                  <c:v>Открытый</c:v>
                </c:pt>
                <c:pt idx="1">
                  <c:v>Латентный</c:v>
                </c:pt>
                <c:pt idx="2">
                  <c:v>Смешанный от преп.</c:v>
                </c:pt>
              </c:strCache>
            </c:strRef>
          </c:cat>
          <c:val>
            <c:numRef>
              <c:f>'весь  (интегральный)'!$K$171:$M$171</c:f>
              <c:numCache>
                <c:formatCode>0.00%</c:formatCode>
                <c:ptCount val="3"/>
                <c:pt idx="0">
                  <c:v>0.22307692307692309</c:v>
                </c:pt>
                <c:pt idx="1">
                  <c:v>0.2153846153846154</c:v>
                </c:pt>
                <c:pt idx="2">
                  <c:v>0.2</c:v>
                </c:pt>
              </c:numCache>
            </c:numRef>
          </c:val>
        </c:ser>
        <c:ser>
          <c:idx val="2"/>
          <c:order val="1"/>
          <c:tx>
            <c:strRef>
              <c:f>'весь  (интегральный)'!$J$170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chemeClr val="accent1">
                <a:tint val="86000"/>
                <a:alpha val="70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1">
                  <a:tint val="86000"/>
                  <a:alpha val="70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'весь  (интегральный)'!$K$167:$M$167</c:f>
              <c:strCache>
                <c:ptCount val="3"/>
                <c:pt idx="0">
                  <c:v>Открытый</c:v>
                </c:pt>
                <c:pt idx="1">
                  <c:v>Латентный</c:v>
                </c:pt>
                <c:pt idx="2">
                  <c:v>Смешанный от преп.</c:v>
                </c:pt>
              </c:strCache>
            </c:strRef>
          </c:cat>
          <c:val>
            <c:numRef>
              <c:f>'весь  (интегральный)'!$K$170:$M$170</c:f>
              <c:numCache>
                <c:formatCode>0.00%</c:formatCode>
                <c:ptCount val="3"/>
                <c:pt idx="0">
                  <c:v>0.32307692307692309</c:v>
                </c:pt>
                <c:pt idx="1">
                  <c:v>0.40769230769230769</c:v>
                </c:pt>
                <c:pt idx="2">
                  <c:v>0.3923076923076923</c:v>
                </c:pt>
              </c:numCache>
            </c:numRef>
          </c:val>
        </c:ser>
        <c:ser>
          <c:idx val="1"/>
          <c:order val="2"/>
          <c:tx>
            <c:strRef>
              <c:f>'весь  (интегральный)'!$J$169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FF9900">
                <a:alpha val="46000"/>
              </a:srgb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FF9900">
                  <a:alpha val="46000"/>
                </a:srgb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'весь  (интегральный)'!$K$167:$M$167</c:f>
              <c:strCache>
                <c:ptCount val="3"/>
                <c:pt idx="0">
                  <c:v>Открытый</c:v>
                </c:pt>
                <c:pt idx="1">
                  <c:v>Латентный</c:v>
                </c:pt>
                <c:pt idx="2">
                  <c:v>Смешанный от преп.</c:v>
                </c:pt>
              </c:strCache>
            </c:strRef>
          </c:cat>
          <c:val>
            <c:numRef>
              <c:f>'весь  (интегральный)'!$K$169:$M$169</c:f>
              <c:numCache>
                <c:formatCode>0.00%</c:formatCode>
                <c:ptCount val="3"/>
                <c:pt idx="0">
                  <c:v>0.34615384615384615</c:v>
                </c:pt>
                <c:pt idx="1">
                  <c:v>0.2846153846153846</c:v>
                </c:pt>
                <c:pt idx="2">
                  <c:v>0.2846153846153846</c:v>
                </c:pt>
              </c:numCache>
            </c:numRef>
          </c:val>
        </c:ser>
        <c:ser>
          <c:idx val="0"/>
          <c:order val="3"/>
          <c:tx>
            <c:strRef>
              <c:f>'весь  (интегральный)'!$J$168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chemeClr val="accent4">
                <a:alpha val="59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4">
                  <a:alpha val="59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1.0981204880232878E-16"/>
                  <c:y val="-2.300049160280836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9898173105720279E-3"/>
                  <c:y val="-3.7056347582302217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eorgia" panose="02040502050405020303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4126984126984133E-2"/>
                      <c:h val="8.8513659132714459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"/>
                  <c:y val="-2.04448814247185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'весь  (интегральный)'!$K$167:$M$167</c:f>
              <c:strCache>
                <c:ptCount val="3"/>
                <c:pt idx="0">
                  <c:v>Открытый</c:v>
                </c:pt>
                <c:pt idx="1">
                  <c:v>Латентный</c:v>
                </c:pt>
                <c:pt idx="2">
                  <c:v>Смешанный от преп.</c:v>
                </c:pt>
              </c:strCache>
            </c:strRef>
          </c:cat>
          <c:val>
            <c:numRef>
              <c:f>'весь  (интегральный)'!$K$168:$M$168</c:f>
              <c:numCache>
                <c:formatCode>0.00%</c:formatCode>
                <c:ptCount val="3"/>
                <c:pt idx="0">
                  <c:v>0.1076923076923077</c:v>
                </c:pt>
                <c:pt idx="1">
                  <c:v>9.2307692307692313E-2</c:v>
                </c:pt>
                <c:pt idx="2">
                  <c:v>0.12307692307692308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1734525600"/>
        <c:axId val="-1734532672"/>
      </c:barChart>
      <c:catAx>
        <c:axId val="-17345256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ru-RU"/>
          </a:p>
        </c:txPr>
        <c:crossAx val="-1734532672"/>
        <c:crosses val="autoZero"/>
        <c:auto val="1"/>
        <c:lblAlgn val="ctr"/>
        <c:lblOffset val="100"/>
        <c:noMultiLvlLbl val="0"/>
      </c:catAx>
      <c:valAx>
        <c:axId val="-173453267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734525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r>
              <a:rPr lang="ru-RU" sz="1600" b="1" i="0" baseline="0" dirty="0" smtClean="0">
                <a:effectLst/>
                <a:latin typeface="Georgia" panose="02040502050405020303" pitchFamily="18" charset="0"/>
              </a:rPr>
              <a:t> </a:t>
            </a:r>
            <a:r>
              <a:rPr lang="ru-RU" sz="1400" b="1" i="0" baseline="0" dirty="0" smtClean="0">
                <a:effectLst/>
                <a:latin typeface="Georgia" panose="02040502050405020303" pitchFamily="18" charset="0"/>
              </a:rPr>
              <a:t>Структура смешанного </a:t>
            </a:r>
            <a:r>
              <a:rPr lang="ru-RU" sz="1400" b="1" i="0" baseline="0" dirty="0" err="1" smtClean="0">
                <a:effectLst/>
                <a:latin typeface="Georgia" panose="02040502050405020303" pitchFamily="18" charset="0"/>
              </a:rPr>
              <a:t>моббинга</a:t>
            </a:r>
            <a:r>
              <a:rPr lang="ru-RU" sz="1400" b="1" i="0" baseline="0" dirty="0" smtClean="0">
                <a:effectLst/>
                <a:latin typeface="Georgia" panose="02040502050405020303" pitchFamily="18" charset="0"/>
              </a:rPr>
              <a:t> </a:t>
            </a:r>
            <a:r>
              <a:rPr lang="ru-RU" sz="1400" b="1" i="0" baseline="0" dirty="0">
                <a:effectLst/>
                <a:latin typeface="Georgia" panose="02040502050405020303" pitchFamily="18" charset="0"/>
              </a:rPr>
              <a:t>со стороны преподавателей</a:t>
            </a:r>
            <a:endParaRPr lang="ru-RU" sz="1400" dirty="0">
              <a:effectLst/>
              <a:latin typeface="Georgia" panose="02040502050405020303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3"/>
          <c:order val="0"/>
          <c:tx>
            <c:strRef>
              <c:f>'весь  (интегральный)'!$V$151:$W$151</c:f>
              <c:strCache>
                <c:ptCount val="2"/>
                <c:pt idx="0">
                  <c:v>часто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0227163080781575E-3"/>
                  <c:y val="-2.75275275275275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541582547975378E-17"/>
                  <c:y val="-2.2522522522522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5113581540391065E-3"/>
                  <c:y val="-2.5025025025025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511358154039051E-3"/>
                  <c:y val="-3.003003003003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511358154039051E-3"/>
                  <c:y val="-3.003003003003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-3.25325325325325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5.541582547975378E-17"/>
                  <c:y val="-3.25325325325324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"/>
                  <c:y val="-2.5025025025025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5.541582547975378E-17"/>
                  <c:y val="-2.2522522522522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"/>
                  <c:y val="-2.75275275275275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'весь  (интегральный)'!$X$147:$AG$147</c:f>
              <c:strCache>
                <c:ptCount val="10"/>
                <c:pt idx="0">
                  <c:v> "Игнорирование результата труда"</c:v>
                </c:pt>
                <c:pt idx="1">
                  <c:v>" Высмеивание личностных качеств"</c:v>
                </c:pt>
                <c:pt idx="2">
                  <c:v> "Чрезмерный мониторинг "</c:v>
                </c:pt>
                <c:pt idx="3">
                  <c:v>" Игнорирование ваших требований" </c:v>
                </c:pt>
                <c:pt idx="4">
                  <c:v>" Напоминания о прежних  ошибках"  </c:v>
                </c:pt>
                <c:pt idx="5">
                  <c:v>"Целенаправленное игнорирование вас"</c:v>
                </c:pt>
                <c:pt idx="6">
                  <c:v>"Наказание чрезмерной деятельностью"</c:v>
                </c:pt>
                <c:pt idx="7">
                  <c:v>"Вы - объект спонтанного  гнева"</c:v>
                </c:pt>
                <c:pt idx="8">
                  <c:v>" Неконструктивная критика"</c:v>
                </c:pt>
                <c:pt idx="9">
                  <c:v>"Высмеивание интеллект. качеств"</c:v>
                </c:pt>
              </c:strCache>
            </c:strRef>
          </c:cat>
          <c:val>
            <c:numRef>
              <c:f>'весь  (интегральный)'!$X$151:$AG$151</c:f>
              <c:numCache>
                <c:formatCode>0.0%</c:formatCode>
                <c:ptCount val="10"/>
                <c:pt idx="0">
                  <c:v>6.9230769230769235E-2</c:v>
                </c:pt>
                <c:pt idx="1">
                  <c:v>7.6923076923076927E-3</c:v>
                </c:pt>
                <c:pt idx="2">
                  <c:v>7.6923076923076927E-2</c:v>
                </c:pt>
                <c:pt idx="3">
                  <c:v>2.3076923076923078E-2</c:v>
                </c:pt>
                <c:pt idx="4">
                  <c:v>3.8461538461538464E-2</c:v>
                </c:pt>
                <c:pt idx="5">
                  <c:v>4.6153846153846156E-2</c:v>
                </c:pt>
                <c:pt idx="6">
                  <c:v>1.5384615384615385E-2</c:v>
                </c:pt>
                <c:pt idx="7">
                  <c:v>1.5384615384615385E-2</c:v>
                </c:pt>
                <c:pt idx="8">
                  <c:v>5.3846153846153849E-2</c:v>
                </c:pt>
                <c:pt idx="9">
                  <c:v>0.1076923076923077</c:v>
                </c:pt>
              </c:numCache>
            </c:numRef>
          </c:val>
        </c:ser>
        <c:ser>
          <c:idx val="2"/>
          <c:order val="1"/>
          <c:tx>
            <c:strRef>
              <c:f>'весь  (интегральный)'!$V$150:$W$150</c:f>
              <c:strCache>
                <c:ptCount val="2"/>
                <c:pt idx="0">
                  <c:v>иногда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'весь  (интегральный)'!$X$147:$AG$147</c:f>
              <c:strCache>
                <c:ptCount val="10"/>
                <c:pt idx="0">
                  <c:v> "Игнорирование результата труда"</c:v>
                </c:pt>
                <c:pt idx="1">
                  <c:v>" Высмеивание личностных качеств"</c:v>
                </c:pt>
                <c:pt idx="2">
                  <c:v> "Чрезмерный мониторинг "</c:v>
                </c:pt>
                <c:pt idx="3">
                  <c:v>" Игнорирование ваших требований" </c:v>
                </c:pt>
                <c:pt idx="4">
                  <c:v>" Напоминания о прежних  ошибках"  </c:v>
                </c:pt>
                <c:pt idx="5">
                  <c:v>"Целенаправленное игнорирование вас"</c:v>
                </c:pt>
                <c:pt idx="6">
                  <c:v>"Наказание чрезмерной деятельностью"</c:v>
                </c:pt>
                <c:pt idx="7">
                  <c:v>"Вы - объект спонтанного  гнева"</c:v>
                </c:pt>
                <c:pt idx="8">
                  <c:v>" Неконструктивная критика"</c:v>
                </c:pt>
                <c:pt idx="9">
                  <c:v>"Высмеивание интеллект. качеств"</c:v>
                </c:pt>
              </c:strCache>
            </c:strRef>
          </c:cat>
          <c:val>
            <c:numRef>
              <c:f>'весь  (интегральный)'!$X$150:$AG$150</c:f>
              <c:numCache>
                <c:formatCode>0.0%</c:formatCode>
                <c:ptCount val="10"/>
                <c:pt idx="0">
                  <c:v>0.14615384615384616</c:v>
                </c:pt>
                <c:pt idx="1">
                  <c:v>6.9230769230769235E-2</c:v>
                </c:pt>
                <c:pt idx="2">
                  <c:v>0.15384615384615385</c:v>
                </c:pt>
                <c:pt idx="3">
                  <c:v>0.11538461538461539</c:v>
                </c:pt>
                <c:pt idx="4">
                  <c:v>8.461538461538462E-2</c:v>
                </c:pt>
                <c:pt idx="5">
                  <c:v>7.6923076923076927E-2</c:v>
                </c:pt>
                <c:pt idx="6">
                  <c:v>9.2307692307692313E-2</c:v>
                </c:pt>
                <c:pt idx="7">
                  <c:v>9.2307692307692313E-2</c:v>
                </c:pt>
                <c:pt idx="8">
                  <c:v>0.16923076923076924</c:v>
                </c:pt>
                <c:pt idx="9">
                  <c:v>8.461538461538462E-2</c:v>
                </c:pt>
              </c:numCache>
            </c:numRef>
          </c:val>
        </c:ser>
        <c:ser>
          <c:idx val="1"/>
          <c:order val="2"/>
          <c:tx>
            <c:strRef>
              <c:f>'весь  (интегральный)'!$V$149:$W$149</c:f>
              <c:strCache>
                <c:ptCount val="2"/>
                <c:pt idx="0">
                  <c:v>редко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'весь  (интегральный)'!$X$147:$AG$147</c:f>
              <c:strCache>
                <c:ptCount val="10"/>
                <c:pt idx="0">
                  <c:v> "Игнорирование результата труда"</c:v>
                </c:pt>
                <c:pt idx="1">
                  <c:v>" Высмеивание личностных качеств"</c:v>
                </c:pt>
                <c:pt idx="2">
                  <c:v> "Чрезмерный мониторинг "</c:v>
                </c:pt>
                <c:pt idx="3">
                  <c:v>" Игнорирование ваших требований" </c:v>
                </c:pt>
                <c:pt idx="4">
                  <c:v>" Напоминания о прежних  ошибках"  </c:v>
                </c:pt>
                <c:pt idx="5">
                  <c:v>"Целенаправленное игнорирование вас"</c:v>
                </c:pt>
                <c:pt idx="6">
                  <c:v>"Наказание чрезмерной деятельностью"</c:v>
                </c:pt>
                <c:pt idx="7">
                  <c:v>"Вы - объект спонтанного  гнева"</c:v>
                </c:pt>
                <c:pt idx="8">
                  <c:v>" Неконструктивная критика"</c:v>
                </c:pt>
                <c:pt idx="9">
                  <c:v>"Высмеивание интеллект. качеств"</c:v>
                </c:pt>
              </c:strCache>
            </c:strRef>
          </c:cat>
          <c:val>
            <c:numRef>
              <c:f>'весь  (интегральный)'!$X$149:$AG$149</c:f>
              <c:numCache>
                <c:formatCode>0.0%</c:formatCode>
                <c:ptCount val="10"/>
                <c:pt idx="0">
                  <c:v>0.29230769230769232</c:v>
                </c:pt>
                <c:pt idx="1">
                  <c:v>0.2153846153846154</c:v>
                </c:pt>
                <c:pt idx="2">
                  <c:v>0.29230769230769232</c:v>
                </c:pt>
                <c:pt idx="3">
                  <c:v>0.16153846153846155</c:v>
                </c:pt>
                <c:pt idx="4">
                  <c:v>0.2153846153846154</c:v>
                </c:pt>
                <c:pt idx="5">
                  <c:v>0.18461538461538463</c:v>
                </c:pt>
                <c:pt idx="6">
                  <c:v>0.13846153846153847</c:v>
                </c:pt>
                <c:pt idx="7">
                  <c:v>0.24615384615384617</c:v>
                </c:pt>
                <c:pt idx="8">
                  <c:v>0.2</c:v>
                </c:pt>
                <c:pt idx="9">
                  <c:v>0.2153846153846154</c:v>
                </c:pt>
              </c:numCache>
            </c:numRef>
          </c:val>
        </c:ser>
        <c:ser>
          <c:idx val="0"/>
          <c:order val="3"/>
          <c:tx>
            <c:strRef>
              <c:f>'весь  (интегральный)'!$V$148:$W$148</c:f>
              <c:strCache>
                <c:ptCount val="2"/>
                <c:pt idx="0">
                  <c:v>никогда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'весь  (интегральный)'!$X$147:$AG$147</c:f>
              <c:strCache>
                <c:ptCount val="10"/>
                <c:pt idx="0">
                  <c:v> "Игнорирование результата труда"</c:v>
                </c:pt>
                <c:pt idx="1">
                  <c:v>" Высмеивание личностных качеств"</c:v>
                </c:pt>
                <c:pt idx="2">
                  <c:v> "Чрезмерный мониторинг "</c:v>
                </c:pt>
                <c:pt idx="3">
                  <c:v>" Игнорирование ваших требований" </c:v>
                </c:pt>
                <c:pt idx="4">
                  <c:v>" Напоминания о прежних  ошибках"  </c:v>
                </c:pt>
                <c:pt idx="5">
                  <c:v>"Целенаправленное игнорирование вас"</c:v>
                </c:pt>
                <c:pt idx="6">
                  <c:v>"Наказание чрезмерной деятельностью"</c:v>
                </c:pt>
                <c:pt idx="7">
                  <c:v>"Вы - объект спонтанного  гнева"</c:v>
                </c:pt>
                <c:pt idx="8">
                  <c:v>" Неконструктивная критика"</c:v>
                </c:pt>
                <c:pt idx="9">
                  <c:v>"Высмеивание интеллект. качеств"</c:v>
                </c:pt>
              </c:strCache>
            </c:strRef>
          </c:cat>
          <c:val>
            <c:numRef>
              <c:f>'весь  (интегральный)'!$X$148:$AG$148</c:f>
              <c:numCache>
                <c:formatCode>0.0%</c:formatCode>
                <c:ptCount val="10"/>
                <c:pt idx="0">
                  <c:v>0.48461538461538461</c:v>
                </c:pt>
                <c:pt idx="1">
                  <c:v>0.70769230769230773</c:v>
                </c:pt>
                <c:pt idx="2">
                  <c:v>0.46923076923076923</c:v>
                </c:pt>
                <c:pt idx="3">
                  <c:v>0.7</c:v>
                </c:pt>
                <c:pt idx="4">
                  <c:v>0.66153846153846152</c:v>
                </c:pt>
                <c:pt idx="5">
                  <c:v>0.69230769230769229</c:v>
                </c:pt>
                <c:pt idx="6">
                  <c:v>0.75384615384615383</c:v>
                </c:pt>
                <c:pt idx="7">
                  <c:v>0.64615384615384619</c:v>
                </c:pt>
                <c:pt idx="8">
                  <c:v>0.57692307692307687</c:v>
                </c:pt>
                <c:pt idx="9">
                  <c:v>0.58461538461538465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734524512"/>
        <c:axId val="-1734532128"/>
      </c:barChart>
      <c:catAx>
        <c:axId val="-1734524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ru-RU"/>
          </a:p>
        </c:txPr>
        <c:crossAx val="-1734532128"/>
        <c:crosses val="autoZero"/>
        <c:auto val="1"/>
        <c:lblAlgn val="ctr"/>
        <c:lblOffset val="100"/>
        <c:noMultiLvlLbl val="0"/>
      </c:catAx>
      <c:valAx>
        <c:axId val="-1734532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734524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370631669165365"/>
          <c:y val="0.93618973304012676"/>
          <c:w val="0.35722342324287953"/>
          <c:h val="4.87952519448582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i="0" cap="small" baseline="0" dirty="0" smtClean="0">
                <a:effectLst/>
                <a:latin typeface="Georgia" panose="02040502050405020303" pitchFamily="18" charset="0"/>
              </a:rPr>
              <a:t>структура латентного </a:t>
            </a:r>
            <a:r>
              <a:rPr lang="ru-RU" sz="1600" b="1" i="0" cap="small" baseline="0" dirty="0" err="1" smtClean="0">
                <a:effectLst/>
                <a:latin typeface="Georgia" panose="02040502050405020303" pitchFamily="18" charset="0"/>
              </a:rPr>
              <a:t>моббинга</a:t>
            </a:r>
            <a:r>
              <a:rPr lang="ru-RU" sz="1600" b="1" i="0" cap="small" baseline="0" dirty="0" smtClean="0">
                <a:effectLst/>
                <a:latin typeface="Georgia" panose="02040502050405020303" pitchFamily="18" charset="0"/>
              </a:rPr>
              <a:t> в группе</a:t>
            </a:r>
            <a:endParaRPr lang="ru-RU" sz="1600" dirty="0">
              <a:effectLst/>
              <a:latin typeface="Georgia" panose="02040502050405020303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3"/>
          <c:order val="0"/>
          <c:tx>
            <c:strRef>
              <c:f>'весь  (интегральный)'!$K$151:$L$151</c:f>
              <c:strCache>
                <c:ptCount val="2"/>
                <c:pt idx="0">
                  <c:v>часто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4600673309474836E-3"/>
                  <c:y val="-4.2222222222222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3802019928423971E-3"/>
                  <c:y val="-3.55555555555556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3535183691730723E-17"/>
                  <c:y val="-0.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4600673309474836E-3"/>
                  <c:y val="-4.4444444444444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3535183691730723E-17"/>
                  <c:y val="-3.3333333333333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3140605978527353E-2"/>
                  <c:y val="-0.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7.3003366547374181E-3"/>
                  <c:y val="-4.2222222222222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-4.4444444444444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2.9201346618949139E-3"/>
                  <c:y val="-4.4444444444444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'весь  (интегральный)'!$M$147:$U$147</c:f>
              <c:strCache>
                <c:ptCount val="9"/>
                <c:pt idx="0">
                  <c:v>Коммуникационная изоляция</c:v>
                </c:pt>
                <c:pt idx="1">
                  <c:v>Выполнение бОльшего  объема работы</c:v>
                </c:pt>
                <c:pt idx="2">
                  <c:v>Информационная  изоляция </c:v>
                </c:pt>
                <c:pt idx="3">
                  <c:v> Напоминания о прежних  ошибках  </c:v>
                </c:pt>
                <c:pt idx="4">
                  <c:v>Игнорирование личного мнения</c:v>
                </c:pt>
                <c:pt idx="5">
                  <c:v> Игнорирование  требований </c:v>
                </c:pt>
                <c:pt idx="6">
                  <c:v>Очернение репутации (сплетни)</c:v>
                </c:pt>
                <c:pt idx="7">
                  <c:v>Непроверенная информация (слухи)</c:v>
                </c:pt>
                <c:pt idx="8">
                  <c:v>Преднамеренная порча вещей</c:v>
                </c:pt>
              </c:strCache>
            </c:strRef>
          </c:cat>
          <c:val>
            <c:numRef>
              <c:f>'весь  (интегральный)'!$M$151:$U$151</c:f>
              <c:numCache>
                <c:formatCode>0.00%</c:formatCode>
                <c:ptCount val="9"/>
                <c:pt idx="0">
                  <c:v>8.461538461538462E-2</c:v>
                </c:pt>
                <c:pt idx="1">
                  <c:v>3.8461538461538464E-2</c:v>
                </c:pt>
                <c:pt idx="2">
                  <c:v>7.6923076923076927E-2</c:v>
                </c:pt>
                <c:pt idx="3">
                  <c:v>5.3846153846153849E-2</c:v>
                </c:pt>
                <c:pt idx="4">
                  <c:v>6.9230769230769235E-2</c:v>
                </c:pt>
                <c:pt idx="5">
                  <c:v>2.3076923076923078E-2</c:v>
                </c:pt>
                <c:pt idx="6">
                  <c:v>3.0769230769230771E-2</c:v>
                </c:pt>
                <c:pt idx="7">
                  <c:v>4.6153846153846156E-2</c:v>
                </c:pt>
                <c:pt idx="8">
                  <c:v>7.6923076923076927E-3</c:v>
                </c:pt>
              </c:numCache>
            </c:numRef>
          </c:val>
        </c:ser>
        <c:ser>
          <c:idx val="2"/>
          <c:order val="1"/>
          <c:tx>
            <c:strRef>
              <c:f>'весь  (интегральный)'!$K$150:$L$150</c:f>
              <c:strCache>
                <c:ptCount val="2"/>
                <c:pt idx="0">
                  <c:v>иногда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8"/>
              <c:layout>
                <c:manualLayout>
                  <c:x val="3.0661413949897156E-2"/>
                  <c:y val="-6.44444444444444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'весь  (интегральный)'!$M$147:$U$147</c:f>
              <c:strCache>
                <c:ptCount val="9"/>
                <c:pt idx="0">
                  <c:v>Коммуникационная изоляция</c:v>
                </c:pt>
                <c:pt idx="1">
                  <c:v>Выполнение бОльшего  объема работы</c:v>
                </c:pt>
                <c:pt idx="2">
                  <c:v>Информационная  изоляция </c:v>
                </c:pt>
                <c:pt idx="3">
                  <c:v> Напоминания о прежних  ошибках  </c:v>
                </c:pt>
                <c:pt idx="4">
                  <c:v>Игнорирование личного мнения</c:v>
                </c:pt>
                <c:pt idx="5">
                  <c:v> Игнорирование  требований </c:v>
                </c:pt>
                <c:pt idx="6">
                  <c:v>Очернение репутации (сплетни)</c:v>
                </c:pt>
                <c:pt idx="7">
                  <c:v>Непроверенная информация (слухи)</c:v>
                </c:pt>
                <c:pt idx="8">
                  <c:v>Преднамеренная порча вещей</c:v>
                </c:pt>
              </c:strCache>
            </c:strRef>
          </c:cat>
          <c:val>
            <c:numRef>
              <c:f>'весь  (интегральный)'!$M$150:$U$150</c:f>
              <c:numCache>
                <c:formatCode>0.00%</c:formatCode>
                <c:ptCount val="9"/>
                <c:pt idx="0">
                  <c:v>6.1538461538461542E-2</c:v>
                </c:pt>
                <c:pt idx="1">
                  <c:v>6.1538461538461542E-2</c:v>
                </c:pt>
                <c:pt idx="2">
                  <c:v>6.9230769230769235E-2</c:v>
                </c:pt>
                <c:pt idx="3">
                  <c:v>9.2307692307692313E-2</c:v>
                </c:pt>
                <c:pt idx="4">
                  <c:v>0.12307692307692308</c:v>
                </c:pt>
                <c:pt idx="5">
                  <c:v>6.9230769230769235E-2</c:v>
                </c:pt>
                <c:pt idx="6">
                  <c:v>9.2307692307692313E-2</c:v>
                </c:pt>
                <c:pt idx="7">
                  <c:v>0.13076923076923078</c:v>
                </c:pt>
                <c:pt idx="8">
                  <c:v>3.0769230769230771E-2</c:v>
                </c:pt>
              </c:numCache>
            </c:numRef>
          </c:val>
        </c:ser>
        <c:ser>
          <c:idx val="1"/>
          <c:order val="2"/>
          <c:tx>
            <c:strRef>
              <c:f>'весь  (интегральный)'!$K$149:$L$149</c:f>
              <c:strCache>
                <c:ptCount val="2"/>
                <c:pt idx="0">
                  <c:v>редко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8"/>
              <c:layout>
                <c:manualLayout>
                  <c:x val="3.7961750604634574E-2"/>
                  <c:y val="0.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'весь  (интегральный)'!$M$147:$U$147</c:f>
              <c:strCache>
                <c:ptCount val="9"/>
                <c:pt idx="0">
                  <c:v>Коммуникационная изоляция</c:v>
                </c:pt>
                <c:pt idx="1">
                  <c:v>Выполнение бОльшего  объема работы</c:v>
                </c:pt>
                <c:pt idx="2">
                  <c:v>Информационная  изоляция </c:v>
                </c:pt>
                <c:pt idx="3">
                  <c:v> Напоминания о прежних  ошибках  </c:v>
                </c:pt>
                <c:pt idx="4">
                  <c:v>Игнорирование личного мнения</c:v>
                </c:pt>
                <c:pt idx="5">
                  <c:v> Игнорирование  требований </c:v>
                </c:pt>
                <c:pt idx="6">
                  <c:v>Очернение репутации (сплетни)</c:v>
                </c:pt>
                <c:pt idx="7">
                  <c:v>Непроверенная информация (слухи)</c:v>
                </c:pt>
                <c:pt idx="8">
                  <c:v>Преднамеренная порча вещей</c:v>
                </c:pt>
              </c:strCache>
            </c:strRef>
          </c:cat>
          <c:val>
            <c:numRef>
              <c:f>'весь  (интегральный)'!$M$149:$U$149</c:f>
              <c:numCache>
                <c:formatCode>0.00%</c:formatCode>
                <c:ptCount val="9"/>
                <c:pt idx="0">
                  <c:v>0.2</c:v>
                </c:pt>
                <c:pt idx="1">
                  <c:v>0.16923076923076924</c:v>
                </c:pt>
                <c:pt idx="2">
                  <c:v>0.18461538461538463</c:v>
                </c:pt>
                <c:pt idx="3">
                  <c:v>0.17692307692307693</c:v>
                </c:pt>
                <c:pt idx="4">
                  <c:v>0.33846153846153848</c:v>
                </c:pt>
                <c:pt idx="5">
                  <c:v>0.12307692307692308</c:v>
                </c:pt>
                <c:pt idx="6">
                  <c:v>0.12307692307692308</c:v>
                </c:pt>
                <c:pt idx="7">
                  <c:v>0.13846153846153847</c:v>
                </c:pt>
                <c:pt idx="8">
                  <c:v>6.1538461538461542E-2</c:v>
                </c:pt>
              </c:numCache>
            </c:numRef>
          </c:val>
        </c:ser>
        <c:ser>
          <c:idx val="0"/>
          <c:order val="3"/>
          <c:tx>
            <c:strRef>
              <c:f>'весь  (интегральный)'!$K$148:$L$148</c:f>
              <c:strCache>
                <c:ptCount val="2"/>
                <c:pt idx="0">
                  <c:v>никогда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'весь  (интегральный)'!$M$147:$U$147</c:f>
              <c:strCache>
                <c:ptCount val="9"/>
                <c:pt idx="0">
                  <c:v>Коммуникационная изоляция</c:v>
                </c:pt>
                <c:pt idx="1">
                  <c:v>Выполнение бОльшего  объема работы</c:v>
                </c:pt>
                <c:pt idx="2">
                  <c:v>Информационная  изоляция </c:v>
                </c:pt>
                <c:pt idx="3">
                  <c:v> Напоминания о прежних  ошибках  </c:v>
                </c:pt>
                <c:pt idx="4">
                  <c:v>Игнорирование личного мнения</c:v>
                </c:pt>
                <c:pt idx="5">
                  <c:v> Игнорирование  требований </c:v>
                </c:pt>
                <c:pt idx="6">
                  <c:v>Очернение репутации (сплетни)</c:v>
                </c:pt>
                <c:pt idx="7">
                  <c:v>Непроверенная информация (слухи)</c:v>
                </c:pt>
                <c:pt idx="8">
                  <c:v>Преднамеренная порча вещей</c:v>
                </c:pt>
              </c:strCache>
            </c:strRef>
          </c:cat>
          <c:val>
            <c:numRef>
              <c:f>'весь  (интегральный)'!$M$148:$U$148</c:f>
              <c:numCache>
                <c:formatCode>0.00%</c:formatCode>
                <c:ptCount val="9"/>
                <c:pt idx="0">
                  <c:v>0.64615384615384619</c:v>
                </c:pt>
                <c:pt idx="1">
                  <c:v>0.73076923076923073</c:v>
                </c:pt>
                <c:pt idx="2">
                  <c:v>0.66923076923076918</c:v>
                </c:pt>
                <c:pt idx="3">
                  <c:v>0.67692307692307696</c:v>
                </c:pt>
                <c:pt idx="4">
                  <c:v>0.46923076923076923</c:v>
                </c:pt>
                <c:pt idx="5">
                  <c:v>0.7846153846153846</c:v>
                </c:pt>
                <c:pt idx="6">
                  <c:v>0.75384615384615383</c:v>
                </c:pt>
                <c:pt idx="7">
                  <c:v>0.68461538461538463</c:v>
                </c:pt>
                <c:pt idx="8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734531584"/>
        <c:axId val="-1734539744"/>
      </c:barChart>
      <c:catAx>
        <c:axId val="-1734531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ru-RU"/>
          </a:p>
        </c:txPr>
        <c:crossAx val="-1734539744"/>
        <c:crosses val="autoZero"/>
        <c:auto val="1"/>
        <c:lblAlgn val="ctr"/>
        <c:lblOffset val="100"/>
        <c:noMultiLvlLbl val="0"/>
      </c:catAx>
      <c:valAx>
        <c:axId val="-17345397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734531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920922868321811"/>
          <c:y val="0.93166474190726156"/>
          <c:w val="0.40262977670512007"/>
          <c:h val="4.8335258092738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cap="small" baseline="0" dirty="0" smtClean="0">
                <a:effectLst/>
                <a:latin typeface="Georgia" panose="02040502050405020303" pitchFamily="18" charset="0"/>
              </a:rPr>
              <a:t>открытый </a:t>
            </a:r>
            <a:r>
              <a:rPr lang="ru-RU" sz="1400" b="1" i="0" cap="small" baseline="0" dirty="0" err="1" smtClean="0">
                <a:effectLst/>
                <a:latin typeface="Georgia" panose="02040502050405020303" pitchFamily="18" charset="0"/>
              </a:rPr>
              <a:t>моббинг</a:t>
            </a:r>
            <a:r>
              <a:rPr lang="ru-RU" sz="1400" b="1" i="0" cap="small" baseline="0" dirty="0" smtClean="0">
                <a:effectLst/>
                <a:latin typeface="Georgia" panose="02040502050405020303" pitchFamily="18" charset="0"/>
              </a:rPr>
              <a:t> в группе</a:t>
            </a:r>
            <a:endParaRPr lang="ru-RU" sz="1400" dirty="0">
              <a:effectLst/>
              <a:latin typeface="Georgia" panose="02040502050405020303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3"/>
          <c:order val="0"/>
          <c:tx>
            <c:strRef>
              <c:f>'весь  (интегральный)'!$D$151</c:f>
              <c:strCache>
                <c:ptCount val="1"/>
                <c:pt idx="0">
                  <c:v>часто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1316510648228894E-3"/>
                  <c:y val="-4.4788480692322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2789906388937858E-3"/>
                  <c:y val="-5.8932211437266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'весь  (интегральный)'!$E$147:$J$147</c:f>
              <c:strCache>
                <c:ptCount val="6"/>
                <c:pt idx="0">
                  <c:v>"Неконструктивная критика"</c:v>
                </c:pt>
                <c:pt idx="1">
                  <c:v>"Высмеивание интеллект. качеств"</c:v>
                </c:pt>
                <c:pt idx="2">
                  <c:v>" Высмеивание личностных качеств"</c:v>
                </c:pt>
                <c:pt idx="3">
                  <c:v>Провокация открытого конфликта </c:v>
                </c:pt>
                <c:pt idx="4">
                  <c:v>"Вы - объект спонтанного  гнева"</c:v>
                </c:pt>
                <c:pt idx="5">
                  <c:v>"Явная физическая агрессия"</c:v>
                </c:pt>
              </c:strCache>
            </c:strRef>
          </c:cat>
          <c:val>
            <c:numRef>
              <c:f>'весь  (интегральный)'!$E$151:$J$151</c:f>
              <c:numCache>
                <c:formatCode>0.00%</c:formatCode>
                <c:ptCount val="6"/>
                <c:pt idx="0">
                  <c:v>7.6923076923076927E-2</c:v>
                </c:pt>
                <c:pt idx="1">
                  <c:v>8.461538461538462E-2</c:v>
                </c:pt>
                <c:pt idx="2">
                  <c:v>7.6923076923076927E-2</c:v>
                </c:pt>
                <c:pt idx="3">
                  <c:v>6.9230769230769235E-2</c:v>
                </c:pt>
                <c:pt idx="4">
                  <c:v>3.8461538461538464E-2</c:v>
                </c:pt>
                <c:pt idx="5">
                  <c:v>0</c:v>
                </c:pt>
              </c:numCache>
            </c:numRef>
          </c:val>
        </c:ser>
        <c:ser>
          <c:idx val="2"/>
          <c:order val="1"/>
          <c:tx>
            <c:strRef>
              <c:f>'весь  (интегральный)'!$D$150</c:f>
              <c:strCache>
                <c:ptCount val="1"/>
                <c:pt idx="0">
                  <c:v>иногда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-9.9843114907520979E-3"/>
                  <c:y val="5.42176345222852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'весь  (интегральный)'!$E$147:$J$147</c:f>
              <c:strCache>
                <c:ptCount val="6"/>
                <c:pt idx="0">
                  <c:v>"Неконструктивная критика"</c:v>
                </c:pt>
                <c:pt idx="1">
                  <c:v>"Высмеивание интеллект. качеств"</c:v>
                </c:pt>
                <c:pt idx="2">
                  <c:v>" Высмеивание личностных качеств"</c:v>
                </c:pt>
                <c:pt idx="3">
                  <c:v>Провокация открытого конфликта </c:v>
                </c:pt>
                <c:pt idx="4">
                  <c:v>"Вы - объект спонтанного  гнева"</c:v>
                </c:pt>
                <c:pt idx="5">
                  <c:v>"Явная физическая агрессия"</c:v>
                </c:pt>
              </c:strCache>
            </c:strRef>
          </c:cat>
          <c:val>
            <c:numRef>
              <c:f>'весь  (интегральный)'!$E$150:$J$150</c:f>
              <c:numCache>
                <c:formatCode>0.00%</c:formatCode>
                <c:ptCount val="6"/>
                <c:pt idx="0">
                  <c:v>0.19230769230769232</c:v>
                </c:pt>
                <c:pt idx="1">
                  <c:v>0.12307692307692308</c:v>
                </c:pt>
                <c:pt idx="2">
                  <c:v>8.461538461538462E-2</c:v>
                </c:pt>
                <c:pt idx="3">
                  <c:v>9.2307692307692313E-2</c:v>
                </c:pt>
                <c:pt idx="4">
                  <c:v>0.1</c:v>
                </c:pt>
                <c:pt idx="5">
                  <c:v>7.6923076923076927E-3</c:v>
                </c:pt>
              </c:numCache>
            </c:numRef>
          </c:val>
        </c:ser>
        <c:ser>
          <c:idx val="1"/>
          <c:order val="2"/>
          <c:tx>
            <c:strRef>
              <c:f>'весь  (интегральный)'!$D$149</c:f>
              <c:strCache>
                <c:ptCount val="1"/>
                <c:pt idx="0">
                  <c:v>редко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2.1394953194468668E-2"/>
                  <c:y val="-4.2431192234831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'весь  (интегральный)'!$E$147:$J$147</c:f>
              <c:strCache>
                <c:ptCount val="6"/>
                <c:pt idx="0">
                  <c:v>"Неконструктивная критика"</c:v>
                </c:pt>
                <c:pt idx="1">
                  <c:v>"Высмеивание интеллект. качеств"</c:v>
                </c:pt>
                <c:pt idx="2">
                  <c:v>" Высмеивание личностных качеств"</c:v>
                </c:pt>
                <c:pt idx="3">
                  <c:v>Провокация открытого конфликта </c:v>
                </c:pt>
                <c:pt idx="4">
                  <c:v>"Вы - объект спонтанного  гнева"</c:v>
                </c:pt>
                <c:pt idx="5">
                  <c:v>"Явная физическая агрессия"</c:v>
                </c:pt>
              </c:strCache>
            </c:strRef>
          </c:cat>
          <c:val>
            <c:numRef>
              <c:f>'весь  (интегральный)'!$E$149:$J$149</c:f>
              <c:numCache>
                <c:formatCode>0.00%</c:formatCode>
                <c:ptCount val="6"/>
                <c:pt idx="0">
                  <c:v>0.31538461538461537</c:v>
                </c:pt>
                <c:pt idx="1">
                  <c:v>0.19230769230769232</c:v>
                </c:pt>
                <c:pt idx="2">
                  <c:v>0.25384615384615383</c:v>
                </c:pt>
                <c:pt idx="3">
                  <c:v>0.22307692307692309</c:v>
                </c:pt>
                <c:pt idx="4">
                  <c:v>0.23076923076923078</c:v>
                </c:pt>
                <c:pt idx="5">
                  <c:v>5.3846153846153849E-2</c:v>
                </c:pt>
              </c:numCache>
            </c:numRef>
          </c:val>
        </c:ser>
        <c:ser>
          <c:idx val="0"/>
          <c:order val="3"/>
          <c:tx>
            <c:strRef>
              <c:f>'весь  (интегральный)'!$D$148</c:f>
              <c:strCache>
                <c:ptCount val="1"/>
                <c:pt idx="0">
                  <c:v>никогда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'весь  (интегральный)'!$E$147:$J$147</c:f>
              <c:strCache>
                <c:ptCount val="6"/>
                <c:pt idx="0">
                  <c:v>"Неконструктивная критика"</c:v>
                </c:pt>
                <c:pt idx="1">
                  <c:v>"Высмеивание интеллект. качеств"</c:v>
                </c:pt>
                <c:pt idx="2">
                  <c:v>" Высмеивание личностных качеств"</c:v>
                </c:pt>
                <c:pt idx="3">
                  <c:v>Провокация открытого конфликта </c:v>
                </c:pt>
                <c:pt idx="4">
                  <c:v>"Вы - объект спонтанного  гнева"</c:v>
                </c:pt>
                <c:pt idx="5">
                  <c:v>"Явная физическая агрессия"</c:v>
                </c:pt>
              </c:strCache>
            </c:strRef>
          </c:cat>
          <c:val>
            <c:numRef>
              <c:f>'весь  (интегральный)'!$E$148:$J$148</c:f>
              <c:numCache>
                <c:formatCode>0.00%</c:formatCode>
                <c:ptCount val="6"/>
                <c:pt idx="0">
                  <c:v>0.41538461538461541</c:v>
                </c:pt>
                <c:pt idx="1">
                  <c:v>0.6</c:v>
                </c:pt>
                <c:pt idx="2">
                  <c:v>0.58461538461538465</c:v>
                </c:pt>
                <c:pt idx="3">
                  <c:v>0.61538461538461542</c:v>
                </c:pt>
                <c:pt idx="4">
                  <c:v>0.63076923076923075</c:v>
                </c:pt>
                <c:pt idx="5">
                  <c:v>0.93846153846153846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734538112"/>
        <c:axId val="-1734530496"/>
      </c:barChart>
      <c:catAx>
        <c:axId val="-17345381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ru-RU"/>
          </a:p>
        </c:txPr>
        <c:crossAx val="-1734530496"/>
        <c:crosses val="autoZero"/>
        <c:auto val="1"/>
        <c:lblAlgn val="ctr"/>
        <c:lblOffset val="100"/>
        <c:noMultiLvlLbl val="0"/>
      </c:catAx>
      <c:valAx>
        <c:axId val="-17345304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734538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cap="none" dirty="0" smtClean="0">
                <a:latin typeface="Georgia" panose="02040502050405020303" pitchFamily="18" charset="0"/>
              </a:rPr>
              <a:t>Обращались ли вы за помощью </a:t>
            </a:r>
            <a:br>
              <a:rPr lang="ru-RU" sz="1600" cap="none" dirty="0" smtClean="0">
                <a:latin typeface="Georgia" panose="02040502050405020303" pitchFamily="18" charset="0"/>
              </a:rPr>
            </a:br>
            <a:r>
              <a:rPr lang="ru-RU" sz="1600" cap="none" dirty="0" smtClean="0">
                <a:latin typeface="Georgia" panose="02040502050405020303" pitchFamily="18" charset="0"/>
              </a:rPr>
              <a:t>к преподавателям в случае </a:t>
            </a:r>
            <a:r>
              <a:rPr lang="ru-RU" sz="1600" cap="none" dirty="0" err="1" smtClean="0">
                <a:latin typeface="Georgia" panose="02040502050405020303" pitchFamily="18" charset="0"/>
              </a:rPr>
              <a:t>моббинга</a:t>
            </a:r>
            <a:r>
              <a:rPr lang="ru-RU" sz="1600" dirty="0" smtClean="0">
                <a:latin typeface="Georgia" panose="02040502050405020303" pitchFamily="18" charset="0"/>
              </a:rPr>
              <a:t> </a:t>
            </a:r>
            <a:r>
              <a:rPr lang="ru-RU" sz="1600" b="1" i="0" u="none" strike="noStrike" kern="1200" cap="none" spc="5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Georgia" panose="02040502050405020303" pitchFamily="18" charset="0"/>
                <a:ea typeface="+mn-ea"/>
                <a:cs typeface="+mn-cs"/>
              </a:rPr>
              <a:t>от группы</a:t>
            </a:r>
            <a:endParaRPr lang="ru-RU" sz="1600" b="1" i="0" u="none" strike="noStrike" kern="1200" cap="none" spc="50" baseline="0" dirty="0">
              <a:solidFill>
                <a:prstClr val="black">
                  <a:lumMod val="65000"/>
                  <a:lumOff val="35000"/>
                </a:prstClr>
              </a:solidFill>
              <a:latin typeface="Georgia" panose="02040502050405020303" pitchFamily="18" charset="0"/>
              <a:ea typeface="+mn-ea"/>
              <a:cs typeface="+mn-cs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explosion val="7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explosion val="21"/>
            <c:spPr>
              <a:solidFill>
                <a:srgbClr val="00B0F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1"/>
              <c:layout>
                <c:manualLayout>
                  <c:x val="6.5865677167331202E-2"/>
                  <c:y val="-0.163072371957256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944655554657214E-2"/>
                  <c:y val="-1.526822180692528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44639810043362"/>
                      <c:h val="0.22136436813326935"/>
                    </c:manualLayout>
                  </c15:layout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'весь  (интегральный)'!$AL$161:$AL$163</c:f>
              <c:strCache>
                <c:ptCount val="3"/>
                <c:pt idx="0">
                  <c:v>"нет"</c:v>
                </c:pt>
                <c:pt idx="1">
                  <c:v>"да"</c:v>
                </c:pt>
                <c:pt idx="2">
                  <c:v>"от ситуации"</c:v>
                </c:pt>
              </c:strCache>
            </c:strRef>
          </c:cat>
          <c:val>
            <c:numRef>
              <c:f>'весь  (интегральный)'!$AM$161:$AM$163</c:f>
              <c:numCache>
                <c:formatCode>0.0%</c:formatCode>
                <c:ptCount val="3"/>
                <c:pt idx="0">
                  <c:v>0.7384615384615385</c:v>
                </c:pt>
                <c:pt idx="1">
                  <c:v>7.6923076923076927E-3</c:v>
                </c:pt>
                <c:pt idx="2">
                  <c:v>0.25384615384615383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166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r>
              <a:rPr lang="ru-RU" sz="1600" cap="none" dirty="0" smtClean="0">
                <a:latin typeface="Georgia" panose="02040502050405020303" pitchFamily="18" charset="0"/>
              </a:rPr>
              <a:t>Нужно ли справляться</a:t>
            </a:r>
            <a:br>
              <a:rPr lang="ru-RU" sz="1600" cap="none" dirty="0" smtClean="0">
                <a:latin typeface="Georgia" panose="02040502050405020303" pitchFamily="18" charset="0"/>
              </a:rPr>
            </a:br>
            <a:r>
              <a:rPr lang="ru-RU" sz="1600" cap="none" dirty="0" smtClean="0">
                <a:latin typeface="Georgia" panose="02040502050405020303" pitchFamily="18" charset="0"/>
              </a:rPr>
              <a:t>лишь самому с </a:t>
            </a:r>
            <a:r>
              <a:rPr lang="ru-RU" sz="1600" cap="none" dirty="0" err="1" smtClean="0">
                <a:latin typeface="Georgia" panose="02040502050405020303" pitchFamily="18" charset="0"/>
              </a:rPr>
              <a:t>моббингом</a:t>
            </a:r>
            <a:r>
              <a:rPr lang="ru-RU" sz="1400" cap="none" dirty="0" smtClean="0">
                <a:latin typeface="Georgia" panose="02040502050405020303" pitchFamily="18" charset="0"/>
              </a:rPr>
              <a:t>?</a:t>
            </a:r>
            <a:endParaRPr lang="ru-RU" sz="1400" cap="none" dirty="0">
              <a:latin typeface="Georgia" panose="02040502050405020303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explosion val="4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explosion val="8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2"/>
              <c:layout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Georgia" panose="02040502050405020303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442324295475247"/>
                      <c:h val="0.31427420587044969"/>
                    </c:manualLayout>
                  </c15:layout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'весь  (интегральный)'!$AL$166:$AL$168</c:f>
              <c:strCache>
                <c:ptCount val="3"/>
                <c:pt idx="0">
                  <c:v>"нет"</c:v>
                </c:pt>
                <c:pt idx="1">
                  <c:v>"да"</c:v>
                </c:pt>
                <c:pt idx="2">
                  <c:v>"от ситуации"</c:v>
                </c:pt>
              </c:strCache>
            </c:strRef>
          </c:cat>
          <c:val>
            <c:numRef>
              <c:f>'весь  (интегральный)'!$AM$166:$AM$168</c:f>
              <c:numCache>
                <c:formatCode>0.0%</c:formatCode>
                <c:ptCount val="3"/>
                <c:pt idx="0">
                  <c:v>0.2153846153846154</c:v>
                </c:pt>
                <c:pt idx="1">
                  <c:v>0.26153846153846155</c:v>
                </c:pt>
                <c:pt idx="2">
                  <c:v>0.52307692307692311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cap="none" dirty="0" smtClean="0">
                <a:solidFill>
                  <a:schemeClr val="tx1"/>
                </a:solidFill>
                <a:latin typeface="Georgia" panose="02040502050405020303" pitchFamily="18" charset="0"/>
              </a:rPr>
              <a:t>Нужна ли </a:t>
            </a:r>
            <a:r>
              <a:rPr lang="ru-RU" sz="1600" cap="none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антимоббинговая</a:t>
            </a:r>
            <a:r>
              <a:rPr lang="ru-RU" sz="1600" cap="none" dirty="0" smtClean="0">
                <a:solidFill>
                  <a:schemeClr val="tx1"/>
                </a:solidFill>
                <a:latin typeface="Georgia" panose="02040502050405020303" pitchFamily="18" charset="0"/>
              </a:rPr>
              <a:t> профилактика</a:t>
            </a:r>
            <a:endParaRPr lang="ru-RU" sz="1600" cap="none" dirty="0">
              <a:solidFill>
                <a:schemeClr val="tx1"/>
              </a:solidFill>
              <a:latin typeface="Georgia" panose="02040502050405020303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explosion val="8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explosion val="4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explosion val="2"/>
            <c:spPr>
              <a:solidFill>
                <a:srgbClr val="00B0F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1"/>
              <c:layout>
                <c:manualLayout>
                  <c:x val="-9.430722971917245E-2"/>
                  <c:y val="-0.137803606530271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469173642940704"/>
                      <c:h val="0.17237517354008941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6296768422997052"/>
                  <c:y val="-0.1083971062783720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078864730362588"/>
                      <c:h val="0.28049616746963096"/>
                    </c:manualLayout>
                  </c15:layout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'весь  (интегральный)'!$AL$175:$AL$177</c:f>
              <c:strCache>
                <c:ptCount val="3"/>
                <c:pt idx="0">
                  <c:v>"нет"</c:v>
                </c:pt>
                <c:pt idx="1">
                  <c:v>"да"</c:v>
                </c:pt>
                <c:pt idx="2">
                  <c:v>"от ситуации"</c:v>
                </c:pt>
              </c:strCache>
            </c:strRef>
          </c:cat>
          <c:val>
            <c:numRef>
              <c:f>'весь  (интегральный)'!$AM$175:$AM$177</c:f>
              <c:numCache>
                <c:formatCode>0.0%</c:formatCode>
                <c:ptCount val="3"/>
                <c:pt idx="0">
                  <c:v>0.24615384615384617</c:v>
                </c:pt>
                <c:pt idx="1">
                  <c:v>0.2846153846153846</c:v>
                </c:pt>
                <c:pt idx="2">
                  <c:v>0.46923076923076923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A76C6-37BF-4A7D-9426-6BB61A80C5C5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42735-8E00-45C2-9BCC-0F8840DB7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015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E77D-31E6-43F2-A361-8917A51642A6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6063-FCFB-4075-8D62-75B43AEB2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230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E77D-31E6-43F2-A361-8917A51642A6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6063-FCFB-4075-8D62-75B43AEB2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820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E77D-31E6-43F2-A361-8917A51642A6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6063-FCFB-4075-8D62-75B43AEB2BAC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7820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E77D-31E6-43F2-A361-8917A51642A6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6063-FCFB-4075-8D62-75B43AEB2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725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E77D-31E6-43F2-A361-8917A51642A6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6063-FCFB-4075-8D62-75B43AEB2BA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5303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E77D-31E6-43F2-A361-8917A51642A6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6063-FCFB-4075-8D62-75B43AEB2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110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E77D-31E6-43F2-A361-8917A51642A6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6063-FCFB-4075-8D62-75B43AEB2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791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E77D-31E6-43F2-A361-8917A51642A6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6063-FCFB-4075-8D62-75B43AEB2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931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E77D-31E6-43F2-A361-8917A51642A6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6063-FCFB-4075-8D62-75B43AEB2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505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E77D-31E6-43F2-A361-8917A51642A6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6063-FCFB-4075-8D62-75B43AEB2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78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E77D-31E6-43F2-A361-8917A51642A6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6063-FCFB-4075-8D62-75B43AEB2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175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E77D-31E6-43F2-A361-8917A51642A6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6063-FCFB-4075-8D62-75B43AEB2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563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E77D-31E6-43F2-A361-8917A51642A6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6063-FCFB-4075-8D62-75B43AEB2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835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E77D-31E6-43F2-A361-8917A51642A6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6063-FCFB-4075-8D62-75B43AEB2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033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E77D-31E6-43F2-A361-8917A51642A6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6063-FCFB-4075-8D62-75B43AEB2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33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E77D-31E6-43F2-A361-8917A51642A6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6063-FCFB-4075-8D62-75B43AEB2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208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FE77D-31E6-43F2-A361-8917A51642A6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94F6063-FCFB-4075-8D62-75B43AEB2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989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obbing_21.pptx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Mobbing_21.ppt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obbing_21.pptx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obbing_21.ppt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6941" y="4286426"/>
            <a:ext cx="6240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Georgia" panose="02040502050405020303" pitchFamily="18" charset="0"/>
              </a:rPr>
              <a:t>преподаватель </a:t>
            </a:r>
            <a:endParaRPr lang="ru-RU" dirty="0">
              <a:latin typeface="Georgia" panose="02040502050405020303" pitchFamily="18" charset="0"/>
            </a:endParaRPr>
          </a:p>
          <a:p>
            <a:pPr algn="r"/>
            <a:r>
              <a:rPr lang="ru-RU" b="1" dirty="0">
                <a:latin typeface="Georgia" panose="02040502050405020303" pitchFamily="18" charset="0"/>
              </a:rPr>
              <a:t>		Дьякова Наталья Ивановна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0064" y="423718"/>
            <a:ext cx="115906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Georgia" panose="02040502050405020303" pitchFamily="18" charset="0"/>
              </a:rPr>
              <a:t>ФГБОУ ВО «Красноярский государственный медицинский университет </a:t>
            </a:r>
            <a:r>
              <a:rPr lang="en-US" sz="2000" b="1" dirty="0">
                <a:latin typeface="Georgia" panose="02040502050405020303" pitchFamily="18" charset="0"/>
              </a:rPr>
              <a:t/>
            </a:r>
            <a:br>
              <a:rPr lang="en-US" sz="2000" b="1" dirty="0">
                <a:latin typeface="Georgia" panose="02040502050405020303" pitchFamily="18" charset="0"/>
              </a:rPr>
            </a:br>
            <a:r>
              <a:rPr lang="ru-RU" sz="2000" b="1" dirty="0">
                <a:latin typeface="Georgia" panose="02040502050405020303" pitchFamily="18" charset="0"/>
              </a:rPr>
              <a:t>имени проф. В.Ф. </a:t>
            </a:r>
            <a:r>
              <a:rPr lang="ru-RU" sz="2000" b="1" dirty="0" err="1">
                <a:latin typeface="Georgia" panose="02040502050405020303" pitchFamily="18" charset="0"/>
              </a:rPr>
              <a:t>Войно-Ясенецкого</a:t>
            </a:r>
            <a:r>
              <a:rPr lang="ru-RU" sz="2000" b="1" dirty="0">
                <a:latin typeface="Georgia" panose="02040502050405020303" pitchFamily="18" charset="0"/>
              </a:rPr>
              <a:t>» Минздрава РФ. </a:t>
            </a:r>
            <a:r>
              <a:rPr lang="en-US" sz="2000" b="1" dirty="0">
                <a:latin typeface="Georgia" panose="02040502050405020303" pitchFamily="18" charset="0"/>
              </a:rPr>
              <a:t/>
            </a:r>
            <a:br>
              <a:rPr lang="en-US" sz="2000" b="1" dirty="0">
                <a:latin typeface="Georgia" panose="02040502050405020303" pitchFamily="18" charset="0"/>
              </a:rPr>
            </a:br>
            <a:r>
              <a:rPr lang="ru-RU" sz="2000" b="1" dirty="0">
                <a:latin typeface="Georgia" panose="02040502050405020303" pitchFamily="18" charset="0"/>
              </a:rPr>
              <a:t>Кафедра педагогики и психологии с курсом ПО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6496" y="2262739"/>
            <a:ext cx="1183777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 err="1" smtClean="0">
                <a:ln/>
                <a:latin typeface="Georgia" panose="02040502050405020303" pitchFamily="18" charset="0"/>
              </a:rPr>
              <a:t>М</a:t>
            </a:r>
            <a:r>
              <a:rPr lang="ru-RU" sz="3600" b="1" dirty="0" err="1" smtClean="0">
                <a:ln/>
                <a:latin typeface="Georgia" panose="02040502050405020303" pitchFamily="18" charset="0"/>
              </a:rPr>
              <a:t>оббинг</a:t>
            </a:r>
            <a:r>
              <a:rPr lang="ru-RU" sz="3600" b="1" dirty="0" smtClean="0">
                <a:ln/>
                <a:latin typeface="Georgia" panose="02040502050405020303" pitchFamily="18" charset="0"/>
              </a:rPr>
              <a:t>-процессы</a:t>
            </a:r>
            <a:r>
              <a:rPr lang="ru-RU" sz="3600" b="1" dirty="0" smtClean="0">
                <a:ln/>
                <a:latin typeface="Georgia" panose="02040502050405020303" pitchFamily="18" charset="0"/>
              </a:rPr>
              <a:t/>
            </a:r>
            <a:br>
              <a:rPr lang="ru-RU" sz="3600" b="1" dirty="0" smtClean="0">
                <a:ln/>
                <a:latin typeface="Georgia" panose="02040502050405020303" pitchFamily="18" charset="0"/>
              </a:rPr>
            </a:br>
            <a:r>
              <a:rPr lang="ru-RU" sz="3600" b="1" dirty="0" smtClean="0">
                <a:ln/>
                <a:latin typeface="Georgia" panose="02040502050405020303" pitchFamily="18" charset="0"/>
              </a:rPr>
              <a:t> у студентов-медиков младших курсов </a:t>
            </a:r>
            <a:endParaRPr lang="ru-RU" sz="3600" b="1" dirty="0">
              <a:ln/>
              <a:latin typeface="Georgia" panose="02040502050405020303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02096" y="5141106"/>
            <a:ext cx="1589903" cy="196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26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6B0E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задержка 6"/>
          <p:cNvSpPr/>
          <p:nvPr/>
        </p:nvSpPr>
        <p:spPr>
          <a:xfrm>
            <a:off x="0" y="99018"/>
            <a:ext cx="10298430" cy="621072"/>
          </a:xfrm>
          <a:prstGeom prst="flowChartDelay">
            <a:avLst/>
          </a:prstGeom>
          <a:gradFill flip="none" rotWithShape="1">
            <a:gsLst>
              <a:gs pos="13000">
                <a:schemeClr val="accent1">
                  <a:lumMod val="67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latin typeface="Georgia" panose="02040502050405020303" pitchFamily="18" charset="0"/>
              </a:rPr>
              <a:t>Методы исследования – </a:t>
            </a:r>
            <a:br>
              <a:rPr lang="ru-RU" b="1" i="1" dirty="0" smtClean="0">
                <a:latin typeface="Georgia" panose="02040502050405020303" pitchFamily="18" charset="0"/>
              </a:rPr>
            </a:br>
            <a:r>
              <a:rPr lang="ru-RU" b="1" i="1" dirty="0" smtClean="0">
                <a:latin typeface="Georgia" panose="02040502050405020303" pitchFamily="18" charset="0"/>
              </a:rPr>
              <a:t>Опросник </a:t>
            </a:r>
            <a:r>
              <a:rPr lang="en-US" b="1" i="1" dirty="0" smtClean="0">
                <a:latin typeface="Georgia" panose="02040502050405020303" pitchFamily="18" charset="0"/>
              </a:rPr>
              <a:t>“</a:t>
            </a:r>
            <a:r>
              <a:rPr lang="ru-RU" b="1" i="1" dirty="0">
                <a:latin typeface="Georgia" panose="02040502050405020303" pitchFamily="18" charset="0"/>
              </a:rPr>
              <a:t>Самооценка </a:t>
            </a:r>
            <a:r>
              <a:rPr lang="ru-RU" b="1" i="1" dirty="0" err="1">
                <a:latin typeface="Georgia" panose="02040502050405020303" pitchFamily="18" charset="0"/>
              </a:rPr>
              <a:t>моббинг</a:t>
            </a:r>
            <a:r>
              <a:rPr lang="ru-RU" b="1" i="1" dirty="0">
                <a:latin typeface="Georgia" panose="02040502050405020303" pitchFamily="18" charset="0"/>
              </a:rPr>
              <a:t>-процессов в студенческой среде</a:t>
            </a:r>
            <a:r>
              <a:rPr lang="en-US" b="1" i="1" dirty="0" smtClean="0">
                <a:latin typeface="Georgia" panose="02040502050405020303" pitchFamily="18" charset="0"/>
              </a:rPr>
              <a:t>”</a:t>
            </a:r>
            <a:endParaRPr lang="ru-RU" b="1" i="1" dirty="0">
              <a:latin typeface="Georgia" panose="02040502050405020303" pitchFamily="18" charset="0"/>
            </a:endParaRPr>
          </a:p>
        </p:txBody>
      </p:sp>
      <p:sp>
        <p:nvSpPr>
          <p:cNvPr id="5" name="Скругленный прямоугольник 6">
            <a:extLst>
              <a:ext uri="{FF2B5EF4-FFF2-40B4-BE49-F238E27FC236}">
                <a16:creationId xmlns:a16="http://schemas.microsoft.com/office/drawing/2014/main" xmlns="" id="{8080389F-A44A-49D9-BC07-A8147CD32B61}"/>
              </a:ext>
            </a:extLst>
          </p:cNvPr>
          <p:cNvSpPr/>
          <p:nvPr/>
        </p:nvSpPr>
        <p:spPr>
          <a:xfrm>
            <a:off x="8917376" y="1145590"/>
            <a:ext cx="3115033" cy="4866590"/>
          </a:xfrm>
          <a:prstGeom prst="roundRect">
            <a:avLst/>
          </a:prstGeom>
          <a:solidFill>
            <a:schemeClr val="accent1">
              <a:lumMod val="60000"/>
              <a:lumOff val="4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Результаты опросника </a:t>
            </a: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“</a:t>
            </a:r>
            <a: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</a:rPr>
              <a:t>Самооценка </a:t>
            </a:r>
            <a:r>
              <a:rPr lang="ru-RU" sz="2400" dirty="0" err="1">
                <a:solidFill>
                  <a:schemeClr val="tx1"/>
                </a:solidFill>
                <a:latin typeface="Georgia" panose="02040502050405020303" pitchFamily="18" charset="0"/>
              </a:rPr>
              <a:t>моббинг</a:t>
            </a:r>
            <a: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</a:rPr>
              <a:t>-процессов в студенческой среде</a:t>
            </a: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”</a:t>
            </a:r>
            <a:r>
              <a:rPr lang="ru-RU" sz="2400" dirty="0" smtClean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показывает, </a:t>
            </a:r>
            <a:r>
              <a:rPr lang="ru-RU" sz="2000" b="1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наличие у студентов младших курсов </a:t>
            </a:r>
            <a:r>
              <a:rPr lang="ru-RU" sz="2000" b="1" dirty="0" smtClean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показателя </a:t>
            </a:r>
            <a:r>
              <a:rPr lang="ru-RU" sz="2000" b="1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моббинга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110512"/>
              </p:ext>
            </p:extLst>
          </p:nvPr>
        </p:nvGraphicFramePr>
        <p:xfrm>
          <a:off x="91440" y="1145590"/>
          <a:ext cx="8481060" cy="4969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208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задержка 6"/>
          <p:cNvSpPr/>
          <p:nvPr/>
        </p:nvSpPr>
        <p:spPr>
          <a:xfrm>
            <a:off x="0" y="99018"/>
            <a:ext cx="10298430" cy="742950"/>
          </a:xfrm>
          <a:prstGeom prst="flowChartDelay">
            <a:avLst/>
          </a:prstGeom>
          <a:gradFill flip="none" rotWithShape="1">
            <a:gsLst>
              <a:gs pos="13000">
                <a:schemeClr val="accent1">
                  <a:lumMod val="67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latin typeface="Georgia" panose="02040502050405020303" pitchFamily="18" charset="0"/>
              </a:rPr>
              <a:t>Методы исследования – </a:t>
            </a:r>
            <a:br>
              <a:rPr lang="ru-RU" b="1" i="1" dirty="0" smtClean="0">
                <a:latin typeface="Georgia" panose="02040502050405020303" pitchFamily="18" charset="0"/>
              </a:rPr>
            </a:br>
            <a:r>
              <a:rPr lang="ru-RU" b="1" i="1" dirty="0" smtClean="0">
                <a:latin typeface="Georgia" panose="02040502050405020303" pitchFamily="18" charset="0"/>
              </a:rPr>
              <a:t>Опросник </a:t>
            </a:r>
            <a:r>
              <a:rPr lang="en-US" b="1" i="1" dirty="0" smtClean="0">
                <a:latin typeface="Georgia" panose="02040502050405020303" pitchFamily="18" charset="0"/>
              </a:rPr>
              <a:t>“</a:t>
            </a:r>
            <a:r>
              <a:rPr lang="ru-RU" b="1" i="1" dirty="0">
                <a:latin typeface="Georgia" panose="02040502050405020303" pitchFamily="18" charset="0"/>
              </a:rPr>
              <a:t>Самооценка </a:t>
            </a:r>
            <a:r>
              <a:rPr lang="ru-RU" b="1" i="1" dirty="0" err="1">
                <a:latin typeface="Georgia" panose="02040502050405020303" pitchFamily="18" charset="0"/>
              </a:rPr>
              <a:t>моббинг</a:t>
            </a:r>
            <a:r>
              <a:rPr lang="ru-RU" b="1" i="1" dirty="0">
                <a:latin typeface="Georgia" panose="02040502050405020303" pitchFamily="18" charset="0"/>
              </a:rPr>
              <a:t>-процессов в студенческой среде</a:t>
            </a:r>
            <a:r>
              <a:rPr lang="en-US" b="1" i="1" dirty="0" smtClean="0">
                <a:latin typeface="Georgia" panose="02040502050405020303" pitchFamily="18" charset="0"/>
              </a:rPr>
              <a:t>”</a:t>
            </a:r>
            <a:endParaRPr lang="ru-RU" b="1" i="1" dirty="0">
              <a:latin typeface="Georgia" panose="02040502050405020303" pitchFamily="18" charset="0"/>
            </a:endParaRPr>
          </a:p>
        </p:txBody>
      </p:sp>
      <p:sp>
        <p:nvSpPr>
          <p:cNvPr id="9" name="Скругленный прямоугольник 6">
            <a:extLst>
              <a:ext uri="{FF2B5EF4-FFF2-40B4-BE49-F238E27FC236}">
                <a16:creationId xmlns:a16="http://schemas.microsoft.com/office/drawing/2014/main" xmlns="" id="{8080389F-A44A-49D9-BC07-A8147CD32B61}"/>
              </a:ext>
            </a:extLst>
          </p:cNvPr>
          <p:cNvSpPr/>
          <p:nvPr/>
        </p:nvSpPr>
        <p:spPr>
          <a:xfrm>
            <a:off x="8972549" y="1165860"/>
            <a:ext cx="3115033" cy="4866590"/>
          </a:xfrm>
          <a:prstGeom prst="roundRect">
            <a:avLst/>
          </a:prstGeom>
          <a:solidFill>
            <a:schemeClr val="accent1">
              <a:lumMod val="60000"/>
              <a:lumOff val="4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Результаты опросника </a:t>
            </a:r>
            <a:r>
              <a:rPr lang="en-US" sz="2000" dirty="0" smtClean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“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Самооценка </a:t>
            </a:r>
            <a:r>
              <a:rPr lang="ru-RU" sz="2000" dirty="0" err="1">
                <a:solidFill>
                  <a:schemeClr val="tx1"/>
                </a:solidFill>
                <a:latin typeface="Georgia" panose="02040502050405020303" pitchFamily="18" charset="0"/>
              </a:rPr>
              <a:t>моббинг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-процессов в студенческой среде</a:t>
            </a:r>
            <a:r>
              <a:rPr lang="en-US" sz="2000" dirty="0" smtClean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”</a:t>
            </a:r>
            <a:r>
              <a:rPr lang="ru-RU" sz="2000" dirty="0" smtClean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показывает, </a:t>
            </a:r>
            <a:r>
              <a:rPr lang="ru-RU" sz="2000" b="1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наличие у студентов младших курсов </a:t>
            </a:r>
            <a:r>
              <a:rPr lang="ru-RU" sz="2000" b="1" dirty="0" smtClean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показателя </a:t>
            </a:r>
            <a:r>
              <a:rPr lang="ru-RU" sz="2000" b="1" dirty="0" err="1" smtClean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моббинга</a:t>
            </a:r>
            <a:endParaRPr lang="ru-RU" sz="2000" b="1" dirty="0">
              <a:solidFill>
                <a:schemeClr val="tx1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по шкале «</a:t>
            </a:r>
            <a:r>
              <a:rPr lang="ru-RU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Смешанный </a:t>
            </a:r>
            <a:r>
              <a:rPr lang="ru-RU" sz="2000" dirty="0" err="1">
                <a:solidFill>
                  <a:schemeClr val="tx1"/>
                </a:solidFill>
                <a:latin typeface="Georgia" panose="02040502050405020303" pitchFamily="18" charset="0"/>
              </a:rPr>
              <a:t>моббинг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 со стороны </a:t>
            </a:r>
            <a:r>
              <a:rPr lang="ru-RU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преподавателей»</a:t>
            </a:r>
            <a:endParaRPr lang="ru-RU" sz="20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ctr"/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9152236"/>
              </p:ext>
            </p:extLst>
          </p:nvPr>
        </p:nvGraphicFramePr>
        <p:xfrm>
          <a:off x="434340" y="1081998"/>
          <a:ext cx="8403038" cy="5650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175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задержка 6"/>
          <p:cNvSpPr/>
          <p:nvPr/>
        </p:nvSpPr>
        <p:spPr>
          <a:xfrm>
            <a:off x="0" y="99018"/>
            <a:ext cx="10298430" cy="621072"/>
          </a:xfrm>
          <a:prstGeom prst="flowChartDelay">
            <a:avLst/>
          </a:prstGeom>
          <a:gradFill flip="none" rotWithShape="1">
            <a:gsLst>
              <a:gs pos="13000">
                <a:schemeClr val="accent1">
                  <a:lumMod val="67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latin typeface="Georgia" panose="02040502050405020303" pitchFamily="18" charset="0"/>
              </a:rPr>
              <a:t>Методы исследования – </a:t>
            </a:r>
            <a:br>
              <a:rPr lang="ru-RU" b="1" i="1" dirty="0" smtClean="0">
                <a:latin typeface="Georgia" panose="02040502050405020303" pitchFamily="18" charset="0"/>
              </a:rPr>
            </a:br>
            <a:r>
              <a:rPr lang="ru-RU" b="1" i="1" dirty="0" smtClean="0">
                <a:latin typeface="Georgia" panose="02040502050405020303" pitchFamily="18" charset="0"/>
              </a:rPr>
              <a:t>Опросник </a:t>
            </a:r>
            <a:r>
              <a:rPr lang="en-US" b="1" i="1" dirty="0" smtClean="0">
                <a:latin typeface="Georgia" panose="02040502050405020303" pitchFamily="18" charset="0"/>
              </a:rPr>
              <a:t>“</a:t>
            </a:r>
            <a:r>
              <a:rPr lang="ru-RU" b="1" i="1" dirty="0">
                <a:latin typeface="Georgia" panose="02040502050405020303" pitchFamily="18" charset="0"/>
              </a:rPr>
              <a:t>Самооценка </a:t>
            </a:r>
            <a:r>
              <a:rPr lang="ru-RU" b="1" i="1" dirty="0" err="1">
                <a:latin typeface="Georgia" panose="02040502050405020303" pitchFamily="18" charset="0"/>
              </a:rPr>
              <a:t>моббинг</a:t>
            </a:r>
            <a:r>
              <a:rPr lang="ru-RU" b="1" i="1" dirty="0">
                <a:latin typeface="Georgia" panose="02040502050405020303" pitchFamily="18" charset="0"/>
              </a:rPr>
              <a:t>-процессов в студенческой среде</a:t>
            </a:r>
            <a:r>
              <a:rPr lang="en-US" b="1" i="1" dirty="0" smtClean="0">
                <a:latin typeface="Georgia" panose="02040502050405020303" pitchFamily="18" charset="0"/>
              </a:rPr>
              <a:t>”</a:t>
            </a:r>
            <a:endParaRPr lang="ru-RU" b="1" i="1" dirty="0">
              <a:latin typeface="Georgia" panose="02040502050405020303" pitchFamily="18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123807"/>
              </p:ext>
            </p:extLst>
          </p:nvPr>
        </p:nvGraphicFramePr>
        <p:xfrm>
          <a:off x="205739" y="880110"/>
          <a:ext cx="8698229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Скругленный прямоугольник 6">
            <a:extLst>
              <a:ext uri="{FF2B5EF4-FFF2-40B4-BE49-F238E27FC236}">
                <a16:creationId xmlns:a16="http://schemas.microsoft.com/office/drawing/2014/main" xmlns="" id="{8080389F-A44A-49D9-BC07-A8147CD32B61}"/>
              </a:ext>
            </a:extLst>
          </p:cNvPr>
          <p:cNvSpPr/>
          <p:nvPr/>
        </p:nvSpPr>
        <p:spPr>
          <a:xfrm>
            <a:off x="8972549" y="1165860"/>
            <a:ext cx="3115033" cy="4866590"/>
          </a:xfrm>
          <a:prstGeom prst="roundRect">
            <a:avLst/>
          </a:prstGeom>
          <a:solidFill>
            <a:schemeClr val="accent1">
              <a:lumMod val="60000"/>
              <a:lumOff val="4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Результаты опросника </a:t>
            </a:r>
            <a:r>
              <a:rPr lang="en-US" sz="2000" dirty="0" smtClean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“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Самооценка </a:t>
            </a:r>
            <a:r>
              <a:rPr lang="ru-RU" sz="2000" dirty="0" err="1">
                <a:solidFill>
                  <a:schemeClr val="tx1"/>
                </a:solidFill>
                <a:latin typeface="Georgia" panose="02040502050405020303" pitchFamily="18" charset="0"/>
              </a:rPr>
              <a:t>моббинг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-процессов в студенческой среде</a:t>
            </a:r>
            <a:r>
              <a:rPr lang="en-US" sz="2000" dirty="0" smtClean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”</a:t>
            </a:r>
            <a:r>
              <a:rPr lang="ru-RU" sz="2000" dirty="0" smtClean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показывает, </a:t>
            </a:r>
            <a:r>
              <a:rPr lang="ru-RU" sz="2000" b="1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наличие у студентов младших курсов </a:t>
            </a:r>
            <a:r>
              <a:rPr lang="ru-RU" sz="2000" b="1" dirty="0" smtClean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показателя </a:t>
            </a:r>
            <a:r>
              <a:rPr lang="ru-RU" sz="2000" b="1" dirty="0" err="1" smtClean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моббинга</a:t>
            </a:r>
            <a:endParaRPr lang="ru-RU" sz="2000" b="1" dirty="0">
              <a:solidFill>
                <a:schemeClr val="tx1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по шкале «</a:t>
            </a:r>
            <a:r>
              <a:rPr lang="ru-RU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Латентный </a:t>
            </a:r>
            <a:r>
              <a:rPr lang="ru-RU" sz="2000" dirty="0" err="1">
                <a:solidFill>
                  <a:schemeClr val="tx1"/>
                </a:solidFill>
                <a:latin typeface="Georgia" panose="02040502050405020303" pitchFamily="18" charset="0"/>
              </a:rPr>
              <a:t>моббинг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 со стороны </a:t>
            </a:r>
            <a:r>
              <a:rPr lang="ru-RU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группы»</a:t>
            </a:r>
            <a:endParaRPr lang="ru-RU" sz="20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ctr"/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45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задержка 9"/>
          <p:cNvSpPr/>
          <p:nvPr/>
        </p:nvSpPr>
        <p:spPr>
          <a:xfrm>
            <a:off x="0" y="99018"/>
            <a:ext cx="10298430" cy="742950"/>
          </a:xfrm>
          <a:prstGeom prst="flowChartDelay">
            <a:avLst/>
          </a:prstGeom>
          <a:gradFill flip="none" rotWithShape="1">
            <a:gsLst>
              <a:gs pos="13000">
                <a:schemeClr val="accent1">
                  <a:lumMod val="67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latin typeface="Georgia" panose="02040502050405020303" pitchFamily="18" charset="0"/>
              </a:rPr>
              <a:t>Методы исследования – </a:t>
            </a:r>
            <a:br>
              <a:rPr lang="ru-RU" b="1" i="1" dirty="0" smtClean="0">
                <a:latin typeface="Georgia" panose="02040502050405020303" pitchFamily="18" charset="0"/>
              </a:rPr>
            </a:br>
            <a:r>
              <a:rPr lang="ru-RU" b="1" i="1" dirty="0" smtClean="0">
                <a:latin typeface="Georgia" panose="02040502050405020303" pitchFamily="18" charset="0"/>
              </a:rPr>
              <a:t>Опросник </a:t>
            </a:r>
            <a:r>
              <a:rPr lang="en-US" b="1" i="1" dirty="0" smtClean="0">
                <a:latin typeface="Georgia" panose="02040502050405020303" pitchFamily="18" charset="0"/>
              </a:rPr>
              <a:t>“</a:t>
            </a:r>
            <a:r>
              <a:rPr lang="ru-RU" b="1" i="1" dirty="0">
                <a:latin typeface="Georgia" panose="02040502050405020303" pitchFamily="18" charset="0"/>
              </a:rPr>
              <a:t>Самооценка </a:t>
            </a:r>
            <a:r>
              <a:rPr lang="ru-RU" b="1" i="1" dirty="0" err="1">
                <a:latin typeface="Georgia" panose="02040502050405020303" pitchFamily="18" charset="0"/>
              </a:rPr>
              <a:t>моббинг</a:t>
            </a:r>
            <a:r>
              <a:rPr lang="ru-RU" b="1" i="1" dirty="0">
                <a:latin typeface="Georgia" panose="02040502050405020303" pitchFamily="18" charset="0"/>
              </a:rPr>
              <a:t>-процессов в студенческой среде</a:t>
            </a:r>
            <a:r>
              <a:rPr lang="en-US" b="1" i="1" dirty="0" smtClean="0">
                <a:latin typeface="Georgia" panose="02040502050405020303" pitchFamily="18" charset="0"/>
              </a:rPr>
              <a:t>”</a:t>
            </a:r>
            <a:endParaRPr lang="ru-RU" b="1" i="1" dirty="0">
              <a:latin typeface="Georgia" panose="02040502050405020303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366162"/>
              </p:ext>
            </p:extLst>
          </p:nvPr>
        </p:nvGraphicFramePr>
        <p:xfrm>
          <a:off x="0" y="1099751"/>
          <a:ext cx="8903969" cy="5387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Скругленный прямоугольник 6">
            <a:extLst>
              <a:ext uri="{FF2B5EF4-FFF2-40B4-BE49-F238E27FC236}">
                <a16:creationId xmlns:a16="http://schemas.microsoft.com/office/drawing/2014/main" xmlns="" id="{8080389F-A44A-49D9-BC07-A8147CD32B61}"/>
              </a:ext>
            </a:extLst>
          </p:cNvPr>
          <p:cNvSpPr/>
          <p:nvPr/>
        </p:nvSpPr>
        <p:spPr>
          <a:xfrm>
            <a:off x="8972549" y="1165860"/>
            <a:ext cx="3115033" cy="4866590"/>
          </a:xfrm>
          <a:prstGeom prst="roundRect">
            <a:avLst/>
          </a:prstGeom>
          <a:solidFill>
            <a:schemeClr val="accent1">
              <a:lumMod val="60000"/>
              <a:lumOff val="4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Результаты опросника </a:t>
            </a:r>
            <a:r>
              <a:rPr lang="en-US" sz="2000" dirty="0" smtClean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“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Самооценка </a:t>
            </a:r>
            <a:r>
              <a:rPr lang="ru-RU" sz="2000" dirty="0" err="1">
                <a:solidFill>
                  <a:schemeClr val="tx1"/>
                </a:solidFill>
                <a:latin typeface="Georgia" panose="02040502050405020303" pitchFamily="18" charset="0"/>
              </a:rPr>
              <a:t>моббинг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-процессов в студенческой среде</a:t>
            </a:r>
            <a:r>
              <a:rPr lang="en-US" sz="2000" dirty="0" smtClean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”</a:t>
            </a:r>
            <a:r>
              <a:rPr lang="ru-RU" sz="2000" dirty="0" smtClean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показывает, </a:t>
            </a:r>
            <a:r>
              <a:rPr lang="ru-RU" sz="2000" b="1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наличие у студентов младших курсов </a:t>
            </a:r>
            <a:r>
              <a:rPr lang="ru-RU" sz="2000" b="1" dirty="0" smtClean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показателя </a:t>
            </a:r>
            <a:r>
              <a:rPr lang="ru-RU" sz="2000" b="1" dirty="0" err="1" smtClean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моббинга</a:t>
            </a:r>
            <a:endParaRPr lang="ru-RU" sz="2000" b="1" dirty="0">
              <a:solidFill>
                <a:schemeClr val="tx1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по шкале «</a:t>
            </a:r>
            <a:r>
              <a:rPr lang="ru-RU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Открытый </a:t>
            </a:r>
            <a:r>
              <a:rPr lang="ru-RU" sz="20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моббинг</a:t>
            </a:r>
            <a:r>
              <a:rPr lang="ru-RU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со стороны </a:t>
            </a:r>
            <a:r>
              <a:rPr lang="ru-RU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группы»</a:t>
            </a:r>
            <a:endParaRPr lang="ru-RU" sz="20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ctr"/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Выгнутая вверх стрелка 1"/>
          <p:cNvSpPr/>
          <p:nvPr/>
        </p:nvSpPr>
        <p:spPr>
          <a:xfrm>
            <a:off x="7055603" y="940893"/>
            <a:ext cx="2522349" cy="61281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60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задержка 9"/>
          <p:cNvSpPr/>
          <p:nvPr/>
        </p:nvSpPr>
        <p:spPr>
          <a:xfrm>
            <a:off x="0" y="99018"/>
            <a:ext cx="10298430" cy="742950"/>
          </a:xfrm>
          <a:prstGeom prst="flowChartDelay">
            <a:avLst/>
          </a:prstGeom>
          <a:gradFill flip="none" rotWithShape="1">
            <a:gsLst>
              <a:gs pos="13000">
                <a:schemeClr val="accent1">
                  <a:lumMod val="67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latin typeface="Georgia" panose="02040502050405020303" pitchFamily="18" charset="0"/>
              </a:rPr>
              <a:t>Методы исследования – </a:t>
            </a:r>
            <a:br>
              <a:rPr lang="ru-RU" b="1" i="1" dirty="0" smtClean="0">
                <a:latin typeface="Georgia" panose="02040502050405020303" pitchFamily="18" charset="0"/>
              </a:rPr>
            </a:br>
            <a:r>
              <a:rPr lang="ru-RU" b="1" i="1" dirty="0" smtClean="0">
                <a:latin typeface="Georgia" panose="02040502050405020303" pitchFamily="18" charset="0"/>
              </a:rPr>
              <a:t>Опросник </a:t>
            </a:r>
            <a:r>
              <a:rPr lang="en-US" b="1" i="1" dirty="0" smtClean="0">
                <a:latin typeface="Georgia" panose="02040502050405020303" pitchFamily="18" charset="0"/>
              </a:rPr>
              <a:t>“</a:t>
            </a:r>
            <a:r>
              <a:rPr lang="ru-RU" b="1" i="1" dirty="0">
                <a:latin typeface="Georgia" panose="02040502050405020303" pitchFamily="18" charset="0"/>
              </a:rPr>
              <a:t>Самооценка </a:t>
            </a:r>
            <a:r>
              <a:rPr lang="ru-RU" b="1" i="1" dirty="0" err="1">
                <a:latin typeface="Georgia" panose="02040502050405020303" pitchFamily="18" charset="0"/>
              </a:rPr>
              <a:t>моббинг</a:t>
            </a:r>
            <a:r>
              <a:rPr lang="ru-RU" b="1" i="1" dirty="0">
                <a:latin typeface="Georgia" panose="02040502050405020303" pitchFamily="18" charset="0"/>
              </a:rPr>
              <a:t>-процессов в студенческой среде</a:t>
            </a:r>
            <a:r>
              <a:rPr lang="en-US" b="1" i="1" dirty="0" smtClean="0">
                <a:latin typeface="Georgia" panose="02040502050405020303" pitchFamily="18" charset="0"/>
              </a:rPr>
              <a:t>”</a:t>
            </a:r>
            <a:endParaRPr lang="ru-RU" b="1" i="1" dirty="0">
              <a:latin typeface="Georgia" panose="02040502050405020303" pitchFamily="18" charset="0"/>
            </a:endParaRPr>
          </a:p>
        </p:txBody>
      </p:sp>
      <p:sp>
        <p:nvSpPr>
          <p:cNvPr id="8" name="Скругленный прямоугольник 6">
            <a:extLst>
              <a:ext uri="{FF2B5EF4-FFF2-40B4-BE49-F238E27FC236}">
                <a16:creationId xmlns:a16="http://schemas.microsoft.com/office/drawing/2014/main" xmlns="" id="{8080389F-A44A-49D9-BC07-A8147CD32B61}"/>
              </a:ext>
            </a:extLst>
          </p:cNvPr>
          <p:cNvSpPr/>
          <p:nvPr/>
        </p:nvSpPr>
        <p:spPr>
          <a:xfrm>
            <a:off x="630654" y="5312987"/>
            <a:ext cx="3716756" cy="125649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Результаты ответов на вопросы о «мерах по противодействия 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в</a:t>
            </a:r>
            <a:r>
              <a:rPr lang="ru-RU" sz="2000" dirty="0" smtClean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мобинг</a:t>
            </a:r>
            <a:r>
              <a:rPr lang="ru-RU" sz="2000" dirty="0" smtClean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-процессах»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7358213"/>
              </p:ext>
            </p:extLst>
          </p:nvPr>
        </p:nvGraphicFramePr>
        <p:xfrm>
          <a:off x="139022" y="1117832"/>
          <a:ext cx="4700020" cy="3823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0654229"/>
              </p:ext>
            </p:extLst>
          </p:nvPr>
        </p:nvGraphicFramePr>
        <p:xfrm>
          <a:off x="4432806" y="1160646"/>
          <a:ext cx="4185414" cy="3514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6365578"/>
              </p:ext>
            </p:extLst>
          </p:nvPr>
        </p:nvGraphicFramePr>
        <p:xfrm>
          <a:off x="8133347" y="1160646"/>
          <a:ext cx="3673642" cy="3737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6691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62142" y="1254537"/>
            <a:ext cx="9150285" cy="4666271"/>
          </a:xfrm>
          <a:prstGeom prst="roundRect">
            <a:avLst>
              <a:gd name="adj" fmla="val 8348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bg1"/>
                </a:solidFill>
              </a:rPr>
              <a:t>П</a:t>
            </a:r>
            <a:r>
              <a:rPr lang="ru-RU" sz="2400" dirty="0" smtClean="0">
                <a:solidFill>
                  <a:schemeClr val="bg1"/>
                </a:solidFill>
              </a:rPr>
              <a:t>олное </a:t>
            </a:r>
            <a:r>
              <a:rPr lang="ru-RU" sz="2400" dirty="0">
                <a:solidFill>
                  <a:schemeClr val="bg1"/>
                </a:solidFill>
              </a:rPr>
              <a:t>отсутствие «открытого» </a:t>
            </a:r>
            <a:r>
              <a:rPr lang="ru-RU" sz="2400" dirty="0" err="1">
                <a:solidFill>
                  <a:schemeClr val="bg1"/>
                </a:solidFill>
              </a:rPr>
              <a:t>моббинга</a:t>
            </a:r>
            <a:r>
              <a:rPr lang="ru-RU" sz="2400" dirty="0">
                <a:solidFill>
                  <a:schemeClr val="bg1"/>
                </a:solidFill>
              </a:rPr>
              <a:t> отметили 23,08 % студентов, 21,54 % – «латентного» и 20,00 % – «смешанного» со стороны преподавателей.</a:t>
            </a:r>
          </a:p>
          <a:p>
            <a:r>
              <a:rPr lang="ru-RU" sz="2400" dirty="0">
                <a:solidFill>
                  <a:schemeClr val="bg1"/>
                </a:solidFill>
              </a:rPr>
              <a:t>Для 10,77 % респондентов свойственно понимание высокой степени проявления «открытого» </a:t>
            </a:r>
            <a:r>
              <a:rPr lang="ru-RU" sz="2400" dirty="0" err="1">
                <a:solidFill>
                  <a:schemeClr val="bg1"/>
                </a:solidFill>
              </a:rPr>
              <a:t>моббинга</a:t>
            </a:r>
            <a:r>
              <a:rPr lang="ru-RU" sz="2400" dirty="0">
                <a:solidFill>
                  <a:schemeClr val="bg1"/>
                </a:solidFill>
              </a:rPr>
              <a:t> со стороны группы, 9,23 % – высокая степень «латентного» со стороны группы, 12,31 % – «смешанного» со стороны преподавателей, что составляет группу </a:t>
            </a:r>
            <a:r>
              <a:rPr lang="ru-RU" sz="2400" dirty="0" smtClean="0">
                <a:solidFill>
                  <a:schemeClr val="bg1"/>
                </a:solidFill>
              </a:rPr>
              <a:t>риска.</a:t>
            </a:r>
            <a:endParaRPr lang="ru-RU" sz="2400" i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Блок-схема: задержка 3"/>
          <p:cNvSpPr/>
          <p:nvPr/>
        </p:nvSpPr>
        <p:spPr>
          <a:xfrm flipH="1">
            <a:off x="3542270" y="172357"/>
            <a:ext cx="8649730" cy="778475"/>
          </a:xfrm>
          <a:prstGeom prst="flowChartDelay">
            <a:avLst/>
          </a:prstGeom>
          <a:gradFill flip="none" rotWithShape="1">
            <a:gsLst>
              <a:gs pos="13000">
                <a:schemeClr val="accent1">
                  <a:lumMod val="67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dirty="0" smtClean="0">
                <a:latin typeface="Georgia" panose="02040502050405020303" pitchFamily="18" charset="0"/>
              </a:rPr>
              <a:t>Результаты </a:t>
            </a:r>
            <a:r>
              <a:rPr lang="ru-RU" sz="2400" b="1" dirty="0">
                <a:latin typeface="Georgia" panose="02040502050405020303" pitchFamily="18" charset="0"/>
              </a:rPr>
              <a:t>исследования</a:t>
            </a:r>
          </a:p>
        </p:txBody>
      </p:sp>
    </p:spTree>
    <p:extLst>
      <p:ext uri="{BB962C8B-B14F-4D97-AF65-F5344CB8AC3E}">
        <p14:creationId xmlns:p14="http://schemas.microsoft.com/office/powerpoint/2010/main" val="367219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28143" y="5261058"/>
            <a:ext cx="1463857" cy="1807008"/>
          </a:xfrm>
          <a:prstGeom prst="rect">
            <a:avLst/>
          </a:prstGeom>
        </p:spPr>
      </p:pic>
      <p:sp>
        <p:nvSpPr>
          <p:cNvPr id="5" name="Блок-схема: задержка 4"/>
          <p:cNvSpPr/>
          <p:nvPr/>
        </p:nvSpPr>
        <p:spPr>
          <a:xfrm>
            <a:off x="0" y="234017"/>
            <a:ext cx="10298430" cy="742950"/>
          </a:xfrm>
          <a:prstGeom prst="flowChartDelay">
            <a:avLst/>
          </a:prstGeom>
          <a:gradFill flip="none" rotWithShape="1">
            <a:gsLst>
              <a:gs pos="13000">
                <a:schemeClr val="accent1">
                  <a:lumMod val="67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latin typeface="Georgia" panose="02040502050405020303" pitchFamily="18" charset="0"/>
              </a:rPr>
              <a:t>Методы исследования – </a:t>
            </a:r>
            <a:br>
              <a:rPr lang="ru-RU" b="1" i="1" dirty="0" smtClean="0">
                <a:latin typeface="Georgia" panose="02040502050405020303" pitchFamily="18" charset="0"/>
              </a:rPr>
            </a:br>
            <a:r>
              <a:rPr lang="ru-RU" b="1" i="1" dirty="0" smtClean="0">
                <a:latin typeface="Georgia" panose="02040502050405020303" pitchFamily="18" charset="0"/>
              </a:rPr>
              <a:t>Опросник </a:t>
            </a:r>
            <a:r>
              <a:rPr lang="en-US" b="1" i="1" dirty="0" smtClean="0">
                <a:latin typeface="Georgia" panose="02040502050405020303" pitchFamily="18" charset="0"/>
              </a:rPr>
              <a:t>“</a:t>
            </a:r>
            <a:r>
              <a:rPr lang="ru-RU" b="1" i="1" dirty="0">
                <a:latin typeface="Georgia" panose="02040502050405020303" pitchFamily="18" charset="0"/>
              </a:rPr>
              <a:t>Самооценка </a:t>
            </a:r>
            <a:r>
              <a:rPr lang="ru-RU" b="1" i="1" dirty="0" err="1">
                <a:latin typeface="Georgia" panose="02040502050405020303" pitchFamily="18" charset="0"/>
              </a:rPr>
              <a:t>моббинг</a:t>
            </a:r>
            <a:r>
              <a:rPr lang="ru-RU" b="1" i="1" dirty="0">
                <a:latin typeface="Georgia" panose="02040502050405020303" pitchFamily="18" charset="0"/>
              </a:rPr>
              <a:t>-процессов в студенческой среде</a:t>
            </a:r>
            <a:r>
              <a:rPr lang="en-US" b="1" i="1" dirty="0" smtClean="0">
                <a:latin typeface="Georgia" panose="02040502050405020303" pitchFamily="18" charset="0"/>
              </a:rPr>
              <a:t>”</a:t>
            </a:r>
            <a:endParaRPr lang="ru-RU" b="1" i="1" dirty="0">
              <a:latin typeface="Georgia" panose="02040502050405020303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801101" y="234017"/>
            <a:ext cx="24304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3" action="ppaction://hlinkpres?slideindex=1&amp;slidetitle="/>
              </a:rPr>
              <a:t>https://docs.google.com/forms/d/e/1FAIpQLSe4p_4nswGZ3_q_TFAAegs0RH-5AbEjSp7olNc-bx3C-ZfRMA/viewform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503" y="1266701"/>
            <a:ext cx="4285612" cy="53659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9202" y="1266701"/>
            <a:ext cx="4716113" cy="502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48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447699" y="1097490"/>
            <a:ext cx="3383280" cy="567529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b="1" dirty="0">
              <a:latin typeface="Georgia" panose="02040502050405020303" pitchFamily="18" charset="0"/>
            </a:endParaRPr>
          </a:p>
        </p:txBody>
      </p:sp>
      <p:sp>
        <p:nvSpPr>
          <p:cNvPr id="5" name="Блок-схема: задержка 4"/>
          <p:cNvSpPr/>
          <p:nvPr/>
        </p:nvSpPr>
        <p:spPr>
          <a:xfrm>
            <a:off x="0" y="234017"/>
            <a:ext cx="10298430" cy="742950"/>
          </a:xfrm>
          <a:prstGeom prst="flowChartDelay">
            <a:avLst/>
          </a:prstGeom>
          <a:gradFill flip="none" rotWithShape="1">
            <a:gsLst>
              <a:gs pos="13000">
                <a:schemeClr val="accent1">
                  <a:lumMod val="67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latin typeface="Georgia" panose="02040502050405020303" pitchFamily="18" charset="0"/>
              </a:rPr>
              <a:t>Методы исследования – </a:t>
            </a:r>
            <a:br>
              <a:rPr lang="ru-RU" b="1" i="1" dirty="0" smtClean="0">
                <a:latin typeface="Georgia" panose="02040502050405020303" pitchFamily="18" charset="0"/>
              </a:rPr>
            </a:br>
            <a:r>
              <a:rPr lang="ru-RU" b="1" i="1" dirty="0" smtClean="0">
                <a:latin typeface="Georgia" panose="02040502050405020303" pitchFamily="18" charset="0"/>
              </a:rPr>
              <a:t>Опросник </a:t>
            </a:r>
            <a:r>
              <a:rPr lang="en-US" b="1" i="1" dirty="0" smtClean="0">
                <a:latin typeface="Georgia" panose="02040502050405020303" pitchFamily="18" charset="0"/>
              </a:rPr>
              <a:t>“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Конкорданс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Georgia" panose="02040502050405020303" pitchFamily="18" charset="0"/>
              </a:rPr>
              <a:t>Анализ</a:t>
            </a:r>
            <a:r>
              <a:rPr lang="en-US" b="1" i="1" dirty="0" smtClean="0">
                <a:latin typeface="Georgia" panose="02040502050405020303" pitchFamily="18" charset="0"/>
              </a:rPr>
              <a:t>”</a:t>
            </a:r>
            <a:endParaRPr lang="ru-RU" b="1" i="1" dirty="0"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4592" y="1309070"/>
            <a:ext cx="342405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6800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Конкорданс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-книга, в которой собраны из одного или нескольких сочинений места, состоящие из одних и тех же слов (так называемая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конкорданция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слов) или содержащие один и тот же смысл (так называемая реальная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конкорданция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586800"/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86800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проанализировали более </a:t>
            </a:r>
            <a:b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100 эссе (“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Моббинг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как явление”) </a:t>
            </a:r>
            <a:b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увидели мысли и отношение студентов к нему. </a:t>
            </a:r>
            <a:b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Мы обнаружили (смотрите пример), что многие  респонденты понимают проблему и готовы ее решать.</a:t>
            </a:r>
          </a:p>
        </p:txBody>
      </p:sp>
      <p:pic>
        <p:nvPicPr>
          <p:cNvPr id="7" name="Picture 2" descr="https://pp.userapi.com/c849528/v849528840/bacc4/mXck6ogeE8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4699" y="976967"/>
            <a:ext cx="6217259" cy="58591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87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661359" y="1143000"/>
            <a:ext cx="4145831" cy="5440680"/>
          </a:xfrm>
          <a:prstGeom prst="roundRect">
            <a:avLst>
              <a:gd name="adj" fmla="val 8348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/>
                </a:solidFill>
              </a:rPr>
              <a:t>Понимание, что достаточно выраженные </a:t>
            </a:r>
            <a:r>
              <a:rPr lang="ru-RU" sz="2400" dirty="0" err="1">
                <a:solidFill>
                  <a:schemeClr val="tx1"/>
                </a:solidFill>
              </a:rPr>
              <a:t>моббинг</a:t>
            </a:r>
            <a:r>
              <a:rPr lang="ru-RU" sz="2400" dirty="0">
                <a:solidFill>
                  <a:schemeClr val="tx1"/>
                </a:solidFill>
              </a:rPr>
              <a:t>-процессы могут привести к психическому неблагополучию респондентов, необходимо организовать более глубокое исследование и провести коррекционно-развивающую работу с лицами, которые составляют группу риска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Блок-схема: задержка 3"/>
          <p:cNvSpPr/>
          <p:nvPr/>
        </p:nvSpPr>
        <p:spPr>
          <a:xfrm flipH="1">
            <a:off x="3542270" y="172357"/>
            <a:ext cx="8649730" cy="778475"/>
          </a:xfrm>
          <a:prstGeom prst="flowChartDelay">
            <a:avLst/>
          </a:prstGeom>
          <a:gradFill flip="none" rotWithShape="1">
            <a:gsLst>
              <a:gs pos="13000">
                <a:schemeClr val="accent1">
                  <a:lumMod val="67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dirty="0" smtClean="0">
                <a:latin typeface="Georgia" panose="02040502050405020303" pitchFamily="18" charset="0"/>
              </a:rPr>
              <a:t>Результаты </a:t>
            </a:r>
            <a:r>
              <a:rPr lang="ru-RU" sz="2400" b="1" dirty="0">
                <a:latin typeface="Georgia" panose="02040502050405020303" pitchFamily="18" charset="0"/>
              </a:rPr>
              <a:t>исследования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7190" y="1143000"/>
            <a:ext cx="6960870" cy="54406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 с высоким уровнем подверженности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моббингу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может возникнуть синдром выгорания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получив положительных оценок и растратив силы на бессмысленные доказательства свой компетентности, жертвы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моббинга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становятся уязвимыми, неуверенными и беспомощными.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начинают терзать фобии, падает самооценка, появляются характерные стрессу симптомы – головная боль, простуда, бессонница, они попадают в замкнутый круг, у них проявляются различные заболевания, а вынужденное отсутствие из-за плохого самочувствия вызывает претензии и все новые и новые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моббинг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-атаки - тогда наступает физическое и эмоциональное истощение, приводящее к различным соматическим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заболеваниям.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44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62142" y="1254537"/>
            <a:ext cx="9150285" cy="4666271"/>
          </a:xfrm>
          <a:prstGeom prst="roundRect">
            <a:avLst>
              <a:gd name="adj" fmla="val 8348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/>
                </a:solidFill>
              </a:rPr>
              <a:t>Негативно отражаются </a:t>
            </a:r>
            <a:r>
              <a:rPr lang="ru-RU" sz="2400" dirty="0" err="1">
                <a:solidFill>
                  <a:schemeClr val="tx1"/>
                </a:solidFill>
              </a:rPr>
              <a:t>моббинг</a:t>
            </a:r>
            <a:r>
              <a:rPr lang="ru-RU" sz="2400" dirty="0">
                <a:solidFill>
                  <a:schemeClr val="tx1"/>
                </a:solidFill>
              </a:rPr>
              <a:t> -процессы и на учебно-профессиональном становление личности будущего врача, обесценивая и разрушая </a:t>
            </a:r>
            <a:r>
              <a:rPr lang="ru-RU" sz="2400" dirty="0" err="1">
                <a:solidFill>
                  <a:schemeClr val="tx1"/>
                </a:solidFill>
              </a:rPr>
              <a:t>образова</a:t>
            </a:r>
            <a:r>
              <a:rPr lang="ru-RU" sz="2400" dirty="0">
                <a:solidFill>
                  <a:schemeClr val="tx1"/>
                </a:solidFill>
              </a:rPr>
              <a:t>-тельную среду высшего учебного заведения.</a:t>
            </a:r>
            <a:r>
              <a:rPr lang="ru-RU" sz="2400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.</a:t>
            </a:r>
            <a:endParaRPr lang="ru-RU" sz="2400" i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Блок-схема: задержка 3"/>
          <p:cNvSpPr/>
          <p:nvPr/>
        </p:nvSpPr>
        <p:spPr>
          <a:xfrm flipH="1">
            <a:off x="3542270" y="172357"/>
            <a:ext cx="8649730" cy="778475"/>
          </a:xfrm>
          <a:prstGeom prst="flowChartDelay">
            <a:avLst/>
          </a:prstGeom>
          <a:gradFill flip="none" rotWithShape="1">
            <a:gsLst>
              <a:gs pos="13000">
                <a:schemeClr val="accent1">
                  <a:lumMod val="67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dirty="0" smtClean="0">
                <a:latin typeface="Georgia" panose="02040502050405020303" pitchFamily="18" charset="0"/>
              </a:rPr>
              <a:t>Результаты </a:t>
            </a:r>
            <a:r>
              <a:rPr lang="ru-RU" sz="2400" b="1" dirty="0">
                <a:latin typeface="Georgia" panose="02040502050405020303" pitchFamily="18" charset="0"/>
              </a:rPr>
              <a:t>исследования</a:t>
            </a:r>
          </a:p>
        </p:txBody>
      </p:sp>
    </p:spTree>
    <p:extLst>
      <p:ext uri="{BB962C8B-B14F-4D97-AF65-F5344CB8AC3E}">
        <p14:creationId xmlns:p14="http://schemas.microsoft.com/office/powerpoint/2010/main" val="45693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Блок-схема: задержка 13"/>
          <p:cNvSpPr/>
          <p:nvPr/>
        </p:nvSpPr>
        <p:spPr>
          <a:xfrm>
            <a:off x="0" y="232660"/>
            <a:ext cx="7129850" cy="778475"/>
          </a:xfrm>
          <a:prstGeom prst="flowChartDelay">
            <a:avLst/>
          </a:prstGeom>
          <a:gradFill flip="none" rotWithShape="1">
            <a:gsLst>
              <a:gs pos="13000">
                <a:schemeClr val="accent1">
                  <a:lumMod val="67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i="1" dirty="0" smtClean="0">
                <a:latin typeface="Georgia" panose="02040502050405020303" pitchFamily="18" charset="0"/>
              </a:rPr>
              <a:t>Введение</a:t>
            </a:r>
            <a:endParaRPr lang="ru-RU" sz="2400" i="1" dirty="0"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28143" y="5261058"/>
            <a:ext cx="1463857" cy="1807008"/>
          </a:xfrm>
          <a:prstGeom prst="rect">
            <a:avLst/>
          </a:prstGeom>
        </p:spPr>
      </p:pic>
      <p:sp>
        <p:nvSpPr>
          <p:cNvPr id="12" name="Скругленный прямоугольник 16">
            <a:extLst>
              <a:ext uri="{FF2B5EF4-FFF2-40B4-BE49-F238E27FC236}">
                <a16:creationId xmlns:a16="http://schemas.microsoft.com/office/drawing/2014/main" xmlns="" id="{616897B6-FE45-422D-9F6D-A4251E463CFE}"/>
              </a:ext>
            </a:extLst>
          </p:cNvPr>
          <p:cNvSpPr/>
          <p:nvPr/>
        </p:nvSpPr>
        <p:spPr>
          <a:xfrm>
            <a:off x="133480" y="1307486"/>
            <a:ext cx="5081873" cy="482535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• </a:t>
            </a:r>
            <a:r>
              <a:rPr lang="ru-RU" sz="2400" b="1" dirty="0" err="1" smtClean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Моббинг</a:t>
            </a:r>
            <a:r>
              <a:rPr lang="ru-RU" sz="2400" dirty="0" smtClean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– систематически повторяющееся враждебное и неэтичное отношение одного или нескольких людей, направленное против другого человека, в основном одного</a:t>
            </a:r>
            <a:r>
              <a:rPr lang="en-US" sz="2400" dirty="0" smtClean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.</a:t>
            </a:r>
            <a:endParaRPr lang="ru-RU" sz="2400" dirty="0" smtClean="0">
              <a:solidFill>
                <a:schemeClr val="bg1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endParaRPr lang="ru-RU" sz="2400" dirty="0" smtClean="0">
              <a:solidFill>
                <a:schemeClr val="bg1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•</a:t>
            </a:r>
            <a:r>
              <a:rPr lang="en-US" sz="2400" dirty="0" smtClean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Образовано от английского слова </a:t>
            </a: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‘</a:t>
            </a:r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’Mob’’</a:t>
            </a:r>
            <a:r>
              <a:rPr lang="ru-RU" sz="2400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, означающего толпа. Впервые использовано в 1980х доктором </a:t>
            </a:r>
            <a:r>
              <a:rPr lang="ru-RU" sz="2400" b="1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Ханцем Лейманом в Швеции</a:t>
            </a:r>
            <a:r>
              <a:rPr lang="ru-RU" sz="2400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03396" y="1307486"/>
            <a:ext cx="5224747" cy="482535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i="1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Люди, подвергавшиеся психологическому давлению (моббингу), </a:t>
            </a:r>
            <a:r>
              <a:rPr lang="ru-RU" sz="2400" i="1" dirty="0" smtClean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становятся </a:t>
            </a:r>
            <a:r>
              <a:rPr lang="ru-RU" sz="2400" b="1" i="1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более уязвимыми, неуверенными </a:t>
            </a:r>
            <a:r>
              <a:rPr lang="ru-RU" sz="2400" i="1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в себе</a:t>
            </a:r>
            <a:r>
              <a:rPr lang="ru-RU" sz="2400" 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, </a:t>
            </a:r>
            <a:r>
              <a:rPr lang="ru-RU" sz="2400" i="1" smtClean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/>
            </a:r>
            <a:br>
              <a:rPr lang="ru-RU" sz="2400" i="1" smtClean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</a:br>
            <a:r>
              <a:rPr lang="ru-RU" sz="2400" i="1" smtClean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и </a:t>
            </a:r>
            <a:r>
              <a:rPr lang="ru-RU" sz="2400" i="1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как </a:t>
            </a:r>
            <a:r>
              <a:rPr lang="ru-RU" sz="2400" i="1" dirty="0" smtClean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следствие, </a:t>
            </a:r>
            <a:r>
              <a:rPr lang="ru-RU" sz="2400" i="1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у них </a:t>
            </a:r>
            <a:r>
              <a:rPr lang="ru-RU" sz="2400" i="1" dirty="0" smtClean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развиваются </a:t>
            </a:r>
            <a:r>
              <a:rPr lang="ru-RU" sz="2400" 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личностные </a:t>
            </a:r>
            <a:r>
              <a:rPr lang="ru-RU" sz="2400" i="1" smtClean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/>
            </a:r>
            <a:br>
              <a:rPr lang="ru-RU" sz="2400" i="1" smtClean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</a:br>
            <a:r>
              <a:rPr lang="ru-RU" sz="2400" i="1" smtClean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и </a:t>
            </a:r>
            <a:r>
              <a:rPr lang="ru-RU" sz="2400" b="1" i="1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психологические проблемы, </a:t>
            </a:r>
            <a:r>
              <a:rPr lang="ru-RU" sz="2400" i="1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отражавшиеся на их </a:t>
            </a:r>
            <a:r>
              <a:rPr lang="ru-RU" sz="2400" 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работоспособности </a:t>
            </a:r>
            <a:r>
              <a:rPr lang="ru-RU" sz="2400" i="1" smtClean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/>
            </a:r>
            <a:br>
              <a:rPr lang="ru-RU" sz="2400" i="1" smtClean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</a:br>
            <a:r>
              <a:rPr lang="ru-RU" sz="2400" i="1" smtClean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и </a:t>
            </a:r>
            <a:r>
              <a:rPr lang="ru-RU" sz="2400" i="1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физическом состоянии.</a:t>
            </a:r>
          </a:p>
        </p:txBody>
      </p:sp>
    </p:spTree>
    <p:extLst>
      <p:ext uri="{BB962C8B-B14F-4D97-AF65-F5344CB8AC3E}">
        <p14:creationId xmlns:p14="http://schemas.microsoft.com/office/powerpoint/2010/main" val="357666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62142" y="1254537"/>
            <a:ext cx="9150285" cy="4666271"/>
          </a:xfrm>
          <a:prstGeom prst="roundRect">
            <a:avLst>
              <a:gd name="adj" fmla="val 8348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2"/>
                </a:solidFill>
              </a:rPr>
              <a:t>Понимание, что достаточно выраженные </a:t>
            </a:r>
            <a:r>
              <a:rPr lang="ru-RU" sz="2400" dirty="0" err="1">
                <a:solidFill>
                  <a:schemeClr val="tx2"/>
                </a:solidFill>
              </a:rPr>
              <a:t>моббинг</a:t>
            </a:r>
            <a:r>
              <a:rPr lang="ru-RU" sz="2400" dirty="0">
                <a:solidFill>
                  <a:schemeClr val="tx2"/>
                </a:solidFill>
              </a:rPr>
              <a:t>-процессы могут привести к психическому неблагополучию респондентов, </a:t>
            </a:r>
            <a:r>
              <a:rPr lang="ru-RU" sz="2400" dirty="0" smtClean="0">
                <a:solidFill>
                  <a:schemeClr val="tx2"/>
                </a:solidFill>
              </a:rPr>
              <a:t>предполагает </a:t>
            </a:r>
            <a:r>
              <a:rPr lang="ru-RU" sz="2400" dirty="0">
                <a:solidFill>
                  <a:schemeClr val="tx2"/>
                </a:solidFill>
              </a:rPr>
              <a:t>организовать более глубокое исследование и провести коррекционно-развивающую работу с лицами, которые составляют группу риска.</a:t>
            </a:r>
          </a:p>
          <a:p>
            <a:endParaRPr lang="ru-RU" sz="2400" i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Блок-схема: задержка 3"/>
          <p:cNvSpPr/>
          <p:nvPr/>
        </p:nvSpPr>
        <p:spPr>
          <a:xfrm flipH="1">
            <a:off x="3542270" y="172357"/>
            <a:ext cx="8649730" cy="778475"/>
          </a:xfrm>
          <a:prstGeom prst="flowChartDelay">
            <a:avLst/>
          </a:prstGeom>
          <a:gradFill flip="none" rotWithShape="1">
            <a:gsLst>
              <a:gs pos="13000">
                <a:schemeClr val="accent1">
                  <a:lumMod val="67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dirty="0" smtClean="0">
                <a:latin typeface="Georgia" panose="02040502050405020303" pitchFamily="18" charset="0"/>
              </a:rPr>
              <a:t>Заключение исследования</a:t>
            </a:r>
            <a:endParaRPr lang="ru-RU" sz="2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97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28143" y="5261058"/>
            <a:ext cx="1463857" cy="1807008"/>
          </a:xfrm>
          <a:prstGeom prst="rect">
            <a:avLst/>
          </a:prstGeom>
        </p:spPr>
      </p:pic>
      <p:sp>
        <p:nvSpPr>
          <p:cNvPr id="8" name="Табличка 7"/>
          <p:cNvSpPr/>
          <p:nvPr/>
        </p:nvSpPr>
        <p:spPr>
          <a:xfrm>
            <a:off x="4640749" y="3098506"/>
            <a:ext cx="2849434" cy="1596120"/>
          </a:xfrm>
          <a:prstGeom prst="plaqu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Моббинг</a:t>
            </a:r>
            <a:endParaRPr lang="ru-RU" b="1" dirty="0">
              <a:solidFill>
                <a:schemeClr val="accent1">
                  <a:lumMod val="20000"/>
                  <a:lumOff val="8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081" y="3078533"/>
            <a:ext cx="3474720" cy="14085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Психосоциальная зрелость - </a:t>
            </a:r>
            <a:r>
              <a:rPr lang="ru-RU" sz="2000" u="sng" dirty="0">
                <a:solidFill>
                  <a:schemeClr val="tx1"/>
                </a:solidFill>
                <a:latin typeface="Georgia" panose="02040502050405020303" pitchFamily="18" charset="0"/>
              </a:rPr>
              <a:t>метод изучения: опросник </a:t>
            </a:r>
            <a:br>
              <a:rPr lang="ru-RU" sz="2000" u="sng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ru-RU" sz="2000" b="1" u="sng" dirty="0">
                <a:solidFill>
                  <a:schemeClr val="tx1"/>
                </a:solidFill>
                <a:latin typeface="Georgia" panose="02040502050405020303" pitchFamily="18" charset="0"/>
              </a:rPr>
              <a:t>ПСЗ-50 (</a:t>
            </a:r>
            <a:r>
              <a:rPr lang="ru-RU" sz="2000" b="1" u="sng" dirty="0" err="1">
                <a:solidFill>
                  <a:schemeClr val="tx1"/>
                </a:solidFill>
                <a:latin typeface="Georgia" panose="02040502050405020303" pitchFamily="18" charset="0"/>
              </a:rPr>
              <a:t>Б.К.Пашнев</a:t>
            </a:r>
            <a:r>
              <a:rPr lang="ru-RU" sz="2000" b="1" u="sng" dirty="0">
                <a:solidFill>
                  <a:schemeClr val="tx1"/>
                </a:solidFill>
                <a:latin typeface="Georgia" panose="02040502050405020303" pitchFamily="18" charset="0"/>
              </a:rPr>
              <a:t>)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646086" y="3156512"/>
            <a:ext cx="3446661" cy="14085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chemeClr val="tx1"/>
                </a:solidFill>
                <a:latin typeface="Georgia" panose="02040502050405020303" pitchFamily="18" charset="0"/>
              </a:rPr>
              <a:t>Самоотношение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 - </a:t>
            </a:r>
            <a:r>
              <a:rPr lang="ru-RU" sz="2000" u="sng" dirty="0">
                <a:solidFill>
                  <a:schemeClr val="tx1"/>
                </a:solidFill>
                <a:latin typeface="Georgia" panose="02040502050405020303" pitchFamily="18" charset="0"/>
              </a:rPr>
              <a:t>метод изучения: опросник «</a:t>
            </a:r>
            <a:r>
              <a:rPr lang="ru-RU" sz="2000" b="1" u="sng" dirty="0">
                <a:solidFill>
                  <a:schemeClr val="tx1"/>
                </a:solidFill>
                <a:latin typeface="Georgia" panose="02040502050405020303" pitchFamily="18" charset="0"/>
              </a:rPr>
              <a:t>МИС</a:t>
            </a:r>
            <a:r>
              <a:rPr lang="ru-RU" sz="2000" b="1" u="sng" dirty="0" smtClean="0">
                <a:solidFill>
                  <a:schemeClr val="tx1"/>
                </a:solidFill>
                <a:latin typeface="Georgia" panose="02040502050405020303" pitchFamily="18" charset="0"/>
              </a:rPr>
              <a:t>» (</a:t>
            </a:r>
            <a:r>
              <a:rPr lang="ru-RU" sz="2000" b="1" u="sng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Р.П.Пантилеев</a:t>
            </a:r>
            <a:r>
              <a:rPr lang="ru-RU" sz="2000" b="1" u="sng" dirty="0" smtClean="0">
                <a:solidFill>
                  <a:schemeClr val="tx1"/>
                </a:solidFill>
                <a:latin typeface="Georgia" panose="02040502050405020303" pitchFamily="18" charset="0"/>
              </a:rPr>
              <a:t>)</a:t>
            </a:r>
            <a:endParaRPr lang="ru-RU" sz="2000" b="1" u="sng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17853" y="927345"/>
            <a:ext cx="5067166" cy="12824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Уровень межличностных отношений </a:t>
            </a:r>
            <a:r>
              <a:rPr lang="ru-RU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– </a:t>
            </a:r>
            <a:r>
              <a:rPr lang="ru-RU" sz="2000" u="sng" dirty="0" smtClean="0">
                <a:solidFill>
                  <a:schemeClr val="tx1"/>
                </a:solidFill>
                <a:latin typeface="Georgia" panose="02040502050405020303" pitchFamily="18" charset="0"/>
              </a:rPr>
              <a:t>метод изучения: опросник «</a:t>
            </a:r>
            <a:r>
              <a:rPr lang="ru-RU" sz="2000" b="1" u="sng" dirty="0" smtClean="0">
                <a:solidFill>
                  <a:schemeClr val="tx1"/>
                </a:solidFill>
                <a:latin typeface="Georgia" panose="02040502050405020303" pitchFamily="18" charset="0"/>
              </a:rPr>
              <a:t>ОМО» </a:t>
            </a:r>
          </a:p>
          <a:p>
            <a:pPr algn="ctr"/>
            <a:r>
              <a:rPr lang="ru-RU" sz="2000" b="1" u="sng" dirty="0" smtClean="0">
                <a:solidFill>
                  <a:schemeClr val="tx1"/>
                </a:solidFill>
                <a:latin typeface="Georgia" panose="02040502050405020303" pitchFamily="18" charset="0"/>
              </a:rPr>
              <a:t>(А.А. Рукавишников)</a:t>
            </a:r>
            <a:endParaRPr lang="ru-RU" sz="2000" b="1" u="sng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31881" y="5546823"/>
            <a:ext cx="5128233" cy="12582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Особенности личности </a:t>
            </a:r>
            <a:r>
              <a:rPr lang="ru-RU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– </a:t>
            </a:r>
            <a:br>
              <a:rPr lang="ru-RU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ru-RU" sz="2000" u="sng" dirty="0" smtClean="0">
                <a:solidFill>
                  <a:schemeClr val="tx1"/>
                </a:solidFill>
                <a:latin typeface="Georgia" panose="02040502050405020303" pitchFamily="18" charset="0"/>
              </a:rPr>
              <a:t>метод </a:t>
            </a:r>
            <a:r>
              <a:rPr lang="ru-RU" sz="2000" u="sng" dirty="0">
                <a:solidFill>
                  <a:schemeClr val="tx1"/>
                </a:solidFill>
                <a:latin typeface="Georgia" panose="02040502050405020303" pitchFamily="18" charset="0"/>
              </a:rPr>
              <a:t>изучения</a:t>
            </a:r>
            <a:r>
              <a:rPr lang="ru-RU" sz="2000" u="sng" dirty="0" smtClean="0">
                <a:solidFill>
                  <a:schemeClr val="tx1"/>
                </a:solidFill>
                <a:latin typeface="Georgia" panose="02040502050405020303" pitchFamily="18" charset="0"/>
              </a:rPr>
              <a:t>:</a:t>
            </a:r>
            <a:br>
              <a:rPr lang="ru-RU" sz="2000" u="sng" dirty="0" smtClean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ru-RU" sz="2000" u="sng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ru-RU" sz="2000" u="sng" dirty="0">
                <a:solidFill>
                  <a:schemeClr val="tx1"/>
                </a:solidFill>
                <a:latin typeface="Georgia" panose="02040502050405020303" pitchFamily="18" charset="0"/>
              </a:rPr>
              <a:t>опросник «</a:t>
            </a:r>
            <a:r>
              <a:rPr lang="ru-RU" sz="2000" b="1" u="sng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Кеттела</a:t>
            </a:r>
            <a:r>
              <a:rPr lang="ru-RU" sz="2000" b="1" u="sng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ru-RU" sz="2000" b="1" u="sng" dirty="0">
                <a:solidFill>
                  <a:schemeClr val="tx1"/>
                </a:solidFill>
                <a:latin typeface="Georgia" panose="02040502050405020303" pitchFamily="18" charset="0"/>
              </a:rPr>
              <a:t>16 </a:t>
            </a:r>
            <a:r>
              <a:rPr lang="en-US" sz="2000" b="1" u="sng" dirty="0">
                <a:solidFill>
                  <a:schemeClr val="tx1"/>
                </a:solidFill>
                <a:latin typeface="Georgia" panose="02040502050405020303" pitchFamily="18" charset="0"/>
              </a:rPr>
              <a:t>F (c)</a:t>
            </a:r>
            <a:r>
              <a:rPr lang="ru-RU" sz="2000" b="1" u="sng" dirty="0">
                <a:solidFill>
                  <a:schemeClr val="tx1"/>
                </a:solidFill>
                <a:latin typeface="Georgia" panose="02040502050405020303" pitchFamily="18" charset="0"/>
              </a:rPr>
              <a:t>»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5870487" y="2209794"/>
            <a:ext cx="451023" cy="904763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Скругленная соединительная линия 25"/>
          <p:cNvCxnSpPr>
            <a:cxnSpLocks/>
            <a:stCxn id="10" idx="0"/>
            <a:endCxn id="12" idx="1"/>
          </p:cNvCxnSpPr>
          <p:nvPr/>
        </p:nvCxnSpPr>
        <p:spPr>
          <a:xfrm rot="5400000" flipH="1" flipV="1">
            <a:off x="1896666" y="1457346"/>
            <a:ext cx="1509963" cy="1732412"/>
          </a:xfrm>
          <a:prstGeom prst="curvedConnector2">
            <a:avLst/>
          </a:prstGeom>
          <a:ln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Скругленная соединительная линия 49"/>
          <p:cNvCxnSpPr>
            <a:cxnSpLocks/>
            <a:stCxn id="11" idx="2"/>
            <a:endCxn id="13" idx="3"/>
          </p:cNvCxnSpPr>
          <p:nvPr/>
        </p:nvCxnSpPr>
        <p:spPr>
          <a:xfrm rot="5400000">
            <a:off x="8709291" y="4515837"/>
            <a:ext cx="1610951" cy="1709303"/>
          </a:xfrm>
          <a:prstGeom prst="curvedConnector2">
            <a:avLst/>
          </a:prstGeom>
          <a:ln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Скругленная соединительная линия 53"/>
          <p:cNvCxnSpPr>
            <a:cxnSpLocks/>
            <a:stCxn id="12" idx="3"/>
            <a:endCxn id="11" idx="0"/>
          </p:cNvCxnSpPr>
          <p:nvPr/>
        </p:nvCxnSpPr>
        <p:spPr>
          <a:xfrm>
            <a:off x="8585019" y="1568570"/>
            <a:ext cx="1784398" cy="1587942"/>
          </a:xfrm>
          <a:prstGeom prst="curvedConnector2">
            <a:avLst/>
          </a:prstGeom>
          <a:ln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Скругленная соединительная линия 56"/>
          <p:cNvCxnSpPr>
            <a:cxnSpLocks/>
            <a:stCxn id="10" idx="2"/>
            <a:endCxn id="13" idx="1"/>
          </p:cNvCxnSpPr>
          <p:nvPr/>
        </p:nvCxnSpPr>
        <p:spPr>
          <a:xfrm rot="16200000" flipH="1">
            <a:off x="1814197" y="4458279"/>
            <a:ext cx="1688929" cy="1746440"/>
          </a:xfrm>
          <a:prstGeom prst="curvedConnector2">
            <a:avLst/>
          </a:prstGeom>
          <a:ln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Блок-схема: задержка 20">
            <a:extLst>
              <a:ext uri="{FF2B5EF4-FFF2-40B4-BE49-F238E27FC236}">
                <a16:creationId xmlns:a16="http://schemas.microsoft.com/office/drawing/2014/main" xmlns="" id="{0F6B9D88-CE1E-4125-BA9B-81BD77F559A1}"/>
              </a:ext>
            </a:extLst>
          </p:cNvPr>
          <p:cNvSpPr/>
          <p:nvPr/>
        </p:nvSpPr>
        <p:spPr>
          <a:xfrm>
            <a:off x="0" y="86028"/>
            <a:ext cx="7129850" cy="543697"/>
          </a:xfrm>
          <a:prstGeom prst="flowChartDelay">
            <a:avLst/>
          </a:prstGeom>
          <a:gradFill flip="none" rotWithShape="1">
            <a:gsLst>
              <a:gs pos="13000">
                <a:schemeClr val="accent1">
                  <a:lumMod val="67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1" dirty="0" smtClean="0">
                <a:latin typeface="Georgia" panose="02040502050405020303" pitchFamily="18" charset="0"/>
              </a:rPr>
              <a:t>Дизайн исследования</a:t>
            </a:r>
            <a:endParaRPr lang="ru-RU" sz="2400" b="1" i="1" dirty="0">
              <a:latin typeface="Georgia" panose="02040502050405020303" pitchFamily="18" charset="0"/>
            </a:endParaRPr>
          </a:p>
        </p:txBody>
      </p:sp>
      <p:sp>
        <p:nvSpPr>
          <p:cNvPr id="52" name="Стрелка вниз 14">
            <a:extLst>
              <a:ext uri="{FF2B5EF4-FFF2-40B4-BE49-F238E27FC236}">
                <a16:creationId xmlns:a16="http://schemas.microsoft.com/office/drawing/2014/main" xmlns="" id="{3E9F0F49-9819-4B23-BEC3-A8B0136E90BD}"/>
              </a:ext>
            </a:extLst>
          </p:cNvPr>
          <p:cNvSpPr/>
          <p:nvPr/>
        </p:nvSpPr>
        <p:spPr>
          <a:xfrm rot="16200000">
            <a:off x="3855027" y="3221131"/>
            <a:ext cx="451023" cy="1125369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вниз 14">
            <a:extLst>
              <a:ext uri="{FF2B5EF4-FFF2-40B4-BE49-F238E27FC236}">
                <a16:creationId xmlns:a16="http://schemas.microsoft.com/office/drawing/2014/main" xmlns="" id="{D1B0A8FA-FD67-422A-9948-2D33F89DC130}"/>
              </a:ext>
            </a:extLst>
          </p:cNvPr>
          <p:cNvSpPr/>
          <p:nvPr/>
        </p:nvSpPr>
        <p:spPr>
          <a:xfrm rot="10800000">
            <a:off x="5870487" y="4694626"/>
            <a:ext cx="451023" cy="852196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вниз 14">
            <a:extLst>
              <a:ext uri="{FF2B5EF4-FFF2-40B4-BE49-F238E27FC236}">
                <a16:creationId xmlns:a16="http://schemas.microsoft.com/office/drawing/2014/main" xmlns="" id="{3D5755C3-B383-4393-AE69-85A484729176}"/>
              </a:ext>
            </a:extLst>
          </p:cNvPr>
          <p:cNvSpPr/>
          <p:nvPr/>
        </p:nvSpPr>
        <p:spPr>
          <a:xfrm rot="5400000">
            <a:off x="7810852" y="3234129"/>
            <a:ext cx="451023" cy="109731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49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21" grpId="0" animBg="1"/>
      <p:bldP spid="52" grpId="0" animBg="1"/>
      <p:bldP spid="53" grpId="0" animBg="1"/>
      <p:bldP spid="5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28143" y="5261058"/>
            <a:ext cx="1463857" cy="18070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F787255-5F08-4CA8-999F-03FF939A5C63}"/>
              </a:ext>
            </a:extLst>
          </p:cNvPr>
          <p:cNvSpPr txBox="1"/>
          <p:nvPr/>
        </p:nvSpPr>
        <p:spPr>
          <a:xfrm>
            <a:off x="725864" y="1112363"/>
            <a:ext cx="733405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Georgia" panose="02040502050405020303" pitchFamily="18" charset="0"/>
              </a:rPr>
              <a:t>Методика исследования </a:t>
            </a:r>
            <a:r>
              <a:rPr lang="ru-RU" sz="2400" dirty="0" err="1">
                <a:latin typeface="Georgia" panose="02040502050405020303" pitchFamily="18" charset="0"/>
              </a:rPr>
              <a:t>самоотношения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en-US" sz="2400" dirty="0">
                <a:latin typeface="Georgia" panose="02040502050405020303" pitchFamily="18" charset="0"/>
              </a:rPr>
              <a:t>“</a:t>
            </a:r>
            <a:r>
              <a:rPr lang="ru-RU" sz="2400" dirty="0">
                <a:latin typeface="Georgia" panose="02040502050405020303" pitchFamily="18" charset="0"/>
              </a:rPr>
              <a:t>Многомерный опросник исследования </a:t>
            </a:r>
            <a:r>
              <a:rPr lang="ru-RU" sz="2400" dirty="0" err="1">
                <a:latin typeface="Georgia" panose="02040502050405020303" pitchFamily="18" charset="0"/>
              </a:rPr>
              <a:t>самоотношения</a:t>
            </a:r>
            <a:r>
              <a:rPr lang="en-US" sz="2400" dirty="0">
                <a:latin typeface="Georgia" panose="02040502050405020303" pitchFamily="18" charset="0"/>
              </a:rPr>
              <a:t>”</a:t>
            </a:r>
            <a:r>
              <a:rPr lang="ru-RU" sz="2400" dirty="0">
                <a:latin typeface="Georgia" panose="02040502050405020303" pitchFamily="18" charset="0"/>
              </a:rPr>
              <a:t> (МИС</a:t>
            </a:r>
            <a:r>
              <a:rPr lang="en-US" sz="2400" dirty="0">
                <a:latin typeface="Georgia" panose="02040502050405020303" pitchFamily="18" charset="0"/>
              </a:rPr>
              <a:t>) </a:t>
            </a:r>
            <a:r>
              <a:rPr lang="ru-RU" sz="2400" dirty="0">
                <a:latin typeface="Georgia" panose="02040502050405020303" pitchFamily="18" charset="0"/>
              </a:rPr>
              <a:t>создан С.</a:t>
            </a:r>
            <a:r>
              <a:rPr lang="en-US" sz="2400" dirty="0">
                <a:latin typeface="Georgia" panose="02040502050405020303" pitchFamily="18" charset="0"/>
              </a:rPr>
              <a:t> </a:t>
            </a:r>
            <a:r>
              <a:rPr lang="ru-RU" sz="2400" dirty="0">
                <a:latin typeface="Georgia" panose="02040502050405020303" pitchFamily="18" charset="0"/>
              </a:rPr>
              <a:t>Р.</a:t>
            </a:r>
            <a:r>
              <a:rPr lang="en-US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Пантилеевым</a:t>
            </a:r>
            <a:r>
              <a:rPr lang="ru-RU" sz="2400" dirty="0">
                <a:latin typeface="Georgia" panose="02040502050405020303" pitchFamily="18" charset="0"/>
              </a:rPr>
              <a:t> в 1989 году, содержит 110 утверждений распределенных по 9 шкалам. Методика предназначена для углублённого изучения сферы самосознания личности, включающее различные (когнитивные, динамические, интегральные) аспекты.</a:t>
            </a:r>
            <a:r>
              <a:rPr lang="en-US" sz="2400" dirty="0">
                <a:latin typeface="Georgia" panose="02040502050405020303" pitchFamily="18" charset="0"/>
              </a:rPr>
              <a:t> </a:t>
            </a:r>
            <a:r>
              <a:rPr lang="ru-RU" sz="2400" dirty="0">
                <a:latin typeface="Georgia" panose="02040502050405020303" pitchFamily="18" charset="0"/>
              </a:rPr>
              <a:t>Относительно области применения МИС, можно отметить хорошие результаты в рамках индивидуального консультирования осуждённых, так как данная методика позволяет выявить внутри</a:t>
            </a:r>
            <a:r>
              <a:rPr lang="en-US" sz="2400" dirty="0">
                <a:latin typeface="Georgia" panose="02040502050405020303" pitchFamily="18" charset="0"/>
              </a:rPr>
              <a:t>-</a:t>
            </a:r>
            <a:r>
              <a:rPr lang="ru-RU" sz="2400" dirty="0">
                <a:latin typeface="Georgia" panose="02040502050405020303" pitchFamily="18" charset="0"/>
              </a:rPr>
              <a:t>личностные конфликты.</a:t>
            </a:r>
            <a:endParaRPr lang="ru-RU" sz="2400" dirty="0"/>
          </a:p>
        </p:txBody>
      </p:sp>
      <p:sp>
        <p:nvSpPr>
          <p:cNvPr id="7" name="Блок-схема: задержка 6"/>
          <p:cNvSpPr/>
          <p:nvPr/>
        </p:nvSpPr>
        <p:spPr>
          <a:xfrm flipH="1">
            <a:off x="3542270" y="172357"/>
            <a:ext cx="8649730" cy="778475"/>
          </a:xfrm>
          <a:prstGeom prst="flowChartDelay">
            <a:avLst/>
          </a:prstGeom>
          <a:gradFill flip="none" rotWithShape="1">
            <a:gsLst>
              <a:gs pos="13000">
                <a:schemeClr val="accent1">
                  <a:lumMod val="67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dirty="0" smtClean="0">
                <a:latin typeface="Georgia" panose="02040502050405020303" pitchFamily="18" charset="0"/>
              </a:rPr>
              <a:t>Методы </a:t>
            </a:r>
            <a:r>
              <a:rPr lang="ru-RU" sz="2400" b="1" dirty="0">
                <a:latin typeface="Georgia" panose="02040502050405020303" pitchFamily="18" charset="0"/>
              </a:rPr>
              <a:t>исследования</a:t>
            </a:r>
          </a:p>
        </p:txBody>
      </p:sp>
    </p:spTree>
    <p:extLst>
      <p:ext uri="{BB962C8B-B14F-4D97-AF65-F5344CB8AC3E}">
        <p14:creationId xmlns:p14="http://schemas.microsoft.com/office/powerpoint/2010/main" val="100089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28143" y="5261058"/>
            <a:ext cx="1463857" cy="18070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34876" y="1059820"/>
            <a:ext cx="10748670" cy="600164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ru-RU" dirty="0">
                <a:latin typeface="Georgia" panose="02040502050405020303" pitchFamily="18" charset="0"/>
              </a:rPr>
              <a:t>Уровень межличностных отношений – </a:t>
            </a:r>
            <a:r>
              <a:rPr lang="ru-RU" u="sng" dirty="0">
                <a:latin typeface="Georgia" panose="02040502050405020303" pitchFamily="18" charset="0"/>
              </a:rPr>
              <a:t>метод </a:t>
            </a:r>
            <a:r>
              <a:rPr lang="ru-RU" u="sng" dirty="0" smtClean="0">
                <a:latin typeface="Georgia" panose="02040502050405020303" pitchFamily="18" charset="0"/>
              </a:rPr>
              <a:t>изучения </a:t>
            </a:r>
            <a:r>
              <a:rPr lang="ru-RU" b="1" dirty="0" smtClean="0">
                <a:latin typeface="Georgia" panose="02040502050405020303" pitchFamily="18" charset="0"/>
              </a:rPr>
              <a:t>“Опросник межличностных отношений” </a:t>
            </a:r>
            <a:r>
              <a:rPr lang="ru-RU" u="sng" dirty="0" smtClean="0">
                <a:latin typeface="Georgia" panose="02040502050405020303" pitchFamily="18" charset="0"/>
              </a:rPr>
              <a:t>«</a:t>
            </a:r>
            <a:r>
              <a:rPr lang="ru-RU" b="1" u="sng" dirty="0">
                <a:latin typeface="Georgia" panose="02040502050405020303" pitchFamily="18" charset="0"/>
              </a:rPr>
              <a:t>ОМО» </a:t>
            </a:r>
            <a:endParaRPr lang="ru-RU" b="1" u="sng" dirty="0" smtClean="0">
              <a:latin typeface="Georgia" panose="02040502050405020303" pitchFamily="18" charset="0"/>
            </a:endParaRPr>
          </a:p>
          <a:p>
            <a:r>
              <a:rPr lang="ru-RU" b="1" u="sng" dirty="0" smtClean="0">
                <a:latin typeface="Georgia" panose="02040502050405020303" pitchFamily="18" charset="0"/>
              </a:rPr>
              <a:t>(А.А. Рукавишникова)</a:t>
            </a:r>
            <a:endParaRPr lang="ru-RU" b="1" u="sng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r>
              <a:rPr lang="ru-RU" sz="2400" b="1" dirty="0">
                <a:latin typeface="Georgia" panose="02040502050405020303" pitchFamily="18" charset="0"/>
              </a:rPr>
              <a:t/>
            </a:r>
            <a:br>
              <a:rPr lang="ru-RU" sz="2400" b="1" dirty="0">
                <a:latin typeface="Georgia" panose="02040502050405020303" pitchFamily="18" charset="0"/>
              </a:rPr>
            </a:br>
            <a:r>
              <a:rPr lang="ru-RU" sz="2400" dirty="0" smtClean="0">
                <a:latin typeface="Georgia" panose="02040502050405020303" pitchFamily="18" charset="0"/>
              </a:rPr>
              <a:t>Предназначен </a:t>
            </a:r>
            <a:r>
              <a:rPr lang="ru-RU" sz="2400" dirty="0">
                <a:latin typeface="Georgia" panose="02040502050405020303" pitchFamily="18" charset="0"/>
              </a:rPr>
              <a:t>для диагностики различных аспектов межличностных отношений и изучения коммуникативных особенностей личности. Опросник анализирует поведения человека в трех основных областях межличностных потребностей: «включения», «контроля» и «аффекта»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400" dirty="0">
              <a:latin typeface="Georgia" panose="020405020504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400" dirty="0">
              <a:latin typeface="Georgia" panose="02040502050405020303" pitchFamily="18" charset="0"/>
            </a:endParaRPr>
          </a:p>
          <a:p>
            <a:r>
              <a:rPr lang="ru-RU" sz="2400" dirty="0" smtClean="0">
                <a:latin typeface="Georgia" panose="02040502050405020303" pitchFamily="18" charset="0"/>
              </a:rPr>
              <a:t>Внутри </a:t>
            </a:r>
            <a:r>
              <a:rPr lang="ru-RU" sz="2400" dirty="0">
                <a:latin typeface="Georgia" panose="02040502050405020303" pitchFamily="18" charset="0"/>
              </a:rPr>
              <a:t>каждой области принимают во внимание два направления межличностного поведения: выраженное поведение человека, то есть его мнение об интенсивности собственного поведения в данной области и поведение, требуемое человеком от окружающих, интенсивность которого является оптимальной для него.</a:t>
            </a:r>
          </a:p>
          <a:p>
            <a:pPr lvl="0"/>
            <a:endParaRPr lang="ru-RU" sz="2400" dirty="0"/>
          </a:p>
          <a:p>
            <a:endParaRPr lang="ru-RU" dirty="0"/>
          </a:p>
        </p:txBody>
      </p:sp>
      <p:sp>
        <p:nvSpPr>
          <p:cNvPr id="6" name="Блок-схема: задержка 5"/>
          <p:cNvSpPr/>
          <p:nvPr/>
        </p:nvSpPr>
        <p:spPr>
          <a:xfrm flipH="1">
            <a:off x="3542270" y="172357"/>
            <a:ext cx="8649730" cy="673463"/>
          </a:xfrm>
          <a:prstGeom prst="flowChartDelay">
            <a:avLst/>
          </a:prstGeom>
          <a:gradFill flip="none" rotWithShape="1">
            <a:gsLst>
              <a:gs pos="13000">
                <a:schemeClr val="accent1">
                  <a:lumMod val="67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b="1" dirty="0" smtClean="0">
                <a:latin typeface="Georgia" panose="02040502050405020303" pitchFamily="18" charset="0"/>
              </a:rPr>
              <a:t>Методы исследования: </a:t>
            </a:r>
            <a:br>
              <a:rPr lang="ru-RU" sz="2000" b="1" dirty="0" smtClean="0">
                <a:latin typeface="Georgia" panose="02040502050405020303" pitchFamily="18" charset="0"/>
              </a:rPr>
            </a:br>
            <a:r>
              <a:rPr lang="ru-RU" sz="2000" b="1" dirty="0" err="1" smtClean="0">
                <a:latin typeface="Georgia" panose="02040502050405020303" pitchFamily="18" charset="0"/>
              </a:rPr>
              <a:t>Опросник</a:t>
            </a:r>
            <a:r>
              <a:rPr lang="ru-RU" sz="2000" u="sng" dirty="0" err="1" smtClean="0">
                <a:latin typeface="Georgia" panose="02040502050405020303" pitchFamily="18" charset="0"/>
              </a:rPr>
              <a:t>«</a:t>
            </a:r>
            <a:r>
              <a:rPr lang="ru-RU" sz="2000" b="1" u="sng" dirty="0" err="1" smtClean="0">
                <a:latin typeface="Georgia" panose="02040502050405020303" pitchFamily="18" charset="0"/>
              </a:rPr>
              <a:t>ОМО</a:t>
            </a:r>
            <a:r>
              <a:rPr lang="ru-RU" sz="2000" b="1" u="sng" dirty="0" smtClean="0">
                <a:latin typeface="Georgia" panose="02040502050405020303" pitchFamily="18" charset="0"/>
              </a:rPr>
              <a:t>» (</a:t>
            </a:r>
            <a:r>
              <a:rPr lang="ru-RU" sz="2000" b="1" u="sng" dirty="0">
                <a:latin typeface="Georgia" panose="02040502050405020303" pitchFamily="18" charset="0"/>
              </a:rPr>
              <a:t>А.А. Рукавишникова</a:t>
            </a:r>
            <a:r>
              <a:rPr lang="ru-RU" b="1" u="sng" dirty="0" smtClean="0">
                <a:latin typeface="Georgia" panose="02040502050405020303" pitchFamily="18" charset="0"/>
              </a:rPr>
              <a:t>)</a:t>
            </a:r>
            <a:endParaRPr lang="ru-RU" sz="2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54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250"/>
                            </p:stCondLst>
                            <p:childTnLst>
                              <p:par>
                                <p:cTn id="8" presetID="3" presetClass="emph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4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500"/>
                            </p:stCondLst>
                            <p:childTnLst>
                              <p:par>
                                <p:cTn id="11" presetID="3" presetClass="emph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4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4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75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28143" y="5261058"/>
            <a:ext cx="1463857" cy="18070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8115" y="1308678"/>
            <a:ext cx="73602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Опросник: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“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Методика многофакторного исследования личности Р.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Кеттелла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”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16 факторный личностный опросник Р. Б.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Кеттелла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позволяет выяснить особенности  характера, склонностей и интересов личности. </a:t>
            </a:r>
          </a:p>
          <a:p>
            <a:pPr lvl="0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Согласно теории личностных черт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Кеттелла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, личность описывается как состоящая из стабильных, устойчивых, взаимосвязанных элементов (свойств, черт), определяющих ее внутреннюю сущность и поведение. Различия в поведении людей объясняется различиями в выраженности личностных черт.</a:t>
            </a:r>
          </a:p>
        </p:txBody>
      </p:sp>
      <p:sp>
        <p:nvSpPr>
          <p:cNvPr id="15" name="Блок-схема: задержка 14"/>
          <p:cNvSpPr/>
          <p:nvPr/>
        </p:nvSpPr>
        <p:spPr>
          <a:xfrm flipH="1">
            <a:off x="3542270" y="172357"/>
            <a:ext cx="8649730" cy="673463"/>
          </a:xfrm>
          <a:prstGeom prst="flowChartDelay">
            <a:avLst/>
          </a:prstGeom>
          <a:gradFill flip="none" rotWithShape="1">
            <a:gsLst>
              <a:gs pos="13000">
                <a:schemeClr val="accent1">
                  <a:lumMod val="67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b="1" dirty="0" smtClean="0">
                <a:latin typeface="Georgia" panose="02040502050405020303" pitchFamily="18" charset="0"/>
              </a:rPr>
              <a:t>Методы исследования: </a:t>
            </a:r>
            <a:br>
              <a:rPr lang="ru-RU" sz="2000" b="1" dirty="0" smtClean="0">
                <a:latin typeface="Georgia" panose="02040502050405020303" pitchFamily="18" charset="0"/>
              </a:rPr>
            </a:br>
            <a:r>
              <a:rPr lang="ru-RU" sz="2000" b="1" dirty="0" err="1" smtClean="0">
                <a:latin typeface="Georgia" panose="02040502050405020303" pitchFamily="18" charset="0"/>
              </a:rPr>
              <a:t>Опросник</a:t>
            </a:r>
            <a:r>
              <a:rPr lang="ru-RU" sz="2000" u="sng" dirty="0" err="1" smtClean="0">
                <a:latin typeface="Georgia" panose="02040502050405020303" pitchFamily="18" charset="0"/>
              </a:rPr>
              <a:t>«</a:t>
            </a:r>
            <a:r>
              <a:rPr lang="ru-RU" sz="2000" b="1" u="sng" dirty="0" err="1" smtClean="0">
                <a:latin typeface="Georgia" panose="02040502050405020303" pitchFamily="18" charset="0"/>
              </a:rPr>
              <a:t>ОМО</a:t>
            </a:r>
            <a:r>
              <a:rPr lang="ru-RU" sz="2000" b="1" u="sng" dirty="0" smtClean="0">
                <a:latin typeface="Georgia" panose="02040502050405020303" pitchFamily="18" charset="0"/>
              </a:rPr>
              <a:t>» (</a:t>
            </a:r>
            <a:r>
              <a:rPr lang="ru-RU" sz="2000" b="1" u="sng" dirty="0">
                <a:latin typeface="Georgia" panose="02040502050405020303" pitchFamily="18" charset="0"/>
              </a:rPr>
              <a:t>А.А. Рукавишникова</a:t>
            </a:r>
            <a:r>
              <a:rPr lang="ru-RU" b="1" u="sng" dirty="0" smtClean="0">
                <a:latin typeface="Georgia" panose="02040502050405020303" pitchFamily="18" charset="0"/>
              </a:rPr>
              <a:t>)</a:t>
            </a:r>
            <a:endParaRPr lang="ru-RU" sz="2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63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4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4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550870" y="1348030"/>
            <a:ext cx="4641130" cy="5373281"/>
          </a:xfrm>
          <a:prstGeom prst="roundRect">
            <a:avLst>
              <a:gd name="adj" fmla="val 8348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Georgia" panose="02040502050405020303" pitchFamily="18" charset="0"/>
              </a:rPr>
              <a:t>Открытый моббинг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– </a:t>
            </a:r>
          </a:p>
          <a:p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Явные агрессивные проявления моббинга.</a:t>
            </a:r>
          </a:p>
          <a:p>
            <a:endParaRPr lang="ru-RU" sz="1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Georgia" panose="02040502050405020303" pitchFamily="18" charset="0"/>
              </a:rPr>
              <a:t>Латентный моббинг </a:t>
            </a:r>
            <a:r>
              <a:rPr lang="ru-RU" dirty="0">
                <a:solidFill>
                  <a:schemeClr val="tx1"/>
                </a:solidFill>
                <a:latin typeface="Georgia" panose="02040502050405020303" pitchFamily="18" charset="0"/>
              </a:rPr>
              <a:t>– Косвенные скрытые проявления моббинга в отношении </a:t>
            </a:r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</a:rPr>
              <a:t>“</a:t>
            </a:r>
            <a:r>
              <a:rPr lang="ru-RU" dirty="0">
                <a:solidFill>
                  <a:schemeClr val="tx1"/>
                </a:solidFill>
                <a:latin typeface="Georgia" panose="02040502050405020303" pitchFamily="18" charset="0"/>
              </a:rPr>
              <a:t>жертвы моббинга</a:t>
            </a:r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</a:rPr>
              <a:t>”</a:t>
            </a:r>
            <a:r>
              <a:rPr lang="ru-RU" dirty="0">
                <a:solidFill>
                  <a:schemeClr val="tx1"/>
                </a:solidFill>
                <a:latin typeface="Georgia" panose="02040502050405020303" pitchFamily="18" charset="0"/>
              </a:rPr>
              <a:t>.</a:t>
            </a:r>
          </a:p>
          <a:p>
            <a:endParaRPr lang="ru-RU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Georgia" panose="02040502050405020303" pitchFamily="18" charset="0"/>
              </a:rPr>
              <a:t>Латентный моббинг от ППС </a:t>
            </a:r>
            <a:r>
              <a:rPr lang="ru-RU" dirty="0">
                <a:solidFill>
                  <a:schemeClr val="tx1"/>
                </a:solidFill>
                <a:latin typeface="Georgia" panose="02040502050405020303" pitchFamily="18" charset="0"/>
              </a:rPr>
              <a:t>-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Косвенные скрытые проявления моббинга в отношении студента со стороны</a:t>
            </a:r>
          </a:p>
          <a:p>
            <a:endParaRPr lang="ru-RU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Georgia" panose="02040502050405020303" pitchFamily="18" charset="0"/>
              </a:rPr>
              <a:t>Суммарный моббинг </a:t>
            </a:r>
            <a:r>
              <a:rPr lang="ru-RU" dirty="0">
                <a:solidFill>
                  <a:schemeClr val="tx1"/>
                </a:solidFill>
                <a:latin typeface="Georgia" panose="02040502050405020303" pitchFamily="18" charset="0"/>
              </a:rPr>
              <a:t>–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Показатель общего воздействия </a:t>
            </a:r>
            <a:r>
              <a:rPr lang="en-US" sz="1600" dirty="0">
                <a:solidFill>
                  <a:schemeClr val="tx1"/>
                </a:solidFill>
                <a:latin typeface="Georgia" panose="02040502050405020303" pitchFamily="18" charset="0"/>
              </a:rPr>
              <a:t>“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моббинга</a:t>
            </a:r>
            <a:r>
              <a:rPr lang="en-US" sz="1600" dirty="0">
                <a:solidFill>
                  <a:schemeClr val="tx1"/>
                </a:solidFill>
                <a:latin typeface="Georgia" panose="02040502050405020303" pitchFamily="18" charset="0"/>
              </a:rPr>
              <a:t>”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 в отношении студента.</a:t>
            </a:r>
          </a:p>
          <a:p>
            <a:endParaRPr lang="ru-RU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Georgia" panose="02040502050405020303" pitchFamily="18" charset="0"/>
              </a:rPr>
              <a:t>Потенциальный </a:t>
            </a:r>
            <a:r>
              <a:rPr lang="ru-RU" b="1" dirty="0" err="1">
                <a:solidFill>
                  <a:schemeClr val="tx1"/>
                </a:solidFill>
                <a:latin typeface="Georgia" panose="02040502050405020303" pitchFamily="18" charset="0"/>
              </a:rPr>
              <a:t>моббер</a:t>
            </a:r>
            <a:r>
              <a:rPr lang="ru-RU" b="1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Georgia" panose="02040502050405020303" pitchFamily="18" charset="0"/>
              </a:rPr>
              <a:t>–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Вероятность проявлять качеств </a:t>
            </a:r>
            <a:r>
              <a:rPr lang="ru-RU" sz="1600" dirty="0" err="1">
                <a:solidFill>
                  <a:schemeClr val="tx1"/>
                </a:solidFill>
                <a:latin typeface="Georgia" panose="02040502050405020303" pitchFamily="18" charset="0"/>
              </a:rPr>
              <a:t>моббера</a:t>
            </a:r>
            <a:r>
              <a:rPr lang="ru-RU" sz="1600" dirty="0">
                <a:solidFill>
                  <a:schemeClr val="bg1"/>
                </a:solidFill>
                <a:latin typeface="Georgia" panose="02040502050405020303" pitchFamily="18" charset="0"/>
              </a:rPr>
              <a:t>.</a:t>
            </a: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240273"/>
              </p:ext>
            </p:extLst>
          </p:nvPr>
        </p:nvGraphicFramePr>
        <p:xfrm>
          <a:off x="84841" y="1348030"/>
          <a:ext cx="7384868" cy="5323854"/>
        </p:xfrm>
        <a:graphic>
          <a:graphicData uri="http://schemas.openxmlformats.org/drawingml/2006/table">
            <a:tbl>
              <a:tblPr/>
              <a:tblGrid>
                <a:gridCol w="18041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992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23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00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064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7833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24431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Открытый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моббинг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Латентный моббинг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Латентный  моббинг от ППС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Суммарный моббинг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Потенциа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льный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моббер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31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Открытость себе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-0,24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-0,02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-0,15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-0,14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-0,03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31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Самоуверенность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-0,44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-0,18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-0,25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-0,33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75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Саморуководство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-0,30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-0,06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-0,31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-0,30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-0,03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12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Отраженное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самоотношение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-0,26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-0,16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-0,24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-0,25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71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Самоценность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-0,16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-0,14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-0,23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71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Самопринятие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-0,33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-0,24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-0,31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-0,37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31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Самопривязанность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-0,34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-0,33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-0,31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-0,13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731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Внутренняя конфликтность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0,25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0,23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0,41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0,37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775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Самообвинение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-0,01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13" name="Блок-схема: задержка 12">
            <a:extLst>
              <a:ext uri="{FF2B5EF4-FFF2-40B4-BE49-F238E27FC236}">
                <a16:creationId xmlns:a16="http://schemas.microsoft.com/office/drawing/2014/main" xmlns="" id="{DBCE679D-33B7-42F3-A018-E00FEC163D26}"/>
              </a:ext>
            </a:extLst>
          </p:cNvPr>
          <p:cNvSpPr/>
          <p:nvPr/>
        </p:nvSpPr>
        <p:spPr>
          <a:xfrm>
            <a:off x="0" y="55600"/>
            <a:ext cx="12192000" cy="1153440"/>
          </a:xfrm>
          <a:prstGeom prst="flowChartDelay">
            <a:avLst/>
          </a:prstGeom>
          <a:gradFill flip="none" rotWithShape="1">
            <a:gsLst>
              <a:gs pos="13000">
                <a:schemeClr val="accent1">
                  <a:lumMod val="67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вязи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 показателями методики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Самоотношние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«МИС» Р.П. Пантелеева 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«Исследование </a:t>
            </a:r>
            <a:r>
              <a:rPr lang="ru-RU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Моббинга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использованн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Коэффициент корреляции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Спирмена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(р&lt;0,05, n=46))</a:t>
            </a:r>
          </a:p>
        </p:txBody>
      </p:sp>
    </p:spTree>
    <p:extLst>
      <p:ext uri="{BB962C8B-B14F-4D97-AF65-F5344CB8AC3E}">
        <p14:creationId xmlns:p14="http://schemas.microsoft.com/office/powerpoint/2010/main" val="64889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54869" y="1357457"/>
            <a:ext cx="9150285" cy="4666271"/>
          </a:xfrm>
          <a:prstGeom prst="roundRect">
            <a:avLst>
              <a:gd name="adj" fmla="val 8348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i="1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Саморуководствующиеся</a:t>
            </a:r>
            <a:r>
              <a:rPr lang="ru-RU" sz="2400" i="1" dirty="0">
                <a:solidFill>
                  <a:schemeClr val="tx1"/>
                </a:solidFill>
                <a:latin typeface="Georgia" panose="02040502050405020303" pitchFamily="18" charset="0"/>
              </a:rPr>
              <a:t>, с высоким значением </a:t>
            </a:r>
            <a:r>
              <a:rPr lang="ru-RU" sz="2400" i="1" dirty="0" err="1">
                <a:solidFill>
                  <a:schemeClr val="tx1"/>
                </a:solidFill>
                <a:latin typeface="Georgia" panose="02040502050405020303" pitchFamily="18" charset="0"/>
              </a:rPr>
              <a:t>самопринятия</a:t>
            </a:r>
            <a:r>
              <a:rPr lang="ru-RU" sz="2400" i="1" dirty="0">
                <a:solidFill>
                  <a:schemeClr val="tx1"/>
                </a:solidFill>
                <a:latin typeface="Georgia" panose="02040502050405020303" pitchFamily="18" charset="0"/>
              </a:rPr>
              <a:t> и </a:t>
            </a:r>
            <a:r>
              <a:rPr lang="ru-RU" sz="2400" i="1" dirty="0" err="1">
                <a:solidFill>
                  <a:schemeClr val="tx1"/>
                </a:solidFill>
                <a:latin typeface="Georgia" panose="02040502050405020303" pitchFamily="18" charset="0"/>
              </a:rPr>
              <a:t>самопривязанности</a:t>
            </a:r>
            <a:r>
              <a:rPr lang="ru-RU" sz="2400" i="1" dirty="0">
                <a:solidFill>
                  <a:schemeClr val="tx1"/>
                </a:solidFill>
                <a:latin typeface="Georgia" panose="02040502050405020303" pitchFamily="18" charset="0"/>
              </a:rPr>
              <a:t> студенты не подвергаются латентному моббингу. </a:t>
            </a:r>
            <a:endParaRPr lang="ru-RU" sz="2400" i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endParaRPr lang="ru-RU" sz="2400" i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ru-RU" sz="2400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Внутренне </a:t>
            </a:r>
            <a:r>
              <a:rPr lang="ru-RU" sz="2400" i="1" dirty="0">
                <a:solidFill>
                  <a:schemeClr val="tx1"/>
                </a:solidFill>
                <a:latin typeface="Georgia" panose="02040502050405020303" pitchFamily="18" charset="0"/>
              </a:rPr>
              <a:t>не стабильные студенты чаще остальных подвергаются латентному моббингу и моббингу в целом.</a:t>
            </a:r>
          </a:p>
        </p:txBody>
      </p:sp>
      <p:sp>
        <p:nvSpPr>
          <p:cNvPr id="4" name="Блок-схема: задержка 3"/>
          <p:cNvSpPr/>
          <p:nvPr/>
        </p:nvSpPr>
        <p:spPr>
          <a:xfrm flipH="1">
            <a:off x="3542270" y="172357"/>
            <a:ext cx="8649730" cy="778475"/>
          </a:xfrm>
          <a:prstGeom prst="flowChartDelay">
            <a:avLst/>
          </a:prstGeom>
          <a:gradFill flip="none" rotWithShape="1">
            <a:gsLst>
              <a:gs pos="13000">
                <a:schemeClr val="accent1">
                  <a:lumMod val="67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dirty="0" smtClean="0">
                <a:latin typeface="Georgia" panose="02040502050405020303" pitchFamily="18" charset="0"/>
              </a:rPr>
              <a:t>Результаты </a:t>
            </a:r>
            <a:r>
              <a:rPr lang="ru-RU" sz="2400" b="1" dirty="0">
                <a:latin typeface="Georgia" panose="02040502050405020303" pitchFamily="18" charset="0"/>
              </a:rPr>
              <a:t>исследования</a:t>
            </a:r>
          </a:p>
        </p:txBody>
      </p:sp>
    </p:spTree>
    <p:extLst>
      <p:ext uri="{BB962C8B-B14F-4D97-AF65-F5344CB8AC3E}">
        <p14:creationId xmlns:p14="http://schemas.microsoft.com/office/powerpoint/2010/main" val="415531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550870" y="1348030"/>
            <a:ext cx="4641130" cy="5373281"/>
          </a:xfrm>
          <a:prstGeom prst="roundRect">
            <a:avLst>
              <a:gd name="adj" fmla="val 8348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Georgia" panose="02040502050405020303" pitchFamily="18" charset="0"/>
              </a:rPr>
              <a:t>Открытый моббинг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– </a:t>
            </a:r>
          </a:p>
          <a:p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Явные агрессивные проявления моббинга.</a:t>
            </a:r>
          </a:p>
          <a:p>
            <a:endParaRPr lang="ru-RU" sz="1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Georgia" panose="02040502050405020303" pitchFamily="18" charset="0"/>
              </a:rPr>
              <a:t>Латентный моббинг </a:t>
            </a:r>
            <a:r>
              <a:rPr lang="ru-RU" dirty="0">
                <a:solidFill>
                  <a:schemeClr val="tx1"/>
                </a:solidFill>
                <a:latin typeface="Georgia" panose="02040502050405020303" pitchFamily="18" charset="0"/>
              </a:rPr>
              <a:t>– Косвенные скрытые проявления моббинга в отношении </a:t>
            </a:r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</a:rPr>
              <a:t>“</a:t>
            </a:r>
            <a:r>
              <a:rPr lang="ru-RU" dirty="0">
                <a:solidFill>
                  <a:schemeClr val="tx1"/>
                </a:solidFill>
                <a:latin typeface="Georgia" panose="02040502050405020303" pitchFamily="18" charset="0"/>
              </a:rPr>
              <a:t>жертвы моббинга</a:t>
            </a:r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</a:rPr>
              <a:t>”</a:t>
            </a:r>
            <a:r>
              <a:rPr lang="ru-RU" dirty="0">
                <a:solidFill>
                  <a:schemeClr val="tx1"/>
                </a:solidFill>
                <a:latin typeface="Georgia" panose="02040502050405020303" pitchFamily="18" charset="0"/>
              </a:rPr>
              <a:t>.</a:t>
            </a:r>
          </a:p>
          <a:p>
            <a:endParaRPr lang="ru-RU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Georgia" panose="02040502050405020303" pitchFamily="18" charset="0"/>
              </a:rPr>
              <a:t>Латентный моббинг от ППС </a:t>
            </a:r>
            <a:r>
              <a:rPr lang="ru-RU" dirty="0">
                <a:solidFill>
                  <a:schemeClr val="tx1"/>
                </a:solidFill>
                <a:latin typeface="Georgia" panose="02040502050405020303" pitchFamily="18" charset="0"/>
              </a:rPr>
              <a:t>-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Косвенные скрытые проявления моббинга в отношении студента со стороны</a:t>
            </a:r>
          </a:p>
          <a:p>
            <a:endParaRPr lang="ru-RU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Georgia" panose="02040502050405020303" pitchFamily="18" charset="0"/>
              </a:rPr>
              <a:t>Суммарный моббинг </a:t>
            </a:r>
            <a:r>
              <a:rPr lang="ru-RU" dirty="0">
                <a:solidFill>
                  <a:schemeClr val="tx1"/>
                </a:solidFill>
                <a:latin typeface="Georgia" panose="02040502050405020303" pitchFamily="18" charset="0"/>
              </a:rPr>
              <a:t>–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Показатель общего воздействия </a:t>
            </a:r>
            <a:r>
              <a:rPr lang="en-US" sz="1600" dirty="0">
                <a:solidFill>
                  <a:schemeClr val="tx1"/>
                </a:solidFill>
                <a:latin typeface="Georgia" panose="02040502050405020303" pitchFamily="18" charset="0"/>
              </a:rPr>
              <a:t>“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моббинга</a:t>
            </a:r>
            <a:r>
              <a:rPr lang="en-US" sz="1600" dirty="0">
                <a:solidFill>
                  <a:schemeClr val="tx1"/>
                </a:solidFill>
                <a:latin typeface="Georgia" panose="02040502050405020303" pitchFamily="18" charset="0"/>
              </a:rPr>
              <a:t>”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 в отношении студента.</a:t>
            </a:r>
          </a:p>
          <a:p>
            <a:endParaRPr lang="ru-RU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Georgia" panose="02040502050405020303" pitchFamily="18" charset="0"/>
              </a:rPr>
              <a:t>Потенциальный </a:t>
            </a:r>
            <a:r>
              <a:rPr lang="ru-RU" b="1" dirty="0" err="1">
                <a:solidFill>
                  <a:schemeClr val="tx1"/>
                </a:solidFill>
                <a:latin typeface="Georgia" panose="02040502050405020303" pitchFamily="18" charset="0"/>
              </a:rPr>
              <a:t>моббер</a:t>
            </a:r>
            <a:r>
              <a:rPr lang="ru-RU" b="1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Georgia" panose="02040502050405020303" pitchFamily="18" charset="0"/>
              </a:rPr>
              <a:t>–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Вероятность проявлять качеств </a:t>
            </a:r>
            <a:r>
              <a:rPr lang="ru-RU" sz="1600" dirty="0" err="1">
                <a:solidFill>
                  <a:schemeClr val="tx1"/>
                </a:solidFill>
                <a:latin typeface="Georgia" panose="02040502050405020303" pitchFamily="18" charset="0"/>
              </a:rPr>
              <a:t>моббера</a:t>
            </a:r>
            <a:r>
              <a:rPr lang="ru-RU" sz="1600" dirty="0">
                <a:solidFill>
                  <a:schemeClr val="bg1"/>
                </a:solidFill>
                <a:latin typeface="Georgia" panose="02040502050405020303" pitchFamily="18" charset="0"/>
              </a:rPr>
              <a:t>.</a:t>
            </a:r>
          </a:p>
        </p:txBody>
      </p:sp>
      <p:sp>
        <p:nvSpPr>
          <p:cNvPr id="13" name="Блок-схема: задержка 12">
            <a:extLst>
              <a:ext uri="{FF2B5EF4-FFF2-40B4-BE49-F238E27FC236}">
                <a16:creationId xmlns:a16="http://schemas.microsoft.com/office/drawing/2014/main" xmlns="" id="{DBCE679D-33B7-42F3-A018-E00FEC163D26}"/>
              </a:ext>
            </a:extLst>
          </p:cNvPr>
          <p:cNvSpPr/>
          <p:nvPr/>
        </p:nvSpPr>
        <p:spPr>
          <a:xfrm>
            <a:off x="0" y="55600"/>
            <a:ext cx="12192000" cy="1153440"/>
          </a:xfrm>
          <a:prstGeom prst="flowChartDelay">
            <a:avLst/>
          </a:prstGeom>
          <a:gradFill flip="none" rotWithShape="1">
            <a:gsLst>
              <a:gs pos="13000">
                <a:schemeClr val="accent1">
                  <a:lumMod val="67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Наличие связи между показателями</a:t>
            </a: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методики </a:t>
            </a: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“</a:t>
            </a:r>
            <a:r>
              <a:rPr lang="ru-RU" sz="2000" dirty="0">
                <a:solidFill>
                  <a:srgbClr val="FF0000"/>
                </a:solidFill>
                <a:latin typeface="Georgia" panose="02040502050405020303" pitchFamily="18" charset="0"/>
              </a:rPr>
              <a:t>Психосоциальная зрелость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» и «</a:t>
            </a:r>
            <a:r>
              <a:rPr lang="ru-RU" sz="2000" dirty="0">
                <a:solidFill>
                  <a:srgbClr val="FF0000"/>
                </a:solidFill>
                <a:latin typeface="Georgia" panose="02040502050405020303" pitchFamily="18" charset="0"/>
              </a:rPr>
              <a:t>Моббингом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»</a:t>
            </a:r>
          </a:p>
          <a:p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 (представлен использованный Коэффициент корреляции </a:t>
            </a:r>
            <a:r>
              <a:rPr lang="ru-RU" sz="2000" dirty="0" err="1">
                <a:solidFill>
                  <a:schemeClr val="tx1"/>
                </a:solidFill>
                <a:latin typeface="Georgia" panose="02040502050405020303" pitchFamily="18" charset="0"/>
              </a:rPr>
              <a:t>Спирмена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, </a:t>
            </a: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(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р</a:t>
            </a: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&lt;0,05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, </a:t>
            </a: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n=76))</a:t>
            </a:r>
            <a:endParaRPr lang="ru-RU" sz="20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E75CD8DA-36E8-464A-B821-DA0A398CB6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442765"/>
              </p:ext>
            </p:extLst>
          </p:nvPr>
        </p:nvGraphicFramePr>
        <p:xfrm>
          <a:off x="0" y="1526277"/>
          <a:ext cx="7550869" cy="5216780"/>
        </p:xfrm>
        <a:graphic>
          <a:graphicData uri="http://schemas.openxmlformats.org/drawingml/2006/table">
            <a:tbl>
              <a:tblPr/>
              <a:tblGrid>
                <a:gridCol w="13461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36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64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309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4095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1271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8278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Открытый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моббинг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Латентный моббинг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Латентный от ППС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Суммарный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Потенциальный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моббер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05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Само-детерминация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-0,31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31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Само-регуляция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31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Само-актуализация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-0,27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-0,29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31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Социализация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31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Сила "эго"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-0,44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-0,49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-0,38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-0,33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31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Познаватель-ная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мотивация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31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Осознанность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псих.защит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5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ПСЗ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-0,32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-0,27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59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95454" y="1348030"/>
            <a:ext cx="10720039" cy="5357570"/>
          </a:xfrm>
          <a:prstGeom prst="roundRect">
            <a:avLst>
              <a:gd name="adj" fmla="val 8348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i="1" dirty="0">
                <a:solidFill>
                  <a:srgbClr val="FF0000"/>
                </a:solidFill>
                <a:latin typeface="Georgia" panose="02040502050405020303" pitchFamily="18" charset="0"/>
              </a:rPr>
              <a:t>Эгоцентричные студенты практически не будут подвержены открытому, латентному моббингу, моббингу в целом и у них низкая вероятность самим стать потенциальным </a:t>
            </a:r>
            <a:r>
              <a:rPr lang="ru-RU" sz="2400" i="1" dirty="0" err="1">
                <a:solidFill>
                  <a:srgbClr val="FF0000"/>
                </a:solidFill>
                <a:latin typeface="Georgia" panose="02040502050405020303" pitchFamily="18" charset="0"/>
              </a:rPr>
              <a:t>моббером</a:t>
            </a:r>
            <a:r>
              <a:rPr lang="ru-RU" sz="2400" i="1" dirty="0">
                <a:solidFill>
                  <a:srgbClr val="FF0000"/>
                </a:solidFill>
                <a:latin typeface="Georgia" panose="02040502050405020303" pitchFamily="18" charset="0"/>
              </a:rPr>
              <a:t>. </a:t>
            </a:r>
          </a:p>
          <a:p>
            <a:r>
              <a:rPr lang="ru-RU" sz="2400" i="1" dirty="0">
                <a:solidFill>
                  <a:srgbClr val="FF0000"/>
                </a:solidFill>
                <a:latin typeface="Georgia" panose="02040502050405020303" pitchFamily="18" charset="0"/>
              </a:rPr>
              <a:t>Студенты с высокими показателями самоактуализации имеют низкие шансы быть подвергнутыми латентному моббингу и самим стать инициатором моббинга.</a:t>
            </a:r>
          </a:p>
          <a:p>
            <a:r>
              <a:rPr lang="ru-RU" sz="2400" i="1" dirty="0" err="1">
                <a:solidFill>
                  <a:srgbClr val="FF0000"/>
                </a:solidFill>
                <a:latin typeface="Georgia" panose="02040502050405020303" pitchFamily="18" charset="0"/>
              </a:rPr>
              <a:t>Обалдатели</a:t>
            </a:r>
            <a:r>
              <a:rPr lang="ru-RU" sz="2400" i="1" dirty="0">
                <a:solidFill>
                  <a:srgbClr val="FF0000"/>
                </a:solidFill>
                <a:latin typeface="Georgia" panose="02040502050405020303" pitchFamily="18" charset="0"/>
              </a:rPr>
              <a:t> низкого показателя  </a:t>
            </a:r>
            <a:r>
              <a:rPr lang="ru-RU" sz="2400" i="1" dirty="0" err="1">
                <a:solidFill>
                  <a:srgbClr val="FF0000"/>
                </a:solidFill>
                <a:latin typeface="Georgia" panose="02040502050405020303" pitchFamily="18" charset="0"/>
              </a:rPr>
              <a:t>самодетерминации</a:t>
            </a:r>
            <a:r>
              <a:rPr lang="ru-RU" sz="2400" i="1" dirty="0">
                <a:solidFill>
                  <a:srgbClr val="FF0000"/>
                </a:solidFill>
                <a:latin typeface="Georgia" panose="02040502050405020303" pitchFamily="18" charset="0"/>
              </a:rPr>
              <a:t> имеют </a:t>
            </a:r>
            <a:r>
              <a:rPr lang="ru-RU" sz="2400" i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шан</a:t>
            </a:r>
            <a:r>
              <a:rPr lang="en-US" sz="2400" i="1" dirty="0">
                <a:solidFill>
                  <a:srgbClr val="FF0000"/>
                </a:solidFill>
                <a:latin typeface="Georgia" panose="02040502050405020303" pitchFamily="18" charset="0"/>
              </a:rPr>
              <a:t>c</a:t>
            </a:r>
            <a:r>
              <a:rPr lang="ru-RU" sz="2400" i="1" dirty="0">
                <a:solidFill>
                  <a:srgbClr val="FF0000"/>
                </a:solidFill>
                <a:latin typeface="Georgia" panose="02040502050405020303" pitchFamily="18" charset="0"/>
              </a:rPr>
              <a:t>ы  получить латентный моббинг со стороны преподавателей. </a:t>
            </a:r>
          </a:p>
          <a:p>
            <a:r>
              <a:rPr lang="ru-RU" sz="2400" i="1" dirty="0">
                <a:solidFill>
                  <a:srgbClr val="FF0000"/>
                </a:solidFill>
                <a:latin typeface="Georgia" panose="02040502050405020303" pitchFamily="18" charset="0"/>
              </a:rPr>
              <a:t>Обладатели высокого показателя </a:t>
            </a:r>
            <a:r>
              <a:rPr lang="ru-RU" sz="2400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ПСЗ </a:t>
            </a:r>
            <a:r>
              <a:rPr lang="ru-RU" sz="2400" i="1" dirty="0">
                <a:solidFill>
                  <a:srgbClr val="FF0000"/>
                </a:solidFill>
                <a:latin typeface="Georgia" panose="02040502050405020303" pitchFamily="18" charset="0"/>
              </a:rPr>
              <a:t>имеют низкие шансы стать </a:t>
            </a:r>
            <a:r>
              <a:rPr lang="ru-RU" sz="2400" i="1" dirty="0" err="1">
                <a:solidFill>
                  <a:srgbClr val="FF0000"/>
                </a:solidFill>
                <a:latin typeface="Georgia" panose="02040502050405020303" pitchFamily="18" charset="0"/>
              </a:rPr>
              <a:t>мобберами</a:t>
            </a:r>
            <a:r>
              <a:rPr lang="ru-RU" sz="2400" i="1" dirty="0">
                <a:solidFill>
                  <a:srgbClr val="FF0000"/>
                </a:solidFill>
                <a:latin typeface="Georgia" panose="02040502050405020303" pitchFamily="18" charset="0"/>
              </a:rPr>
              <a:t> и быть подвергнутыми латентному моббингу</a:t>
            </a:r>
            <a: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</a:rPr>
              <a:t>.</a:t>
            </a:r>
            <a:endParaRPr lang="ru-RU" sz="24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Блок-схема: задержка 12">
            <a:extLst>
              <a:ext uri="{FF2B5EF4-FFF2-40B4-BE49-F238E27FC236}">
                <a16:creationId xmlns:a16="http://schemas.microsoft.com/office/drawing/2014/main" xmlns="" id="{DBCE679D-33B7-42F3-A018-E00FEC163D26}"/>
              </a:ext>
            </a:extLst>
          </p:cNvPr>
          <p:cNvSpPr/>
          <p:nvPr/>
        </p:nvSpPr>
        <p:spPr>
          <a:xfrm>
            <a:off x="0" y="55600"/>
            <a:ext cx="12192000" cy="1153440"/>
          </a:xfrm>
          <a:prstGeom prst="flowChartDelay">
            <a:avLst/>
          </a:prstGeom>
          <a:gradFill flip="none" rotWithShape="1">
            <a:gsLst>
              <a:gs pos="13000">
                <a:schemeClr val="accent1">
                  <a:lumMod val="67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Наличие связи между показателями</a:t>
            </a: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методики </a:t>
            </a: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“</a:t>
            </a:r>
            <a:r>
              <a:rPr lang="ru-RU" sz="2000" dirty="0">
                <a:solidFill>
                  <a:srgbClr val="FF0000"/>
                </a:solidFill>
                <a:latin typeface="Georgia" panose="02040502050405020303" pitchFamily="18" charset="0"/>
              </a:rPr>
              <a:t>Психосоциальная зрелость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» и «</a:t>
            </a:r>
            <a:r>
              <a:rPr lang="ru-RU" sz="2000" dirty="0">
                <a:solidFill>
                  <a:srgbClr val="FF0000"/>
                </a:solidFill>
                <a:latin typeface="Georgia" panose="02040502050405020303" pitchFamily="18" charset="0"/>
              </a:rPr>
              <a:t>Моббингом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»</a:t>
            </a:r>
          </a:p>
          <a:p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 (представлен использованный Коэффициент корреляции </a:t>
            </a:r>
            <a:r>
              <a:rPr lang="ru-RU" sz="2000" dirty="0" err="1">
                <a:solidFill>
                  <a:schemeClr val="tx1"/>
                </a:solidFill>
                <a:latin typeface="Georgia" panose="02040502050405020303" pitchFamily="18" charset="0"/>
              </a:rPr>
              <a:t>Спирмена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, </a:t>
            </a: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(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р</a:t>
            </a: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&lt;0,05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, </a:t>
            </a: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n=76))</a:t>
            </a:r>
            <a:endParaRPr lang="ru-RU" sz="20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08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692272" y="1334662"/>
            <a:ext cx="4424312" cy="5410985"/>
          </a:xfrm>
          <a:prstGeom prst="roundRect">
            <a:avLst>
              <a:gd name="adj" fmla="val 8348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u="sng" dirty="0">
                <a:solidFill>
                  <a:schemeClr val="tx1"/>
                </a:solidFill>
                <a:latin typeface="Georgia" panose="02040502050405020303" pitchFamily="18" charset="0"/>
              </a:rPr>
              <a:t>Аффект</a:t>
            </a:r>
            <a:r>
              <a:rPr lang="ru-RU" b="1" dirty="0">
                <a:solidFill>
                  <a:schemeClr val="tx1"/>
                </a:solidFill>
                <a:latin typeface="Georgia" panose="02040502050405020303" pitchFamily="18" charset="0"/>
              </a:rPr>
              <a:t>: </a:t>
            </a:r>
          </a:p>
          <a:p>
            <a:r>
              <a:rPr lang="ru-RU" b="1" dirty="0">
                <a:solidFill>
                  <a:schemeClr val="tx1"/>
                </a:solidFill>
                <a:latin typeface="Georgia" panose="02040502050405020303" pitchFamily="18" charset="0"/>
              </a:rPr>
              <a:t>А</a:t>
            </a:r>
            <a:r>
              <a:rPr lang="en-US" b="1" dirty="0">
                <a:solidFill>
                  <a:schemeClr val="tx1"/>
                </a:solidFill>
                <a:latin typeface="Georgia" panose="02040502050405020303" pitchFamily="18" charset="0"/>
              </a:rPr>
              <a:t>e</a:t>
            </a:r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</a:rPr>
              <a:t> –</a:t>
            </a:r>
            <a:r>
              <a:rPr lang="ru-RU" dirty="0">
                <a:solidFill>
                  <a:schemeClr val="tx1"/>
                </a:solidFill>
                <a:latin typeface="Georgia" panose="02040502050405020303" pitchFamily="18" charset="0"/>
              </a:rPr>
              <a:t>осторожность индивида при установлении близких</a:t>
            </a:r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Georgia" panose="02040502050405020303" pitchFamily="18" charset="0"/>
              </a:rPr>
              <a:t>интимных отношений. </a:t>
            </a:r>
          </a:p>
          <a:p>
            <a:r>
              <a:rPr lang="ru-RU" b="1" dirty="0">
                <a:solidFill>
                  <a:schemeClr val="tx1"/>
                </a:solidFill>
                <a:latin typeface="Georgia" panose="02040502050405020303" pitchFamily="18" charset="0"/>
              </a:rPr>
              <a:t>А</a:t>
            </a:r>
            <a:r>
              <a:rPr lang="en-US" b="1" dirty="0">
                <a:solidFill>
                  <a:schemeClr val="tx1"/>
                </a:solidFill>
                <a:latin typeface="Georgia" panose="02040502050405020303" pitchFamily="18" charset="0"/>
              </a:rPr>
              <a:t>w</a:t>
            </a:r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Georgia" panose="02040502050405020303" pitchFamily="18" charset="0"/>
              </a:rPr>
              <a:t>– осторожность индивида при создании глубоких эмоциональность </a:t>
            </a:r>
          </a:p>
          <a:p>
            <a:r>
              <a:rPr lang="ru-RU" dirty="0">
                <a:solidFill>
                  <a:schemeClr val="tx1"/>
                </a:solidFill>
                <a:latin typeface="Georgia" panose="02040502050405020303" pitchFamily="18" charset="0"/>
              </a:rPr>
              <a:t>отношений.</a:t>
            </a:r>
          </a:p>
          <a:p>
            <a:r>
              <a:rPr lang="ru-RU" b="1" i="1" u="sng" dirty="0">
                <a:solidFill>
                  <a:schemeClr val="tx1"/>
                </a:solidFill>
                <a:latin typeface="Georgia" panose="02040502050405020303" pitchFamily="18" charset="0"/>
              </a:rPr>
              <a:t>Контроль</a:t>
            </a:r>
            <a:r>
              <a:rPr lang="ru-RU" b="1" dirty="0">
                <a:solidFill>
                  <a:schemeClr val="tx1"/>
                </a:solidFill>
                <a:latin typeface="Georgia" panose="02040502050405020303" pitchFamily="18" charset="0"/>
              </a:rPr>
              <a:t>: </a:t>
            </a:r>
          </a:p>
          <a:p>
            <a:r>
              <a:rPr lang="ru-RU" b="1" dirty="0">
                <a:solidFill>
                  <a:schemeClr val="tx1"/>
                </a:solidFill>
                <a:latin typeface="Georgia" panose="02040502050405020303" pitchFamily="18" charset="0"/>
              </a:rPr>
              <a:t>Се</a:t>
            </a:r>
            <a:r>
              <a:rPr lang="ru-RU" dirty="0">
                <a:solidFill>
                  <a:schemeClr val="tx1"/>
                </a:solidFill>
                <a:latin typeface="Georgia" panose="02040502050405020303" pitchFamily="18" charset="0"/>
              </a:rPr>
              <a:t> – избегание ответственности за принятие решений индивидами. </a:t>
            </a:r>
            <a:endParaRPr lang="ru-RU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Georgia" panose="02040502050405020303" pitchFamily="18" charset="0"/>
              </a:rPr>
              <a:t>С</a:t>
            </a:r>
            <a:r>
              <a:rPr lang="en-US" b="1" dirty="0">
                <a:solidFill>
                  <a:schemeClr val="tx1"/>
                </a:solidFill>
                <a:latin typeface="Georgia" panose="02040502050405020303" pitchFamily="18" charset="0"/>
              </a:rPr>
              <a:t>w</a:t>
            </a:r>
            <a:r>
              <a:rPr lang="ru-RU" dirty="0">
                <a:solidFill>
                  <a:schemeClr val="tx1"/>
                </a:solidFill>
                <a:latin typeface="Georgia" panose="02040502050405020303" pitchFamily="18" charset="0"/>
              </a:rPr>
              <a:t> – уровень самоконтроля индивида. </a:t>
            </a:r>
          </a:p>
          <a:p>
            <a:r>
              <a:rPr lang="ru-RU" b="1" i="1" u="sng" dirty="0">
                <a:solidFill>
                  <a:schemeClr val="tx1"/>
                </a:solidFill>
                <a:latin typeface="Georgia" panose="02040502050405020303" pitchFamily="18" charset="0"/>
              </a:rPr>
              <a:t>Включение</a:t>
            </a:r>
            <a:r>
              <a:rPr lang="ru-RU" b="1" dirty="0">
                <a:solidFill>
                  <a:schemeClr val="tx1"/>
                </a:solidFill>
                <a:latin typeface="Georgia" panose="02040502050405020303" pitchFamily="18" charset="0"/>
              </a:rPr>
              <a:t>: </a:t>
            </a:r>
          </a:p>
          <a:p>
            <a:r>
              <a:rPr lang="en-US" b="1" dirty="0" err="1">
                <a:solidFill>
                  <a:schemeClr val="tx1"/>
                </a:solidFill>
                <a:latin typeface="Georgia" panose="02040502050405020303" pitchFamily="18" charset="0"/>
              </a:rPr>
              <a:t>Ie</a:t>
            </a:r>
            <a:r>
              <a:rPr lang="ru-RU" b="1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Georgia" panose="02040502050405020303" pitchFamily="18" charset="0"/>
              </a:rPr>
              <a:t>– степень избегания людей и знакомств индивидом. 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b="1" dirty="0" err="1">
                <a:solidFill>
                  <a:schemeClr val="tx1"/>
                </a:solidFill>
                <a:latin typeface="Georgia" panose="02040502050405020303" pitchFamily="18" charset="0"/>
              </a:rPr>
              <a:t>Iw</a:t>
            </a:r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</a:rPr>
              <a:t> – </a:t>
            </a:r>
            <a:r>
              <a:rPr lang="ru-RU" dirty="0">
                <a:solidFill>
                  <a:schemeClr val="tx1"/>
                </a:solidFill>
                <a:latin typeface="Georgia" panose="02040502050405020303" pitchFamily="18" charset="0"/>
              </a:rPr>
              <a:t>размер группы с которой индивид намерен выстраивать </a:t>
            </a:r>
            <a:r>
              <a:rPr lang="ru-RU" dirty="0" err="1">
                <a:solidFill>
                  <a:schemeClr val="tx1"/>
                </a:solidFill>
                <a:latin typeface="Georgia" panose="02040502050405020303" pitchFamily="18" charset="0"/>
              </a:rPr>
              <a:t>взаимоотно-шения</a:t>
            </a:r>
            <a:r>
              <a:rPr lang="ru-RU" dirty="0">
                <a:solidFill>
                  <a:schemeClr val="tx1"/>
                </a:solidFill>
                <a:latin typeface="Georgia" panose="02040502050405020303" pitchFamily="18" charset="0"/>
              </a:rPr>
              <a:t>.</a:t>
            </a:r>
          </a:p>
        </p:txBody>
      </p:sp>
      <p:sp>
        <p:nvSpPr>
          <p:cNvPr id="13" name="Блок-схема: задержка 12">
            <a:extLst>
              <a:ext uri="{FF2B5EF4-FFF2-40B4-BE49-F238E27FC236}">
                <a16:creationId xmlns:a16="http://schemas.microsoft.com/office/drawing/2014/main" xmlns="" id="{DBCE679D-33B7-42F3-A018-E00FEC163D26}"/>
              </a:ext>
            </a:extLst>
          </p:cNvPr>
          <p:cNvSpPr/>
          <p:nvPr/>
        </p:nvSpPr>
        <p:spPr>
          <a:xfrm>
            <a:off x="0" y="55600"/>
            <a:ext cx="12192000" cy="1153440"/>
          </a:xfrm>
          <a:prstGeom prst="flowChartDelay">
            <a:avLst/>
          </a:prstGeom>
          <a:gradFill flip="none" rotWithShape="1">
            <a:gsLst>
              <a:gs pos="13000">
                <a:schemeClr val="accent1">
                  <a:lumMod val="67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C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вяз</a:t>
            </a: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m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 показателей</a:t>
            </a: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методики «</a:t>
            </a:r>
            <a:r>
              <a:rPr lang="ru-RU" sz="2000" dirty="0">
                <a:solidFill>
                  <a:srgbClr val="FF0000"/>
                </a:solidFill>
                <a:latin typeface="Georgia" panose="02040502050405020303" pitchFamily="18" charset="0"/>
              </a:rPr>
              <a:t>Межличностные отношения ОМО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» и «</a:t>
            </a:r>
            <a:r>
              <a:rPr lang="ru-RU" sz="2000" dirty="0">
                <a:solidFill>
                  <a:srgbClr val="FF0000"/>
                </a:solidFill>
                <a:latin typeface="Georgia" panose="02040502050405020303" pitchFamily="18" charset="0"/>
              </a:rPr>
              <a:t>Моббингом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»</a:t>
            </a:r>
          </a:p>
          <a:p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 (представлен использованный Коэффициент корреляции </a:t>
            </a:r>
            <a:r>
              <a:rPr lang="ru-RU" sz="2000" dirty="0" err="1">
                <a:solidFill>
                  <a:schemeClr val="tx1"/>
                </a:solidFill>
                <a:latin typeface="Georgia" panose="02040502050405020303" pitchFamily="18" charset="0"/>
              </a:rPr>
              <a:t>Спирмена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, </a:t>
            </a: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(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р</a:t>
            </a: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&lt;0,05, n=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128</a:t>
            </a: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))</a:t>
            </a:r>
            <a:endParaRPr lang="ru-RU" sz="20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A451040D-9C81-461A-A259-349E553000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725709"/>
              </p:ext>
            </p:extLst>
          </p:nvPr>
        </p:nvGraphicFramePr>
        <p:xfrm>
          <a:off x="0" y="1834282"/>
          <a:ext cx="7746460" cy="4411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7" name="Worksheet" r:id="rId3" imgW="5416560" imgH="2495497" progId="Excel.Sheet.12">
                  <p:embed/>
                </p:oleObj>
              </mc:Choice>
              <mc:Fallback>
                <p:oleObj name="Worksheet" r:id="rId3" imgW="5416560" imgH="2495497" progId="Excel.Sheet.12">
                  <p:embed/>
                  <p:pic>
                    <p:nvPicPr>
                      <p:cNvPr id="6" name="Объект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834282"/>
                        <a:ext cx="7746460" cy="44117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969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Блок-схема: задержка 13"/>
          <p:cNvSpPr/>
          <p:nvPr/>
        </p:nvSpPr>
        <p:spPr>
          <a:xfrm>
            <a:off x="0" y="54457"/>
            <a:ext cx="7129850" cy="778475"/>
          </a:xfrm>
          <a:prstGeom prst="flowChartDelay">
            <a:avLst/>
          </a:prstGeom>
          <a:gradFill flip="none" rotWithShape="1">
            <a:gsLst>
              <a:gs pos="13000">
                <a:schemeClr val="accent1">
                  <a:lumMod val="67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/>
              <a:t>Введение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28143" y="5261058"/>
            <a:ext cx="1463857" cy="1807008"/>
          </a:xfrm>
          <a:prstGeom prst="rect">
            <a:avLst/>
          </a:prstGeom>
        </p:spPr>
      </p:pic>
      <p:sp>
        <p:nvSpPr>
          <p:cNvPr id="12" name="Скругленный прямоугольник 16">
            <a:extLst>
              <a:ext uri="{FF2B5EF4-FFF2-40B4-BE49-F238E27FC236}">
                <a16:creationId xmlns:a16="http://schemas.microsoft.com/office/drawing/2014/main" xmlns="" id="{616897B6-FE45-422D-9F6D-A4251E463CFE}"/>
              </a:ext>
            </a:extLst>
          </p:cNvPr>
          <p:cNvSpPr/>
          <p:nvPr/>
        </p:nvSpPr>
        <p:spPr>
          <a:xfrm>
            <a:off x="133480" y="1011135"/>
            <a:ext cx="5081873" cy="584686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err="1"/>
              <a:t>Моббинг</a:t>
            </a:r>
            <a:r>
              <a:rPr lang="ru-RU" sz="2400" dirty="0"/>
              <a:t> представляет собой физические (и) или социально-негативные действия, проявляющиеся систематически на протяжении определенного (обычно длительного) времени одним или несколькими членами коллектива и направленные против личности, которая не имеет возможности защитить себя в актуальной ситуации [4].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80760" y="671677"/>
            <a:ext cx="5921801" cy="6103620"/>
          </a:xfrm>
          <a:prstGeom prst="roundRect">
            <a:avLst/>
          </a:prstGeom>
          <a:solidFill>
            <a:schemeClr val="accent1">
              <a:lumMod val="60000"/>
              <a:lumOff val="40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err="1"/>
              <a:t>Моббинг</a:t>
            </a:r>
            <a:r>
              <a:rPr lang="ru-RU" sz="2400" dirty="0"/>
              <a:t>-процессы могут быть представлены в виде коммуникативных нападений: активных и пассивных. Постоянная крика способностей, прерывание во время высказывания, ругательства, отказ от контакта или избегание человека и др. – угрозы социальному авторитету [6]. Стратегии разнообразны: над человеком смеются, его дискриминируют на основании личных, интеллектуальных, этнических, половых или физических признаков.</a:t>
            </a:r>
          </a:p>
        </p:txBody>
      </p:sp>
    </p:spTree>
    <p:extLst>
      <p:ext uri="{BB962C8B-B14F-4D97-AF65-F5344CB8AC3E}">
        <p14:creationId xmlns:p14="http://schemas.microsoft.com/office/powerpoint/2010/main" val="402908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98625" y="1334663"/>
            <a:ext cx="11194750" cy="5467737"/>
          </a:xfrm>
          <a:prstGeom prst="roundRect">
            <a:avLst>
              <a:gd name="adj" fmla="val 8348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Люди с высоким уровнем самоконтроля не будут подвержены латентному моббингу со стороны преподавателей. </a:t>
            </a:r>
          </a:p>
          <a:p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Студенты стремящиеся избегать ответственности за принятые ими решения не будут подвержены латентному моббингу со стороны своих преподавателей, и подвергаться моббингу в общем.</a:t>
            </a:r>
          </a:p>
          <a:p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Студены с осторожностью выбирающих людей для дальнейшего развития с ними взаимоотношений чаще остальных подвергаются моббингу.</a:t>
            </a:r>
          </a:p>
          <a:p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Осторожность студента в установлении близких интимных отношений будет обратно-пропорциональна их вероятностью стать </a:t>
            </a:r>
            <a:r>
              <a:rPr lang="ru-RU" sz="2000" dirty="0" err="1">
                <a:solidFill>
                  <a:schemeClr val="tx1"/>
                </a:solidFill>
                <a:latin typeface="Georgia" panose="02040502050405020303" pitchFamily="18" charset="0"/>
              </a:rPr>
              <a:t>мобберами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.</a:t>
            </a:r>
          </a:p>
          <a:p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Чем больше размер группы в которой индивид хочет выстраивать взаимоотношения, тем больше вероятность ему стать </a:t>
            </a:r>
            <a:r>
              <a:rPr lang="ru-RU" sz="2000" dirty="0" err="1">
                <a:solidFill>
                  <a:schemeClr val="tx1"/>
                </a:solidFill>
                <a:latin typeface="Georgia" panose="02040502050405020303" pitchFamily="18" charset="0"/>
              </a:rPr>
              <a:t>моббером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.</a:t>
            </a:r>
          </a:p>
          <a:p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Чем больше студент избегает людей, тем выше вероятность ему быть подверженному латентному моббингу со стороны преподавателей, и вероятностью ему самим стать </a:t>
            </a:r>
            <a:r>
              <a:rPr lang="ru-RU" sz="2000" dirty="0" err="1">
                <a:solidFill>
                  <a:schemeClr val="tx1"/>
                </a:solidFill>
                <a:latin typeface="Georgia" panose="02040502050405020303" pitchFamily="18" charset="0"/>
              </a:rPr>
              <a:t>моббером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.</a:t>
            </a:r>
          </a:p>
        </p:txBody>
      </p:sp>
      <p:sp>
        <p:nvSpPr>
          <p:cNvPr id="13" name="Блок-схема: задержка 12">
            <a:extLst>
              <a:ext uri="{FF2B5EF4-FFF2-40B4-BE49-F238E27FC236}">
                <a16:creationId xmlns:a16="http://schemas.microsoft.com/office/drawing/2014/main" xmlns="" id="{DBCE679D-33B7-42F3-A018-E00FEC163D26}"/>
              </a:ext>
            </a:extLst>
          </p:cNvPr>
          <p:cNvSpPr/>
          <p:nvPr/>
        </p:nvSpPr>
        <p:spPr>
          <a:xfrm>
            <a:off x="0" y="55600"/>
            <a:ext cx="12192000" cy="1153440"/>
          </a:xfrm>
          <a:prstGeom prst="flowChartDelay">
            <a:avLst/>
          </a:prstGeom>
          <a:gradFill flip="none" rotWithShape="1">
            <a:gsLst>
              <a:gs pos="13000">
                <a:schemeClr val="accent1">
                  <a:lumMod val="67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C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вяз</a:t>
            </a: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m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 показателей</a:t>
            </a: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методики «</a:t>
            </a:r>
            <a:r>
              <a:rPr lang="ru-RU" sz="2000" dirty="0">
                <a:solidFill>
                  <a:srgbClr val="FF0000"/>
                </a:solidFill>
                <a:latin typeface="Georgia" panose="02040502050405020303" pitchFamily="18" charset="0"/>
              </a:rPr>
              <a:t>Межличностные отношения ОМО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» и «</a:t>
            </a:r>
            <a:r>
              <a:rPr lang="ru-RU" sz="2000" dirty="0">
                <a:solidFill>
                  <a:srgbClr val="FF0000"/>
                </a:solidFill>
                <a:latin typeface="Georgia" panose="02040502050405020303" pitchFamily="18" charset="0"/>
              </a:rPr>
              <a:t>Моббингом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»</a:t>
            </a:r>
          </a:p>
          <a:p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 (представлен использованный Коэффициент корреляции </a:t>
            </a:r>
            <a:r>
              <a:rPr lang="ru-RU" sz="2000" dirty="0" err="1">
                <a:solidFill>
                  <a:schemeClr val="tx1"/>
                </a:solidFill>
                <a:latin typeface="Georgia" panose="02040502050405020303" pitchFamily="18" charset="0"/>
              </a:rPr>
              <a:t>Спирмена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, </a:t>
            </a: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(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р</a:t>
            </a: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&lt;0,05, n=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128</a:t>
            </a: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))</a:t>
            </a:r>
            <a:endParaRPr lang="ru-RU" sz="20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08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732933" y="1316001"/>
            <a:ext cx="4424312" cy="5410985"/>
          </a:xfrm>
          <a:prstGeom prst="roundRect">
            <a:avLst>
              <a:gd name="adj" fmla="val 8348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Q4</a:t>
            </a: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- Расслаблен </a:t>
            </a: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/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 Собран</a:t>
            </a:r>
          </a:p>
          <a:p>
            <a:r>
              <a:rPr lang="en-US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Q1</a:t>
            </a: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 – 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Консерватизм</a:t>
            </a: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 / 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Свободомыслие</a:t>
            </a:r>
            <a:endParaRPr lang="en-US" sz="20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O</a:t>
            </a: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 –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 Беспечность </a:t>
            </a: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/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 Беспокойство</a:t>
            </a:r>
            <a:endParaRPr lang="en-US" sz="20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L </a:t>
            </a: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– 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Открытость </a:t>
            </a: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/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 Осторожность</a:t>
            </a:r>
            <a:endParaRPr lang="en-US" sz="20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I </a:t>
            </a: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– </a:t>
            </a:r>
            <a:r>
              <a:rPr lang="ru-RU" sz="2000" dirty="0" err="1">
                <a:solidFill>
                  <a:schemeClr val="tx1"/>
                </a:solidFill>
                <a:latin typeface="Georgia" panose="02040502050405020303" pitchFamily="18" charset="0"/>
              </a:rPr>
              <a:t>Несентиментальность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/ 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Чувствительность</a:t>
            </a:r>
            <a:endParaRPr lang="en-US" sz="20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H</a:t>
            </a: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 – 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Робость </a:t>
            </a: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/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 Смелость</a:t>
            </a:r>
            <a:endParaRPr lang="en-US" sz="20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F – 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Благоразумие </a:t>
            </a: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/ 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Жизнерадостность</a:t>
            </a:r>
            <a:endParaRPr lang="en-US" sz="20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E</a:t>
            </a: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 – 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Уступчивость </a:t>
            </a: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/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 Настойчивость</a:t>
            </a:r>
            <a:endParaRPr lang="en-US" sz="20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C</a:t>
            </a: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 – 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Эмоциональная неустойчивость </a:t>
            </a: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/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 Эмоциональная устойчивость</a:t>
            </a:r>
          </a:p>
        </p:txBody>
      </p:sp>
      <p:sp>
        <p:nvSpPr>
          <p:cNvPr id="13" name="Блок-схема: задержка 12">
            <a:extLst>
              <a:ext uri="{FF2B5EF4-FFF2-40B4-BE49-F238E27FC236}">
                <a16:creationId xmlns:a16="http://schemas.microsoft.com/office/drawing/2014/main" xmlns="" id="{DBCE679D-33B7-42F3-A018-E00FEC163D26}"/>
              </a:ext>
            </a:extLst>
          </p:cNvPr>
          <p:cNvSpPr/>
          <p:nvPr/>
        </p:nvSpPr>
        <p:spPr>
          <a:xfrm>
            <a:off x="0" y="55600"/>
            <a:ext cx="12192000" cy="1153440"/>
          </a:xfrm>
          <a:prstGeom prst="flowChartDelay">
            <a:avLst/>
          </a:prstGeom>
          <a:gradFill flip="none" rotWithShape="1">
            <a:gsLst>
              <a:gs pos="13000">
                <a:schemeClr val="accent1">
                  <a:lumMod val="67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err="1">
                <a:solidFill>
                  <a:schemeClr val="tx1"/>
                </a:solidFill>
                <a:latin typeface="Georgia" panose="02040502050405020303" pitchFamily="18" charset="0"/>
              </a:rPr>
              <a:t>Связиь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 показателей</a:t>
            </a: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методики «</a:t>
            </a:r>
            <a:r>
              <a:rPr lang="ru-RU" sz="2000" dirty="0">
                <a:solidFill>
                  <a:srgbClr val="FF0000"/>
                </a:solidFill>
                <a:latin typeface="Georgia" panose="02040502050405020303" pitchFamily="18" charset="0"/>
              </a:rPr>
              <a:t>Методика многофакторного исследования личности Р. </a:t>
            </a:r>
            <a:r>
              <a:rPr lang="ru-RU" sz="2000" dirty="0" err="1">
                <a:solidFill>
                  <a:srgbClr val="FF0000"/>
                </a:solidFill>
                <a:latin typeface="Georgia" panose="02040502050405020303" pitchFamily="18" charset="0"/>
              </a:rPr>
              <a:t>Кеттелла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» и «</a:t>
            </a:r>
            <a:r>
              <a:rPr lang="ru-RU" sz="2000" dirty="0">
                <a:solidFill>
                  <a:srgbClr val="FF0000"/>
                </a:solidFill>
                <a:latin typeface="Georgia" panose="02040502050405020303" pitchFamily="18" charset="0"/>
              </a:rPr>
              <a:t>Моббингом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»</a:t>
            </a:r>
          </a:p>
          <a:p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 (представлен использованный Коэффициент корреляции </a:t>
            </a:r>
            <a:r>
              <a:rPr lang="ru-RU" sz="2000" dirty="0" err="1">
                <a:solidFill>
                  <a:schemeClr val="tx1"/>
                </a:solidFill>
                <a:latin typeface="Georgia" panose="02040502050405020303" pitchFamily="18" charset="0"/>
              </a:rPr>
              <a:t>Спирмена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, </a:t>
            </a: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(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р</a:t>
            </a: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&lt;0,05, n=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80</a:t>
            </a: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))</a:t>
            </a:r>
            <a:endParaRPr lang="ru-RU" sz="20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5224EECF-E2AD-452F-85FC-ADEB8F20ED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6051722"/>
              </p:ext>
            </p:extLst>
          </p:nvPr>
        </p:nvGraphicFramePr>
        <p:xfrm>
          <a:off x="34755" y="2349092"/>
          <a:ext cx="7619810" cy="3504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0" name="Worksheet" r:id="rId3" imgW="5365680" imgH="2139888" progId="Excel.Sheet.12">
                  <p:embed/>
                </p:oleObj>
              </mc:Choice>
              <mc:Fallback>
                <p:oleObj name="Worksheet" r:id="rId3" imgW="5365680" imgH="2139888" progId="Excel.Sheet.12">
                  <p:embed/>
                  <p:pic>
                    <p:nvPicPr>
                      <p:cNvPr id="4" name="Объект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755" y="2349092"/>
                        <a:ext cx="7619810" cy="35049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899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05521" y="1209040"/>
            <a:ext cx="11376660" cy="5410985"/>
          </a:xfrm>
          <a:prstGeom prst="roundRect">
            <a:avLst>
              <a:gd name="adj" fmla="val 8348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Собранные студенты чаще остальных подвергаются моббингу и открытому моббингу.</a:t>
            </a:r>
          </a:p>
          <a:p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Беспокойные студенты чаще подвергаются открытому моббингу.</a:t>
            </a:r>
          </a:p>
          <a:p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Подозрительные и осторожные студенты чаще подвергаются моббингу как латентному, так и открытому.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Смелые 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студенты реже подвергаются открытой агрессии.</a:t>
            </a:r>
          </a:p>
          <a:p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Импульсивные – маловероятно станут </a:t>
            </a:r>
            <a:r>
              <a:rPr lang="ru-RU" sz="2000" dirty="0" err="1">
                <a:solidFill>
                  <a:schemeClr val="tx1"/>
                </a:solidFill>
                <a:latin typeface="Georgia" panose="02040502050405020303" pitchFamily="18" charset="0"/>
              </a:rPr>
              <a:t>мобберами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 в дальнейшем.</a:t>
            </a:r>
          </a:p>
          <a:p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Настойчивые чаще остальных подвергаются моббингу и рискуют сами стать </a:t>
            </a:r>
            <a:r>
              <a:rPr lang="ru-RU" sz="2000" dirty="0" err="1">
                <a:solidFill>
                  <a:schemeClr val="tx1"/>
                </a:solidFill>
                <a:latin typeface="Georgia" panose="02040502050405020303" pitchFamily="18" charset="0"/>
              </a:rPr>
              <a:t>мобберами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.</a:t>
            </a:r>
          </a:p>
          <a:p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Эмоционально устойчивые не подвержены никаким видам моббинга.</a:t>
            </a:r>
          </a:p>
        </p:txBody>
      </p:sp>
      <p:sp>
        <p:nvSpPr>
          <p:cNvPr id="13" name="Блок-схема: задержка 12">
            <a:extLst>
              <a:ext uri="{FF2B5EF4-FFF2-40B4-BE49-F238E27FC236}">
                <a16:creationId xmlns:a16="http://schemas.microsoft.com/office/drawing/2014/main" xmlns="" id="{DBCE679D-33B7-42F3-A018-E00FEC163D26}"/>
              </a:ext>
            </a:extLst>
          </p:cNvPr>
          <p:cNvSpPr/>
          <p:nvPr/>
        </p:nvSpPr>
        <p:spPr>
          <a:xfrm>
            <a:off x="0" y="55600"/>
            <a:ext cx="12192000" cy="1153440"/>
          </a:xfrm>
          <a:prstGeom prst="flowChartDelay">
            <a:avLst/>
          </a:prstGeom>
          <a:gradFill flip="none" rotWithShape="1">
            <a:gsLst>
              <a:gs pos="13000">
                <a:schemeClr val="accent1">
                  <a:lumMod val="67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err="1">
                <a:solidFill>
                  <a:schemeClr val="tx1"/>
                </a:solidFill>
                <a:latin typeface="Georgia" panose="02040502050405020303" pitchFamily="18" charset="0"/>
              </a:rPr>
              <a:t>Связиь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 показателей</a:t>
            </a: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методики «</a:t>
            </a:r>
            <a:r>
              <a:rPr lang="ru-RU" sz="2000" dirty="0">
                <a:solidFill>
                  <a:srgbClr val="FF0000"/>
                </a:solidFill>
                <a:latin typeface="Georgia" panose="02040502050405020303" pitchFamily="18" charset="0"/>
              </a:rPr>
              <a:t>Методика многофакторного исследования личности Р. </a:t>
            </a:r>
            <a:r>
              <a:rPr lang="ru-RU" sz="2000" dirty="0" err="1">
                <a:solidFill>
                  <a:srgbClr val="FF0000"/>
                </a:solidFill>
                <a:latin typeface="Georgia" panose="02040502050405020303" pitchFamily="18" charset="0"/>
              </a:rPr>
              <a:t>Кеттелла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» и «</a:t>
            </a:r>
            <a:r>
              <a:rPr lang="ru-RU" sz="2000" dirty="0">
                <a:solidFill>
                  <a:srgbClr val="FF0000"/>
                </a:solidFill>
                <a:latin typeface="Georgia" panose="02040502050405020303" pitchFamily="18" charset="0"/>
              </a:rPr>
              <a:t>Моббингом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»</a:t>
            </a:r>
          </a:p>
          <a:p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 (представлен использованный Коэффициент корреляции </a:t>
            </a:r>
            <a:r>
              <a:rPr lang="ru-RU" sz="2000" dirty="0" err="1">
                <a:solidFill>
                  <a:schemeClr val="tx1"/>
                </a:solidFill>
                <a:latin typeface="Georgia" panose="02040502050405020303" pitchFamily="18" charset="0"/>
              </a:rPr>
              <a:t>Спирмена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, </a:t>
            </a: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(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р</a:t>
            </a: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&lt;0,05, n=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80</a:t>
            </a: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))</a:t>
            </a:r>
            <a:endParaRPr lang="ru-RU" sz="20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08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задержка 5"/>
          <p:cNvSpPr/>
          <p:nvPr/>
        </p:nvSpPr>
        <p:spPr>
          <a:xfrm>
            <a:off x="0" y="247137"/>
            <a:ext cx="7129850" cy="778475"/>
          </a:xfrm>
          <a:prstGeom prst="flowChartDelay">
            <a:avLst/>
          </a:prstGeom>
          <a:gradFill flip="none" rotWithShape="1">
            <a:gsLst>
              <a:gs pos="13000">
                <a:schemeClr val="accent1">
                  <a:lumMod val="67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/>
              <a:t>Интерпретация результатов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28143" y="5261058"/>
            <a:ext cx="1463857" cy="1807008"/>
          </a:xfrm>
          <a:prstGeom prst="rect">
            <a:avLst/>
          </a:prstGeom>
        </p:spPr>
      </p:pic>
      <p:sp>
        <p:nvSpPr>
          <p:cNvPr id="5" name="Блок-схема: задержка 4"/>
          <p:cNvSpPr/>
          <p:nvPr/>
        </p:nvSpPr>
        <p:spPr>
          <a:xfrm>
            <a:off x="0" y="247136"/>
            <a:ext cx="7129850" cy="778475"/>
          </a:xfrm>
          <a:prstGeom prst="flowChartDelay">
            <a:avLst/>
          </a:prstGeom>
          <a:gradFill flip="none" rotWithShape="1">
            <a:gsLst>
              <a:gs pos="13000">
                <a:schemeClr val="accent1">
                  <a:lumMod val="67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/>
              <a:t>Выводы и заключение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5235" y="1025612"/>
            <a:ext cx="10904836" cy="5613984"/>
          </a:xfrm>
          <a:prstGeom prst="roundRect">
            <a:avLst>
              <a:gd name="adj" fmla="val 7863"/>
            </a:avLst>
          </a:prstGeom>
          <a:solidFill>
            <a:schemeClr val="accent1">
              <a:lumMod val="20000"/>
              <a:lumOff val="8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</a:rPr>
              <a:t>Одним из ключевых личностных качеств является самоконтроль. Студенты с высоким его показателем успешны как в установлении межличностных отношений, так и в групповой работе. При этом сами они имеют высокую вероятность стать </a:t>
            </a:r>
            <a:r>
              <a:rPr lang="ru-RU" dirty="0" err="1">
                <a:solidFill>
                  <a:schemeClr val="tx1"/>
                </a:solidFill>
              </a:rPr>
              <a:t>мобберами</a:t>
            </a:r>
            <a:r>
              <a:rPr lang="ru-RU" dirty="0">
                <a:solidFill>
                  <a:schemeClr val="tx1"/>
                </a:solidFill>
              </a:rPr>
              <a:t> по отношению к своим </a:t>
            </a:r>
            <a:r>
              <a:rPr lang="ru-RU" dirty="0" err="1">
                <a:solidFill>
                  <a:schemeClr val="tx1"/>
                </a:solidFill>
              </a:rPr>
              <a:t>одногруппникам</a:t>
            </a:r>
            <a:r>
              <a:rPr lang="ru-RU" dirty="0">
                <a:solidFill>
                  <a:schemeClr val="tx1"/>
                </a:solidFill>
              </a:rPr>
              <a:t>. Студенты с низким его показателем часто подвергаются </a:t>
            </a:r>
            <a:r>
              <a:rPr lang="ru-RU" dirty="0" err="1">
                <a:solidFill>
                  <a:schemeClr val="tx1"/>
                </a:solidFill>
              </a:rPr>
              <a:t>моббингу</a:t>
            </a:r>
            <a:r>
              <a:rPr lang="ru-RU" dirty="0">
                <a:solidFill>
                  <a:schemeClr val="tx1"/>
                </a:solidFill>
              </a:rPr>
              <a:t> как со стороны сверстников, так и со стороны преподавателей. Индивиды, что стараются взвалить ответственность на себя подвергаются </a:t>
            </a:r>
            <a:r>
              <a:rPr lang="ru-RU" dirty="0" err="1">
                <a:solidFill>
                  <a:schemeClr val="tx1"/>
                </a:solidFill>
              </a:rPr>
              <a:t>моббингу</a:t>
            </a:r>
            <a:r>
              <a:rPr lang="ru-RU" dirty="0">
                <a:solidFill>
                  <a:schemeClr val="tx1"/>
                </a:solidFill>
              </a:rPr>
              <a:t>, даже при высоком показателе самоконтроля.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</a:rPr>
              <a:t>Студенты с высокими показателями включения (т.е. активно стремящиеся расширять свои круг общения) не смотря на востребованность в групповых проектах, как правило подвергаются латентному </a:t>
            </a:r>
            <a:r>
              <a:rPr lang="ru-RU" dirty="0" err="1">
                <a:solidFill>
                  <a:schemeClr val="tx1"/>
                </a:solidFill>
              </a:rPr>
              <a:t>моббингу</a:t>
            </a:r>
            <a:r>
              <a:rPr lang="ru-RU" dirty="0">
                <a:solidFill>
                  <a:schemeClr val="tx1"/>
                </a:solidFill>
              </a:rPr>
              <a:t>, в то время как низкий показатель включения – явный признак потенциального </a:t>
            </a:r>
            <a:r>
              <a:rPr lang="ru-RU" dirty="0" err="1">
                <a:solidFill>
                  <a:schemeClr val="tx1"/>
                </a:solidFill>
              </a:rPr>
              <a:t>моббера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</a:rPr>
              <a:t>Индивиды с низким показателем аффекта (те, кто осторожничает знакомится с кем-либо и кому-либо довериться) не востребованы группой ни в межличностных взаимоотношениях, ни в работе. Более того такие студенты подвергаются </a:t>
            </a:r>
            <a:r>
              <a:rPr lang="ru-RU" dirty="0" err="1">
                <a:solidFill>
                  <a:schemeClr val="tx1"/>
                </a:solidFill>
              </a:rPr>
              <a:t>моббингу</a:t>
            </a:r>
            <a:r>
              <a:rPr lang="ru-RU" dirty="0">
                <a:solidFill>
                  <a:schemeClr val="tx1"/>
                </a:solidFill>
              </a:rPr>
              <a:t> не только со стороны сверстников но и от преподавателей. К тому же, вероятно из-за их асоциальности, они имеют высокий шанс стать </a:t>
            </a:r>
            <a:r>
              <a:rPr lang="ru-RU" dirty="0" err="1">
                <a:solidFill>
                  <a:schemeClr val="tx1"/>
                </a:solidFill>
              </a:rPr>
              <a:t>мобберами</a:t>
            </a:r>
            <a:r>
              <a:rPr lang="ru-RU" dirty="0">
                <a:solidFill>
                  <a:schemeClr val="tx1"/>
                </a:solidFill>
              </a:rPr>
              <a:t> и сами. </a:t>
            </a:r>
          </a:p>
        </p:txBody>
      </p:sp>
    </p:spTree>
    <p:extLst>
      <p:ext uri="{BB962C8B-B14F-4D97-AF65-F5344CB8AC3E}">
        <p14:creationId xmlns:p14="http://schemas.microsoft.com/office/powerpoint/2010/main" val="267477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28143" y="5261058"/>
            <a:ext cx="1463857" cy="1807008"/>
          </a:xfrm>
          <a:prstGeom prst="rect">
            <a:avLst/>
          </a:prstGeom>
        </p:spPr>
      </p:pic>
      <p:sp>
        <p:nvSpPr>
          <p:cNvPr id="5" name="Блок-схема: задержка 4"/>
          <p:cNvSpPr/>
          <p:nvPr/>
        </p:nvSpPr>
        <p:spPr>
          <a:xfrm>
            <a:off x="0" y="247137"/>
            <a:ext cx="7129850" cy="778475"/>
          </a:xfrm>
          <a:prstGeom prst="flowChartDelay">
            <a:avLst/>
          </a:prstGeom>
          <a:gradFill flip="none" rotWithShape="1">
            <a:gsLst>
              <a:gs pos="13000">
                <a:schemeClr val="accent1">
                  <a:lumMod val="67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/>
              <a:t>Выводы и заключение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5235" y="1025612"/>
            <a:ext cx="10904836" cy="5613984"/>
          </a:xfrm>
          <a:prstGeom prst="roundRect">
            <a:avLst>
              <a:gd name="adj" fmla="val 7863"/>
            </a:avLst>
          </a:prstGeom>
          <a:solidFill>
            <a:schemeClr val="accent1">
              <a:lumMod val="20000"/>
              <a:lumOff val="8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Общительные студенты успешны в построении только межличностных отношений.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Несмелые в общении студенты – активно подвергаются открытому и латентному </a:t>
            </a:r>
            <a:r>
              <a:rPr lang="ru-RU" dirty="0" err="1">
                <a:solidFill>
                  <a:schemeClr val="tx1"/>
                </a:solidFill>
              </a:rPr>
              <a:t>моббингу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приэтом</a:t>
            </a:r>
            <a:r>
              <a:rPr lang="ru-RU" dirty="0">
                <a:solidFill>
                  <a:schemeClr val="tx1"/>
                </a:solidFill>
              </a:rPr>
              <a:t> и сами становятся </a:t>
            </a:r>
            <a:r>
              <a:rPr lang="ru-RU" dirty="0" err="1">
                <a:solidFill>
                  <a:schemeClr val="tx1"/>
                </a:solidFill>
              </a:rPr>
              <a:t>мобберами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Неформальные лидеры групп – несмотря на свою не востребованность стремятся наладить как межличностные так и деловые отношения. Подвергаются </a:t>
            </a:r>
            <a:r>
              <a:rPr lang="ru-RU" dirty="0" err="1">
                <a:solidFill>
                  <a:schemeClr val="tx1"/>
                </a:solidFill>
              </a:rPr>
              <a:t>моббингу</a:t>
            </a:r>
            <a:r>
              <a:rPr lang="ru-RU" dirty="0">
                <a:solidFill>
                  <a:schemeClr val="tx1"/>
                </a:solidFill>
              </a:rPr>
              <a:t> со стороны </a:t>
            </a:r>
            <a:r>
              <a:rPr lang="ru-RU" dirty="0" err="1">
                <a:solidFill>
                  <a:schemeClr val="tx1"/>
                </a:solidFill>
              </a:rPr>
              <a:t>одногруппников</a:t>
            </a:r>
            <a:r>
              <a:rPr lang="ru-RU" dirty="0">
                <a:solidFill>
                  <a:schemeClr val="tx1"/>
                </a:solidFill>
              </a:rPr>
              <a:t>, сами являются вероятными </a:t>
            </a:r>
            <a:r>
              <a:rPr lang="ru-RU" dirty="0" err="1">
                <a:solidFill>
                  <a:schemeClr val="tx1"/>
                </a:solidFill>
              </a:rPr>
              <a:t>мобберами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Подозрительные студенты – подвергаются всем видам </a:t>
            </a:r>
            <a:r>
              <a:rPr lang="ru-RU" dirty="0" err="1">
                <a:solidFill>
                  <a:schemeClr val="tx1"/>
                </a:solidFill>
              </a:rPr>
              <a:t>моббинга</a:t>
            </a:r>
            <a:r>
              <a:rPr lang="ru-RU" dirty="0">
                <a:solidFill>
                  <a:schemeClr val="tx1"/>
                </a:solidFill>
              </a:rPr>
              <a:t>, как со стороны преподавателей, так и со стороны </a:t>
            </a:r>
            <a:r>
              <a:rPr lang="ru-RU" dirty="0" err="1">
                <a:solidFill>
                  <a:schemeClr val="tx1"/>
                </a:solidFill>
              </a:rPr>
              <a:t>одногруппников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err="1">
                <a:solidFill>
                  <a:schemeClr val="tx1"/>
                </a:solidFill>
              </a:rPr>
              <a:t>Самодисциплинированные</a:t>
            </a:r>
            <a:r>
              <a:rPr lang="ru-RU" dirty="0">
                <a:solidFill>
                  <a:schemeClr val="tx1"/>
                </a:solidFill>
              </a:rPr>
              <a:t> студенты – стремятся к групповым работам, успешно выстраивают межличностные отношения.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Несамостоятельные студенты – подвергаются </a:t>
            </a:r>
            <a:r>
              <a:rPr lang="ru-RU" dirty="0" err="1">
                <a:solidFill>
                  <a:schemeClr val="tx1"/>
                </a:solidFill>
              </a:rPr>
              <a:t>моббингу</a:t>
            </a:r>
            <a:r>
              <a:rPr lang="ru-RU" dirty="0">
                <a:solidFill>
                  <a:schemeClr val="tx1"/>
                </a:solidFill>
              </a:rPr>
              <a:t> со стороны преподавателей.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Студенты с низкой эмоциональной устойчивостью – подвергаются всем видам </a:t>
            </a:r>
            <a:r>
              <a:rPr lang="ru-RU" dirty="0" err="1">
                <a:solidFill>
                  <a:schemeClr val="tx1"/>
                </a:solidFill>
              </a:rPr>
              <a:t>моббинга</a:t>
            </a:r>
            <a:r>
              <a:rPr lang="ru-RU" dirty="0">
                <a:solidFill>
                  <a:schemeClr val="tx1"/>
                </a:solidFill>
              </a:rPr>
              <a:t>, как со стороны преподавателей, так и со стороны </a:t>
            </a:r>
            <a:r>
              <a:rPr lang="ru-RU" dirty="0" err="1">
                <a:solidFill>
                  <a:schemeClr val="tx1"/>
                </a:solidFill>
              </a:rPr>
              <a:t>одногруппников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Осторожные в общении – потенциальные </a:t>
            </a:r>
            <a:r>
              <a:rPr lang="ru-RU" dirty="0" err="1">
                <a:solidFill>
                  <a:schemeClr val="tx1"/>
                </a:solidFill>
              </a:rPr>
              <a:t>мобберы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Беспечные в общении – подвергаются латентному </a:t>
            </a:r>
            <a:r>
              <a:rPr lang="ru-RU" dirty="0" err="1">
                <a:solidFill>
                  <a:schemeClr val="tx1"/>
                </a:solidFill>
              </a:rPr>
              <a:t>моббингу</a:t>
            </a:r>
            <a:r>
              <a:rPr lang="ru-RU" dirty="0">
                <a:solidFill>
                  <a:schemeClr val="tx1"/>
                </a:solidFill>
              </a:rPr>
              <a:t> со стороны преподавателей.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Студенты с низкой моральной нормативностью – потенциальные </a:t>
            </a:r>
            <a:r>
              <a:rPr lang="ru-RU" dirty="0" err="1">
                <a:solidFill>
                  <a:schemeClr val="tx1"/>
                </a:solidFill>
              </a:rPr>
              <a:t>мобберы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5304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809909" y="2751438"/>
            <a:ext cx="10385659" cy="1219807"/>
          </a:xfrm>
          <a:prstGeom prst="roundRect">
            <a:avLst/>
          </a:prstGeom>
          <a:solidFill>
            <a:schemeClr val="accent1">
              <a:alpha val="69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05305" y="2967335"/>
            <a:ext cx="105968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i="1" dirty="0" smtClean="0">
                <a:ln/>
                <a:solidFill>
                  <a:schemeClr val="bg1"/>
                </a:solidFill>
                <a:latin typeface="Georgia" panose="02040502050405020303" pitchFamily="18" charset="0"/>
              </a:rPr>
              <a:t>Спасибо за внимание</a:t>
            </a:r>
            <a:endParaRPr lang="ru-RU" sz="5400" b="1" i="1" dirty="0">
              <a:ln/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78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5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28143" y="5261058"/>
            <a:ext cx="1463857" cy="1807008"/>
          </a:xfrm>
          <a:prstGeom prst="rect">
            <a:avLst/>
          </a:prstGeom>
        </p:spPr>
      </p:pic>
      <p:sp>
        <p:nvSpPr>
          <p:cNvPr id="5" name="Блок-схема: задержка 4"/>
          <p:cNvSpPr/>
          <p:nvPr/>
        </p:nvSpPr>
        <p:spPr>
          <a:xfrm>
            <a:off x="0" y="109452"/>
            <a:ext cx="7890235" cy="610479"/>
          </a:xfrm>
          <a:prstGeom prst="flowChartDelay">
            <a:avLst/>
          </a:prstGeom>
          <a:gradFill flip="none" rotWithShape="1">
            <a:gsLst>
              <a:gs pos="13000">
                <a:schemeClr val="accent1">
                  <a:lumMod val="67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/>
              <a:t>Список используемой литературы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9774" y="820202"/>
            <a:ext cx="11483636" cy="637097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ru-RU" sz="1600" dirty="0"/>
              <a:t>Болдырева Т.А., Щербинина О.А. Психологическая детерминация </a:t>
            </a:r>
            <a:r>
              <a:rPr lang="ru-RU" sz="1600" dirty="0" err="1"/>
              <a:t>моббинга</a:t>
            </a:r>
            <a:r>
              <a:rPr lang="ru-RU" sz="1600" dirty="0"/>
              <a:t> в подростковых группах // Психолог. — 2016. - № 4. - С.86-101. DOI: 10.7256/2409-8701.2016.4.19630. URL: http://e-notabene.ru/psp/article_19630.html </a:t>
            </a:r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err="1"/>
              <a:t>Дружилов</a:t>
            </a:r>
            <a:r>
              <a:rPr lang="ru-RU" sz="1600" dirty="0"/>
              <a:t> С.А. Профессиональные деформации как индикаторы </a:t>
            </a:r>
            <a:r>
              <a:rPr lang="ru-RU" sz="1600" dirty="0" err="1"/>
              <a:t>дезадаптации</a:t>
            </a:r>
            <a:r>
              <a:rPr lang="ru-RU" sz="1600" dirty="0"/>
              <a:t>  и душевного неблагополучия человека // Сибирский педагогический журнал. 2010. № 6. – с. 171-178</a:t>
            </a:r>
            <a:r>
              <a:rPr lang="ru-RU" sz="1600" dirty="0" smtClean="0"/>
              <a:t>.</a:t>
            </a:r>
          </a:p>
          <a:p>
            <a:endParaRPr lang="ru-RU" sz="1600" dirty="0" smtClean="0"/>
          </a:p>
          <a:p>
            <a:r>
              <a:rPr lang="ru-RU" sz="1600" dirty="0" err="1" smtClean="0"/>
              <a:t>Виктимология</a:t>
            </a:r>
            <a:r>
              <a:rPr lang="ru-RU" sz="1600" dirty="0"/>
              <a:t>. Психология поведения жертвы: новейший справочник психолога / И.Г. Малкина-Пых. М.: </a:t>
            </a:r>
            <a:r>
              <a:rPr lang="ru-RU" sz="1600" dirty="0" err="1"/>
              <a:t>Эксмо</a:t>
            </a:r>
            <a:r>
              <a:rPr lang="ru-RU" sz="1600" dirty="0"/>
              <a:t>, 2010. 865 с.</a:t>
            </a:r>
          </a:p>
          <a:p>
            <a:endParaRPr lang="ru-RU" sz="1600" dirty="0"/>
          </a:p>
          <a:p>
            <a:r>
              <a:rPr lang="ru-RU" sz="1600" dirty="0" smtClean="0"/>
              <a:t>Евтихов </a:t>
            </a:r>
            <a:r>
              <a:rPr lang="ru-RU" sz="1600" dirty="0"/>
              <a:t>О.В. Лидерский потенциал руководителя: специфика, содержание и возможности развития: монография / О.В. Евтихов. – Красноярск : </a:t>
            </a:r>
            <a:r>
              <a:rPr lang="ru-RU" sz="1600" dirty="0" err="1"/>
              <a:t>СибЮИ</a:t>
            </a:r>
            <a:r>
              <a:rPr lang="ru-RU" sz="1600" dirty="0"/>
              <a:t> МВД России, 2011. – 288 с</a:t>
            </a:r>
            <a:r>
              <a:rPr lang="ru-RU" sz="1600" dirty="0" smtClean="0"/>
              <a:t>.</a:t>
            </a:r>
          </a:p>
          <a:p>
            <a:endParaRPr lang="ru-RU" sz="1600" dirty="0" smtClean="0"/>
          </a:p>
          <a:p>
            <a:r>
              <a:rPr lang="ru-RU" sz="1600" dirty="0"/>
              <a:t>Касаткина Н.С. Формирование благоприятного </a:t>
            </a:r>
            <a:r>
              <a:rPr lang="ru-RU" sz="1600" dirty="0" err="1"/>
              <a:t>социальнопсихологического</a:t>
            </a:r>
            <a:r>
              <a:rPr lang="ru-RU" sz="1600" dirty="0"/>
              <a:t> климата в педагогическом коллективе / Н.С. Касаткина, И.С. Аксенова // Вестник ЧГПУ. – 2013. – №10. – С. 84-91</a:t>
            </a:r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err="1"/>
              <a:t>Нижегородова</a:t>
            </a:r>
            <a:r>
              <a:rPr lang="ru-RU" sz="1600" dirty="0"/>
              <a:t> Л. А. </a:t>
            </a:r>
            <a:r>
              <a:rPr lang="ru-RU" sz="1600" dirty="0" err="1"/>
              <a:t>Моббинг</a:t>
            </a:r>
            <a:r>
              <a:rPr lang="ru-RU" sz="1600" dirty="0"/>
              <a:t> в системе образования. Влияние </a:t>
            </a:r>
            <a:r>
              <a:rPr lang="ru-RU" sz="1600" dirty="0" err="1"/>
              <a:t>моббинга</a:t>
            </a:r>
            <a:r>
              <a:rPr lang="ru-RU" sz="1600" dirty="0"/>
              <a:t> на сферу профессиональной деятельности и психофизическое состояние педагога // Научно-теоретический журнал. 2011. № 4. С. 58–63</a:t>
            </a:r>
            <a:r>
              <a:rPr lang="ru-RU" sz="1600" dirty="0" smtClean="0"/>
              <a:t> </a:t>
            </a:r>
            <a:endParaRPr lang="ru-RU" sz="1600" dirty="0"/>
          </a:p>
          <a:p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Сафронова </a:t>
            </a:r>
            <a:r>
              <a:rPr lang="ru-RU" sz="1600" dirty="0"/>
              <a:t>М.В. </a:t>
            </a:r>
            <a:r>
              <a:rPr lang="ru-RU" sz="1600" dirty="0" err="1"/>
              <a:t>Буллинг</a:t>
            </a:r>
            <a:r>
              <a:rPr lang="ru-RU" sz="1600" dirty="0"/>
              <a:t> в образовательной среде – мифы и реальность // Мир науки, культуры, образования. 2014. №3 (46). С. 182-185</a:t>
            </a:r>
            <a:r>
              <a:rPr lang="ru-RU" sz="1600" dirty="0" smtClean="0"/>
              <a:t>.</a:t>
            </a:r>
          </a:p>
          <a:p>
            <a:endParaRPr lang="ru-RU" sz="1600" dirty="0"/>
          </a:p>
          <a:p>
            <a:r>
              <a:rPr lang="ru-RU" sz="1600" dirty="0" err="1"/>
              <a:t>Федунина</a:t>
            </a:r>
            <a:r>
              <a:rPr lang="ru-RU" sz="1600" dirty="0"/>
              <a:t> Н.Ю., </a:t>
            </a:r>
            <a:r>
              <a:rPr lang="ru-RU" sz="1600" dirty="0" err="1"/>
              <a:t>Сугизаки</a:t>
            </a:r>
            <a:r>
              <a:rPr lang="ru-RU" sz="1600" dirty="0"/>
              <a:t> Э. Насилие в школе. Осмысление проблемы в зарубежных источниках // Современная зарубежная психология. 2012. Том. 1, № 3. С. 71-85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Яковлев Б.П. </a:t>
            </a:r>
            <a:r>
              <a:rPr lang="ru-RU" sz="1600" dirty="0" err="1"/>
              <a:t>Моббинг</a:t>
            </a:r>
            <a:r>
              <a:rPr lang="ru-RU" sz="1600" dirty="0"/>
              <a:t> – психологический террор обучающихся / Б.П. Яковлев, Г.Д. Бабушкин // </a:t>
            </a:r>
            <a:r>
              <a:rPr lang="ru-RU" sz="1600" dirty="0" err="1"/>
              <a:t>Психопедагогика</a:t>
            </a:r>
            <a:r>
              <a:rPr lang="ru-RU" sz="1600" dirty="0"/>
              <a:t> в правоохранительных органах. – 2016. – №1(64). – С. 61-64. </a:t>
            </a:r>
            <a:br>
              <a:rPr lang="ru-RU" sz="1600" dirty="0"/>
            </a:br>
            <a:r>
              <a:rPr lang="ru-RU" sz="1600" dirty="0" smtClean="0"/>
              <a:t>.</a:t>
            </a:r>
          </a:p>
          <a:p>
            <a:endParaRPr lang="ru-RU" sz="1600" dirty="0" smtClean="0"/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/>
          </a:p>
          <a:p>
            <a:r>
              <a:rPr lang="ru-RU" sz="1600" dirty="0"/>
              <a:t/>
            </a:r>
            <a:br>
              <a:rPr lang="ru-RU" sz="1600" dirty="0"/>
            </a:br>
            <a:endParaRPr lang="ru-RU" sz="1600" dirty="0" smtClean="0"/>
          </a:p>
          <a:p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77225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28143" y="5261058"/>
            <a:ext cx="1463857" cy="18070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92259" y="1348795"/>
            <a:ext cx="2942882" cy="369331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ru-RU" b="1" dirty="0">
                <a:latin typeface="Georgia" panose="02040502050405020303" pitchFamily="18" charset="0"/>
              </a:rPr>
              <a:t>Основные задачи: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dirty="0">
                <a:latin typeface="Georgia" panose="02040502050405020303" pitchFamily="18" charset="0"/>
              </a:rPr>
              <a:t>Изучить теоретический материал по теме исследования.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ru-RU" dirty="0">
              <a:latin typeface="Georgia" panose="020405020504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>
                <a:latin typeface="Georgia" panose="02040502050405020303" pitchFamily="18" charset="0"/>
              </a:rPr>
              <a:t>Подобрать методики исследования исходя из анализа теоретического материала.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ru-RU" dirty="0">
              <a:latin typeface="Georgia" panose="02040502050405020303" pitchFamily="18" charset="0"/>
            </a:endParaRPr>
          </a:p>
          <a:p>
            <a:pPr lvl="0"/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7" name="Блок-схема: задержка 6">
            <a:extLst>
              <a:ext uri="{FF2B5EF4-FFF2-40B4-BE49-F238E27FC236}">
                <a16:creationId xmlns:a16="http://schemas.microsoft.com/office/drawing/2014/main" xmlns="" id="{C0BCABB6-3462-4E58-81AC-9621556F47D3}"/>
              </a:ext>
            </a:extLst>
          </p:cNvPr>
          <p:cNvSpPr/>
          <p:nvPr/>
        </p:nvSpPr>
        <p:spPr>
          <a:xfrm>
            <a:off x="0" y="244905"/>
            <a:ext cx="7129850" cy="475185"/>
          </a:xfrm>
          <a:prstGeom prst="flowChartDelay">
            <a:avLst/>
          </a:prstGeom>
          <a:gradFill flip="none" rotWithShape="1">
            <a:gsLst>
              <a:gs pos="13000">
                <a:schemeClr val="accent1">
                  <a:lumMod val="67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i="1" dirty="0" smtClean="0">
                <a:latin typeface="Georgia" panose="02040502050405020303" pitchFamily="18" charset="0"/>
              </a:rPr>
              <a:t>Цели и Задачи</a:t>
            </a:r>
            <a:endParaRPr lang="ru-RU" sz="3200" i="1" dirty="0">
              <a:latin typeface="Georgia" panose="02040502050405020303" pitchFamily="18" charset="0"/>
            </a:endParaRPr>
          </a:p>
        </p:txBody>
      </p:sp>
      <p:sp>
        <p:nvSpPr>
          <p:cNvPr id="6" name="Скругленный прямоугольник 16">
            <a:extLst>
              <a:ext uri="{FF2B5EF4-FFF2-40B4-BE49-F238E27FC236}">
                <a16:creationId xmlns:a16="http://schemas.microsoft.com/office/drawing/2014/main" xmlns="" id="{BFE8C639-28A5-490C-8D30-8EAFF27EF8C7}"/>
              </a:ext>
            </a:extLst>
          </p:cNvPr>
          <p:cNvSpPr/>
          <p:nvPr/>
        </p:nvSpPr>
        <p:spPr>
          <a:xfrm>
            <a:off x="189082" y="891595"/>
            <a:ext cx="3375843" cy="543068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  <a:latin typeface="Georgia" panose="02040502050405020303" pitchFamily="18" charset="0"/>
              </a:rPr>
              <a:t>Целью</a:t>
            </a:r>
            <a:r>
              <a:rPr lang="ru-RU" sz="2400" b="1" dirty="0">
                <a:latin typeface="Georgia" panose="02040502050405020303" pitchFamily="18" charset="0"/>
              </a:rPr>
              <a:t/>
            </a:r>
            <a:br>
              <a:rPr lang="ru-RU" sz="2400" b="1" dirty="0">
                <a:latin typeface="Georgia" panose="02040502050405020303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</a:rPr>
              <a:t>Нашей работы является </a:t>
            </a:r>
            <a:r>
              <a:rPr lang="ru-RU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выявление </a:t>
            </a:r>
            <a:r>
              <a:rPr lang="ru-RU" sz="2400" dirty="0"/>
              <a:t>«Психологический террор», в студенческой среде имеет отличительные особенности от такового в менеджерских коллективах, а также в школьных. </a:t>
            </a:r>
          </a:p>
          <a:p>
            <a:endParaRPr lang="ru-RU" sz="2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635240" y="720090"/>
            <a:ext cx="3817620" cy="59093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/>
              <a:t>Анализ теоретических источников, проведённый нами в ходе работы выявил недостаточную разработанность диагностических средств для решения задач нашего исследования на описанной выборке, связи с этим, для диагностики явления в студенческой среде был разработан опросник «Самооценка </a:t>
            </a:r>
            <a:r>
              <a:rPr lang="ru-RU" sz="1600" dirty="0" err="1"/>
              <a:t>моббинг</a:t>
            </a:r>
            <a:r>
              <a:rPr lang="ru-RU" sz="1600" dirty="0"/>
              <a:t>-процессов в студенческой среде», задача которого заключается в изучении протекания </a:t>
            </a:r>
            <a:r>
              <a:rPr lang="ru-RU" sz="1600" dirty="0" err="1"/>
              <a:t>моббинг</a:t>
            </a:r>
            <a:r>
              <a:rPr lang="ru-RU" sz="1600" dirty="0"/>
              <a:t>-процессов в системе межличностных отношений в именно учебных студенческих группах на младших курсах, где </a:t>
            </a:r>
            <a:r>
              <a:rPr lang="ru-RU" sz="1600" dirty="0" err="1"/>
              <a:t>коллективообразовательные</a:t>
            </a:r>
            <a:r>
              <a:rPr lang="ru-RU" sz="1600" dirty="0"/>
              <a:t> процессы находятся в </a:t>
            </a:r>
            <a:r>
              <a:rPr lang="ru-RU" dirty="0"/>
              <a:t>динамике.</a:t>
            </a:r>
          </a:p>
        </p:txBody>
      </p:sp>
    </p:spTree>
    <p:extLst>
      <p:ext uri="{BB962C8B-B14F-4D97-AF65-F5344CB8AC3E}">
        <p14:creationId xmlns:p14="http://schemas.microsoft.com/office/powerpoint/2010/main" val="233497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C3C4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C3C4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C3C4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allAtOnce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2313" y="1351508"/>
            <a:ext cx="7648727" cy="415498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ru-RU" sz="2400" dirty="0" smtClean="0">
                <a:latin typeface="Georgia" panose="02040502050405020303" pitchFamily="18" charset="0"/>
              </a:rPr>
              <a:t>С исследовательской  целью нами был </a:t>
            </a:r>
            <a:r>
              <a:rPr lang="ru-RU" sz="2400" dirty="0" err="1" smtClean="0">
                <a:latin typeface="Georgia" panose="02040502050405020303" pitchFamily="18" charset="0"/>
              </a:rPr>
              <a:t>разаработан</a:t>
            </a:r>
            <a:r>
              <a:rPr lang="ru-RU" sz="2400" dirty="0" smtClean="0">
                <a:latin typeface="Georgia" panose="02040502050405020303" pitchFamily="18" charset="0"/>
              </a:rPr>
              <a:t> Опросник</a:t>
            </a:r>
            <a:r>
              <a:rPr lang="ru-RU" sz="2400" dirty="0">
                <a:latin typeface="Georgia" panose="02040502050405020303" pitchFamily="18" charset="0"/>
              </a:rPr>
              <a:t>: </a:t>
            </a:r>
            <a:r>
              <a:rPr lang="en-US" sz="2400" b="1" dirty="0" smtClean="0">
                <a:latin typeface="Georgia" panose="02040502050405020303" pitchFamily="18" charset="0"/>
              </a:rPr>
              <a:t>“</a:t>
            </a:r>
            <a:r>
              <a:rPr lang="ru-RU" sz="2400" b="1" dirty="0">
                <a:latin typeface="Georgia" panose="02040502050405020303" pitchFamily="18" charset="0"/>
              </a:rPr>
              <a:t>Самооценка </a:t>
            </a:r>
            <a:r>
              <a:rPr lang="ru-RU" sz="2400" b="1" dirty="0" err="1">
                <a:latin typeface="Georgia" panose="02040502050405020303" pitchFamily="18" charset="0"/>
              </a:rPr>
              <a:t>моббинг</a:t>
            </a:r>
            <a:r>
              <a:rPr lang="ru-RU" sz="2400" b="1" dirty="0">
                <a:latin typeface="Georgia" panose="02040502050405020303" pitchFamily="18" charset="0"/>
              </a:rPr>
              <a:t>-процессов в студенческой среде</a:t>
            </a:r>
            <a:r>
              <a:rPr lang="en-US" sz="2400" b="1" dirty="0">
                <a:latin typeface="Georgia" panose="02040502050405020303" pitchFamily="18" charset="0"/>
              </a:rPr>
              <a:t>”</a:t>
            </a:r>
            <a:r>
              <a:rPr lang="ru-RU" sz="2400" b="1" dirty="0">
                <a:latin typeface="Georgia" panose="02040502050405020303" pitchFamily="18" charset="0"/>
              </a:rPr>
              <a:t> </a:t>
            </a:r>
            <a:r>
              <a:rPr lang="ru-RU" sz="2400" dirty="0" smtClean="0">
                <a:latin typeface="Georgia" panose="02040502050405020303" pitchFamily="18" charset="0"/>
              </a:rPr>
              <a:t>предназначенный </a:t>
            </a:r>
            <a:r>
              <a:rPr lang="ru-RU" sz="2400" dirty="0">
                <a:latin typeface="Georgia" panose="02040502050405020303" pitchFamily="18" charset="0"/>
              </a:rPr>
              <a:t>для диагностики различных аспектов межличностных отношений и изучения коммуникативных особенностей </a:t>
            </a:r>
            <a:r>
              <a:rPr lang="ru-RU" sz="2400" dirty="0" smtClean="0">
                <a:latin typeface="Georgia" panose="02040502050405020303" pitchFamily="18" charset="0"/>
              </a:rPr>
              <a:t>личности внутри студенческих групп. </a:t>
            </a:r>
            <a:r>
              <a:rPr lang="ru-RU" sz="2400" dirty="0">
                <a:latin typeface="Georgia" panose="02040502050405020303" pitchFamily="18" charset="0"/>
              </a:rPr>
              <a:t>Опросник </a:t>
            </a:r>
            <a:r>
              <a:rPr lang="ru-RU" sz="2400" dirty="0" smtClean="0">
                <a:latin typeface="Georgia" panose="02040502050405020303" pitchFamily="18" charset="0"/>
              </a:rPr>
              <a:t>позволяет провести анализ </a:t>
            </a:r>
            <a:r>
              <a:rPr lang="ru-RU" sz="2400" dirty="0" err="1" smtClean="0">
                <a:latin typeface="Georgia" panose="02040502050405020303" pitchFamily="18" charset="0"/>
              </a:rPr>
              <a:t>мобинг</a:t>
            </a:r>
            <a:r>
              <a:rPr lang="ru-RU" sz="2400" dirty="0" smtClean="0">
                <a:latin typeface="Georgia" panose="02040502050405020303" pitchFamily="18" charset="0"/>
              </a:rPr>
              <a:t>-поведения респондентов  по 3 шкалам: </a:t>
            </a:r>
            <a:endParaRPr lang="ru-RU" sz="2400" dirty="0">
              <a:latin typeface="Georgia" panose="02040502050405020303" pitchFamily="18" charset="0"/>
            </a:endParaRPr>
          </a:p>
          <a:p>
            <a:pPr>
              <a:buFont typeface="Arial" charset="0"/>
              <a:buAutoNum type="arabicParenR"/>
            </a:pP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Смешаный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>
                <a:latin typeface="Georgia" panose="02040502050405020303" pitchFamily="18" charset="0"/>
              </a:rPr>
              <a:t>моббинг </a:t>
            </a:r>
          </a:p>
          <a:p>
            <a:pPr>
              <a:buFont typeface="Arial" charset="0"/>
              <a:buAutoNum type="arabicParenR"/>
            </a:pPr>
            <a:r>
              <a:rPr lang="ru-RU" sz="2400" dirty="0" smtClean="0">
                <a:latin typeface="Georgia" panose="02040502050405020303" pitchFamily="18" charset="0"/>
              </a:rPr>
              <a:t> Латентный </a:t>
            </a:r>
            <a:r>
              <a:rPr lang="ru-RU" sz="2400" dirty="0">
                <a:latin typeface="Georgia" panose="02040502050405020303" pitchFamily="18" charset="0"/>
              </a:rPr>
              <a:t>моббинг </a:t>
            </a:r>
          </a:p>
          <a:p>
            <a:pPr>
              <a:buFont typeface="Arial" charset="0"/>
              <a:buAutoNum type="arabicParenR"/>
            </a:pPr>
            <a:r>
              <a:rPr lang="ru-RU" sz="2400" dirty="0" smtClean="0">
                <a:latin typeface="Georgia" panose="02040502050405020303" pitchFamily="18" charset="0"/>
              </a:rPr>
              <a:t> Латентный </a:t>
            </a:r>
            <a:r>
              <a:rPr lang="ru-RU" sz="2400" dirty="0">
                <a:latin typeface="Georgia" panose="02040502050405020303" pitchFamily="18" charset="0"/>
              </a:rPr>
              <a:t>моббинг со стороны </a:t>
            </a:r>
            <a:r>
              <a:rPr lang="ru-RU" sz="2400" dirty="0" smtClean="0">
                <a:latin typeface="Georgia" panose="02040502050405020303" pitchFamily="18" charset="0"/>
              </a:rPr>
              <a:t>преподавателей.</a:t>
            </a:r>
            <a:endParaRPr lang="ru-RU" sz="2400" dirty="0"/>
          </a:p>
        </p:txBody>
      </p:sp>
      <p:sp>
        <p:nvSpPr>
          <p:cNvPr id="5" name="Блок-схема: задержка 4"/>
          <p:cNvSpPr/>
          <p:nvPr/>
        </p:nvSpPr>
        <p:spPr>
          <a:xfrm>
            <a:off x="0" y="234017"/>
            <a:ext cx="10298430" cy="742950"/>
          </a:xfrm>
          <a:prstGeom prst="flowChartDelay">
            <a:avLst/>
          </a:prstGeom>
          <a:gradFill flip="none" rotWithShape="1">
            <a:gsLst>
              <a:gs pos="13000">
                <a:schemeClr val="accent1">
                  <a:lumMod val="67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atin typeface="Georgia" panose="02040502050405020303" pitchFamily="18" charset="0"/>
              </a:rPr>
              <a:t>Методы исследования – </a:t>
            </a:r>
            <a:br>
              <a:rPr lang="ru-RU" b="1" dirty="0" smtClean="0">
                <a:latin typeface="Georgia" panose="02040502050405020303" pitchFamily="18" charset="0"/>
              </a:rPr>
            </a:br>
            <a:r>
              <a:rPr lang="ru-RU" b="1" dirty="0" smtClean="0">
                <a:latin typeface="Georgia" panose="02040502050405020303" pitchFamily="18" charset="0"/>
              </a:rPr>
              <a:t>Опросник </a:t>
            </a:r>
            <a:r>
              <a:rPr lang="en-US" b="1" dirty="0" smtClean="0">
                <a:latin typeface="Georgia" panose="02040502050405020303" pitchFamily="18" charset="0"/>
              </a:rPr>
              <a:t>“</a:t>
            </a:r>
            <a:r>
              <a:rPr lang="ru-RU" b="1" dirty="0">
                <a:latin typeface="Georgia" panose="02040502050405020303" pitchFamily="18" charset="0"/>
              </a:rPr>
              <a:t>Самооценка </a:t>
            </a:r>
            <a:r>
              <a:rPr lang="ru-RU" b="1" dirty="0" err="1">
                <a:latin typeface="Georgia" panose="02040502050405020303" pitchFamily="18" charset="0"/>
              </a:rPr>
              <a:t>моббинг</a:t>
            </a:r>
            <a:r>
              <a:rPr lang="ru-RU" b="1" dirty="0">
                <a:latin typeface="Georgia" panose="02040502050405020303" pitchFamily="18" charset="0"/>
              </a:rPr>
              <a:t>-процессов в студенческой среде</a:t>
            </a:r>
            <a:r>
              <a:rPr lang="en-US" b="1" dirty="0" smtClean="0">
                <a:latin typeface="Georgia" panose="02040502050405020303" pitchFamily="18" charset="0"/>
              </a:rPr>
              <a:t>”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321040" y="976967"/>
            <a:ext cx="3383280" cy="567529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latin typeface="Georgia" panose="02040502050405020303" pitchFamily="18" charset="0"/>
              </a:rPr>
              <a:t>Выборку исследования составили </a:t>
            </a:r>
            <a:r>
              <a:rPr lang="ru-RU" sz="2400" b="1" dirty="0" smtClean="0">
                <a:latin typeface="Georgia" panose="02040502050405020303" pitchFamily="18" charset="0"/>
              </a:rPr>
              <a:t>260 </a:t>
            </a:r>
            <a:r>
              <a:rPr lang="ru-RU" sz="2000" b="1" dirty="0" smtClean="0">
                <a:latin typeface="Georgia" panose="02040502050405020303" pitchFamily="18" charset="0"/>
              </a:rPr>
              <a:t> чел.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из </a:t>
            </a:r>
            <a:r>
              <a:rPr lang="ru-RU" dirty="0">
                <a:latin typeface="Georgia" panose="02040502050405020303" pitchFamily="18" charset="0"/>
              </a:rPr>
              <a:t>них </a:t>
            </a:r>
            <a:endParaRPr lang="ru-RU" dirty="0" smtClean="0">
              <a:latin typeface="Georgia" panose="02040502050405020303" pitchFamily="18" charset="0"/>
            </a:endParaRPr>
          </a:p>
          <a:p>
            <a:r>
              <a:rPr lang="ru-RU" b="1" dirty="0" smtClean="0">
                <a:latin typeface="Georgia" panose="02040502050405020303" pitchFamily="18" charset="0"/>
              </a:rPr>
              <a:t>девушки </a:t>
            </a:r>
            <a:r>
              <a:rPr lang="ru-RU" b="1" dirty="0">
                <a:latin typeface="Georgia" panose="02040502050405020303" pitchFamily="18" charset="0"/>
              </a:rPr>
              <a:t>- </a:t>
            </a:r>
            <a:r>
              <a:rPr lang="ru-RU" b="1" dirty="0" smtClean="0">
                <a:latin typeface="Georgia" panose="02040502050405020303" pitchFamily="18" charset="0"/>
              </a:rPr>
              <a:t>196 </a:t>
            </a:r>
            <a:r>
              <a:rPr lang="ru-RU" b="1" dirty="0">
                <a:latin typeface="Georgia" panose="02040502050405020303" pitchFamily="18" charset="0"/>
              </a:rPr>
              <a:t>чел. </a:t>
            </a:r>
            <a:endParaRPr lang="ru-RU" b="1" dirty="0" smtClean="0">
              <a:latin typeface="Georgia" panose="02040502050405020303" pitchFamily="18" charset="0"/>
            </a:endParaRPr>
          </a:p>
          <a:p>
            <a:r>
              <a:rPr lang="ru-RU" b="1" dirty="0" smtClean="0">
                <a:latin typeface="Georgia" panose="02040502050405020303" pitchFamily="18" charset="0"/>
              </a:rPr>
              <a:t>юноши -64 </a:t>
            </a:r>
            <a:r>
              <a:rPr lang="ru-RU" b="1" dirty="0">
                <a:latin typeface="Georgia" panose="02040502050405020303" pitchFamily="18" charset="0"/>
              </a:rPr>
              <a:t>чел., </a:t>
            </a:r>
            <a:r>
              <a:rPr lang="ru-RU" dirty="0">
                <a:latin typeface="Georgia" panose="02040502050405020303" pitchFamily="18" charset="0"/>
              </a:rPr>
              <a:t>являющиеся студентами очной формы обучения Красноярского медицинского университета. </a:t>
            </a:r>
            <a:endParaRPr lang="ru-RU" dirty="0" smtClean="0">
              <a:latin typeface="Georgia" panose="02040502050405020303" pitchFamily="18" charset="0"/>
            </a:endParaRPr>
          </a:p>
          <a:p>
            <a:r>
              <a:rPr lang="ru-RU" b="1" dirty="0" smtClean="0">
                <a:latin typeface="Georgia" panose="02040502050405020303" pitchFamily="18" charset="0"/>
              </a:rPr>
              <a:t>72 чел.  - </a:t>
            </a:r>
            <a:r>
              <a:rPr lang="ru-RU" dirty="0" smtClean="0">
                <a:latin typeface="Georgia" panose="02040502050405020303" pitchFamily="18" charset="0"/>
              </a:rPr>
              <a:t>студенты </a:t>
            </a:r>
            <a:r>
              <a:rPr lang="ru-RU" dirty="0">
                <a:latin typeface="Georgia" panose="02040502050405020303" pitchFamily="18" charset="0"/>
              </a:rPr>
              <a:t>факультета 1 курса «Педиатрия» </a:t>
            </a:r>
            <a:endParaRPr lang="ru-RU" dirty="0" smtClean="0">
              <a:latin typeface="Georgia" panose="02040502050405020303" pitchFamily="18" charset="0"/>
            </a:endParaRPr>
          </a:p>
          <a:p>
            <a:r>
              <a:rPr lang="ru-RU" sz="2000" b="1" dirty="0" smtClean="0">
                <a:latin typeface="Georgia" panose="02040502050405020303" pitchFamily="18" charset="0"/>
              </a:rPr>
              <a:t>188 </a:t>
            </a:r>
            <a:r>
              <a:rPr lang="ru-RU" sz="2000" b="1" dirty="0">
                <a:latin typeface="Georgia" panose="02040502050405020303" pitchFamily="18" charset="0"/>
              </a:rPr>
              <a:t>чел. </a:t>
            </a:r>
            <a:r>
              <a:rPr lang="ru-RU" dirty="0" smtClean="0">
                <a:latin typeface="Georgia" panose="02040502050405020303" pitchFamily="18" charset="0"/>
              </a:rPr>
              <a:t>- студенты </a:t>
            </a:r>
            <a:r>
              <a:rPr lang="ru-RU" dirty="0">
                <a:latin typeface="Georgia" panose="02040502050405020303" pitchFamily="18" charset="0"/>
              </a:rPr>
              <a:t>2 курса специальности «Лечебное дело», возрастной диапазон, которых составил </a:t>
            </a:r>
            <a:r>
              <a:rPr lang="ru-RU" dirty="0" smtClean="0">
                <a:latin typeface="Georgia" panose="02040502050405020303" pitchFamily="18" charset="0"/>
              </a:rPr>
              <a:t/>
            </a:r>
            <a:br>
              <a:rPr lang="ru-RU" dirty="0" smtClean="0">
                <a:latin typeface="Georgia" panose="02040502050405020303" pitchFamily="18" charset="0"/>
              </a:rPr>
            </a:br>
            <a:r>
              <a:rPr lang="ru-RU" sz="2000" b="1" dirty="0" smtClean="0">
                <a:latin typeface="Georgia" panose="02040502050405020303" pitchFamily="18" charset="0"/>
              </a:rPr>
              <a:t>от </a:t>
            </a:r>
            <a:r>
              <a:rPr lang="ru-RU" sz="2000" b="1" dirty="0">
                <a:latin typeface="Georgia" panose="02040502050405020303" pitchFamily="18" charset="0"/>
              </a:rPr>
              <a:t>17 до 20 лет.</a:t>
            </a:r>
          </a:p>
        </p:txBody>
      </p:sp>
    </p:spTree>
    <p:extLst>
      <p:ext uri="{BB962C8B-B14F-4D97-AF65-F5344CB8AC3E}">
        <p14:creationId xmlns:p14="http://schemas.microsoft.com/office/powerpoint/2010/main" val="46197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mph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4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3" presetClass="emph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4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3" presetClass="emph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4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" presetID="3" presetClass="emph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4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28143" y="5261058"/>
            <a:ext cx="1463857" cy="1807008"/>
          </a:xfrm>
          <a:prstGeom prst="rect">
            <a:avLst/>
          </a:prstGeom>
        </p:spPr>
      </p:pic>
      <p:pic>
        <p:nvPicPr>
          <p:cNvPr id="6" name="Picture 2" descr="C:\Users\Pedagog\Downloads\pXYUsklR3rE.jpg"/>
          <p:cNvPicPr>
            <a:picLocks noChangeAspect="1" noChangeArrowheads="1"/>
          </p:cNvPicPr>
          <p:nvPr/>
        </p:nvPicPr>
        <p:blipFill rotWithShape="1">
          <a:blip r:embed="rId3" cstate="print"/>
          <a:srcRect r="547" b="33519"/>
          <a:stretch/>
        </p:blipFill>
        <p:spPr bwMode="auto">
          <a:xfrm>
            <a:off x="1084349" y="687754"/>
            <a:ext cx="9728635" cy="6170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Блок-схема: задержка 4"/>
          <p:cNvSpPr/>
          <p:nvPr/>
        </p:nvSpPr>
        <p:spPr>
          <a:xfrm>
            <a:off x="0" y="234017"/>
            <a:ext cx="10298430" cy="742950"/>
          </a:xfrm>
          <a:prstGeom prst="flowChartDelay">
            <a:avLst/>
          </a:prstGeom>
          <a:gradFill flip="none" rotWithShape="1">
            <a:gsLst>
              <a:gs pos="13000">
                <a:schemeClr val="accent1">
                  <a:lumMod val="67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latin typeface="Georgia" panose="02040502050405020303" pitchFamily="18" charset="0"/>
              </a:rPr>
              <a:t>Методы исследования – </a:t>
            </a:r>
            <a:br>
              <a:rPr lang="ru-RU" b="1" i="1" dirty="0" smtClean="0">
                <a:latin typeface="Georgia" panose="02040502050405020303" pitchFamily="18" charset="0"/>
              </a:rPr>
            </a:br>
            <a:r>
              <a:rPr lang="ru-RU" b="1" i="1" dirty="0" smtClean="0">
                <a:latin typeface="Georgia" panose="02040502050405020303" pitchFamily="18" charset="0"/>
              </a:rPr>
              <a:t>Опросник </a:t>
            </a:r>
            <a:r>
              <a:rPr lang="en-US" b="1" i="1" dirty="0" smtClean="0">
                <a:latin typeface="Georgia" panose="02040502050405020303" pitchFamily="18" charset="0"/>
              </a:rPr>
              <a:t>“</a:t>
            </a:r>
            <a:r>
              <a:rPr lang="ru-RU" b="1" i="1" dirty="0">
                <a:latin typeface="Georgia" panose="02040502050405020303" pitchFamily="18" charset="0"/>
              </a:rPr>
              <a:t>Самооценка </a:t>
            </a:r>
            <a:r>
              <a:rPr lang="ru-RU" b="1" i="1" dirty="0" err="1">
                <a:latin typeface="Georgia" panose="02040502050405020303" pitchFamily="18" charset="0"/>
              </a:rPr>
              <a:t>моббинг</a:t>
            </a:r>
            <a:r>
              <a:rPr lang="ru-RU" b="1" i="1" dirty="0">
                <a:latin typeface="Georgia" panose="02040502050405020303" pitchFamily="18" charset="0"/>
              </a:rPr>
              <a:t>-процессов в студенческой среде</a:t>
            </a:r>
            <a:r>
              <a:rPr lang="en-US" b="1" i="1" dirty="0" smtClean="0">
                <a:latin typeface="Georgia" panose="02040502050405020303" pitchFamily="18" charset="0"/>
              </a:rPr>
              <a:t>”</a:t>
            </a:r>
            <a:endParaRPr lang="ru-RU" b="1" i="1" dirty="0">
              <a:latin typeface="Georgia" panose="02040502050405020303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60124" y="569465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hlinkClick r:id="rId4" action="ppaction://hlinkpres?slideindex=1&amp;slidetitle="/>
              </a:rPr>
              <a:t>https://docs.google.com/forms/d/e/1FAIpQLSe4p_4nswGZ3_q_TFAAegs0RH-5AbEjSp7olNc-bx3C-ZfRMA/viewform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720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9613" y="1048987"/>
            <a:ext cx="3697892" cy="5721928"/>
          </a:xfrm>
          <a:prstGeom prst="rect">
            <a:avLst/>
          </a:prstGeom>
        </p:spPr>
      </p:pic>
      <p:sp>
        <p:nvSpPr>
          <p:cNvPr id="5" name="Блок-схема: задержка 4"/>
          <p:cNvSpPr/>
          <p:nvPr/>
        </p:nvSpPr>
        <p:spPr>
          <a:xfrm>
            <a:off x="0" y="234017"/>
            <a:ext cx="10298430" cy="742950"/>
          </a:xfrm>
          <a:prstGeom prst="flowChartDelay">
            <a:avLst/>
          </a:prstGeom>
          <a:gradFill flip="none" rotWithShape="1">
            <a:gsLst>
              <a:gs pos="13000">
                <a:schemeClr val="accent1">
                  <a:lumMod val="67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latin typeface="Georgia" panose="02040502050405020303" pitchFamily="18" charset="0"/>
              </a:rPr>
              <a:t>Методы исследования – </a:t>
            </a:r>
            <a:br>
              <a:rPr lang="ru-RU" b="1" i="1" dirty="0" smtClean="0">
                <a:latin typeface="Georgia" panose="02040502050405020303" pitchFamily="18" charset="0"/>
              </a:rPr>
            </a:br>
            <a:r>
              <a:rPr lang="ru-RU" b="1" i="1" dirty="0" smtClean="0">
                <a:latin typeface="Georgia" panose="02040502050405020303" pitchFamily="18" charset="0"/>
              </a:rPr>
              <a:t>Опросник </a:t>
            </a:r>
            <a:r>
              <a:rPr lang="en-US" b="1" i="1" dirty="0" smtClean="0">
                <a:latin typeface="Georgia" panose="02040502050405020303" pitchFamily="18" charset="0"/>
              </a:rPr>
              <a:t>“</a:t>
            </a:r>
            <a:r>
              <a:rPr lang="ru-RU" b="1" i="1" dirty="0">
                <a:latin typeface="Georgia" panose="02040502050405020303" pitchFamily="18" charset="0"/>
              </a:rPr>
              <a:t>Самооценка </a:t>
            </a:r>
            <a:r>
              <a:rPr lang="ru-RU" b="1" i="1" dirty="0" err="1">
                <a:latin typeface="Georgia" panose="02040502050405020303" pitchFamily="18" charset="0"/>
              </a:rPr>
              <a:t>моббинг</a:t>
            </a:r>
            <a:r>
              <a:rPr lang="ru-RU" b="1" i="1" dirty="0">
                <a:latin typeface="Georgia" panose="02040502050405020303" pitchFamily="18" charset="0"/>
              </a:rPr>
              <a:t>-процессов в студенческой среде</a:t>
            </a:r>
            <a:r>
              <a:rPr lang="en-US" b="1" i="1" dirty="0" smtClean="0">
                <a:latin typeface="Georgia" panose="02040502050405020303" pitchFamily="18" charset="0"/>
              </a:rPr>
              <a:t>”</a:t>
            </a:r>
            <a:endParaRPr lang="ru-RU" b="1" i="1" dirty="0">
              <a:latin typeface="Georgia" panose="02040502050405020303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68221" y="1993512"/>
            <a:ext cx="191984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hlinkClick r:id="rId3" action="ppaction://hlinkpres?slideindex=1&amp;slidetitle="/>
              </a:rPr>
              <a:t>https://docs.google.com/forms/d/e/1FAIpQLSe4p_4nswGZ3_q_TFAAegs0RH-5AbEjSp7olNc-bx3C-ZfRMA/viewform</a:t>
            </a:r>
            <a:endParaRPr lang="ru-RU" sz="10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505" y="1048987"/>
            <a:ext cx="3706156" cy="56902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1013" y="1048987"/>
            <a:ext cx="3779404" cy="569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0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задержка 4"/>
          <p:cNvSpPr/>
          <p:nvPr/>
        </p:nvSpPr>
        <p:spPr>
          <a:xfrm>
            <a:off x="0" y="234017"/>
            <a:ext cx="10298430" cy="742950"/>
          </a:xfrm>
          <a:prstGeom prst="flowChartDelay">
            <a:avLst/>
          </a:prstGeom>
          <a:gradFill flip="none" rotWithShape="1">
            <a:gsLst>
              <a:gs pos="13000">
                <a:schemeClr val="accent1">
                  <a:lumMod val="67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latin typeface="Georgia" panose="02040502050405020303" pitchFamily="18" charset="0"/>
              </a:rPr>
              <a:t>Методы исследования – </a:t>
            </a:r>
            <a:br>
              <a:rPr lang="ru-RU" b="1" i="1" dirty="0" smtClean="0">
                <a:latin typeface="Georgia" panose="02040502050405020303" pitchFamily="18" charset="0"/>
              </a:rPr>
            </a:br>
            <a:r>
              <a:rPr lang="ru-RU" b="1" i="1" dirty="0" smtClean="0">
                <a:latin typeface="Georgia" panose="02040502050405020303" pitchFamily="18" charset="0"/>
              </a:rPr>
              <a:t>Опросник </a:t>
            </a:r>
            <a:r>
              <a:rPr lang="en-US" b="1" i="1" dirty="0" smtClean="0">
                <a:latin typeface="Georgia" panose="02040502050405020303" pitchFamily="18" charset="0"/>
              </a:rPr>
              <a:t>“</a:t>
            </a:r>
            <a:r>
              <a:rPr lang="ru-RU" b="1" i="1" dirty="0">
                <a:latin typeface="Georgia" panose="02040502050405020303" pitchFamily="18" charset="0"/>
              </a:rPr>
              <a:t>Самооценка </a:t>
            </a:r>
            <a:r>
              <a:rPr lang="ru-RU" b="1" i="1" dirty="0" err="1">
                <a:latin typeface="Georgia" panose="02040502050405020303" pitchFamily="18" charset="0"/>
              </a:rPr>
              <a:t>моббинг</a:t>
            </a:r>
            <a:r>
              <a:rPr lang="ru-RU" b="1" i="1" dirty="0">
                <a:latin typeface="Georgia" panose="02040502050405020303" pitchFamily="18" charset="0"/>
              </a:rPr>
              <a:t>-процессов в студенческой среде</a:t>
            </a:r>
            <a:r>
              <a:rPr lang="en-US" b="1" i="1" dirty="0" smtClean="0">
                <a:latin typeface="Georgia" panose="02040502050405020303" pitchFamily="18" charset="0"/>
              </a:rPr>
              <a:t>”</a:t>
            </a:r>
            <a:endParaRPr lang="ru-RU" b="1" i="1" dirty="0">
              <a:latin typeface="Georgia" panose="02040502050405020303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28626" y="5959870"/>
            <a:ext cx="26256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hlinkClick r:id="rId2" action="ppaction://hlinkpres?slideindex=1&amp;slidetitle="/>
              </a:rPr>
              <a:t>https://docs.google.com/forms/d/e/1FAIpQLSe4p_4nswGZ3_q_TFAAegs0RH-5AbEjSp7olNc-bx3C-ZfRMA/viewform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5943" y="1260887"/>
            <a:ext cx="532859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Цитата из опросника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sz="1400" dirty="0" smtClean="0"/>
              <a:t>…2. Случались (случаются) ли насмешки в ваш адрес по поводу ИНТЕЛЛЕКТУАЛЬНЫХ способностей со стороны </a:t>
            </a:r>
            <a:r>
              <a:rPr lang="ru-RU" sz="1400" dirty="0" err="1" smtClean="0"/>
              <a:t>одногруппников</a:t>
            </a:r>
            <a:r>
              <a:rPr lang="ru-RU" sz="1400" dirty="0" smtClean="0"/>
              <a:t>?</a:t>
            </a:r>
          </a:p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4. Были ли ситуации когда вас преднамеренно игнорировали </a:t>
            </a:r>
            <a:r>
              <a:rPr lang="ru-RU" sz="1400" dirty="0" err="1" smtClean="0"/>
              <a:t>одногруппники</a:t>
            </a:r>
            <a:r>
              <a:rPr lang="ru-RU" sz="1400" dirty="0" smtClean="0"/>
              <a:t>,, однокурсники?</a:t>
            </a:r>
          </a:p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5. Вынуждали ли вас,(</a:t>
            </a:r>
            <a:r>
              <a:rPr lang="ru-RU" sz="1400" dirty="0" err="1" smtClean="0"/>
              <a:t>одногруппники</a:t>
            </a:r>
            <a:r>
              <a:rPr lang="ru-RU" sz="1400" dirty="0" smtClean="0"/>
              <a:t>, однокурсники) делать ту работу, которую вы не должны делать?</a:t>
            </a:r>
          </a:p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6. Ощущали ли вы преднамеренную ИНФОРМАЦИОННУЮ изоляцию со стороны </a:t>
            </a:r>
            <a:r>
              <a:rPr lang="ru-RU" sz="1400" dirty="0" err="1" smtClean="0"/>
              <a:t>одногруппников</a:t>
            </a:r>
            <a:r>
              <a:rPr lang="ru-RU" sz="1400" dirty="0" smtClean="0"/>
              <a:t>?</a:t>
            </a:r>
          </a:p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7. Провоцировали (провоцируют) ли вас на конфликт </a:t>
            </a:r>
            <a:r>
              <a:rPr lang="ru-RU" sz="1400" dirty="0" err="1" smtClean="0"/>
              <a:t>одногруппники</a:t>
            </a:r>
            <a:r>
              <a:rPr lang="ru-RU" sz="1400" dirty="0" smtClean="0"/>
              <a:t>?</a:t>
            </a:r>
          </a:p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8. Становились ли вы объектом спонтанного гнева (крика, ярости) со стороны </a:t>
            </a:r>
            <a:r>
              <a:rPr lang="ru-RU" sz="1400" dirty="0" err="1" smtClean="0"/>
              <a:t>одногруппников</a:t>
            </a:r>
            <a:r>
              <a:rPr lang="ru-RU" sz="1400" dirty="0" smtClean="0"/>
              <a:t>?...</a:t>
            </a:r>
            <a:br>
              <a:rPr lang="ru-RU" sz="1400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64135" y="1397330"/>
            <a:ext cx="448491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…18. Ощущали ли вы лично преднамеренный чрезмерный мониторинг вашей работы со стороны преподавателей?</a:t>
            </a:r>
          </a:p>
          <a:p>
            <a:endParaRPr lang="ru-RU" sz="1400" dirty="0"/>
          </a:p>
          <a:p>
            <a:r>
              <a:rPr lang="ru-RU" sz="1400" dirty="0"/>
              <a:t>19. Игнорировали ли ваши требования того, на что имеете полное право преподаватели (например, выйти по важной причине или пересесть)?</a:t>
            </a:r>
          </a:p>
          <a:p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21. Случались (случаются) ли ситуации когда вас преднамеренно игнорировали преподаватели?</a:t>
            </a:r>
          </a:p>
          <a:p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22. Заставляли ли вас, делать ту работу, которую вы не должны делать преподаватели (без какой-либо моральной компенсации)?</a:t>
            </a:r>
          </a:p>
          <a:p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24. Подвергались ли вы лично НЕКОНСТРУКТИВНОЙ критике со стороны преподавателей?...</a:t>
            </a:r>
          </a:p>
          <a:p>
            <a:r>
              <a:rPr lang="ru-RU" sz="1400" dirty="0"/>
              <a:t/>
            </a:r>
            <a:br>
              <a:rPr lang="ru-RU" sz="1400" dirty="0"/>
            </a:br>
            <a:r>
              <a:rPr lang="ru-RU" sz="1400" b="1" dirty="0"/>
              <a:t>26. Были (находитесь сейчас) ли вы лично в роли </a:t>
            </a:r>
            <a:r>
              <a:rPr lang="ru-RU" sz="1400" b="1" dirty="0" err="1"/>
              <a:t>моббера</a:t>
            </a:r>
            <a:r>
              <a:rPr lang="ru-RU" sz="1400" b="1" dirty="0"/>
              <a:t>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289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6">
            <a:extLst>
              <a:ext uri="{FF2B5EF4-FFF2-40B4-BE49-F238E27FC236}">
                <a16:creationId xmlns:a16="http://schemas.microsoft.com/office/drawing/2014/main" xmlns="" id="{8080389F-A44A-49D9-BC07-A8147CD32B61}"/>
              </a:ext>
            </a:extLst>
          </p:cNvPr>
          <p:cNvSpPr/>
          <p:nvPr/>
        </p:nvSpPr>
        <p:spPr>
          <a:xfrm>
            <a:off x="9292590" y="416896"/>
            <a:ext cx="2820860" cy="5480983"/>
          </a:xfrm>
          <a:prstGeom prst="roundRect">
            <a:avLst/>
          </a:prstGeom>
          <a:solidFill>
            <a:schemeClr val="accent1">
              <a:lumMod val="60000"/>
              <a:lumOff val="4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Базовые</a:t>
            </a:r>
            <a:br>
              <a:rPr lang="ru-RU" sz="2400" dirty="0" smtClean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Результаты </a:t>
            </a:r>
            <a: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опросника </a:t>
            </a: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“</a:t>
            </a:r>
            <a: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</a:rPr>
              <a:t>Самооценка </a:t>
            </a:r>
            <a:r>
              <a:rPr lang="ru-RU" sz="2400" dirty="0" err="1">
                <a:solidFill>
                  <a:schemeClr val="tx1"/>
                </a:solidFill>
                <a:latin typeface="Georgia" panose="02040502050405020303" pitchFamily="18" charset="0"/>
              </a:rPr>
              <a:t>моббинг</a:t>
            </a:r>
            <a: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</a:rPr>
              <a:t>-процессов в студенческой среде</a:t>
            </a: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”</a:t>
            </a:r>
            <a:r>
              <a:rPr lang="ru-RU" sz="2400" dirty="0" smtClean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показывает, </a:t>
            </a:r>
            <a:r>
              <a:rPr lang="ru-RU" sz="2000" b="1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наличие у студентов младших курсов </a:t>
            </a:r>
            <a:r>
              <a:rPr lang="ru-RU" sz="2000" b="1" dirty="0" smtClean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показателя </a:t>
            </a:r>
            <a:r>
              <a:rPr lang="ru-RU" sz="2000" b="1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моббинга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Блок-схема: задержка 6"/>
          <p:cNvSpPr/>
          <p:nvPr/>
        </p:nvSpPr>
        <p:spPr>
          <a:xfrm>
            <a:off x="0" y="234017"/>
            <a:ext cx="10298430" cy="644358"/>
          </a:xfrm>
          <a:prstGeom prst="flowChartDelay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latin typeface="Georgia" panose="02040502050405020303" pitchFamily="18" charset="0"/>
              </a:rPr>
              <a:t>Методы исследования – </a:t>
            </a:r>
            <a:r>
              <a:rPr lang="ru-RU" b="1" dirty="0" smtClean="0">
                <a:latin typeface="Georgia" panose="02040502050405020303" pitchFamily="18" charset="0"/>
              </a:rPr>
              <a:t/>
            </a:r>
            <a:br>
              <a:rPr lang="ru-RU" b="1" dirty="0" smtClean="0">
                <a:latin typeface="Georgia" panose="02040502050405020303" pitchFamily="18" charset="0"/>
              </a:rPr>
            </a:br>
            <a:r>
              <a:rPr lang="ru-RU" b="1" i="1" dirty="0" smtClean="0">
                <a:latin typeface="Georgia" panose="02040502050405020303" pitchFamily="18" charset="0"/>
              </a:rPr>
              <a:t>Опросник </a:t>
            </a:r>
            <a:r>
              <a:rPr lang="en-US" b="1" i="1" dirty="0" smtClean="0">
                <a:latin typeface="Georgia" panose="02040502050405020303" pitchFamily="18" charset="0"/>
              </a:rPr>
              <a:t>“</a:t>
            </a:r>
            <a:r>
              <a:rPr lang="ru-RU" b="1" i="1" dirty="0">
                <a:latin typeface="Georgia" panose="02040502050405020303" pitchFamily="18" charset="0"/>
              </a:rPr>
              <a:t>Самооценка </a:t>
            </a:r>
            <a:r>
              <a:rPr lang="ru-RU" b="1" i="1" dirty="0" err="1">
                <a:latin typeface="Georgia" panose="02040502050405020303" pitchFamily="18" charset="0"/>
              </a:rPr>
              <a:t>моббинг</a:t>
            </a:r>
            <a:r>
              <a:rPr lang="ru-RU" b="1" i="1" dirty="0">
                <a:latin typeface="Georgia" panose="02040502050405020303" pitchFamily="18" charset="0"/>
              </a:rPr>
              <a:t>-процессов в студенческой </a:t>
            </a:r>
            <a:r>
              <a:rPr lang="ru-RU" b="1" i="1" dirty="0" smtClean="0">
                <a:latin typeface="Georgia" panose="02040502050405020303" pitchFamily="18" charset="0"/>
              </a:rPr>
              <a:t>сред</a:t>
            </a:r>
            <a:r>
              <a:rPr lang="en-US" b="1" i="1" dirty="0" smtClean="0">
                <a:latin typeface="Georgia" panose="02040502050405020303" pitchFamily="18" charset="0"/>
              </a:rPr>
              <a:t>”</a:t>
            </a:r>
            <a:endParaRPr lang="ru-RU" b="1" i="1" dirty="0">
              <a:latin typeface="Georgia" panose="02040502050405020303" pitchFamily="18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048939"/>
              </p:ext>
            </p:extLst>
          </p:nvPr>
        </p:nvGraphicFramePr>
        <p:xfrm>
          <a:off x="4903470" y="1378557"/>
          <a:ext cx="4389120" cy="5052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7718257" y="5956526"/>
            <a:ext cx="4248953" cy="674370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718257" y="5987475"/>
            <a:ext cx="4300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Допускали (-</a:t>
            </a:r>
            <a:r>
              <a:rPr lang="ru-RU" sz="1600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ете</a:t>
            </a: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) 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ли вы для себя </a:t>
            </a:r>
            <a:r>
              <a:rPr lang="ru-RU" sz="16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псих.позицию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«Я-</a:t>
            </a:r>
            <a:r>
              <a:rPr lang="ru-RU" sz="1600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Моббер</a:t>
            </a: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» в группе?</a:t>
            </a:r>
            <a:endParaRPr lang="ru-RU" sz="16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5847453"/>
              </p:ext>
            </p:extLst>
          </p:nvPr>
        </p:nvGraphicFramePr>
        <p:xfrm>
          <a:off x="148590" y="1378557"/>
          <a:ext cx="5132070" cy="4930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0431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</p:bld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5928</TotalTime>
  <Words>2534</Words>
  <Application>Microsoft Office PowerPoint</Application>
  <PresentationFormat>Широкоэкранный</PresentationFormat>
  <Paragraphs>365</Paragraphs>
  <Slides>36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5" baseType="lpstr">
      <vt:lpstr>Arial</vt:lpstr>
      <vt:lpstr>Calibri</vt:lpstr>
      <vt:lpstr>Georgia</vt:lpstr>
      <vt:lpstr>Times New Roman</vt:lpstr>
      <vt:lpstr>Trebuchet MS</vt:lpstr>
      <vt:lpstr>Wingdings</vt:lpstr>
      <vt:lpstr>Wingdings 3</vt:lpstr>
      <vt:lpstr>Грань</vt:lpstr>
      <vt:lpstr>Worksheet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Наташа</cp:lastModifiedBy>
  <cp:revision>429</cp:revision>
  <dcterms:created xsi:type="dcterms:W3CDTF">2018-11-08T18:12:07Z</dcterms:created>
  <dcterms:modified xsi:type="dcterms:W3CDTF">2021-02-04T06:34:57Z</dcterms:modified>
</cp:coreProperties>
</file>