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76" r:id="rId11"/>
    <p:sldId id="280" r:id="rId12"/>
    <p:sldId id="278" r:id="rId13"/>
    <p:sldId id="281" r:id="rId14"/>
    <p:sldId id="268" r:id="rId15"/>
    <p:sldId id="279" r:id="rId16"/>
    <p:sldId id="273" r:id="rId17"/>
    <p:sldId id="274" r:id="rId18"/>
    <p:sldId id="266" r:id="rId19"/>
    <p:sldId id="267" r:id="rId20"/>
    <p:sldId id="277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7DFE-F97A-4FEC-93F2-32AD63AA185F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5F46A-9724-47EA-8085-D5A70CEBFB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3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F46A-9724-47EA-8085-D5A70CEBFBC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6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принципы профилактики стоматологических заболеваний у взрослого населения.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sz="1400" dirty="0"/>
              <a:t>Выполнил ординатор </a:t>
            </a:r>
          </a:p>
          <a:p>
            <a:pPr algn="r"/>
            <a:r>
              <a:rPr lang="ru-RU" sz="1400" dirty="0"/>
              <a:t>кафедры стоматологии ИПО</a:t>
            </a:r>
          </a:p>
          <a:p>
            <a:pPr algn="r"/>
            <a:r>
              <a:rPr lang="ru-RU" sz="1400" dirty="0"/>
              <a:t>по специальности «стоматология терапевтическая»</a:t>
            </a:r>
          </a:p>
          <a:p>
            <a:pPr algn="r"/>
            <a:r>
              <a:rPr lang="ru-RU" sz="1400" dirty="0"/>
              <a:t>Баранова Софья Олеговна</a:t>
            </a:r>
          </a:p>
          <a:p>
            <a:pPr algn="r"/>
            <a:r>
              <a:rPr lang="ru-RU" sz="1400" dirty="0"/>
              <a:t>рецензент к.м.н., доцент </a:t>
            </a:r>
            <a:r>
              <a:rPr lang="ru-RU" sz="1400" dirty="0" err="1"/>
              <a:t>Овчинникова</a:t>
            </a:r>
            <a:r>
              <a:rPr lang="ru-RU" sz="1400" dirty="0"/>
              <a:t> Светлана Анатольевна</a:t>
            </a:r>
          </a:p>
          <a:p>
            <a:pPr algn="ctr"/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/>
              <a:t>Войно-Ясенецкого</a:t>
            </a:r>
            <a:r>
              <a:rPr lang="ru-RU" dirty="0"/>
              <a:t>» </a:t>
            </a:r>
            <a:br>
              <a:rPr lang="ru-RU" dirty="0"/>
            </a:br>
            <a:r>
              <a:rPr lang="ru-RU" dirty="0"/>
              <a:t>Министерства здравоохранения Российской Федерации</a:t>
            </a:r>
            <a:br>
              <a:rPr lang="ru-RU" dirty="0"/>
            </a:br>
            <a:r>
              <a:rPr lang="ru-RU" dirty="0"/>
              <a:t>Кафедра стоматологии ИПО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309320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Красноярск, 2022</a:t>
            </a:r>
          </a:p>
        </p:txBody>
      </p:sp>
    </p:spTree>
    <p:extLst>
      <p:ext uri="{BB962C8B-B14F-4D97-AF65-F5344CB8AC3E}">
        <p14:creationId xmlns:p14="http://schemas.microsoft.com/office/powerpoint/2010/main" val="271330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19256" cy="70182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чистки зубов: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3376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- чистят зубы при разомкнутых челюстях;</a:t>
            </a:r>
          </a:p>
          <a:p>
            <a:r>
              <a:rPr lang="ru-RU" dirty="0"/>
              <a:t>- сначала чистят зубы верхней челюсти, располагая щетку под углом 45 градусов к поверхности зуба. На каждом участке, состоящем из 2-3 зубов, делают по 10 движений в направлении от десны к режущему краю зуба;</a:t>
            </a:r>
          </a:p>
          <a:p>
            <a:r>
              <a:rPr lang="ru-RU" dirty="0"/>
              <a:t>- начинают чистку с задней поверхности зубов (при чистке задней поверхности передних зубов щетка ставится перпендикулярно режущим краям, и совершаются движения вперед); затем чистят жевательную поверхность коренных зубов;</a:t>
            </a:r>
          </a:p>
          <a:p>
            <a:r>
              <a:rPr lang="ru-RU" dirty="0"/>
              <a:t>- в том же порядке чистят зубы нижней челюсти;</a:t>
            </a:r>
          </a:p>
          <a:p>
            <a:r>
              <a:rPr lang="ru-RU" dirty="0"/>
              <a:t>- завершают чистку массажем десен - при сомкнутых зубах щеткой выполняют круговые движения, захватывая зубы и десны. </a:t>
            </a:r>
            <a:endParaRPr lang="ru-RU" dirty="0" smtClean="0"/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Чистить </a:t>
            </a:r>
            <a:r>
              <a:rPr lang="ru-RU" dirty="0"/>
              <a:t>зубы надо 2 раза в день: утром (после завтрака) и вечером, так как во время сна защитные свойства слюны снижаются. Предпочтение стоит отдавать зубным щеткам из искусственной щетины (нейлона) средней или мягкой жесткости, которые значительно </a:t>
            </a:r>
            <a:r>
              <a:rPr lang="ru-RU" dirty="0" err="1"/>
              <a:t>гигиеничнее</a:t>
            </a:r>
            <a:r>
              <a:rPr lang="ru-RU" dirty="0"/>
              <a:t> щеток из натуральной щетины.</a:t>
            </a:r>
          </a:p>
        </p:txBody>
      </p:sp>
    </p:spTree>
    <p:extLst>
      <p:ext uri="{BB962C8B-B14F-4D97-AF65-F5344CB8AC3E}">
        <p14:creationId xmlns:p14="http://schemas.microsoft.com/office/powerpoint/2010/main" val="228212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47248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Средства гигиены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59"/>
            <a:ext cx="8928992" cy="451460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В настоящее время средства гигиены полости рта представлены довольно широко: различные виды зубных щеток и паст, порошки, эликсиры, зубные нити, зубочистки, гели, пастилки, жевательные резинки, драже, гигиенические таблетки.</a:t>
            </a:r>
          </a:p>
          <a:p>
            <a:endParaRPr lang="ru-RU" dirty="0"/>
          </a:p>
          <a:p>
            <a:r>
              <a:rPr lang="ru-RU" b="1" dirty="0" smtClean="0"/>
              <a:t>Зубные </a:t>
            </a:r>
            <a:r>
              <a:rPr lang="ru-RU" b="1" dirty="0"/>
              <a:t>щетки. </a:t>
            </a:r>
            <a:endParaRPr lang="ru-RU" b="1" dirty="0" smtClean="0"/>
          </a:p>
          <a:p>
            <a:r>
              <a:rPr lang="ru-RU" dirty="0" smtClean="0"/>
              <a:t>Предпочтение </a:t>
            </a:r>
            <a:r>
              <a:rPr lang="ru-RU" dirty="0"/>
              <a:t>следует отдавать зубным щеткам с искусственной щетиной. Это объясняется тем, что синтетическое волокно, используемое для рабочей части щетки может быть заданной жесткости, упругости, концы его закруглены и не травмируют слизистую оболочку десны. Они в меньшей мере, чем щетки с натуральной щетиной, подвергаются микробному загрязнению.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     Размер зубной щетки необходимо подбирать для каждого индивидуально: рабочая часть не должна превышать размера 2-3 диаметров коронок зубов, что позволит вычистить труднодоступные участки полости рта. </a:t>
            </a:r>
            <a:r>
              <a:rPr lang="ru-RU" dirty="0" smtClean="0"/>
              <a:t>Менять </a:t>
            </a:r>
            <a:r>
              <a:rPr lang="ru-RU" dirty="0"/>
              <a:t>зубную щетку следует каждые 2-2,5 месяца, хранить чисто вымытой, в стакане, рабочей частью вверх.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97" r="-2522"/>
          <a:stretch/>
        </p:blipFill>
        <p:spPr bwMode="auto">
          <a:xfrm>
            <a:off x="2338584" y="5549645"/>
            <a:ext cx="4686272" cy="126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37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9256" cy="701824"/>
          </a:xfrm>
        </p:spPr>
        <p:txBody>
          <a:bodyPr/>
          <a:lstStyle/>
          <a:p>
            <a:r>
              <a:rPr lang="ru-RU" dirty="0" smtClean="0"/>
              <a:t>Средства гигиены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Зубные </a:t>
            </a:r>
            <a:r>
              <a:rPr lang="ru-RU" dirty="0"/>
              <a:t>пасты являются основным и наиболее распространенным средством ухода за полостью рта.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сегодняшний день научно обоснована и доказана роль фтора в профилактике стоматологических заболеваний, поэтому предпочтение следует отдавать </a:t>
            </a:r>
            <a:r>
              <a:rPr lang="ru-RU" dirty="0" err="1"/>
              <a:t>фторосодержащим</a:t>
            </a:r>
            <a:r>
              <a:rPr lang="ru-RU" dirty="0"/>
              <a:t> зубным пастам. </a:t>
            </a:r>
          </a:p>
          <a:p>
            <a:r>
              <a:rPr lang="ru-RU" dirty="0"/>
              <a:t>П</a:t>
            </a:r>
            <a:r>
              <a:rPr lang="ru-RU" dirty="0" smtClean="0"/>
              <a:t>асты </a:t>
            </a:r>
            <a:r>
              <a:rPr lang="ru-RU" dirty="0"/>
              <a:t>обычно состоят из абразивного наполнителя, связующего компонента, поверхностно-активных веществ, антисептика и отдушки. Кроме того, в пасту можно ввести лечебно-профилактические добавки. В зависимости от того, введены подобные добавки или нет, пасты разделяют на лечебно-профилактические и гигиенические.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Гигиенические </a:t>
            </a:r>
            <a:r>
              <a:rPr lang="ru-RU" dirty="0"/>
              <a:t>зубные пасты оказывают только очищающее и освежающее действие и в настоящее время применяются мало.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Лечебно-профилактические </a:t>
            </a:r>
            <a:r>
              <a:rPr lang="ru-RU" dirty="0"/>
              <a:t>зубные пасты кроме известных компонентов содержат биологически активные добавки: витамины, экстракты и настои лекарственных растений, соли, микроэлементы, ферменты. Такие пасты предназначены как для повседневного ухода за полостью рта с профилактической целью, так и для целенаправленной профилактики кариеса зубов, заболеваний пародонта.</a:t>
            </a:r>
          </a:p>
        </p:txBody>
      </p:sp>
    </p:spTree>
    <p:extLst>
      <p:ext uri="{BB962C8B-B14F-4D97-AF65-F5344CB8AC3E}">
        <p14:creationId xmlns:p14="http://schemas.microsoft.com/office/powerpoint/2010/main" val="370411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93096"/>
            <a:ext cx="185737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Средства гигиены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320480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sz="3800" b="1" u="sng" dirty="0"/>
              <a:t>Ирригатор</a:t>
            </a:r>
          </a:p>
          <a:p>
            <a:r>
              <a:rPr lang="ru-RU" dirty="0"/>
              <a:t>Это приспособление используется для поддержания гигиены на высоком уровне и предупреждения патологических состояний, связанных с некачественным очищением твердых и мягких тканей. Ирригатор считается одним из самых эффективных средств для ухода в домашних условиях.</a:t>
            </a:r>
            <a:endParaRPr lang="ru-RU" dirty="0" smtClean="0"/>
          </a:p>
          <a:p>
            <a:pPr marL="109728" indent="0">
              <a:buNone/>
            </a:pPr>
            <a:r>
              <a:rPr lang="ru-RU" sz="3800" b="1" u="sng" dirty="0"/>
              <a:t>Зубная нить</a:t>
            </a:r>
          </a:p>
          <a:p>
            <a:r>
              <a:rPr lang="ru-RU" dirty="0"/>
              <a:t>Щетка не способна качественно вычищать межзубные промежутки. Щетинки не настолько малы, чтобы проникнуть в зазоры между плотно примыкающими зубами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sz="3800" b="1" u="sng" dirty="0"/>
              <a:t>Ополаскиватель полости рта</a:t>
            </a:r>
          </a:p>
          <a:p>
            <a:r>
              <a:rPr lang="ru-RU" dirty="0"/>
              <a:t>Такие жидкости можно разделить на 2 большие группы. К первой относятся средства, которые наносятся до чистки и впоследствии облегчают удаление налета щеткой и пастой. Они предназначены для размягчения отложений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Во вторую группу входят составы, применяемые после очищения. Они уменьшают сцепление бактериального слоя с зубными поверхностями. Особенно эффективны продукты, содержащие антисептики.</a:t>
            </a:r>
          </a:p>
          <a:p>
            <a:endParaRPr lang="ru-RU" dirty="0" smtClean="0"/>
          </a:p>
          <a:p>
            <a:r>
              <a:rPr lang="ru-RU" dirty="0" smtClean="0"/>
              <a:t>Все эти средства дополнительно помогают поддерживать индивидуальную гигиену полости рта и значительно снижают развитие стоматологических заболеваний при регулярном их применении. Поэтому врачу-стоматологу важно доносить до пациентов важность их использования в домашних условиях.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744"/>
            <a:ext cx="27717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36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147248" cy="701824"/>
          </a:xfrm>
        </p:spPr>
        <p:txBody>
          <a:bodyPr/>
          <a:lstStyle/>
          <a:p>
            <a:r>
              <a:rPr lang="ru-RU" dirty="0" smtClean="0"/>
              <a:t>Рациональное </a:t>
            </a:r>
            <a:r>
              <a:rPr lang="ru-RU" dirty="0"/>
              <a:t>питание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профилактики стоматологических заболеваний важно соблюдать определенные правила питания, которые предусматривают полноценный набор пищевых продуктов при ограничении употребления углеводов. </a:t>
            </a:r>
            <a:endParaRPr lang="ru-RU" dirty="0" smtClean="0"/>
          </a:p>
          <a:p>
            <a:r>
              <a:rPr lang="ru-RU" dirty="0" smtClean="0"/>
              <a:t>Рациональный </a:t>
            </a:r>
            <a:r>
              <a:rPr lang="ru-RU" dirty="0"/>
              <a:t>режим питания предполагает полноценное 3-4 разовое питание. В промежутках между основными приемами пищи не следует употреблять продукты с высоким содержанием сахара, особенно леденцы и мучные продукты (печенье, сухари, пирожные), остатки которых долго сохраняются на зубах, Постоянное присутствие сахара в ротовой полости стимулирует продукцию микроорганизмами зубного налета кислоты, которая постепенно разрушает эмаль. Чем дольше сладости находятся во рту, тем более печальным может быть итог. </a:t>
            </a:r>
            <a:endParaRPr lang="ru-RU" dirty="0" smtClean="0"/>
          </a:p>
          <a:p>
            <a:endParaRPr lang="ru-RU" dirty="0" smtClean="0"/>
          </a:p>
          <a:p>
            <a:pPr marL="109728" indent="0" algn="ctr">
              <a:buNone/>
            </a:pPr>
            <a:r>
              <a:rPr lang="ru-RU" b="1" u="sng" dirty="0"/>
              <a:t> </a:t>
            </a:r>
            <a:r>
              <a:rPr lang="ru-RU" b="1" u="sng" dirty="0" smtClean="0"/>
              <a:t> Сладкие </a:t>
            </a:r>
            <a:r>
              <a:rPr lang="ru-RU" b="1" u="sng" dirty="0"/>
              <a:t>газированные напитки («Фанта», «Кола» и другие), прием углеводов чаще 5 раз в день (включая закуски) на 40 % повышают риск заболевания кариесом.</a:t>
            </a:r>
          </a:p>
          <a:p>
            <a:endParaRPr lang="ru-RU" dirty="0"/>
          </a:p>
          <a:p>
            <a:r>
              <a:rPr lang="ru-RU" dirty="0" smtClean="0"/>
              <a:t>Предупреждают </a:t>
            </a:r>
            <a:r>
              <a:rPr lang="ru-RU" dirty="0"/>
              <a:t>заболевания зубов и десен употребление молока, творога, сыра, рыбы, свежих овощей и фруктов, тщательное пережевывание пищи, регулярный уход за зубами и дополнительное применение препаратов кальция и фтора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108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003232" cy="84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чистка зубов.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Профессиональная чистка, проводимая специалистом (врачом-стоматологом или гигиенистом стоматологическим), обеспечивает полное удаление зубного налета. </a:t>
            </a:r>
            <a:endParaRPr lang="ru-RU" dirty="0" smtClean="0"/>
          </a:p>
          <a:p>
            <a:endParaRPr lang="ru-RU" dirty="0"/>
          </a:p>
          <a:p>
            <a:pPr marL="109728" indent="0" algn="ctr">
              <a:buNone/>
            </a:pPr>
            <a:r>
              <a:rPr lang="ru-RU" u="sng" dirty="0" smtClean="0"/>
              <a:t>Это </a:t>
            </a:r>
            <a:r>
              <a:rPr lang="ru-RU" u="sng" dirty="0"/>
              <a:t>эффективный способ удаления </a:t>
            </a:r>
            <a:r>
              <a:rPr lang="ru-RU" u="sng" dirty="0" err="1"/>
              <a:t>налетистого</a:t>
            </a:r>
            <a:r>
              <a:rPr lang="ru-RU" u="sng" dirty="0"/>
              <a:t> пигмента и зубного камня, которые являются подходящей средой для роста бактериальной микрофлоры, а значит и главной причиной развития заболеваний периодонта. </a:t>
            </a:r>
            <a:endParaRPr lang="ru-RU" u="sng" dirty="0" smtClean="0"/>
          </a:p>
          <a:p>
            <a:pPr marL="109728" indent="0" algn="ctr">
              <a:buNone/>
            </a:pPr>
            <a:endParaRPr lang="ru-RU" u="sng" dirty="0" smtClean="0"/>
          </a:p>
          <a:p>
            <a:pPr marL="109728" indent="0">
              <a:buNone/>
            </a:pPr>
            <a:r>
              <a:rPr lang="ru-RU" dirty="0" smtClean="0"/>
              <a:t>Процедура </a:t>
            </a:r>
            <a:r>
              <a:rPr lang="ru-RU" dirty="0"/>
              <a:t>состоит из нескольких последовательных этапов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консультирование пациента о необходимости выполнения гигиенических мероприятий, формирование правильного понимания важности вопросов ухода за </a:t>
            </a:r>
            <a:r>
              <a:rPr lang="ru-RU" dirty="0" smtClean="0"/>
              <a:t>зубами(мотивация);</a:t>
            </a:r>
            <a:endParaRPr lang="ru-RU" dirty="0"/>
          </a:p>
          <a:p>
            <a:r>
              <a:rPr lang="ru-RU" dirty="0"/>
              <a:t>антисептическая обработка (орошение) полости рта;</a:t>
            </a:r>
          </a:p>
          <a:p>
            <a:r>
              <a:rPr lang="ru-RU" dirty="0"/>
              <a:t>удаление отложений (камня, налета);</a:t>
            </a:r>
          </a:p>
          <a:p>
            <a:r>
              <a:rPr lang="ru-RU" dirty="0"/>
              <a:t>покрытие специальными </a:t>
            </a:r>
            <a:r>
              <a:rPr lang="ru-RU" dirty="0" err="1"/>
              <a:t>реминерализующими</a:t>
            </a:r>
            <a:r>
              <a:rPr lang="ru-RU" dirty="0"/>
              <a:t> препаратами.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01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19256" cy="77383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Профессиональная чистка зубов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51723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стоматологии выделяют следующие виды </a:t>
            </a:r>
            <a:r>
              <a:rPr lang="ru-RU" dirty="0" err="1"/>
              <a:t>профочищения</a:t>
            </a:r>
            <a:r>
              <a:rPr lang="ru-RU" dirty="0"/>
              <a:t>: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b="1" u="sng" dirty="0"/>
              <a:t>Ультразвуком. </a:t>
            </a:r>
            <a:endParaRPr lang="ru-RU" b="1" u="sng" dirty="0" smtClean="0"/>
          </a:p>
          <a:p>
            <a:r>
              <a:rPr lang="ru-RU" dirty="0" smtClean="0"/>
              <a:t>Аппарат </a:t>
            </a:r>
            <a:r>
              <a:rPr lang="ru-RU" dirty="0"/>
              <a:t>воздействует даже на те отложения, которые располагаются в </a:t>
            </a:r>
            <a:r>
              <a:rPr lang="ru-RU" dirty="0" err="1"/>
              <a:t>поддесневой</a:t>
            </a:r>
            <a:r>
              <a:rPr lang="ru-RU" dirty="0"/>
              <a:t> области. Эффект от процедуры может длиться до года.</a:t>
            </a:r>
          </a:p>
          <a:p>
            <a:pPr marL="109728" indent="0">
              <a:buNone/>
            </a:pPr>
            <a:r>
              <a:rPr lang="ru-RU" b="1" u="sng" dirty="0"/>
              <a:t>Лазером. </a:t>
            </a:r>
            <a:endParaRPr lang="ru-RU" b="1" u="sng" dirty="0" smtClean="0"/>
          </a:p>
          <a:p>
            <a:pPr marL="109728" indent="0">
              <a:buNone/>
            </a:pPr>
            <a:r>
              <a:rPr lang="ru-RU" dirty="0" smtClean="0"/>
              <a:t>Устраняется </a:t>
            </a:r>
            <a:r>
              <a:rPr lang="ru-RU" dirty="0"/>
              <a:t>налет и камень, эмаль становится светлее. В некоторых случаях даже меняется оттенок дентина. Выраженный результат можно наблюдать до 2-3 лет.</a:t>
            </a:r>
          </a:p>
          <a:p>
            <a:pPr marL="109728" indent="0">
              <a:buNone/>
            </a:pPr>
            <a:r>
              <a:rPr lang="ru-RU" b="1" u="sng" dirty="0" err="1"/>
              <a:t>Air</a:t>
            </a:r>
            <a:r>
              <a:rPr lang="ru-RU" b="1" u="sng" dirty="0"/>
              <a:t> </a:t>
            </a:r>
            <a:r>
              <a:rPr lang="ru-RU" b="1" u="sng" dirty="0" err="1"/>
              <a:t>Flow</a:t>
            </a:r>
            <a:r>
              <a:rPr lang="ru-RU" b="1" u="sng" dirty="0"/>
              <a:t>. </a:t>
            </a:r>
            <a:endParaRPr lang="ru-RU" b="1" u="sng" dirty="0" smtClean="0"/>
          </a:p>
          <a:p>
            <a:pPr marL="109728" indent="0">
              <a:buNone/>
            </a:pPr>
            <a:r>
              <a:rPr lang="ru-RU" dirty="0" smtClean="0"/>
              <a:t>На </a:t>
            </a:r>
            <a:r>
              <a:rPr lang="ru-RU" dirty="0"/>
              <a:t>налет и камень воздействуют струей воздуха и раствора на основе соды. Эффект виден до полугода. Процедура абсолютно безвредна и безболезненна, не приносит никакого дискомфорта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u="sng" dirty="0" smtClean="0"/>
              <a:t>Профессиональная </a:t>
            </a:r>
            <a:r>
              <a:rPr lang="ru-RU" b="1" u="sng" dirty="0"/>
              <a:t>гигиена как один из основных компонентов профилактики стоматологических заболеваний должна проводиться детям, подросткам и взрослым строго индивидуально и через определенные интервалы времени.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98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19256" cy="84584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Реминерализация</a:t>
            </a:r>
            <a:r>
              <a:rPr lang="ru-RU" dirty="0"/>
              <a:t> эмали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337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насыщение внешнего слоя зуба минеральными компонентами, которые способствуют его восстановлению.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достижения желаемого эффекта поверхности должны быть предварительно очищены от налета и других отложений, так будет обеспечено максимальное сцепление. Кроме того, важно обеспечить длительное нахождение </a:t>
            </a:r>
            <a:r>
              <a:rPr lang="ru-RU" dirty="0" err="1"/>
              <a:t>реминерализующего</a:t>
            </a:r>
            <a:r>
              <a:rPr lang="ru-RU" dirty="0"/>
              <a:t> материала на зубах, воздерживаясь от приема пищи в течение как минимум 5 часов.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Можно выделить следующие виды такой терапии для профилактики </a:t>
            </a:r>
            <a:r>
              <a:rPr lang="ru-RU" dirty="0" smtClean="0"/>
              <a:t>стоматологических </a:t>
            </a:r>
            <a:r>
              <a:rPr lang="ru-RU" dirty="0"/>
              <a:t>заболеваний: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Фторирование. Главным компонентом раствора является фтор, которым и насыщают эмалевый слой. Для этого используются специальные каппы с гелем, стоматологический </a:t>
            </a:r>
            <a:r>
              <a:rPr lang="ru-RU" dirty="0" err="1"/>
              <a:t>фторлак</a:t>
            </a:r>
            <a:r>
              <a:rPr lang="ru-RU" dirty="0"/>
              <a:t>, а также химическое взаимодействие веществ с эмалью.</a:t>
            </a:r>
          </a:p>
          <a:p>
            <a:r>
              <a:rPr lang="ru-RU" dirty="0" err="1"/>
              <a:t>Реминерализация</a:t>
            </a:r>
            <a:r>
              <a:rPr lang="ru-RU" dirty="0"/>
              <a:t> с препаратами, не содержащими фтористые соединения. Они создаются на основе кальция и фосфатов. Такой метод более безопасен, но менее результативен. Можно проводить процедуру в домашних условиях, потому что даже при проглатывании средство не окажет негативного влияния на организм.</a:t>
            </a:r>
          </a:p>
        </p:txBody>
      </p:sp>
    </p:spTree>
    <p:extLst>
      <p:ext uri="{BB962C8B-B14F-4D97-AF65-F5344CB8AC3E}">
        <p14:creationId xmlns:p14="http://schemas.microsoft.com/office/powerpoint/2010/main" val="364722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07288" cy="1085056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/>
              <a:t>Важной задачей врача-стоматолога является донесение до пациентов важности индивидуальной гигиены.</a:t>
            </a:r>
            <a:br>
              <a:rPr lang="ru-RU" sz="2400" b="1" u="sng" dirty="0"/>
            </a:br>
            <a:endParaRPr lang="ru-RU" sz="24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2060848"/>
            <a:ext cx="8572475" cy="38884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Стоматологическое </a:t>
            </a:r>
            <a:r>
              <a:rPr lang="ru-RU" dirty="0"/>
              <a:t>просвещение населения является одним из основных компонентов любой программы профилактики и должно предшествовать и сопутствовать обучению гигиене полости рта.</a:t>
            </a:r>
          </a:p>
          <a:p>
            <a:endParaRPr lang="ru-RU" dirty="0"/>
          </a:p>
          <a:p>
            <a:r>
              <a:rPr lang="ru-RU" dirty="0"/>
              <a:t>Стоматологическое просвещение включает в себя мотивацию населения в целом и каждого пациента в частности к поддержанию здоровья, а также обучение правилам гигиены полости рта.</a:t>
            </a:r>
          </a:p>
          <a:p>
            <a:endParaRPr lang="ru-RU" dirty="0"/>
          </a:p>
          <a:p>
            <a:r>
              <a:rPr lang="ru-RU" dirty="0"/>
              <a:t>Важную роль в сохранении стоматологического здоровья играет личная ответственность пациента, так как его собственные усилия могут быть весьма эффективно реализованы и на 80% позволяют сохранить полость здоровой.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97200"/>
            <a:ext cx="1656184" cy="109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695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63272" cy="725016"/>
          </a:xfrm>
        </p:spPr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24847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понятие о первичной, вторичной и третичной профилактике стоматологических заболеваний входит комплекс мероприятий, которые направлены на предупреждение патологических процессов, а также на остановку их прогрессирования при выявлении на самых ранних стадиях. Профилактические методы актуальны для пациентов любого возраста и пола. Если пренебрегать домашними и профессиональными процедурами, не избежать серьезных осложнений, требующих длительного и дорогостоящего лечения. Именно качественная профилактика является гарантией здоровья как твердых, так и мягких тканей ротовой полости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/>
              <a:t>Очень важно посещать стоматолога не реже 2 раз в год: врач даст рекомендации по гигиене полости рта, своевременно выявит возникшие проблемы, проведет необходимое лечение.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4" b="10186"/>
          <a:stretch/>
        </p:blipFill>
        <p:spPr bwMode="auto">
          <a:xfrm>
            <a:off x="6925368" y="5469184"/>
            <a:ext cx="2160240" cy="125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4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017744"/>
          </a:xfrm>
        </p:spPr>
        <p:txBody>
          <a:bodyPr>
            <a:normAutofit/>
          </a:bodyPr>
          <a:lstStyle/>
          <a:p>
            <a:r>
              <a:rPr lang="ru-RU" dirty="0" smtClean="0"/>
              <a:t>Цель: овладеть основными принципами профилактики стоматологических заболеваний с последующим применением их в практической деятельности.</a:t>
            </a:r>
          </a:p>
          <a:p>
            <a:r>
              <a:rPr lang="ru-RU" dirty="0" smtClean="0"/>
              <a:t>Задачи: </a:t>
            </a:r>
          </a:p>
          <a:p>
            <a:r>
              <a:rPr lang="ru-RU" dirty="0" smtClean="0"/>
              <a:t>уметь выявлять факторы риска возникновения стоматологических заболеваний</a:t>
            </a:r>
          </a:p>
          <a:p>
            <a:r>
              <a:rPr lang="ru-RU" dirty="0" smtClean="0"/>
              <a:t>знать общие принципы диагностики, лечения и профилактики стоматологических заболеваний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05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Список литературы: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AutoNum type="arabicPeriod"/>
            </a:pPr>
            <a:r>
              <a:rPr lang="ru-RU" dirty="0"/>
              <a:t>Добровольская П.Э., Ковалёва А.С. ПРОФИЛАКТИКА СТОМАТОЛОГИЧЕСКИХ ЗАБОЛЕВАНИЙ В СОВРЕМЕННОМ ОБЩЕСТВЕ // Международный журнал экспериментального образования. – 2015. – № 11-6. – С. 840-847;</a:t>
            </a:r>
          </a:p>
          <a:p>
            <a:pPr marL="624078" indent="-514350"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Янушевич</a:t>
            </a:r>
            <a:r>
              <a:rPr lang="ru-RU" dirty="0"/>
              <a:t> О.О., Кузьмина Э.М</a:t>
            </a:r>
            <a:r>
              <a:rPr lang="ru-RU" dirty="0" smtClean="0"/>
              <a:t>. Профилактическая стоматология. Учебник. Практическая медицина, 2016 год</a:t>
            </a:r>
            <a:endParaRPr lang="ru-RU" dirty="0"/>
          </a:p>
          <a:p>
            <a:pPr marL="624078" indent="-514350">
              <a:buAutoNum type="arabicPeriod"/>
            </a:pPr>
            <a:r>
              <a:rPr lang="ru-RU" dirty="0" smtClean="0"/>
              <a:t>Васильев В. И. Профилактика стоматологических заболеваний 2-е изд., пер. и доп. Учебное пособие для вузов. 2020 год.</a:t>
            </a:r>
          </a:p>
          <a:p>
            <a:pPr marL="624078" indent="-514350">
              <a:buAutoNum type="arabicPeriod"/>
            </a:pPr>
            <a:r>
              <a:rPr lang="ru-RU" dirty="0" err="1"/>
              <a:t>Авраамова</a:t>
            </a:r>
            <a:r>
              <a:rPr lang="ru-RU" dirty="0"/>
              <a:t> О.Г. Санитарно-гигиеническое воспитание и обучение населения в программе профилактики стоматологических заболеваний / О.Г. </a:t>
            </a:r>
            <a:r>
              <a:rPr lang="ru-RU" dirty="0" err="1"/>
              <a:t>Авраамова</a:t>
            </a:r>
            <a:r>
              <a:rPr lang="ru-RU" dirty="0"/>
              <a:t> // Стоматология. – 1998. – No6. – С.41-43.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err="1"/>
              <a:t>О.О.Янушевич</a:t>
            </a:r>
            <a:r>
              <a:rPr lang="ru-RU" dirty="0"/>
              <a:t>, </a:t>
            </a:r>
            <a:r>
              <a:rPr lang="ru-RU" dirty="0" err="1"/>
              <a:t>Ю.М.Максимовский</a:t>
            </a:r>
            <a:r>
              <a:rPr lang="ru-RU" dirty="0"/>
              <a:t>, </a:t>
            </a:r>
            <a:r>
              <a:rPr lang="ru-RU" dirty="0" err="1"/>
              <a:t>Л.Н.Максимовская</a:t>
            </a:r>
            <a:r>
              <a:rPr lang="ru-RU" dirty="0"/>
              <a:t> и др. Терапевтическая стоматология Учебник 3-е издание, переработанное и дополненное издательская группа «ГЭОТАР-Медиа» 2022. 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/>
              <a:t>Лукиных Л.М. Профилактика кариеса зубов и болезней пародонта / </a:t>
            </a:r>
            <a:r>
              <a:rPr lang="ru-RU" dirty="0" smtClean="0"/>
              <a:t>Л.М. Лукиных</a:t>
            </a:r>
            <a:r>
              <a:rPr lang="ru-RU" dirty="0"/>
              <a:t>. – М.: Мед. книга, 2003. – 196 с</a:t>
            </a:r>
            <a:r>
              <a:rPr lang="ru-RU" dirty="0" smtClean="0"/>
              <a:t>.</a:t>
            </a:r>
          </a:p>
          <a:p>
            <a:pPr marL="624078" indent="-514350">
              <a:buAutoNum type="arabicPeriod"/>
            </a:pPr>
            <a:r>
              <a:rPr lang="ru-RU" dirty="0"/>
              <a:t>Волкова Ю.В., Шапиро Е.Г., </a:t>
            </a:r>
            <a:r>
              <a:rPr lang="ru-RU" dirty="0" err="1"/>
              <a:t>Липовская</a:t>
            </a:r>
            <a:r>
              <a:rPr lang="ru-RU" dirty="0"/>
              <a:t> И.А., Профилактика стоматологических заболеваний. - СПб.: МЕDИ, 2008</a:t>
            </a:r>
            <a:r>
              <a:rPr lang="ru-RU" dirty="0" smtClean="0"/>
              <a:t>.</a:t>
            </a:r>
          </a:p>
          <a:p>
            <a:pPr marL="624078" indent="-514350">
              <a:buAutoNum type="arabicPeriod"/>
            </a:pPr>
            <a:endParaRPr lang="ru-RU" dirty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2817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579296" cy="120588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17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121272" y="1124744"/>
            <a:ext cx="5472608" cy="21229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858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450" y="1628800"/>
            <a:ext cx="8640960" cy="516176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Проблема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кариеса зубов и заболеваний пародонта </a:t>
            </a:r>
            <a:endParaRPr lang="ru-RU" sz="14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just">
              <a:buNone/>
            </a:pP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имеет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многовековую историю. </a:t>
            </a:r>
            <a:endParaRPr lang="ru-RU" sz="14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just">
              <a:buNone/>
            </a:pP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Такой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интерес и постоянное внимание стоматологов </a:t>
            </a:r>
            <a:endParaRPr lang="ru-RU" sz="14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just">
              <a:buNone/>
            </a:pP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связано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широким распространением этих </a:t>
            </a:r>
            <a:endParaRPr lang="ru-RU" sz="14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just">
              <a:buNone/>
            </a:pP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заболеваний среди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большинства населения</a:t>
            </a:r>
            <a:r>
              <a:rPr lang="ru-RU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109728" indent="0" algn="just">
              <a:buNone/>
            </a:pP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>
              <a:buNone/>
            </a:pPr>
            <a:endParaRPr lang="ru-RU" sz="1600" dirty="0"/>
          </a:p>
          <a:p>
            <a:endParaRPr lang="ru-RU" sz="1600" dirty="0"/>
          </a:p>
          <a:p>
            <a:pPr algn="ctr"/>
            <a:r>
              <a:rPr lang="ru-RU" sz="1600" b="1" dirty="0"/>
              <a:t>Вместе с тем мировая стоматологическая практика убедительно доказывает, что в настоящее время сохранить здоровые зубы и ткани периодонта и улучшить сложившуюся ситуацию возможно лишь через внедрение в повседневную практику методов профилактики стоматологических заболеваний</a:t>
            </a:r>
            <a:r>
              <a:rPr lang="ru-RU" sz="1600" b="1" dirty="0" smtClean="0"/>
              <a:t>.</a:t>
            </a:r>
          </a:p>
          <a:p>
            <a:pPr algn="ctr"/>
            <a:endParaRPr lang="ru-RU" sz="1600" b="1" u="sng" dirty="0" smtClean="0"/>
          </a:p>
          <a:p>
            <a:r>
              <a:rPr lang="ru-RU" sz="1600" dirty="0"/>
              <a:t> Как для большинства заболеваний, большая часть факторов риска для развития кариеса зубов, патологии периодонта и патологии прикуса определяется поведением людей. Поэтому важной частью профилактической стратегии является информирование населения о природе болезней, обучение простым и результативным методам превентивной самопомощи, мотивация к воспитанию здоровых привычек в семье.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79056"/>
            <a:ext cx="3159274" cy="225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3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08912" cy="720080"/>
          </a:xfrm>
        </p:spPr>
        <p:txBody>
          <a:bodyPr>
            <a:noAutofit/>
          </a:bodyPr>
          <a:lstStyle/>
          <a:p>
            <a:r>
              <a:rPr lang="ru-RU" sz="3200" dirty="0"/>
              <a:t>Причины возникновения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617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u="sng" dirty="0" smtClean="0"/>
              <a:t>Основные </a:t>
            </a:r>
            <a:r>
              <a:rPr lang="ru-RU" sz="1800" u="sng" dirty="0"/>
              <a:t>факторы развития патологических процессов в ротовой полости:</a:t>
            </a:r>
          </a:p>
          <a:p>
            <a:endParaRPr lang="ru-RU" sz="1200" dirty="0"/>
          </a:p>
          <a:p>
            <a:r>
              <a:rPr lang="ru-RU" sz="1600" dirty="0"/>
              <a:t>некачественная гигиена;</a:t>
            </a:r>
          </a:p>
          <a:p>
            <a:r>
              <a:rPr lang="ru-RU" sz="1600" dirty="0"/>
              <a:t>несвоевременное лечение кариеса и других патологий;</a:t>
            </a:r>
          </a:p>
          <a:p>
            <a:r>
              <a:rPr lang="ru-RU" sz="1600" dirty="0"/>
              <a:t>наследственная предрасположенность;</a:t>
            </a:r>
          </a:p>
          <a:p>
            <a:r>
              <a:rPr lang="ru-RU" sz="1600" dirty="0"/>
              <a:t>вредные привычки (курение, злоупотребление алкоголем, крепким кофе и черным чаем);</a:t>
            </a:r>
          </a:p>
          <a:p>
            <a:r>
              <a:rPr lang="ru-RU" sz="1600" dirty="0"/>
              <a:t>тесное расположение зубных единиц;</a:t>
            </a:r>
          </a:p>
          <a:p>
            <a:r>
              <a:rPr lang="ru-RU" sz="1600" dirty="0"/>
              <a:t>наличие хронических болезней;</a:t>
            </a:r>
          </a:p>
          <a:p>
            <a:r>
              <a:rPr lang="ru-RU" sz="1600" dirty="0"/>
              <a:t>употребление углеводов в больших количествах;</a:t>
            </a:r>
          </a:p>
          <a:p>
            <a:r>
              <a:rPr lang="ru-RU" sz="1600" dirty="0"/>
              <a:t>токсикоз при беременности;</a:t>
            </a:r>
          </a:p>
          <a:p>
            <a:r>
              <a:rPr lang="ru-RU" sz="1600" dirty="0"/>
              <a:t>повышенная вязкость слюны, ее высокая минерализующая активность;</a:t>
            </a:r>
          </a:p>
          <a:p>
            <a:r>
              <a:rPr lang="ru-RU" sz="1600" dirty="0"/>
              <a:t>дефекты прикуса;</a:t>
            </a:r>
          </a:p>
          <a:p>
            <a:r>
              <a:rPr lang="ru-RU" sz="1600" dirty="0"/>
              <a:t>нарушения сроков прорезывания и др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pPr marL="109728" indent="0" algn="ctr">
              <a:buNone/>
            </a:pPr>
            <a:r>
              <a:rPr lang="ru-RU" sz="1800" b="1" dirty="0"/>
              <a:t>Большинство предпосылок можно устранить с помощью профилактических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2874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u="sng" dirty="0"/>
              <a:t>К методам профилактики основных стоматологических заболеваний относятся: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57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индивидуальная </a:t>
            </a:r>
            <a:r>
              <a:rPr lang="ru-RU" dirty="0"/>
              <a:t>гигиена полости рта; </a:t>
            </a:r>
            <a:endParaRPr lang="ru-RU" dirty="0" smtClean="0"/>
          </a:p>
          <a:p>
            <a:r>
              <a:rPr lang="ru-RU" dirty="0" smtClean="0"/>
              <a:t>профессиональная </a:t>
            </a:r>
            <a:r>
              <a:rPr lang="ru-RU" dirty="0"/>
              <a:t>гигиена полости рта; </a:t>
            </a:r>
            <a:endParaRPr lang="ru-RU" dirty="0" smtClean="0"/>
          </a:p>
          <a:p>
            <a:r>
              <a:rPr lang="ru-RU" dirty="0" smtClean="0"/>
              <a:t>системное </a:t>
            </a:r>
            <a:r>
              <a:rPr lang="ru-RU" dirty="0"/>
              <a:t>использование препаратов фтора; </a:t>
            </a:r>
            <a:endParaRPr lang="ru-RU" dirty="0" smtClean="0"/>
          </a:p>
          <a:p>
            <a:r>
              <a:rPr lang="ru-RU" dirty="0" smtClean="0"/>
              <a:t>применение </a:t>
            </a:r>
            <a:r>
              <a:rPr lang="ru-RU" dirty="0"/>
              <a:t>средств местной профилактики; стоматологическое </a:t>
            </a:r>
            <a:r>
              <a:rPr lang="ru-RU" dirty="0" smtClean="0"/>
              <a:t>просвещение </a:t>
            </a:r>
            <a:r>
              <a:rPr lang="ru-RU" dirty="0"/>
              <a:t>населения. </a:t>
            </a:r>
            <a:endParaRPr lang="ru-RU" dirty="0" smtClean="0"/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Все </a:t>
            </a:r>
            <a:r>
              <a:rPr lang="ru-RU" dirty="0"/>
              <a:t>методы можно условно разделить на 3 большие группы.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 </a:t>
            </a:r>
            <a:r>
              <a:rPr lang="ru-RU" dirty="0"/>
              <a:t>первой относятся способы воздействия на твердые ткани и слизистые оболочки, которые позволяют предотвратить патологические процессы. Есть и вторичные, а также третичные профилактические меры. Они приходят на помощь в случаях, когда проблема уже появилась и сигнализирует характерной симптоматикой, но при грамотном подходе к гигиене и использовании эффективных методик зубы и десны могут прийти в норму за короткий промежуток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359510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r>
              <a:rPr lang="ru-RU" sz="2000" b="1" u="sng" dirty="0"/>
              <a:t>Первичная профилактика полости рта в стоматологии для здоровья зубов</a:t>
            </a:r>
            <a:br>
              <a:rPr lang="ru-RU" sz="2000" b="1" u="sng" dirty="0"/>
            </a:br>
            <a:endParaRPr lang="ru-RU" sz="2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737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методы, позволяющие предупредить возникновение стоматологических патологий. При появлении самых первых симптомов нарушений удается остановить дальнейшее прогрессирование болезни, если своевременно среагировать на происходящие изменения. </a:t>
            </a:r>
            <a:endParaRPr lang="ru-RU" dirty="0" smtClean="0"/>
          </a:p>
          <a:p>
            <a:pPr marL="109728" indent="0">
              <a:buNone/>
            </a:pPr>
            <a:r>
              <a:rPr lang="ru-RU" b="1" u="sng" dirty="0" smtClean="0"/>
              <a:t>Действенные </a:t>
            </a:r>
            <a:r>
              <a:rPr lang="ru-RU" b="1" u="sng" dirty="0"/>
              <a:t>способы</a:t>
            </a:r>
            <a:r>
              <a:rPr lang="ru-RU" b="1" u="sng" dirty="0" smtClean="0"/>
              <a:t>:</a:t>
            </a:r>
            <a:endParaRPr lang="ru-RU" b="1" u="sng" dirty="0"/>
          </a:p>
          <a:p>
            <a:r>
              <a:rPr lang="ru-RU" dirty="0"/>
              <a:t>качественная личная гигиена ротовой полости;</a:t>
            </a:r>
          </a:p>
          <a:p>
            <a:r>
              <a:rPr lang="ru-RU" dirty="0"/>
              <a:t>профессиональные гигиенические процедуры в условиях клиники;</a:t>
            </a:r>
          </a:p>
          <a:p>
            <a:r>
              <a:rPr lang="ru-RU" dirty="0"/>
              <a:t>применение специализированных составов с фтором;</a:t>
            </a:r>
          </a:p>
          <a:p>
            <a:r>
              <a:rPr lang="ru-RU" dirty="0"/>
              <a:t>местные профилактические средства;</a:t>
            </a:r>
          </a:p>
          <a:p>
            <a:r>
              <a:rPr lang="ru-RU" dirty="0"/>
              <a:t>информирование населения о существующих методах, позволяющих предупредить проблемы с зубами и деснами.</a:t>
            </a:r>
          </a:p>
        </p:txBody>
      </p:sp>
    </p:spTree>
    <p:extLst>
      <p:ext uri="{BB962C8B-B14F-4D97-AF65-F5344CB8AC3E}">
        <p14:creationId xmlns:p14="http://schemas.microsoft.com/office/powerpoint/2010/main" val="398890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Вторичная профилактика</a:t>
            </a:r>
            <a:br>
              <a:rPr lang="ru-RU" sz="2800" b="1" u="sng" dirty="0"/>
            </a:br>
            <a:endParaRPr lang="ru-RU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16176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Сюда </a:t>
            </a:r>
            <a:r>
              <a:rPr lang="ru-RU" dirty="0"/>
              <a:t>можно отнести традиционные методики, позволяющие остановить уже начавшийся патологический процесс, предупредить возможные осложнения и сохранить ткани.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Основные </a:t>
            </a:r>
            <a:r>
              <a:rPr lang="ru-RU" dirty="0"/>
              <a:t>способы, применяемые в данном случае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лечение зубов при кариозных поражениях (установка пломб, эндодонтические манипуляции и др.);</a:t>
            </a:r>
          </a:p>
          <a:p>
            <a:r>
              <a:rPr lang="ru-RU" dirty="0"/>
              <a:t>терапия заболеваний пародонта;</a:t>
            </a:r>
          </a:p>
          <a:p>
            <a:r>
              <a:rPr lang="ru-RU" dirty="0"/>
              <a:t>хирургическое вмешательство;</a:t>
            </a:r>
          </a:p>
          <a:p>
            <a:r>
              <a:rPr lang="ru-RU" dirty="0"/>
              <a:t>другие методы, направленные на устранение патологии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sz="4000" b="1" u="sng" dirty="0" smtClean="0"/>
              <a:t>Третичная профилактика</a:t>
            </a:r>
          </a:p>
          <a:p>
            <a:r>
              <a:rPr lang="ru-RU" dirty="0"/>
              <a:t>Утраченные функции зубных единиц восполняются с помощью специальных материалов, замещающих отсутствующие ткани. Проводится реабилитация пациентов, со временем организм практически полностью приходит в норму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21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136904" cy="936104"/>
          </a:xfrm>
        </p:spPr>
        <p:txBody>
          <a:bodyPr/>
          <a:lstStyle/>
          <a:p>
            <a:r>
              <a:rPr lang="ru-RU" dirty="0" smtClean="0"/>
              <a:t>Гигиена полости 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0324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Среди множества профилактических мер первостепенной проблемой является контроль за зубным налетом, являющимся основной причиной, вызывающей кариес зубов и воспалительные заболевания тканей пародонта.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Эффективность </a:t>
            </a:r>
            <a:r>
              <a:rPr lang="ru-RU" dirty="0"/>
              <a:t>самостоятельного удаления зубного налета пациентом зависит от его мотивации, знаний и навыков по гигиене полости рта. Однако самостоятельной чистки, как правило, </a:t>
            </a:r>
            <a:r>
              <a:rPr lang="ru-RU" i="1" u="sng" dirty="0"/>
              <a:t>оказывается недостаточно</a:t>
            </a:r>
            <a:r>
              <a:rPr lang="ru-RU" dirty="0"/>
              <a:t> для полного удаления налета из труднодоступных мест: межзубных промежутков, пришеечных областей, проксимальных поверхностей зубов, щечной поверхности моляров верхней челюсти, язычной поверхности нижних моляров. </a:t>
            </a: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41168"/>
            <a:ext cx="2758548" cy="17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40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3563888" y="4654007"/>
            <a:ext cx="5400600" cy="1800200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58254"/>
            <a:ext cx="2267743" cy="259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Гигиена полости рта.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896544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b="1" u="sng" dirty="0"/>
              <a:t>Ведущим компонентом профилактики стоматологических заболеваний является </a:t>
            </a:r>
            <a:r>
              <a:rPr lang="ru-RU" b="1" u="sng" dirty="0" smtClean="0"/>
              <a:t>гигиена </a:t>
            </a:r>
            <a:r>
              <a:rPr lang="ru-RU" b="1" u="sng" dirty="0"/>
              <a:t>полости рта. </a:t>
            </a:r>
            <a:endParaRPr lang="ru-RU" b="1" u="sng" dirty="0" smtClean="0"/>
          </a:p>
          <a:p>
            <a:pPr marL="109728" indent="0" algn="ctr">
              <a:buNone/>
            </a:pPr>
            <a:endParaRPr lang="ru-RU" b="1" u="sng" dirty="0" smtClean="0"/>
          </a:p>
          <a:p>
            <a:r>
              <a:rPr lang="ru-RU" dirty="0" smtClean="0"/>
              <a:t>Систематическая </a:t>
            </a:r>
            <a:r>
              <a:rPr lang="ru-RU" dirty="0"/>
              <a:t>чистка зубов, удаление мягких зубных отложений способствует физиологическому процессу созревания эмали зубов. Биологически активные компоненты, входящие в состав средств гигиены, обогащают ткани зуба и пародонта солями фосфатов, кальция, микроэлементами, повышая их устойчивость к вредным воздействиям.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Зубная </a:t>
            </a:r>
            <a:r>
              <a:rPr lang="ru-RU" dirty="0"/>
              <a:t>щетка является основным инструментом для удаления отложений с поверхности зубов и десен. Следует отметить, что щетки средней жесткости и мягкие наиболее эффективны, так как щетинки у них </a:t>
            </a:r>
            <a:r>
              <a:rPr lang="ru-RU" dirty="0" smtClean="0"/>
              <a:t>более </a:t>
            </a:r>
            <a:r>
              <a:rPr lang="ru-RU" dirty="0"/>
              <a:t>гибкие и лучше проникают в межзубные промежутки, </a:t>
            </a:r>
            <a:r>
              <a:rPr lang="ru-RU" dirty="0" err="1"/>
              <a:t>фиссуры</a:t>
            </a:r>
            <a:r>
              <a:rPr lang="ru-RU" dirty="0"/>
              <a:t> зубов и </a:t>
            </a:r>
            <a:r>
              <a:rPr lang="ru-RU" dirty="0" err="1"/>
              <a:t>поддесневые</a:t>
            </a:r>
            <a:r>
              <a:rPr lang="ru-RU" dirty="0"/>
              <a:t> участки.</a:t>
            </a:r>
          </a:p>
          <a:p>
            <a:endParaRPr lang="ru-RU" dirty="0"/>
          </a:p>
          <a:p>
            <a:pPr algn="r"/>
            <a:r>
              <a:rPr lang="ru-RU" dirty="0" smtClean="0"/>
              <a:t>                                          Применение </a:t>
            </a:r>
            <a:r>
              <a:rPr lang="ru-RU" dirty="0"/>
              <a:t>зубных паст в </a:t>
            </a:r>
            <a:r>
              <a:rPr lang="ru-RU" dirty="0" smtClean="0"/>
              <a:t>значительной мере способствует </a:t>
            </a:r>
            <a:r>
              <a:rPr lang="ru-RU" dirty="0"/>
              <a:t>снижению (в среднем на 25-30%) </a:t>
            </a:r>
          </a:p>
          <a:p>
            <a:pPr marL="109728" indent="0" algn="r">
              <a:buNone/>
            </a:pPr>
            <a:r>
              <a:rPr lang="ru-RU" dirty="0" smtClean="0"/>
              <a:t>прироста </a:t>
            </a:r>
            <a:r>
              <a:rPr lang="ru-RU" dirty="0"/>
              <a:t>кариеса постоянных зубов, </a:t>
            </a:r>
            <a:r>
              <a:rPr lang="ru-RU" dirty="0" smtClean="0"/>
              <a:t>улучшению </a:t>
            </a:r>
          </a:p>
          <a:p>
            <a:pPr marL="109728" indent="0" algn="r">
              <a:buNone/>
            </a:pPr>
            <a:r>
              <a:rPr lang="ru-RU" dirty="0" smtClean="0"/>
              <a:t>гигиенического </a:t>
            </a:r>
            <a:r>
              <a:rPr lang="ru-RU" dirty="0"/>
              <a:t>состояния полости рта на 24-46%, </a:t>
            </a:r>
            <a:endParaRPr lang="ru-RU" dirty="0" smtClean="0"/>
          </a:p>
          <a:p>
            <a:pPr marL="109728" indent="0" algn="r">
              <a:buNone/>
            </a:pPr>
            <a:r>
              <a:rPr lang="ru-RU" dirty="0" smtClean="0"/>
              <a:t>уменьшению </a:t>
            </a:r>
            <a:r>
              <a:rPr lang="ru-RU" dirty="0"/>
              <a:t>воспалительных явлений в </a:t>
            </a:r>
            <a:endParaRPr lang="ru-RU" dirty="0" smtClean="0"/>
          </a:p>
          <a:p>
            <a:pPr marL="109728" indent="0" algn="r">
              <a:buNone/>
            </a:pPr>
            <a:r>
              <a:rPr lang="ru-RU" dirty="0" smtClean="0"/>
              <a:t>тканях </a:t>
            </a:r>
            <a:r>
              <a:rPr lang="ru-RU" dirty="0"/>
              <a:t>пародонта на 33-58%.</a:t>
            </a:r>
          </a:p>
        </p:txBody>
      </p:sp>
    </p:spTree>
    <p:extLst>
      <p:ext uri="{BB962C8B-B14F-4D97-AF65-F5344CB8AC3E}">
        <p14:creationId xmlns:p14="http://schemas.microsoft.com/office/powerpoint/2010/main" val="20483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2302</Words>
  <Application>Microsoft Office PowerPoint</Application>
  <PresentationFormat>Экран (4:3)</PresentationFormat>
  <Paragraphs>176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Основные принципы профилактики стоматологических заболеваний у взрослого населения.</vt:lpstr>
      <vt:lpstr>Цели и задачи:</vt:lpstr>
      <vt:lpstr>Введение</vt:lpstr>
      <vt:lpstr>Причины возникновения </vt:lpstr>
      <vt:lpstr>К методам профилактики основных стоматологических заболеваний относятся: </vt:lpstr>
      <vt:lpstr>Первичная профилактика полости рта в стоматологии для здоровья зубов </vt:lpstr>
      <vt:lpstr>Вторичная профилактика </vt:lpstr>
      <vt:lpstr>Гигиена полости рта</vt:lpstr>
      <vt:lpstr>Гигиена полости рта.</vt:lpstr>
      <vt:lpstr>Правила чистки зубов: </vt:lpstr>
      <vt:lpstr>Средства гигиены</vt:lpstr>
      <vt:lpstr>Средства гигиены</vt:lpstr>
      <vt:lpstr>Средства гигиены</vt:lpstr>
      <vt:lpstr>Рациональное питание</vt:lpstr>
      <vt:lpstr>Профессиональная чистка зубов.</vt:lpstr>
      <vt:lpstr>Профессиональная чистка зубов </vt:lpstr>
      <vt:lpstr>Реминерализация эмали </vt:lpstr>
      <vt:lpstr>Важной задачей врача-стоматолога является донесение до пациентов важности индивидуальной гигиены. </vt:lpstr>
      <vt:lpstr>Выводы: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профилактики стоматологических заболеваний у взрослого населения.</dc:title>
  <dc:creator>Софья Баранова</dc:creator>
  <cp:lastModifiedBy>Софья Баранова</cp:lastModifiedBy>
  <cp:revision>19</cp:revision>
  <dcterms:created xsi:type="dcterms:W3CDTF">2022-11-24T12:42:01Z</dcterms:created>
  <dcterms:modified xsi:type="dcterms:W3CDTF">2022-11-24T15:20:50Z</dcterms:modified>
</cp:coreProperties>
</file>