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7" r:id="rId12"/>
    <p:sldId id="268" r:id="rId13"/>
    <p:sldId id="266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36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7703-78EB-423F-85BB-9DC27C0FB8E8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A4C9B94-616D-403B-8568-8CAE1D1E49F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7703-78EB-423F-85BB-9DC27C0FB8E8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9B94-616D-403B-8568-8CAE1D1E4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7703-78EB-423F-85BB-9DC27C0FB8E8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9B94-616D-403B-8568-8CAE1D1E4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7703-78EB-423F-85BB-9DC27C0FB8E8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9B94-616D-403B-8568-8CAE1D1E49F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7703-78EB-423F-85BB-9DC27C0FB8E8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4C9B94-616D-403B-8568-8CAE1D1E49F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7703-78EB-423F-85BB-9DC27C0FB8E8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9B94-616D-403B-8568-8CAE1D1E49F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7703-78EB-423F-85BB-9DC27C0FB8E8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9B94-616D-403B-8568-8CAE1D1E49F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7703-78EB-423F-85BB-9DC27C0FB8E8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9B94-616D-403B-8568-8CAE1D1E4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7703-78EB-423F-85BB-9DC27C0FB8E8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9B94-616D-403B-8568-8CAE1D1E49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7703-78EB-423F-85BB-9DC27C0FB8E8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C9B94-616D-403B-8568-8CAE1D1E49F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97703-78EB-423F-85BB-9DC27C0FB8E8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A4C9B94-616D-403B-8568-8CAE1D1E49F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097703-78EB-423F-85BB-9DC27C0FB8E8}" type="datetimeFigureOut">
              <a:rPr lang="ru-RU" smtClean="0"/>
              <a:t>22.04.2019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A4C9B94-616D-403B-8568-8CAE1D1E49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chtljcntybt\Ожоги пищевода\Мунье-Куна\traheobronhomegalija_u_det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48" y="3068960"/>
            <a:ext cx="6768752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752601"/>
            <a:ext cx="6400800" cy="108012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Выполнил: </a:t>
            </a:r>
            <a:r>
              <a:rPr lang="ru-RU" sz="1800" dirty="0" smtClean="0">
                <a:solidFill>
                  <a:schemeClr val="tx1"/>
                </a:solidFill>
              </a:rPr>
              <a:t>Врач</a:t>
            </a:r>
            <a:r>
              <a:rPr lang="ru-RU" sz="1800" b="1" dirty="0" smtClean="0">
                <a:solidFill>
                  <a:schemeClr val="tx1"/>
                </a:solidFill>
              </a:rPr>
              <a:t>-</a:t>
            </a:r>
            <a:r>
              <a:rPr lang="ru-RU" sz="1800" dirty="0" smtClean="0">
                <a:solidFill>
                  <a:schemeClr val="tx1"/>
                </a:solidFill>
              </a:rPr>
              <a:t>ординатор 1-года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обучения кафедры лучевой диагностики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err="1" smtClean="0">
                <a:solidFill>
                  <a:schemeClr val="tx1"/>
                </a:solidFill>
              </a:rPr>
              <a:t>Будаев</a:t>
            </a:r>
            <a:r>
              <a:rPr lang="ru-RU" sz="1800" dirty="0" smtClean="0">
                <a:solidFill>
                  <a:schemeClr val="tx1"/>
                </a:solidFill>
              </a:rPr>
              <a:t> Б.Б. </a:t>
            </a:r>
            <a:br>
              <a:rPr lang="ru-RU" sz="1800" dirty="0" smtClean="0">
                <a:solidFill>
                  <a:schemeClr val="tx1"/>
                </a:solidFill>
              </a:rPr>
            </a:br>
            <a:endParaRPr lang="ru-RU" sz="1800" dirty="0" smtClean="0">
              <a:solidFill>
                <a:schemeClr val="tx1"/>
              </a:solidFill>
            </a:endParaRPr>
          </a:p>
          <a:p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8738" y="1772816"/>
            <a:ext cx="7772400" cy="1080120"/>
          </a:xfrm>
        </p:spPr>
        <p:txBody>
          <a:bodyPr>
            <a:noAutofit/>
          </a:bodyPr>
          <a:lstStyle/>
          <a:p>
            <a:r>
              <a:rPr lang="ru-RU" sz="3200" dirty="0" smtClean="0"/>
              <a:t>Пороки развития стенки трахеи и бронхов</a:t>
            </a:r>
            <a:r>
              <a:rPr lang="en-US" sz="3200" dirty="0" smtClean="0"/>
              <a:t>:</a:t>
            </a:r>
            <a:br>
              <a:rPr lang="en-US" sz="3200" dirty="0" smtClean="0"/>
            </a:br>
            <a:r>
              <a:rPr lang="ru-RU" sz="3200" dirty="0" smtClean="0"/>
              <a:t>Синдром </a:t>
            </a:r>
            <a:r>
              <a:rPr lang="ru-RU" sz="3200" dirty="0" err="1" smtClean="0"/>
              <a:t>Мунье</a:t>
            </a:r>
            <a:r>
              <a:rPr lang="ru-RU" sz="3200" dirty="0" smtClean="0"/>
              <a:t>-Куна</a:t>
            </a:r>
            <a:br>
              <a:rPr lang="ru-RU" sz="3200" dirty="0" smtClean="0"/>
            </a:br>
            <a:r>
              <a:rPr lang="ru-RU" sz="3200" dirty="0" smtClean="0"/>
              <a:t>Синдром Вильямса-</a:t>
            </a:r>
            <a:r>
              <a:rPr lang="ru-RU" sz="3200" dirty="0" err="1" smtClean="0"/>
              <a:t>Кэмбелла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0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ФГБОУ ВО </a:t>
            </a:r>
            <a:r>
              <a:rPr lang="ru-RU" b="1" dirty="0" err="1" smtClean="0"/>
              <a:t>КрасГМУ</a:t>
            </a:r>
            <a:r>
              <a:rPr lang="ru-RU" b="1" dirty="0" smtClean="0"/>
              <a:t> им. проф. В.Ф. </a:t>
            </a:r>
            <a:r>
              <a:rPr lang="ru-RU" b="1" dirty="0" err="1" smtClean="0"/>
              <a:t>Войно-Ясенецкого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Министерства здравоохранения Российской Федерации</a:t>
            </a:r>
          </a:p>
          <a:p>
            <a:pPr algn="ctr"/>
            <a:r>
              <a:rPr lang="ru-RU" b="1" dirty="0" smtClean="0"/>
              <a:t>Кафедра лучевой диагностики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963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772400" cy="1143000"/>
          </a:xfrm>
        </p:spPr>
        <p:txBody>
          <a:bodyPr/>
          <a:lstStyle/>
          <a:p>
            <a:r>
              <a:rPr lang="ru-RU" dirty="0"/>
              <a:t>Синдром Вильямса-</a:t>
            </a:r>
            <a:r>
              <a:rPr lang="ru-RU" dirty="0" err="1"/>
              <a:t>Кэмбелла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4089648" cy="4572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Определение</a:t>
            </a:r>
            <a:r>
              <a:rPr lang="en-US" dirty="0" smtClean="0"/>
              <a:t>:</a:t>
            </a:r>
          </a:p>
          <a:p>
            <a:r>
              <a:rPr lang="ru-RU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гипоплазия </a:t>
            </a:r>
            <a:r>
              <a:rPr lang="ru-RU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хрящей и эластических тканей бронхов III -VI-</a:t>
            </a:r>
            <a:r>
              <a:rPr lang="ru-RU" dirty="0" err="1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</a:t>
            </a:r>
            <a:r>
              <a:rPr lang="ru-RU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порядков, проявляющаяся </a:t>
            </a:r>
            <a:r>
              <a:rPr lang="ru-RU" dirty="0" err="1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генерализованным</a:t>
            </a:r>
            <a:r>
              <a:rPr lang="ru-RU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развитием </a:t>
            </a:r>
            <a:r>
              <a:rPr lang="ru-RU" dirty="0" err="1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бронхоэктазов</a:t>
            </a:r>
            <a:r>
              <a:rPr lang="ru-RU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уровне средних бронхов и </a:t>
            </a:r>
            <a:r>
              <a:rPr lang="ru-RU" dirty="0" err="1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бронхообструктивным</a:t>
            </a:r>
            <a:r>
              <a:rPr lang="ru-RU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синдромом.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410445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89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Эпидемиология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99592" y="1340768"/>
            <a:ext cx="7772400" cy="5256584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ru-RU" sz="3100" dirty="0">
                <a:solidFill>
                  <a:schemeClr val="accent1"/>
                </a:solidFill>
              </a:rPr>
              <a:t>Предположительно, данный синдром является генетической патологией с аутосомно-рецессивным типом </a:t>
            </a:r>
            <a:r>
              <a:rPr lang="ru-RU" sz="3100" dirty="0" smtClean="0">
                <a:solidFill>
                  <a:schemeClr val="accent1"/>
                </a:solidFill>
              </a:rPr>
              <a:t>наследования</a:t>
            </a:r>
            <a:endParaRPr lang="en-US" sz="3100" dirty="0" smtClean="0">
              <a:solidFill>
                <a:schemeClr val="accent1"/>
              </a:solidFill>
            </a:endParaRPr>
          </a:p>
          <a:p>
            <a:pPr fontAlgn="base"/>
            <a:r>
              <a:rPr lang="ru-RU" sz="3100" dirty="0">
                <a:solidFill>
                  <a:schemeClr val="accent1"/>
                </a:solidFill>
              </a:rPr>
              <a:t>Впервые был описан в 1960 году на основании многолетних наблюдений австралийских врачей Г. Вильямса и П. </a:t>
            </a:r>
            <a:r>
              <a:rPr lang="ru-RU" sz="3100" dirty="0" err="1">
                <a:solidFill>
                  <a:schemeClr val="accent1"/>
                </a:solidFill>
              </a:rPr>
              <a:t>Кемпбелла</a:t>
            </a:r>
            <a:r>
              <a:rPr lang="ru-RU" sz="3100" dirty="0">
                <a:solidFill>
                  <a:schemeClr val="accent1"/>
                </a:solidFill>
              </a:rPr>
              <a:t> за детьми, страдающими хроническими болезнями органов дыхания. Встречается у 2% пациентов, получающих лечение в отделении детской пульмонологии по поводу таких заболеваний</a:t>
            </a:r>
            <a:r>
              <a:rPr lang="ru-RU" sz="3100" dirty="0" smtClean="0">
                <a:solidFill>
                  <a:schemeClr val="accent1"/>
                </a:solidFill>
              </a:rPr>
              <a:t>.</a:t>
            </a:r>
          </a:p>
          <a:p>
            <a:pPr fontAlgn="base"/>
            <a:r>
              <a:rPr lang="ru-RU" sz="3100" dirty="0"/>
              <a:t>Мальчики болеют чаще девочек. Патологические изменения в стенках воздухоносных путей обычно бывают двусторонними, односторонний процесс наблюдается редко</a:t>
            </a:r>
            <a:r>
              <a:rPr lang="ru-RU" sz="3100" dirty="0" smtClean="0"/>
              <a:t>.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86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404664"/>
            <a:ext cx="3384376" cy="5940152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ru-RU" sz="5100" dirty="0"/>
              <a:t>Из-за дефекта хрящевого каркаса бронхиальная стенка утрачивает тонус, становится мягкой, податливой, что приводит к гипотонической дискинезии.</a:t>
            </a:r>
          </a:p>
          <a:p>
            <a:pPr fontAlgn="base"/>
            <a:r>
              <a:rPr lang="ru-RU" sz="5100" dirty="0"/>
              <a:t>Во время вдоха такие бронхи значительно расширяются, во время выдоха </a:t>
            </a:r>
            <a:r>
              <a:rPr lang="ru-RU" sz="5100" dirty="0" smtClean="0"/>
              <a:t>спадаются,</a:t>
            </a:r>
            <a:r>
              <a:rPr lang="ru-RU" sz="5100" dirty="0"/>
              <a:t> </a:t>
            </a:r>
            <a:r>
              <a:rPr lang="ru-RU" sz="5100" dirty="0"/>
              <a:t>«</a:t>
            </a:r>
            <a:r>
              <a:rPr lang="ru-RU" sz="5100" dirty="0" err="1"/>
              <a:t>баллонирующие</a:t>
            </a:r>
            <a:r>
              <a:rPr lang="ru-RU" sz="5100" dirty="0"/>
              <a:t>» </a:t>
            </a:r>
            <a:r>
              <a:rPr lang="ru-RU" sz="5100" dirty="0" err="1"/>
              <a:t>бронхоэктазы</a:t>
            </a:r>
            <a:r>
              <a:rPr lang="ru-RU" sz="5100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C:\Users\1\Desktop\chtljcntybt\Ожоги пищевода\Мунье-Куна\2019-04-22_05-33-5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3688"/>
            <a:ext cx="5220072" cy="594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377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92080" y="1447800"/>
            <a:ext cx="3394720" cy="4572000"/>
          </a:xfrm>
        </p:spPr>
        <p:txBody>
          <a:bodyPr>
            <a:normAutofit/>
          </a:bodyPr>
          <a:lstStyle/>
          <a:p>
            <a:r>
              <a:rPr lang="ru-RU" i="1" dirty="0" smtClean="0"/>
              <a:t>Компьютерная </a:t>
            </a:r>
            <a:r>
              <a:rPr lang="ru-RU" i="1" dirty="0"/>
              <a:t>томография показывает расширенные и буллезные </a:t>
            </a:r>
            <a:r>
              <a:rPr lang="ru-RU" i="1" dirty="0" err="1"/>
              <a:t>бронхоэктазы</a:t>
            </a:r>
            <a:r>
              <a:rPr lang="ru-RU" i="1" dirty="0"/>
              <a:t> на фоне не измененных главных бронхов</a:t>
            </a:r>
            <a:endParaRPr lang="ru-RU" dirty="0"/>
          </a:p>
        </p:txBody>
      </p:sp>
      <p:pic>
        <p:nvPicPr>
          <p:cNvPr id="4098" name="Picture 2" descr="C:\Users\1\Desktop\chtljcntybt\Ожоги пищевода\Мунье-Куна\williams-campbell_syndrome_ct_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508000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890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Существует множество различных врождённых патологий органов дыхательной системы. Для того, чтобы предотвратить их последствия нужно вовремя их обнаружить. Для этого важно знать особенности данных патологий и методы их исследования.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8040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https://radiographia.info</a:t>
            </a:r>
            <a:endParaRPr lang="ru-RU" sz="2800" dirty="0"/>
          </a:p>
          <a:p>
            <a:r>
              <a:rPr lang="en-US" sz="2800" dirty="0"/>
              <a:t>https://radiomed.ru </a:t>
            </a:r>
            <a:endParaRPr lang="ru-RU" sz="2800" dirty="0" smtClean="0"/>
          </a:p>
          <a:p>
            <a:r>
              <a:rPr lang="en-US" sz="2800" dirty="0"/>
              <a:t>https:// </a:t>
            </a:r>
            <a:r>
              <a:rPr lang="en-US" sz="2800" dirty="0" smtClean="0"/>
              <a:t>24Radiology.ru</a:t>
            </a:r>
            <a:endParaRPr lang="en-US" sz="2800" dirty="0"/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683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синдром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Мунье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-Куна - определение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Эпидемиология</a:t>
            </a:r>
          </a:p>
          <a:p>
            <a:r>
              <a:rPr lang="ru-RU" dirty="0" err="1" smtClean="0"/>
              <a:t>Рентгендиагностика</a:t>
            </a:r>
            <a:endParaRPr lang="ru-RU" dirty="0" smtClean="0"/>
          </a:p>
          <a:p>
            <a:r>
              <a:rPr lang="ru-RU" dirty="0" smtClean="0"/>
              <a:t>Синдром </a:t>
            </a:r>
            <a:r>
              <a:rPr lang="ru-RU" dirty="0" err="1"/>
              <a:t>Синдром</a:t>
            </a:r>
            <a:r>
              <a:rPr lang="ru-RU" dirty="0"/>
              <a:t> </a:t>
            </a:r>
            <a:r>
              <a:rPr lang="ru-RU" dirty="0" smtClean="0"/>
              <a:t>Вильямса-</a:t>
            </a:r>
            <a:r>
              <a:rPr lang="ru-RU" dirty="0" err="1" smtClean="0"/>
              <a:t>Кэмбелла</a:t>
            </a:r>
            <a:endParaRPr lang="ru-RU" dirty="0" smtClean="0"/>
          </a:p>
          <a:p>
            <a:r>
              <a:rPr lang="ru-RU" dirty="0" smtClean="0"/>
              <a:t>Эпидемиология</a:t>
            </a:r>
          </a:p>
          <a:p>
            <a:r>
              <a:rPr lang="ru-RU" dirty="0" err="1" smtClean="0"/>
              <a:t>Рентгендиагностика</a:t>
            </a:r>
            <a:endParaRPr lang="ru-RU" dirty="0" smtClean="0"/>
          </a:p>
          <a:p>
            <a:r>
              <a:rPr lang="ru-RU" dirty="0" smtClean="0"/>
              <a:t>Заключение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760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4000" b="1" i="1" dirty="0" err="1" smtClean="0">
                <a:latin typeface="Times New Roman" pitchFamily="18" charset="0"/>
                <a:cs typeface="Times New Roman" pitchFamily="18" charset="0"/>
              </a:rPr>
              <a:t>Трахеобронхомегалия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(синдром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Мунье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-Куна,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мегатрахея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трахеоцеле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— врождённая системная аномалия развития: чрезмерно большой диаметр трахеи и бронхов, обусловленный недоразвитием эластичной, мышечной и /или/ хрящевой ткани их стенок.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Трахеобронхомегалия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сопровождается нарушением дренажно-очистительной функции и, как правило, ведет к развитию гнойного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трахеобронхита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результате этого развиваются бронхоэктазии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дистальнее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расположенных бронхах, преимущественно нижних долей, и пневмосклероз.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Первое описание принадлежит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Мунье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-Куну в 1932 г. (P.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Mounier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Kuhn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современный французский отоларинголог).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571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Эпидемиология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dirty="0"/>
              <a:t>Путь наследования</a:t>
            </a:r>
            <a:r>
              <a:rPr lang="ru-RU" dirty="0"/>
              <a:t> — рецессивный. Преимущественно поражаются люди мужского пола. </a:t>
            </a:r>
            <a:endParaRPr lang="ru-RU" dirty="0" smtClean="0"/>
          </a:p>
          <a:p>
            <a:r>
              <a:rPr lang="ru-RU" dirty="0"/>
              <a:t>Первые проявления </a:t>
            </a:r>
            <a:r>
              <a:rPr lang="ru-RU" dirty="0" err="1"/>
              <a:t>трахеобронхомегалии</a:t>
            </a:r>
            <a:r>
              <a:rPr lang="ru-RU" dirty="0"/>
              <a:t> относятся к раннему детскому возрасту и в этот период чаще всего трактуются как симптомы рецидивирующего бронхита или хронической пневмонии</a:t>
            </a:r>
            <a:r>
              <a:rPr lang="ru-RU" dirty="0" smtClean="0"/>
              <a:t>.</a:t>
            </a:r>
          </a:p>
          <a:p>
            <a:r>
              <a:rPr lang="ru-RU" dirty="0"/>
              <a:t> Развернутая картина проявляется обычно в возрасте 20-40 лет, протекает с периодическими обострениями и постепенно нарастающей ДН. </a:t>
            </a:r>
          </a:p>
        </p:txBody>
      </p:sp>
    </p:spTree>
    <p:extLst>
      <p:ext uri="{BB962C8B-B14F-4D97-AF65-F5344CB8AC3E}">
        <p14:creationId xmlns:p14="http://schemas.microsoft.com/office/powerpoint/2010/main" val="2913477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Рентгенодиагностика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980728"/>
            <a:ext cx="7772400" cy="2664296"/>
          </a:xfrm>
        </p:spPr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рентгенограммах — просветление резко расширенной трахеи, просвет которой нередко превышает поперечник позвоночного столба. На </a:t>
            </a:r>
            <a:r>
              <a:rPr lang="ru-RU" sz="2800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томограммах</a:t>
            </a:r>
            <a:r>
              <a:rPr lang="ru-RU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в задней проекции хорошо видны резко расширенные во фронтальной плоскости трахея, главные, иногда долевые, бронхи, имеющие волнистые края.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Documents and Settings\Ahon-Akaris\Рабочий стол\images.jpg"/>
          <p:cNvPicPr>
            <a:picLocks noGrp="1"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03848" y="2996952"/>
            <a:ext cx="5940152" cy="3672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003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315416"/>
            <a:ext cx="77724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Рентгенодиагностика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076056" y="1447800"/>
            <a:ext cx="3610744" cy="4572000"/>
          </a:xfrm>
        </p:spPr>
        <p:txBody>
          <a:bodyPr/>
          <a:lstStyle/>
          <a:p>
            <a:pPr lvl="0"/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Обзорная (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передне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-задняя) рентгенограмма показывает увеличенную трахею (прямые стрелки) и увеличенные бронхи (изогнутые стрелки)</a:t>
            </a:r>
          </a:p>
          <a:p>
            <a:endParaRPr lang="ru-RU" dirty="0"/>
          </a:p>
        </p:txBody>
      </p:sp>
      <p:pic>
        <p:nvPicPr>
          <p:cNvPr id="5" name="Picture 4" descr="Трахеобронхомегалия 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5" y="764704"/>
            <a:ext cx="5032092" cy="590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8314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220072" y="1447800"/>
            <a:ext cx="3466728" cy="4572000"/>
          </a:xfrm>
        </p:spPr>
        <p:txBody>
          <a:bodyPr/>
          <a:lstStyle/>
          <a:p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просветление резко расширенной трахеи, просвет </a:t>
            </a:r>
            <a:r>
              <a:rPr lang="ru-RU" sz="24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которой 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превышает поперечник позвоночного столба</a:t>
            </a:r>
            <a:endParaRPr lang="ru-RU" dirty="0"/>
          </a:p>
        </p:txBody>
      </p:sp>
      <p:pic>
        <p:nvPicPr>
          <p:cNvPr id="2050" name="Picture 2" descr="C:\Users\1\Desktop\chtljcntybt\Ожоги пищевода\Мунье-Куна\2019-04-22_04-20-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498060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80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64088" y="1447800"/>
            <a:ext cx="3322712" cy="4572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компьютерной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томографии в аксиальной проекции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выявляются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расширения просвета трахеи</a:t>
            </a:r>
            <a:endParaRPr lang="ru-RU" dirty="0"/>
          </a:p>
        </p:txBody>
      </p:sp>
      <p:pic>
        <p:nvPicPr>
          <p:cNvPr id="3074" name="Picture 2" descr="C:\Users\1\Desktop\chtljcntybt\Ожоги пищевода\Мунье-Куна\2019-04-22_04-55-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55" y="1352550"/>
            <a:ext cx="5445351" cy="41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459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3968" y="1447800"/>
            <a:ext cx="4402832" cy="5077544"/>
          </a:xfrm>
        </p:spPr>
        <p:txBody>
          <a:bodyPr/>
          <a:lstStyle/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Трахеобронхомегалия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На компьютерной томографии выявляются расширения бронхов 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бронхоэктазы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 легких</a:t>
            </a:r>
          </a:p>
          <a:p>
            <a:endParaRPr lang="ru-RU" dirty="0"/>
          </a:p>
        </p:txBody>
      </p:sp>
      <p:pic>
        <p:nvPicPr>
          <p:cNvPr id="4" name="Picture 2" descr="C:\Documents and Settings\Ahon-Akaris\Рабочий стол\tracheobronchomegaly_ct_2_ok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548680"/>
            <a:ext cx="4608512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3216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262</TotalTime>
  <Words>331</Words>
  <Application>Microsoft Office PowerPoint</Application>
  <PresentationFormat>Экран (4:3)</PresentationFormat>
  <Paragraphs>44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Справедливость</vt:lpstr>
      <vt:lpstr>Пороки развития стенки трахеи и бронхов: Синдром Мунье-Куна Синдром Вильямса-Кэмбелла</vt:lpstr>
      <vt:lpstr>Содержание</vt:lpstr>
      <vt:lpstr>Определение</vt:lpstr>
      <vt:lpstr>Эпидемиология</vt:lpstr>
      <vt:lpstr>Рентгенодиагностика </vt:lpstr>
      <vt:lpstr>Рентгенодиагностика</vt:lpstr>
      <vt:lpstr>Презентация PowerPoint</vt:lpstr>
      <vt:lpstr>Презентация PowerPoint</vt:lpstr>
      <vt:lpstr>Презентация PowerPoint</vt:lpstr>
      <vt:lpstr>Синдром Вильямса-Кэмбелла</vt:lpstr>
      <vt:lpstr>Эпидемиология</vt:lpstr>
      <vt:lpstr>Презентация PowerPoint</vt:lpstr>
      <vt:lpstr>Презентация PowerPoint</vt:lpstr>
      <vt:lpstr>Заключение</vt:lpstr>
      <vt:lpstr>Список литературы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</cp:revision>
  <dcterms:created xsi:type="dcterms:W3CDTF">2019-04-21T17:23:25Z</dcterms:created>
  <dcterms:modified xsi:type="dcterms:W3CDTF">2019-04-21T21:45:38Z</dcterms:modified>
</cp:coreProperties>
</file>