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509F-54A8-4EFC-940E-439DEBEE9E1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5DCFB-922B-4C31-B17E-D1F13B322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21833-4FF2-453E-99DA-A701B517A2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9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D4D034-85C3-4C6A-B488-75F5A2454EAF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8388424" cy="199796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МРТ картина в </a:t>
            </a:r>
            <a:r>
              <a:rPr lang="ru-RU" sz="36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постредукционной</a:t>
            </a:r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оценке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лечения дисплазии </a:t>
            </a:r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тазобедренного сустава: цели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 сложности. Часть 1.</a:t>
            </a:r>
            <a:endParaRPr lang="ru-RU" sz="3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623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 </a:t>
            </a:r>
            <a:endParaRPr lang="ru-RU" dirty="0" smtClean="0"/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лучевой диагностики ИПО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15719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Выполнил</a:t>
            </a:r>
            <a:r>
              <a:rPr lang="ru-RU" sz="2400" dirty="0"/>
              <a:t>: ординатор кафедры лучевой диагностики ИПО </a:t>
            </a:r>
          </a:p>
          <a:p>
            <a:r>
              <a:rPr lang="ru-RU" sz="2400" b="1" dirty="0" err="1"/>
              <a:t>Кружаева</a:t>
            </a:r>
            <a:r>
              <a:rPr lang="ru-RU" sz="2400" b="1" dirty="0"/>
              <a:t> Марина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6309320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Красноярск, 2021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1326846" cy="1268759"/>
          </a:xfrm>
          <a:prstGeom prst="rect">
            <a:avLst/>
          </a:prstGeom>
        </p:spPr>
      </p:pic>
      <p:pic>
        <p:nvPicPr>
          <p:cNvPr id="1026" name="Picture 2" descr="C:\Users\Homer\Desktop\Марина\Ординатура\Статья-перевод 2\скрин стать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5190357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61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Остеотомия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13208" cy="3630348"/>
          </a:xfrm>
        </p:spPr>
        <p:txBody>
          <a:bodyPr>
            <a:no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 Открытая </a:t>
            </a: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репозиция с остеотомией включает установку оборудования, что предрасполагает пациента к появлению артефактов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движения на </a:t>
            </a: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МРТ-изображениях после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восстановления;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МРТ </a:t>
            </a: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позволяет адекватно оценить редукцию в условиях открытой репозиции с остеотомией, обеспечивая достаточную оценку конгруэнтности сустава, несмотря на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артефакт </a:t>
            </a: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от имплантированного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оборудования.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60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0102" y="5441565"/>
            <a:ext cx="3613898" cy="735118"/>
          </a:xfrm>
        </p:spPr>
        <p:txBody>
          <a:bodyPr>
            <a:normAutofit fontScale="92500" lnSpcReduction="10000"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Аппаратные артефакты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Figure 3a.">
            <a:extLst>
              <a:ext uri="{FF2B5EF4-FFF2-40B4-BE49-F238E27FC236}">
                <a16:creationId xmlns="" xmlns:a16="http://schemas.microsoft.com/office/drawing/2014/main" id="{B4D04208-38CC-427A-9B86-8B864945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5458875" cy="3115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2852936"/>
            <a:ext cx="3764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Мальчик, </a:t>
            </a:r>
            <a:r>
              <a:rPr lang="ru-RU" sz="2400" b="1" i="1" dirty="0" smtClean="0">
                <a:solidFill>
                  <a:srgbClr val="0070C0"/>
                </a:solidFill>
              </a:rPr>
              <a:t>1 год 8 месяцев.</a:t>
            </a:r>
          </a:p>
          <a:p>
            <a:r>
              <a:rPr lang="ru-RU" sz="2400" b="1" i="1" dirty="0" smtClean="0"/>
              <a:t>Из анамнеза: была проведена открытая репозиция с двух сторон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 </a:t>
            </a:r>
          </a:p>
          <a:p>
            <a:r>
              <a:rPr lang="ru-RU" sz="3200" b="1" dirty="0" smtClean="0"/>
              <a:t>КОНЦЕНТРИЧЕСКОЕ СОКРАЩЕНИЕ ПОСЛЕ ОСТЕОТОМИИ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9282" y="4527164"/>
            <a:ext cx="3793332" cy="89648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Аппаратные артефакты ограничивают оценку конгруэнтности сустава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794" y="2271714"/>
            <a:ext cx="3764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10-месяцев.</a:t>
            </a:r>
          </a:p>
          <a:p>
            <a:r>
              <a:rPr lang="ru-RU" sz="2400" b="1" i="1" dirty="0" smtClean="0"/>
              <a:t>Из анамнеза: была проведена открытая репозиция с двух сторон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ТАЗОБЕДРЕННОГО СУСТАВА В АКСИАЛЬНОЙ ПЛОСКОСТИ  </a:t>
            </a:r>
          </a:p>
          <a:p>
            <a:r>
              <a:rPr lang="ru-RU" sz="3200" b="1" dirty="0" smtClean="0"/>
              <a:t>КОНЦЕНТРИЧЕСКОЕ СОКРАЩЕНИЕ ПОСЛЕ ОСТЕОТОМИИ </a:t>
            </a:r>
            <a:r>
              <a:rPr lang="ru-RU" sz="3200" b="1" dirty="0" smtClean="0"/>
              <a:t>БЕДРЕННОЙ </a:t>
            </a:r>
            <a:r>
              <a:rPr lang="ru-RU" sz="3200" b="1" dirty="0" smtClean="0"/>
              <a:t>КОСТИ</a:t>
            </a:r>
            <a:r>
              <a:rPr lang="en-US" sz="3200" b="1" dirty="0" smtClean="0"/>
              <a:t> </a:t>
            </a:r>
            <a:r>
              <a:rPr lang="ru-RU" sz="3200" b="1" dirty="0" smtClean="0"/>
              <a:t>СЛЕВА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7" name="Рисунок 6" descr="Рисунок 3b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896544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Интерпретация изображений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86500" cy="4410687"/>
          </a:xfrm>
        </p:spPr>
        <p:txBody>
          <a:bodyPr>
            <a:no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Мультиплоскостные </a:t>
            </a:r>
            <a:r>
              <a:rPr lang="ru-RU" sz="2400" dirty="0" err="1" smtClean="0">
                <a:solidFill>
                  <a:schemeClr val="tx1"/>
                </a:solidFill>
              </a:rPr>
              <a:t>МРТ-изображения</a:t>
            </a:r>
            <a:r>
              <a:rPr lang="ru-RU" sz="2400" dirty="0" smtClean="0">
                <a:solidFill>
                  <a:schemeClr val="tx1"/>
                </a:solidFill>
              </a:rPr>
              <a:t> первоначально оцениваются на предмет конгруэнтности суставов на уровне </a:t>
            </a:r>
            <a:r>
              <a:rPr lang="ru-RU" sz="2400" dirty="0" err="1" smtClean="0">
                <a:solidFill>
                  <a:schemeClr val="tx1"/>
                </a:solidFill>
              </a:rPr>
              <a:t>трехлучевого</a:t>
            </a:r>
            <a:r>
              <a:rPr lang="ru-RU" sz="2400" dirty="0" smtClean="0">
                <a:solidFill>
                  <a:schemeClr val="tx1"/>
                </a:solidFill>
              </a:rPr>
              <a:t> хряща, </a:t>
            </a:r>
            <a:r>
              <a:rPr lang="ru-RU" sz="2400" dirty="0" err="1" smtClean="0">
                <a:solidFill>
                  <a:schemeClr val="tx1"/>
                </a:solidFill>
              </a:rPr>
              <a:t>васкуляризированного</a:t>
            </a:r>
            <a:r>
              <a:rPr lang="ru-RU" sz="2400" dirty="0" smtClean="0">
                <a:solidFill>
                  <a:schemeClr val="tx1"/>
                </a:solidFill>
              </a:rPr>
              <a:t> хряща, которые присоединяются к вертлужному компоненту подвздошной, седалищной и </a:t>
            </a:r>
            <a:r>
              <a:rPr lang="ru-RU" sz="2400" dirty="0" smtClean="0">
                <a:solidFill>
                  <a:schemeClr val="tx1"/>
                </a:solidFill>
              </a:rPr>
              <a:t>лобковых костей;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Следует описать исходный размер и морфологию </a:t>
            </a:r>
            <a:r>
              <a:rPr lang="ru-RU" sz="2400" dirty="0" err="1" smtClean="0">
                <a:solidFill>
                  <a:schemeClr val="tx1"/>
                </a:solidFill>
              </a:rPr>
              <a:t>оссифицирующих</a:t>
            </a:r>
            <a:r>
              <a:rPr lang="ru-RU" sz="2400" dirty="0" smtClean="0">
                <a:solidFill>
                  <a:schemeClr val="tx1"/>
                </a:solidFill>
              </a:rPr>
              <a:t> ядер, если они присутствуют, поскольку маленькие или фрагментированные </a:t>
            </a:r>
            <a:r>
              <a:rPr lang="ru-RU" sz="2400" dirty="0" err="1" smtClean="0">
                <a:solidFill>
                  <a:schemeClr val="tx1"/>
                </a:solidFill>
              </a:rPr>
              <a:t>оссифицирующие</a:t>
            </a:r>
            <a:r>
              <a:rPr lang="ru-RU" sz="2400" dirty="0" smtClean="0">
                <a:solidFill>
                  <a:schemeClr val="tx1"/>
                </a:solidFill>
              </a:rPr>
              <a:t> ядра могут указывать на нарушение роста.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</a:t>
            </a:r>
          </a:p>
          <a:p>
            <a:r>
              <a:rPr lang="ru-RU" sz="3200" b="1" dirty="0" smtClean="0"/>
              <a:t>КОНЦЕНТРИЧЕСКОЕ </a:t>
            </a:r>
            <a:r>
              <a:rPr lang="ru-RU" sz="3200" b="1" dirty="0" smtClean="0"/>
              <a:t>УМЕНЬШЕНИЕ БЕДРА</a:t>
            </a:r>
            <a:r>
              <a:rPr lang="ru-RU" dirty="0"/>
              <a:t> </a:t>
            </a:r>
            <a:r>
              <a:rPr lang="ru-RU" sz="3200" b="1" dirty="0" smtClean="0"/>
              <a:t>СПРАВА</a:t>
            </a:r>
            <a:endParaRPr lang="ru-RU" sz="3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04667" y="2825284"/>
            <a:ext cx="3914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5 месяцев.</a:t>
            </a:r>
          </a:p>
          <a:p>
            <a:r>
              <a:rPr lang="ru-RU" sz="2400" b="1" i="1" dirty="0" smtClean="0"/>
              <a:t>Из анамнеза: была проведена закрытая репозиция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54636" y="5084391"/>
            <a:ext cx="398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36000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Головки бедренных костей 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f</a:t>
            </a:r>
            <a:r>
              <a:rPr lang="ru-RU" sz="2400" b="1" dirty="0" smtClean="0"/>
              <a:t>)</a:t>
            </a:r>
            <a:r>
              <a:rPr lang="ru-RU" sz="2400" dirty="0" smtClean="0"/>
              <a:t> </a:t>
            </a:r>
          </a:p>
          <a:p>
            <a:pPr marL="360000" indent="36000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Вертлужные впадины 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ac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13" name="Рисунок 12" descr="Рисунок 5а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897041" cy="4291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</a:t>
            </a:r>
          </a:p>
          <a:p>
            <a:r>
              <a:rPr lang="ru-RU" sz="3200" b="1" dirty="0" smtClean="0"/>
              <a:t>КОНЦЕНТРИЧЕСКОЕ УМЕНЬШЕНИЕ </a:t>
            </a:r>
            <a:r>
              <a:rPr lang="ru-RU" sz="3200" b="1" dirty="0" smtClean="0"/>
              <a:t>БЕДРА СПРАВА </a:t>
            </a:r>
            <a:r>
              <a:rPr lang="ru-RU" sz="3200" b="1" dirty="0" smtClean="0"/>
              <a:t>(ПРОДОЛЖЕНИЕ)</a:t>
            </a:r>
          </a:p>
          <a:p>
            <a:endParaRPr lang="ru-RU" dirty="0"/>
          </a:p>
        </p:txBody>
      </p:sp>
      <p:pic>
        <p:nvPicPr>
          <p:cNvPr id="6" name="Рисунок 5" descr="Рисунок 5b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111354" cy="4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192665" y="5039847"/>
            <a:ext cx="3850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36000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Головки бедренных костей 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f</a:t>
            </a:r>
            <a:r>
              <a:rPr lang="ru-RU" sz="2400" b="1" dirty="0" smtClean="0"/>
              <a:t>)</a:t>
            </a:r>
            <a:r>
              <a:rPr lang="ru-RU" sz="2400" dirty="0" smtClean="0"/>
              <a:t> </a:t>
            </a:r>
          </a:p>
          <a:p>
            <a:pPr marL="360000" indent="36000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Вертлужные впадины 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ac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6a.">
            <a:extLst>
              <a:ext uri="{FF2B5EF4-FFF2-40B4-BE49-F238E27FC236}">
                <a16:creationId xmlns="" xmlns:a16="http://schemas.microsoft.com/office/drawing/2014/main" id="{0483C7ED-2904-4625-BA4C-9FA57BEE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366087" cy="4264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 </a:t>
            </a:r>
          </a:p>
          <a:p>
            <a:r>
              <a:rPr lang="ru-RU" sz="3200" b="1" dirty="0" smtClean="0"/>
              <a:t>КОНЦЕНТРИЧЕСКАЯ </a:t>
            </a:r>
            <a:r>
              <a:rPr lang="ru-RU" sz="3200" b="1" dirty="0" smtClean="0"/>
              <a:t>РЕДУКЦИЯ </a:t>
            </a:r>
            <a:r>
              <a:rPr lang="ru-RU" sz="3200" b="1" dirty="0" smtClean="0"/>
              <a:t>БЕДРА </a:t>
            </a:r>
            <a:r>
              <a:rPr lang="ru-RU" sz="3200" b="1" dirty="0" smtClean="0"/>
              <a:t>СЛЕВА С </a:t>
            </a:r>
            <a:r>
              <a:rPr lang="ru-RU" sz="3200" b="1" dirty="0" smtClean="0"/>
              <a:t>ОССИФИЦИРЮЩИМИ ЯДРАМИ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3068960"/>
            <a:ext cx="3914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1 год 2 месяца.</a:t>
            </a:r>
          </a:p>
          <a:p>
            <a:r>
              <a:rPr lang="ru-RU" sz="2400" b="1" i="1" dirty="0" smtClean="0"/>
              <a:t>Из анамнеза: была проведена закрытая репозиция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18559" y="5157192"/>
            <a:ext cx="352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Уменьшение </a:t>
            </a:r>
            <a:r>
              <a:rPr lang="ru-RU" sz="2400" dirty="0" err="1" smtClean="0"/>
              <a:t>оссифицирующего</a:t>
            </a:r>
            <a:r>
              <a:rPr lang="ru-RU" sz="2400" dirty="0" smtClean="0"/>
              <a:t> ядра слева </a:t>
            </a:r>
            <a:r>
              <a:rPr lang="ru-RU" sz="2400" b="1" dirty="0" smtClean="0"/>
              <a:t>(наконечник стрелки)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 6b.">
            <a:extLst>
              <a:ext uri="{FF2B5EF4-FFF2-40B4-BE49-F238E27FC236}">
                <a16:creationId xmlns="" xmlns:a16="http://schemas.microsoft.com/office/drawing/2014/main" id="{65CCAC11-2BC7-4091-B3D6-A1C23753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270438" cy="401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</a:t>
            </a:r>
          </a:p>
          <a:p>
            <a:r>
              <a:rPr lang="ru-RU" sz="3200" b="1" dirty="0" smtClean="0"/>
              <a:t>КОНЦЕНТРИЧЕСКАЯ </a:t>
            </a:r>
            <a:r>
              <a:rPr lang="ru-RU" sz="3200" b="1" dirty="0" smtClean="0"/>
              <a:t>РЕДУКЦИЯ БЕДРА СЛЕВА </a:t>
            </a:r>
            <a:r>
              <a:rPr lang="ru-RU" sz="3200" b="1" dirty="0" smtClean="0"/>
              <a:t>С ОССИФИЦИРЮЩИМИ ЯДРАМИ (ПРОДОЛЖЕНИЕ)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4437112"/>
            <a:ext cx="316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Диспластически</a:t>
            </a:r>
            <a:r>
              <a:rPr lang="ru-RU" sz="2400" dirty="0" smtClean="0"/>
              <a:t> уменьшенная  вертлужная впадина слева </a:t>
            </a:r>
            <a:r>
              <a:rPr lang="ru-RU" sz="2400" b="1" dirty="0" smtClean="0"/>
              <a:t>(стрелка)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92696"/>
            <a:ext cx="869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Интерпретация изображений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701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360000">
              <a:buFont typeface="Arial" pitchFamily="34" charset="0"/>
              <a:buChar char="•"/>
            </a:pPr>
            <a:r>
              <a:rPr lang="ru-RU" sz="2400" dirty="0" smtClean="0"/>
              <a:t>На аксиальных изображениях, когда проводится линия, соединяющая </a:t>
            </a:r>
            <a:r>
              <a:rPr lang="ru-RU" sz="2400" dirty="0" err="1" smtClean="0"/>
              <a:t>трехлучевые</a:t>
            </a:r>
            <a:r>
              <a:rPr lang="ru-RU" sz="2400" dirty="0" smtClean="0"/>
              <a:t> хрящи и редуцированное </a:t>
            </a:r>
            <a:r>
              <a:rPr lang="ru-RU" sz="2400" dirty="0" err="1" smtClean="0"/>
              <a:t>оссифицирующее</a:t>
            </a:r>
            <a:r>
              <a:rPr lang="ru-RU" sz="2400" dirty="0" smtClean="0"/>
              <a:t> ядро, то ядро должно лежать приблизительно на этой линии или кпереди от нее, если контралатеральное бедро в норме, уменьшенное бедро должно демонстрировать симметрию;</a:t>
            </a:r>
          </a:p>
          <a:p>
            <a:pPr marL="360000" indent="360000">
              <a:buFont typeface="Arial" pitchFamily="34" charset="0"/>
              <a:buChar char="•"/>
            </a:pPr>
            <a:r>
              <a:rPr lang="ru-RU" sz="2400" dirty="0" smtClean="0"/>
              <a:t> Точно так же должна быть описана тяжесть вертлужной дисплазии. В отличие от концентрически уменьшенного бедра, постоянно вывихнутое бедро имеет тенденцию располагаться кзади по отношению к вертлужной впадине на аксиальных изображениях и над </a:t>
            </a:r>
            <a:r>
              <a:rPr lang="ru-RU" sz="2400" dirty="0" err="1" smtClean="0"/>
              <a:t>латерально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корональных</a:t>
            </a:r>
            <a:r>
              <a:rPr lang="ru-RU" sz="2400" dirty="0" smtClean="0"/>
              <a:t> изображениях.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89922" y="3140968"/>
            <a:ext cx="4054078" cy="2488265"/>
          </a:xfrm>
        </p:spPr>
        <p:txBody>
          <a:bodyPr>
            <a:no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Левая бедренная кость расположена кзади относительно контралатеральной стороны с расширением медиальной суставной щели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Функциональная шина 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(наконечники стрелок)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 </a:t>
            </a:r>
          </a:p>
          <a:p>
            <a:r>
              <a:rPr lang="ru-RU" sz="3200" b="1" dirty="0" smtClean="0"/>
              <a:t>СТОЙКИЙ </a:t>
            </a:r>
            <a:r>
              <a:rPr lang="ru-RU" sz="3200" b="1" dirty="0" smtClean="0"/>
              <a:t>ВЫВИХ БЕДРА СЛЕВА</a:t>
            </a:r>
            <a:endParaRPr lang="ru-RU" sz="3200" b="1" dirty="0"/>
          </a:p>
        </p:txBody>
      </p:sp>
      <p:pic>
        <p:nvPicPr>
          <p:cNvPr id="10" name="Рисунок 9" descr="Рисунок 7а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87561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29225" y="1556792"/>
            <a:ext cx="3914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5 месяцев.</a:t>
            </a:r>
          </a:p>
          <a:p>
            <a:r>
              <a:rPr lang="ru-RU" sz="2400" b="1" i="1" dirty="0" smtClean="0"/>
              <a:t>Из анамнеза: была проведена закрытая репозиция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97" y="902699"/>
            <a:ext cx="7543800" cy="828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78" y="1734898"/>
            <a:ext cx="8040485" cy="4862454"/>
          </a:xfrm>
        </p:spPr>
        <p:txBody>
          <a:bodyPr>
            <a:normAutofit fontScale="32500" lnSpcReduction="20000"/>
          </a:bodyPr>
          <a:lstStyle/>
          <a:p>
            <a:pPr marL="0" indent="540000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7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Лечение дисплазии ТБС </a:t>
            </a:r>
            <a:r>
              <a:rPr lang="ru-RU" sz="7400" dirty="0">
                <a:solidFill>
                  <a:schemeClr val="tx1"/>
                </a:solidFill>
                <a:cs typeface="Times New Roman" panose="02020603050405020304" pitchFamily="18" charset="0"/>
              </a:rPr>
              <a:t>во многом зависит от времени постановки диагноза, но во всех случаях цель лечения - центрировать головку бедренной кости внутри вертлужной впадины тем самым вызывая развитие вертлужной впадины, чтобы удерживать головку бедренной </a:t>
            </a:r>
            <a:r>
              <a:rPr lang="ru-RU" sz="7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кости;</a:t>
            </a:r>
            <a:endParaRPr lang="ru-RU" sz="7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540000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7400" dirty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r>
              <a:rPr lang="ru-RU" sz="7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Большинство ограничений, </a:t>
            </a:r>
            <a:r>
              <a:rPr lang="ru-RU" sz="7400" dirty="0">
                <a:solidFill>
                  <a:schemeClr val="tx1"/>
                </a:solidFill>
                <a:cs typeface="Times New Roman" panose="02020603050405020304" pitchFamily="18" charset="0"/>
              </a:rPr>
              <a:t>которые обычно выявляются на </a:t>
            </a:r>
            <a:r>
              <a:rPr lang="ru-RU" sz="7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постпроцедурных</a:t>
            </a:r>
            <a:r>
              <a:rPr lang="ru-RU" sz="7400" dirty="0">
                <a:solidFill>
                  <a:schemeClr val="tx1"/>
                </a:solidFill>
                <a:cs typeface="Times New Roman" panose="02020603050405020304" pitchFamily="18" charset="0"/>
              </a:rPr>
              <a:t> изображениях, являются внутрисуставными и включают инверсию латеральной мышцы, формирование лимба, гипертрофию связок и увеличение легочной </a:t>
            </a:r>
            <a:r>
              <a:rPr lang="ru-RU" sz="7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артерии.</a:t>
            </a:r>
            <a:endParaRPr lang="ru-RU" sz="7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540000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984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436096" y="3573016"/>
            <a:ext cx="3868341" cy="2057400"/>
          </a:xfrm>
        </p:spPr>
        <p:txBody>
          <a:bodyPr>
            <a:no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Контрастное вещество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r>
              <a:rPr lang="ru-RU" sz="2400" dirty="0" smtClean="0">
                <a:solidFill>
                  <a:schemeClr val="tx1"/>
                </a:solidFill>
              </a:rPr>
              <a:t> в медиальной суставной щели слева,  оставшееся после предыдущего </a:t>
            </a:r>
            <a:r>
              <a:rPr lang="ru-RU" sz="2400" dirty="0" err="1" smtClean="0">
                <a:solidFill>
                  <a:schemeClr val="tx1"/>
                </a:solidFill>
              </a:rPr>
              <a:t>артрографического</a:t>
            </a:r>
            <a:r>
              <a:rPr lang="ru-RU" sz="2400" dirty="0" smtClean="0">
                <a:solidFill>
                  <a:schemeClr val="tx1"/>
                </a:solidFill>
              </a:rPr>
              <a:t> исследования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</a:t>
            </a:r>
          </a:p>
          <a:p>
            <a:r>
              <a:rPr lang="ru-RU" sz="3200" b="1" dirty="0" smtClean="0"/>
              <a:t>СТОЙКИЙ ВЫВИХ </a:t>
            </a:r>
            <a:r>
              <a:rPr lang="ru-RU" sz="3200" b="1" dirty="0" smtClean="0"/>
              <a:t>БЕДРА СЛЕВА </a:t>
            </a:r>
            <a:r>
              <a:rPr lang="ru-RU" sz="3200" b="1" dirty="0" smtClean="0"/>
              <a:t>(ПРОДОЛЖЕНИЕ)</a:t>
            </a:r>
            <a:endParaRPr lang="ru-RU" sz="3200" b="1" dirty="0"/>
          </a:p>
        </p:txBody>
      </p:sp>
      <p:pic>
        <p:nvPicPr>
          <p:cNvPr id="6" name="Рисунок 5" descr="Рисунок 7b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544616" cy="471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7019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Выводы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1716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МРТ является ценным инструментом для оценки дисплазии ТБС в условиях </a:t>
            </a:r>
            <a:r>
              <a:rPr lang="ru-RU" sz="2800" dirty="0" err="1" smtClean="0">
                <a:solidFill>
                  <a:srgbClr val="1716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постредукции</a:t>
            </a:r>
            <a:r>
              <a:rPr lang="ru-RU" sz="2800" dirty="0" smtClean="0">
                <a:solidFill>
                  <a:srgbClr val="1716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обеспечивая многоплоскостные возможности, отличный контраст изображения мягких тканей и возможность оценки перфузии без использования ионизирующего </a:t>
            </a:r>
            <a:r>
              <a:rPr lang="ru-RU" sz="2800" dirty="0" smtClean="0">
                <a:solidFill>
                  <a:srgbClr val="1716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endParaRPr lang="ru-RU" sz="2800" dirty="0" smtClean="0">
              <a:solidFill>
                <a:srgbClr val="17161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Внутривенное введение </a:t>
            </a:r>
            <a:r>
              <a:rPr lang="ru-RU" dirty="0" smtClean="0"/>
              <a:t>контрастного вещества может продемонстрировать изменение </a:t>
            </a:r>
            <a:r>
              <a:rPr lang="ru-RU" dirty="0" err="1" smtClean="0"/>
              <a:t>эпифизарного</a:t>
            </a:r>
            <a:r>
              <a:rPr lang="ru-RU" dirty="0" smtClean="0"/>
              <a:t> кровотока </a:t>
            </a:r>
            <a:r>
              <a:rPr lang="ru-RU" dirty="0" smtClean="0"/>
              <a:t>и помочь выявить пациентов с риском ранней </a:t>
            </a:r>
            <a:r>
              <a:rPr lang="ru-RU" dirty="0" smtClean="0"/>
              <a:t>ишемии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12976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сплазия тазобедренных суставов">
            <a:extLst>
              <a:ext uri="{FF2B5EF4-FFF2-40B4-BE49-F238E27FC236}">
                <a16:creationId xmlns:a16="http://schemas.microsoft.com/office/drawing/2014/main" xmlns="" id="{DF1AAD36-395E-40E6-9E2A-A4E60C6F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518" y="2132856"/>
            <a:ext cx="402597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07" y="543779"/>
            <a:ext cx="7543800" cy="11958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Основное понятие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BFF75AEC-FF5C-4B84-8A17-3B8DEB04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5472608" cy="3384376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  Дисплазия тазобедренного сустава— тяжёлая патология, характеризующаяся недоразвитием всех элементов тазобедренного сустава (костей, связок, капсулы сустава, мышц, сосудов, нервов) и нарушением пространственных соотношений головки бедренной кости и вертлужной впадины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7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58" y="943830"/>
            <a:ext cx="7543800" cy="7940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Значение МРТ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1"/>
            <a:ext cx="9144000" cy="5120639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МРТ не играет большой роли в скрининге или диагностике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дисплазии ТБС;</a:t>
            </a:r>
            <a:endParaRPr lang="ru-RU" sz="2400" dirty="0">
              <a:solidFill>
                <a:srgbClr val="171615"/>
              </a:solidFill>
              <a:effectLst/>
              <a:cs typeface="Times New Roman" panose="02020603050405020304" pitchFamily="18" charset="0"/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400" dirty="0">
              <a:solidFill>
                <a:srgbClr val="171615"/>
              </a:solidFill>
              <a:effectLst/>
              <a:cs typeface="Times New Roman" panose="02020603050405020304" pitchFamily="18" charset="0"/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Основная польза МРТ при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дисплазии ТБС </a:t>
            </a: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заключается в том, </a:t>
            </a:r>
            <a:r>
              <a:rPr lang="ru-RU" sz="2400" dirty="0" smtClean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что оно </a:t>
            </a:r>
            <a:r>
              <a:rPr lang="ru-RU" sz="2400" dirty="0">
                <a:solidFill>
                  <a:srgbClr val="171615"/>
                </a:solidFill>
                <a:effectLst/>
                <a:cs typeface="Times New Roman" panose="02020603050405020304" pitchFamily="18" charset="0"/>
              </a:rPr>
              <a:t>позволяет подтвердить концентрическую репозицию после налож</a:t>
            </a:r>
            <a:r>
              <a:rPr lang="ru-RU" sz="2400" dirty="0">
                <a:solidFill>
                  <a:srgbClr val="171615"/>
                </a:solidFill>
                <a:cs typeface="Times New Roman" panose="02020603050405020304" pitchFamily="18" charset="0"/>
              </a:rPr>
              <a:t>ения гипсовой</a:t>
            </a:r>
            <a:r>
              <a:rPr lang="ru-RU" sz="2400" dirty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повязки и </a:t>
            </a:r>
            <a:r>
              <a:rPr lang="ru-RU" sz="2400" dirty="0" smtClean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выявлять ограничения и </a:t>
            </a:r>
            <a:r>
              <a:rPr lang="ru-RU" sz="2400" dirty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2400" dirty="0" smtClean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после репозиции;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17161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Качество хирургической репозиции во время процедуры можно легко подтвердить с помощью динамической рентгеноскопической </a:t>
            </a:r>
            <a:r>
              <a:rPr lang="ru-RU" sz="2400" dirty="0" err="1" smtClean="0">
                <a:solidFill>
                  <a:schemeClr val="tx1"/>
                </a:solidFill>
              </a:rPr>
              <a:t>артрографии</a:t>
            </a:r>
            <a:r>
              <a:rPr lang="ru-RU" sz="2400" dirty="0" smtClean="0">
                <a:solidFill>
                  <a:schemeClr val="tx1"/>
                </a:solidFill>
              </a:rPr>
              <a:t>. Накопление контрастного вещества менее 5-7 мм в медиальной суставной щели, указывает на концентрическое уменьшение.</a:t>
            </a:r>
            <a:endParaRPr lang="ru-RU" sz="2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5013176"/>
            <a:ext cx="4745779" cy="1562859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Головка правой бедренной кости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f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Вертлужная впадина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(ас)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Figure 1a.">
            <a:extLst>
              <a:ext uri="{FF2B5EF4-FFF2-40B4-BE49-F238E27FC236}">
                <a16:creationId xmlns:a16="http://schemas.microsoft.com/office/drawing/2014/main" xmlns="" id="{53130A8F-E082-41F5-909C-BA4EC8AD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816424" cy="42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8988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РЕНТГЕНОСКОПИЧЕСКАЯ АРТРОГРАММА ТАЗОБЕДРЕННОГО СУСТАВА В </a:t>
            </a:r>
            <a:r>
              <a:rPr lang="ru-RU" sz="3200" b="1" dirty="0" smtClean="0"/>
              <a:t>ФРОНТАЛЬНОЙ </a:t>
            </a:r>
            <a:r>
              <a:rPr lang="ru-RU" sz="3200" b="1" dirty="0" smtClean="0"/>
              <a:t>ПЛОСКОСТИ  </a:t>
            </a:r>
          </a:p>
          <a:p>
            <a:r>
              <a:rPr lang="ru-RU" sz="3200" b="1" dirty="0" smtClean="0"/>
              <a:t>ИНТРАОПЕРАЦИОННОЕ ВЫРАВНИВАНИЕ БЕДРА МЕТОДОМ ЗАКРЫТОЙ РЕПОЗИЦИИ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717032"/>
            <a:ext cx="391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Мальчик, </a:t>
            </a:r>
            <a:r>
              <a:rPr lang="ru-RU" sz="2400" b="1" i="1" dirty="0" smtClean="0">
                <a:solidFill>
                  <a:srgbClr val="0070C0"/>
                </a:solidFill>
              </a:rPr>
              <a:t>5 месяцев.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9882" y="4909743"/>
            <a:ext cx="4759037" cy="1255531"/>
          </a:xfrm>
        </p:spPr>
        <p:txBody>
          <a:bodyPr>
            <a:no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Рецидивирующий вывих головки бедренной кости </a:t>
            </a:r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Вертлужная впадина </a:t>
            </a:r>
            <a:r>
              <a:rPr lang="ru-RU" sz="2400" b="1" dirty="0" smtClean="0">
                <a:solidFill>
                  <a:schemeClr val="tx1"/>
                </a:solidFill>
              </a:rPr>
              <a:t>(ас)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Figure 1b.">
            <a:extLst>
              <a:ext uri="{FF2B5EF4-FFF2-40B4-BE49-F238E27FC236}">
                <a16:creationId xmlns:a16="http://schemas.microsoft.com/office/drawing/2014/main" xmlns="" id="{3EEEE62B-A7EF-4BEB-89DA-348B7053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64496" cy="41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МР-АРТРОГРАММА ТАЗОБЕДРЕННОГО СУСТАВА В ФРОНТАЛЬНОЙ ПЛОСКОСТИ  </a:t>
            </a:r>
          </a:p>
          <a:p>
            <a:r>
              <a:rPr lang="ru-RU" sz="3200" b="1" dirty="0" smtClean="0"/>
              <a:t>ИНТРАОПЕРАЦИОННОЕ ВЫРАВНИВАНИЕ БЕДРА МЕТОДОМ ЗАКРЫТОЙ РЕПОЗИЦИИ (ПРОДОЛЖЕНИЕ)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708920"/>
            <a:ext cx="3480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Изображение получено сразу после репозиции и наложения гипсовой повязки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Визуализация МРТ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7443" cy="4968552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Незначительный верхний подвывих головки бедренной кости, легче оценить на коронарных изображениях, хотя он также может быть обнаружен и на аксиальных изображениях;</a:t>
            </a:r>
            <a:endParaRPr lang="ru-RU" sz="2400" dirty="0" smtClean="0"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Протокол </a:t>
            </a:r>
            <a:r>
              <a:rPr lang="ru-RU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визуализации должен уравновешивать </a:t>
            </a:r>
            <a:r>
              <a:rPr lang="ru-RU" sz="24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потребность </a:t>
            </a:r>
            <a:r>
              <a:rPr lang="ru-RU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 быстрой визуализации и желание отобразить адекватность </a:t>
            </a:r>
            <a:r>
              <a:rPr lang="ru-RU" sz="2400" dirty="0" err="1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бедренно-ацетабулярных</a:t>
            </a:r>
            <a:r>
              <a:rPr lang="ru-RU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отношений, </a:t>
            </a:r>
            <a:r>
              <a:rPr lang="ru-RU" sz="24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ограничения на </a:t>
            </a:r>
            <a:r>
              <a:rPr lang="ru-RU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пути </a:t>
            </a:r>
            <a:r>
              <a:rPr lang="ru-RU" sz="24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восстановления и перфузию </a:t>
            </a:r>
            <a:r>
              <a:rPr lang="ru-RU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головки бедренной </a:t>
            </a:r>
            <a:r>
              <a:rPr lang="ru-RU" sz="24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кости; 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Т1-взвешенные изображения обеспечивают превосходное изображение хрящевых и окостеневших структур, а также хорошую анатомическую детализацию.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75297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717032"/>
            <a:ext cx="4030374" cy="2328392"/>
          </a:xfrm>
        </p:spPr>
        <p:txBody>
          <a:bodyPr>
            <a:no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Гипсовая повязка, хоть и ограничивает движения ребенка, тем не менее она не устраняет движения в целом, что мешает правильной оценке восстановления сустава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Figure 2a.">
            <a:extLst>
              <a:ext uri="{FF2B5EF4-FFF2-40B4-BE49-F238E27FC236}">
                <a16:creationId xmlns:a16="http://schemas.microsoft.com/office/drawing/2014/main" xmlns="" id="{978D83F6-7437-4969-81C9-DC058093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824536" cy="42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 ТАЗОБЕДРЕННОГО СУСТАВА В АКСИАЛЬНОЙ ПЛОСКОСТИ  </a:t>
            </a:r>
          </a:p>
          <a:p>
            <a:r>
              <a:rPr lang="ru-RU" sz="3200" b="1" dirty="0" smtClean="0"/>
              <a:t>АРТЕФАКТ ДВИЖЕНИЯ ОБЪЕКТА ПОСЛЕ ВПРАВЛЕНИЯ БЕДРА И НАЛОЖЕНИЯ ГИПСОВОЙ ПОВЯЗКИ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2852936"/>
            <a:ext cx="3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3 месяца.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7460" y="4177553"/>
            <a:ext cx="3765176" cy="2061882"/>
          </a:xfrm>
        </p:spPr>
        <p:txBody>
          <a:bodyPr>
            <a:normAutofit fontScale="55000" lnSpcReduction="20000"/>
          </a:bodyPr>
          <a:lstStyle/>
          <a:p>
            <a:pPr marL="360000" indent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dirty="0" smtClean="0">
                <a:solidFill>
                  <a:schemeClr val="tx1"/>
                </a:solidFill>
              </a:rPr>
              <a:t>Исследование проводится в условиях медикаментозного сна сразу после вправления, что улучшает оценку восстановления сустава</a:t>
            </a:r>
          </a:p>
          <a:p>
            <a:endParaRPr lang="ru-RU" dirty="0"/>
          </a:p>
        </p:txBody>
      </p:sp>
      <p:pic>
        <p:nvPicPr>
          <p:cNvPr id="4" name="Picture 4" descr="Figure 2b.">
            <a:extLst>
              <a:ext uri="{FF2B5EF4-FFF2-40B4-BE49-F238E27FC236}">
                <a16:creationId xmlns:a16="http://schemas.microsoft.com/office/drawing/2014/main" xmlns="" id="{70D3C0AC-9403-449A-AD4A-3F5C9179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5825"/>
            <a:ext cx="5112568" cy="39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 ТАЗОБЕДРЕННОГО СУСТАВА В АКСИАЛЬНОЙ ПЛОСКОСТИ  </a:t>
            </a:r>
          </a:p>
          <a:p>
            <a:r>
              <a:rPr lang="ru-RU" sz="3200" b="1" dirty="0" smtClean="0"/>
              <a:t>АРТЕФАКТ ДВИЖЕНИЯ ОБЪЕКТА ПОСЛЕ ВПРАВЛЕНИЯ БЕДРА И НАЛОЖЕНИЯ ГИПСОВОЙ ПОВЯЗКИ (ПРОДОЛЖЕНИЕ)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</TotalTime>
  <Words>886</Words>
  <Application>Microsoft Office PowerPoint</Application>
  <PresentationFormat>Экран (4:3)</PresentationFormat>
  <Paragraphs>93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МРТ картина в постредукционной оценке лечения дисплазии тазобедренного сустава: цели и сложности. Часть 1.</vt:lpstr>
      <vt:lpstr> Введение</vt:lpstr>
      <vt:lpstr>Основное понятие</vt:lpstr>
      <vt:lpstr>Значение МРТ</vt:lpstr>
      <vt:lpstr>Слайд 5</vt:lpstr>
      <vt:lpstr>Слайд 6</vt:lpstr>
      <vt:lpstr>Визуализация МРТ</vt:lpstr>
      <vt:lpstr>Слайд 8</vt:lpstr>
      <vt:lpstr>Слайд 9</vt:lpstr>
      <vt:lpstr>Остеотомия</vt:lpstr>
      <vt:lpstr>Слайд 11</vt:lpstr>
      <vt:lpstr>Слайд 12</vt:lpstr>
      <vt:lpstr>Интерпретация изображений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картина в постредукционной оценке лечения дисплазии тазобедренного сустава: цели и сложности. Часть 1.</dc:title>
  <dc:creator>Homer</dc:creator>
  <cp:lastModifiedBy>Homer</cp:lastModifiedBy>
  <cp:revision>20</cp:revision>
  <dcterms:created xsi:type="dcterms:W3CDTF">2021-09-17T03:35:43Z</dcterms:created>
  <dcterms:modified xsi:type="dcterms:W3CDTF">2021-09-20T07:14:14Z</dcterms:modified>
</cp:coreProperties>
</file>