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59" r:id="rId8"/>
    <p:sldId id="267" r:id="rId9"/>
    <p:sldId id="258" r:id="rId10"/>
    <p:sldId id="272" r:id="rId11"/>
    <p:sldId id="273" r:id="rId12"/>
    <p:sldId id="274" r:id="rId13"/>
    <p:sldId id="276" r:id="rId14"/>
    <p:sldId id="277" r:id="rId15"/>
    <p:sldId id="275" r:id="rId16"/>
    <p:sldId id="279" r:id="rId17"/>
    <p:sldId id="282" r:id="rId18"/>
    <p:sldId id="278" r:id="rId19"/>
    <p:sldId id="264" r:id="rId20"/>
    <p:sldId id="263" r:id="rId21"/>
    <p:sldId id="262" r:id="rId22"/>
    <p:sldId id="261" r:id="rId23"/>
    <p:sldId id="260" r:id="rId24"/>
    <p:sldId id="265" r:id="rId25"/>
    <p:sldId id="283" r:id="rId26"/>
    <p:sldId id="280" r:id="rId27"/>
    <p:sldId id="281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Теоретические основы обучения и преподавания в ВУЗе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357982" cy="9667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Артюхова Т.Ю., канд.психол.наук, доц.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14290"/>
            <a:ext cx="7858180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ФГБОУ ВО "Красноярский государственный медицинский университет имени профессора В.Ф. Войно-Ясенецкого"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Министерства здравоохранения Российской Федерации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Факультет клинической психологии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Кафедра педагогики и психологии  с курсом ПО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Содержание учебного материала – стержень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Эмпирические </a:t>
            </a:r>
            <a:r>
              <a:rPr lang="ru-RU" dirty="0" smtClean="0"/>
              <a:t>и теоретические знания: </a:t>
            </a:r>
          </a:p>
          <a:p>
            <a:pPr>
              <a:buNone/>
            </a:pPr>
            <a:r>
              <a:rPr lang="ru-RU" dirty="0" smtClean="0"/>
              <a:t>Понятие</a:t>
            </a:r>
          </a:p>
          <a:p>
            <a:pPr>
              <a:buNone/>
            </a:pPr>
            <a:r>
              <a:rPr lang="ru-RU" dirty="0" smtClean="0"/>
              <a:t>   Законы</a:t>
            </a:r>
          </a:p>
          <a:p>
            <a:pPr>
              <a:buNone/>
            </a:pPr>
            <a:r>
              <a:rPr lang="ru-RU" dirty="0" smtClean="0"/>
              <a:t>     Принципы</a:t>
            </a:r>
          </a:p>
          <a:p>
            <a:pPr>
              <a:buNone/>
            </a:pPr>
            <a:r>
              <a:rPr lang="ru-RU" dirty="0" smtClean="0"/>
              <a:t>         Теория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Идея</a:t>
            </a:r>
          </a:p>
          <a:p>
            <a:pPr>
              <a:buNone/>
            </a:pPr>
            <a:r>
              <a:rPr lang="ru-RU" dirty="0" smtClean="0"/>
              <a:t>                   Практические </a:t>
            </a:r>
            <a:r>
              <a:rPr lang="ru-RU" dirty="0" smtClean="0"/>
              <a:t>задания и упражнения, способы выполнения </a:t>
            </a:r>
            <a:r>
              <a:rPr lang="ru-RU" dirty="0" smtClean="0"/>
              <a:t>действий</a:t>
            </a:r>
          </a:p>
          <a:p>
            <a:pPr>
              <a:buNone/>
            </a:pPr>
            <a:r>
              <a:rPr lang="ru-RU" dirty="0" smtClean="0"/>
              <a:t>                         Методы </a:t>
            </a:r>
            <a:r>
              <a:rPr lang="ru-RU" dirty="0" smtClean="0"/>
              <a:t>научного исследования и мышления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Требования </a:t>
            </a:r>
            <a:r>
              <a:rPr lang="ru-RU" dirty="0" smtClean="0"/>
              <a:t>к отбору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Использовать современные </a:t>
            </a:r>
            <a:r>
              <a:rPr lang="ru-RU" dirty="0" smtClean="0"/>
              <a:t>и научно </a:t>
            </a:r>
            <a:r>
              <a:rPr lang="ru-RU" dirty="0" smtClean="0"/>
              <a:t>выверенные </a:t>
            </a:r>
            <a:r>
              <a:rPr lang="ru-RU" dirty="0" smtClean="0"/>
              <a:t>и </a:t>
            </a:r>
            <a:r>
              <a:rPr lang="ru-RU" dirty="0" smtClean="0"/>
              <a:t>выдержанные </a:t>
            </a:r>
            <a:r>
              <a:rPr lang="ru-RU" dirty="0" smtClean="0"/>
              <a:t>положения и факты.</a:t>
            </a:r>
          </a:p>
          <a:p>
            <a:r>
              <a:rPr lang="ru-RU" dirty="0" smtClean="0"/>
              <a:t>2.Необходимо отобрать наиболее ценную, достаточную информацию, факты, понятия, законы, теории, всесторонне представляющие изучаемый вопрос и обеспечивающие понимание его сущности.</a:t>
            </a:r>
          </a:p>
          <a:p>
            <a:r>
              <a:rPr lang="ru-RU" dirty="0" smtClean="0"/>
              <a:t>3. Материал </a:t>
            </a:r>
            <a:r>
              <a:rPr lang="ru-RU" dirty="0" smtClean="0"/>
              <a:t>должен быть организован таким образом, чтобы в нем была выделена ведущая идея, главное, основное звено.</a:t>
            </a:r>
          </a:p>
          <a:p>
            <a:r>
              <a:rPr lang="ru-RU" dirty="0" smtClean="0"/>
              <a:t>4. Содержание </a:t>
            </a:r>
            <a:r>
              <a:rPr lang="ru-RU" dirty="0" smtClean="0"/>
              <a:t>учебного материала должно отражать и методы получения знаний, типичные для данной 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 и 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35" y="1348584"/>
            <a:ext cx="9197335" cy="35623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рмы организации обу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5" y="69044"/>
            <a:ext cx="8851633" cy="57800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рмы организ уч про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66238"/>
            <a:ext cx="8865685" cy="664926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08" y="1357298"/>
            <a:ext cx="9093347" cy="50720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68" y="1172599"/>
            <a:ext cx="8944232" cy="41032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тивные методы обу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196430"/>
            <a:ext cx="8746654" cy="655999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едств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585820" cy="371464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ят учите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-117595"/>
            <a:ext cx="8072494" cy="697559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Теоретические основы обучения.</a:t>
            </a:r>
          </a:p>
          <a:p>
            <a:r>
              <a:rPr lang="ru-RU" dirty="0" smtClean="0"/>
              <a:t>2. Теоретические основы преподавания в ВУЗе.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2551"/>
            <a:ext cx="8929718" cy="58936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дель обуче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8929718" cy="669728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ехнологии обуче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151337" cy="611350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286256"/>
            <a:ext cx="3429024" cy="2143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Педагогическая</a:t>
            </a:r>
            <a:r>
              <a:rPr lang="ru-RU" sz="1600" dirty="0" smtClean="0"/>
              <a:t> </a:t>
            </a:r>
            <a:r>
              <a:rPr lang="ru-RU" sz="1600" b="1" dirty="0" smtClean="0"/>
              <a:t>технология</a:t>
            </a:r>
            <a:r>
              <a:rPr lang="ru-RU" sz="1600" dirty="0" smtClean="0"/>
              <a:t> — специальный набор форм, методов, способов, приемов обучения и воспитательных средств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ремен пед технолог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89274"/>
            <a:ext cx="8746654" cy="655999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ункции препод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44" y="2071678"/>
            <a:ext cx="8715436" cy="36433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ф компет учителя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94" y="428604"/>
            <a:ext cx="9018306" cy="4358129"/>
          </a:xfrm>
        </p:spPr>
      </p:pic>
      <p:pic>
        <p:nvPicPr>
          <p:cNvPr id="3074" name="Picture 2" descr="C:\Users\Алексей\Desktop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2466983" cy="165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ы_ключевых_компетентностей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282064" cy="541180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ч-ва образов про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66238"/>
            <a:ext cx="9151437" cy="68635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Картинки со смыслом\выби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950" y="403516"/>
            <a:ext cx="8720768" cy="572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500042"/>
            <a:ext cx="2928958" cy="5715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 descr="C:\Users\Алексей\Desktop\Картинки со смыслом\билт  светлое будущ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483245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Обучение</a:t>
            </a:r>
            <a:r>
              <a:rPr lang="ru-RU" dirty="0" smtClean="0"/>
              <a:t> – это целенаправленное, заранее запроектированное общение, в ходе которого осуществляются образование, воспитание и развитие обучаемого, усвоение им отдельных сторон опыта человечества. Обучение как процесс представляет собой совместную деятельность преподавателя и студентов (обучаемых).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обучения </a:t>
            </a:r>
            <a:r>
              <a:rPr lang="ru-RU" dirty="0" smtClean="0"/>
              <a:t>– развитие обучаемых, формирование у них знаний, умений, навыков </a:t>
            </a:r>
            <a:r>
              <a:rPr lang="ru-RU" dirty="0" smtClean="0"/>
              <a:t>учебной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Процесс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обучения</a:t>
            </a:r>
            <a:r>
              <a:rPr lang="ru-RU" dirty="0" smtClean="0"/>
              <a:t> – это целенаправленный, социально обусловленный и педагогически организованный процесс развития личности обучаемых, происходящий на основе овладения систематизированными научными знаниями и способами деятельности.</a:t>
            </a:r>
            <a:endParaRPr lang="ru-RU" dirty="0"/>
          </a:p>
        </p:txBody>
      </p:sp>
      <p:pic>
        <p:nvPicPr>
          <p:cNvPr id="1026" name="Picture 2" descr="C:\Users\Алексей\Desktop\school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28575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ru-RU" b="1" dirty="0" smtClean="0"/>
              <a:t>Обучение</a:t>
            </a:r>
            <a:r>
              <a:rPr lang="ru-RU" dirty="0" smtClean="0"/>
              <a:t>: цепь </a:t>
            </a:r>
            <a:r>
              <a:rPr lang="ru-RU" dirty="0" smtClean="0"/>
              <a:t>учебных ситуаций,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познавательное ядро </a:t>
            </a:r>
            <a:r>
              <a:rPr lang="ru-RU" dirty="0" smtClean="0"/>
              <a:t>- учебно-познавательные </a:t>
            </a:r>
            <a:r>
              <a:rPr lang="ru-RU" dirty="0" smtClean="0"/>
              <a:t>задачи,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содержание</a:t>
            </a:r>
            <a:r>
              <a:rPr lang="ru-RU" dirty="0" smtClean="0"/>
              <a:t> </a:t>
            </a:r>
            <a:r>
              <a:rPr lang="ru-RU" dirty="0" smtClean="0"/>
              <a:t>– совместная деятельность преподавателя и </a:t>
            </a:r>
            <a:r>
              <a:rPr lang="ru-RU" dirty="0" smtClean="0"/>
              <a:t>обучающихся, </a:t>
            </a:r>
            <a:r>
              <a:rPr lang="ru-RU" dirty="0" smtClean="0"/>
              <a:t>осуществляемая при помощи способов и методов обучения.</a:t>
            </a:r>
            <a:endParaRPr lang="ru-RU" dirty="0"/>
          </a:p>
        </p:txBody>
      </p:sp>
      <p:pic>
        <p:nvPicPr>
          <p:cNvPr id="2050" name="Picture 2" descr="C:\Users\Алексей\Desktop\ofis-animatsionnaya-kartinka-01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950" y="4429132"/>
            <a:ext cx="2074790" cy="167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Принципы </a:t>
            </a:r>
            <a:r>
              <a:rPr lang="ru-RU" i="1" dirty="0" smtClean="0"/>
              <a:t>обучения в высшей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ориентированность </a:t>
            </a:r>
            <a:r>
              <a:rPr lang="ru-RU" dirty="0" smtClean="0"/>
              <a:t>высшего образования на развитие личности будущего специалиста;</a:t>
            </a:r>
          </a:p>
          <a:p>
            <a:pPr fontAlgn="t"/>
            <a:r>
              <a:rPr lang="ru-RU" dirty="0" smtClean="0"/>
              <a:t>соответствие </a:t>
            </a:r>
            <a:r>
              <a:rPr lang="ru-RU" dirty="0" smtClean="0"/>
              <a:t>содержания вузовского образования современным и прогнозируемым тенденциям развития науки (техники) и производства (технологий);</a:t>
            </a:r>
          </a:p>
          <a:p>
            <a:pPr fontAlgn="t"/>
            <a:r>
              <a:rPr lang="ru-RU" dirty="0" smtClean="0"/>
              <a:t>оптимальное </a:t>
            </a:r>
            <a:r>
              <a:rPr lang="ru-RU" dirty="0" smtClean="0"/>
              <a:t>сочетание общих, групповых и индивидуальных форм организации учебного процесса в вузе;</a:t>
            </a:r>
          </a:p>
          <a:p>
            <a:pPr fontAlgn="t"/>
            <a:r>
              <a:rPr lang="ru-RU" dirty="0" smtClean="0"/>
              <a:t>рациональное </a:t>
            </a:r>
            <a:r>
              <a:rPr lang="ru-RU" dirty="0" smtClean="0"/>
              <a:t>применение современных методов и средств обучения на различных этапах подготовки специалистов;</a:t>
            </a:r>
          </a:p>
          <a:p>
            <a:pPr fontAlgn="t"/>
            <a:r>
              <a:rPr lang="ru-RU" dirty="0" smtClean="0"/>
              <a:t>соответствие </a:t>
            </a:r>
            <a:r>
              <a:rPr lang="ru-RU" dirty="0" smtClean="0"/>
              <a:t>результатов подготовки специалистов требованиям, предъявляемым конкретной сферой их профессиональной деятельности, обеспечение их конкурентоспособности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дро содерж образ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222875" cy="69171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нова содерж образо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39250" cy="6929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ель обу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635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272</Words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Теоретические основы обучения и преподавания в ВУЗе  </vt:lpstr>
      <vt:lpstr>Слайд 2</vt:lpstr>
      <vt:lpstr>Слайд 3</vt:lpstr>
      <vt:lpstr>Слайд 4</vt:lpstr>
      <vt:lpstr>Слайд 5</vt:lpstr>
      <vt:lpstr>Принципы обучения в высшей школе</vt:lpstr>
      <vt:lpstr>Слайд 7</vt:lpstr>
      <vt:lpstr>Слайд 8</vt:lpstr>
      <vt:lpstr>Слайд 9</vt:lpstr>
      <vt:lpstr>Содержание учебного материала – стержень урока</vt:lpstr>
      <vt:lpstr>Требования к отбору учебного материала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Педагогическая технология — специальный набор форм, методов, способов, приемов обучения и воспитательных средств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обучения и преподавания в ВУЗе  </dc:title>
  <dc:creator>рабочий</dc:creator>
  <cp:lastModifiedBy>Алексей</cp:lastModifiedBy>
  <cp:revision>11</cp:revision>
  <dcterms:created xsi:type="dcterms:W3CDTF">2017-02-19T04:13:05Z</dcterms:created>
  <dcterms:modified xsi:type="dcterms:W3CDTF">2017-03-05T15:58:11Z</dcterms:modified>
</cp:coreProperties>
</file>