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322" r:id="rId2"/>
    <p:sldId id="257" r:id="rId3"/>
    <p:sldId id="270" r:id="rId4"/>
    <p:sldId id="259" r:id="rId5"/>
    <p:sldId id="323" r:id="rId6"/>
    <p:sldId id="293" r:id="rId7"/>
    <p:sldId id="260" r:id="rId8"/>
    <p:sldId id="261" r:id="rId9"/>
    <p:sldId id="265" r:id="rId10"/>
    <p:sldId id="273" r:id="rId11"/>
    <p:sldId id="266" r:id="rId12"/>
    <p:sldId id="262" r:id="rId13"/>
    <p:sldId id="278" r:id="rId14"/>
    <p:sldId id="279" r:id="rId15"/>
    <p:sldId id="263" r:id="rId16"/>
    <p:sldId id="276" r:id="rId17"/>
    <p:sldId id="274" r:id="rId18"/>
    <p:sldId id="295" r:id="rId19"/>
    <p:sldId id="296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03" r:id="rId28"/>
    <p:sldId id="271" r:id="rId29"/>
    <p:sldId id="318" r:id="rId30"/>
    <p:sldId id="313" r:id="rId31"/>
    <p:sldId id="324" r:id="rId32"/>
    <p:sldId id="325" r:id="rId33"/>
    <p:sldId id="326" r:id="rId34"/>
    <p:sldId id="327" r:id="rId35"/>
    <p:sldId id="328" r:id="rId36"/>
    <p:sldId id="294" r:id="rId37"/>
    <p:sldId id="329" r:id="rId38"/>
    <p:sldId id="320" r:id="rId39"/>
    <p:sldId id="282" r:id="rId40"/>
    <p:sldId id="283" r:id="rId41"/>
    <p:sldId id="330" r:id="rId42"/>
    <p:sldId id="285" r:id="rId43"/>
    <p:sldId id="331" r:id="rId44"/>
    <p:sldId id="286" r:id="rId45"/>
    <p:sldId id="332" r:id="rId46"/>
    <p:sldId id="333" r:id="rId47"/>
    <p:sldId id="334" r:id="rId48"/>
    <p:sldId id="288" r:id="rId49"/>
    <p:sldId id="289" r:id="rId50"/>
    <p:sldId id="335" r:id="rId51"/>
    <p:sldId id="291" r:id="rId52"/>
    <p:sldId id="321" r:id="rId53"/>
    <p:sldId id="337" r:id="rId54"/>
    <p:sldId id="336" r:id="rId55"/>
    <p:sldId id="338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93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3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862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2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312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3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4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0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66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1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4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3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0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36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2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24A6-9E5F-4FBE-81A3-3771584B599B}" type="datetimeFigureOut">
              <a:rPr lang="ru-RU" smtClean="0"/>
              <a:pPr/>
              <a:t>06.05.2022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C19568E-C5F8-4029-B274-5AD86D1AE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4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420" y="115888"/>
            <a:ext cx="11040533" cy="39608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b="0" cap="none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 ФАРМАКОЛОГИИ</a:t>
            </a: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АНТИСЕПТИЧЕСКИЕ И ДЕЗИНФИЦИРУЮЩИЕ СРЕДСТВА</a:t>
            </a: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видео-лекция для студентов 1 курса,</a:t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sz="2000" b="0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31.02.03 Лабораторная диагностика</a:t>
            </a:r>
            <a:endParaRPr lang="ru-RU" sz="2000" b="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30663" y="4686300"/>
            <a:ext cx="3926958" cy="6418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sz="19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eaLnBrk="1" hangingPunct="1">
              <a:defRPr/>
            </a:pPr>
            <a:r>
              <a:rPr lang="ru-RU" sz="19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Анисимова М.В. 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3048000" y="6165928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Красноярск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1269" y="843147"/>
            <a:ext cx="8087096" cy="5783283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Йодофоры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это комплексные соединения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йода с высокомолекулярными поверхностно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активными веществами «носителями йода»: </a:t>
            </a:r>
          </a:p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Йодинол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йодопирон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1% растворы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йода. Применяются для смазываний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слизистой  рта, носоглотки,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Обработки инфицированных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ран, ожогов, трофических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язв, обработки  рук хирурга,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операционного поля.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1460" t="620" r="8555"/>
          <a:stretch/>
        </p:blipFill>
        <p:spPr>
          <a:xfrm>
            <a:off x="6428709" y="3847603"/>
            <a:ext cx="2074024" cy="2268187"/>
          </a:xfrm>
          <a:prstGeom prst="rect">
            <a:avLst/>
          </a:prstGeom>
        </p:spPr>
      </p:pic>
      <p:pic>
        <p:nvPicPr>
          <p:cNvPr id="5" name="Рисунок 4" descr="й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2748" y="484485"/>
            <a:ext cx="2291681" cy="29415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465" y="4619501"/>
            <a:ext cx="3849426" cy="1965366"/>
          </a:xfrm>
          <a:prstGeom prst="rect">
            <a:avLst/>
          </a:prstGeom>
        </p:spPr>
      </p:pic>
      <p:pic>
        <p:nvPicPr>
          <p:cNvPr id="8" name="Рисунок 7" descr="дин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8961" y="2134757"/>
            <a:ext cx="3641766" cy="3298203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93766" y="534390"/>
            <a:ext cx="10910846" cy="5376832"/>
          </a:xfrm>
        </p:spPr>
        <p:txBody>
          <a:bodyPr/>
          <a:lstStyle/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Йодовидон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бетадин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йодоксид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йод-повидон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применяют в форме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мази, раствора для местного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наружного применения,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вагинальных суппозиториев.</a:t>
            </a:r>
            <a:endParaRPr lang="ru-RU" dirty="0"/>
          </a:p>
        </p:txBody>
      </p:sp>
      <p:pic>
        <p:nvPicPr>
          <p:cNvPr id="5" name="Рисунок 4" descr="йо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52" y="2750375"/>
            <a:ext cx="3550721" cy="17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0"/>
            <a:ext cx="8911687" cy="1151906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Окислители 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40" y="1080655"/>
            <a:ext cx="8003968" cy="5624945"/>
          </a:xfrm>
        </p:spPr>
        <p:txBody>
          <a:bodyPr>
            <a:normAutofit fontScale="55000" lnSpcReduction="20000"/>
          </a:bodyPr>
          <a:lstStyle/>
          <a:p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перекиси водорода (Н2О2) </a:t>
            </a:r>
          </a:p>
          <a:p>
            <a:pPr marL="0" indent="0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взаимодействии с тканями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разложение компонентов с высвобождением атомарного кислорода, который обладает сильными окислительными свойствами, вызывая окисление белков микробной клетки и их гибель. Используют 3% раствор.</a:t>
            </a:r>
          </a:p>
          <a:p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перманганата калия (KMnO4)</a:t>
            </a:r>
          </a:p>
          <a:p>
            <a:pPr marL="0" indent="0">
              <a:buNone/>
            </a:pP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Противомикробное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происходит за счет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отщепления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атомарного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кислорода при растворении в воде.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полоскания рта, горла и обработки ран, для спринцевания и промывания, в гинекологии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промывания желудка при отравлении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- 0,01</a:t>
            </a: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раствор.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28515" t="11268" r="24140" b="4577"/>
          <a:stretch/>
        </p:blipFill>
        <p:spPr>
          <a:xfrm>
            <a:off x="8787739" y="2837715"/>
            <a:ext cx="2656115" cy="2221174"/>
          </a:xfrm>
          <a:prstGeom prst="rect">
            <a:avLst/>
          </a:prstGeom>
        </p:spPr>
      </p:pic>
      <p:pic>
        <p:nvPicPr>
          <p:cNvPr id="9" name="Рисунок 8" descr="пер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1486" y="476339"/>
            <a:ext cx="2244436" cy="17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34" y="178130"/>
            <a:ext cx="11697195" cy="1056904"/>
          </a:xfrm>
        </p:spPr>
        <p:txBody>
          <a:bodyPr>
            <a:noAutofit/>
          </a:bodyPr>
          <a:lstStyle/>
          <a:p>
            <a:pPr algn="ctr"/>
            <a:r>
              <a:rPr lang="ru-RU" sz="6600" dirty="0" err="1" smtClean="0">
                <a:latin typeface="Times New Roman" pitchFamily="18" charset="0"/>
                <a:cs typeface="Times New Roman" pitchFamily="18" charset="0"/>
              </a:rPr>
              <a:t>Сединения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тяжелых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металлов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262" y="1175658"/>
            <a:ext cx="7053943" cy="5682342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Протаргол (</a:t>
            </a:r>
            <a:r>
              <a:rPr lang="ru-RU" sz="11200" b="1" dirty="0" err="1" smtClean="0">
                <a:latin typeface="Times New Roman" pitchFamily="18" charset="0"/>
                <a:cs typeface="Times New Roman" pitchFamily="18" charset="0"/>
              </a:rPr>
              <a:t>сиалор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)  </a:t>
            </a:r>
            <a:r>
              <a:rPr lang="ru-RU" sz="11200" b="1" dirty="0" err="1" smtClean="0">
                <a:latin typeface="Times New Roman" pitchFamily="18" charset="0"/>
                <a:cs typeface="Times New Roman" pitchFamily="18" charset="0"/>
              </a:rPr>
              <a:t>протеинат</a:t>
            </a:r>
            <a:endParaRPr lang="ru-RU" sz="1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серебра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1-2 % водный раствор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коллоидного серебра, содержит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ионы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серебра, которые активно подавляют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процесс размножения разных форм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бактерий, вирусов, грибов. Препарат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предотвращает процесс проникновения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бактерий и микробов в слизистые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оболочки, кожу. Применяют 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при насморке, гайморите, </a:t>
            </a:r>
          </a:p>
          <a:p>
            <a:pPr>
              <a:buNone/>
            </a:pPr>
            <a:r>
              <a:rPr lang="ru-RU" sz="11200" dirty="0" err="1" smtClean="0">
                <a:latin typeface="Times New Roman" pitchFamily="18" charset="0"/>
                <a:cs typeface="Times New Roman" pitchFamily="18" charset="0"/>
              </a:rPr>
              <a:t>конъюктивите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у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с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199" y="1713334"/>
            <a:ext cx="3823854" cy="36305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758" y="0"/>
            <a:ext cx="11578442" cy="6650181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Сульфатиазол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серебра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аргосульфан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содержит сульфаниламид с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широким спектром антибактериального действия в отношении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грамположительных и грамотрицательных бактерий.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Присутствующие в препарате ионы серебра усиливают антибактериальное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действие сульфаниламида - они тормозят рост и деление бактерий путем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связывания с дезоксирибонуклеиновой кислотой микробной клетки.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Применяется в форме крема для лечения ожогов, гнойных ран,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пролежней,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трофических язв,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обработки порезов,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царапин кожи.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рг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2632" y="4427267"/>
            <a:ext cx="4051465" cy="14332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501" y="0"/>
            <a:ext cx="8911687" cy="1604963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Детергенты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638" y="997528"/>
            <a:ext cx="6365175" cy="586047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Детергенты понижают</a:t>
            </a:r>
            <a:endParaRPr lang="en-US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на границах раздела</a:t>
            </a:r>
            <a:endParaRPr lang="en-US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 (среда – оболочка микробной</a:t>
            </a:r>
            <a:endParaRPr lang="en-US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клетки).  В результате этого страдают </a:t>
            </a: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проницаемость микробной</a:t>
            </a:r>
            <a:endParaRPr lang="en-US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клетки, нарушается осмотическое</a:t>
            </a: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давление. Хорошо растворимы в воде, </a:t>
            </a: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лишены запаха, не вызывают</a:t>
            </a: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раздражения и мало токсичны. </a:t>
            </a:r>
          </a:p>
          <a:p>
            <a:pPr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применяются препараты</a:t>
            </a:r>
          </a:p>
          <a:p>
            <a:pPr>
              <a:buNone/>
            </a:pPr>
            <a:r>
              <a:rPr lang="ru-RU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хлоргексидина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мирамистина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 descr="хл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66513" y="1085278"/>
            <a:ext cx="1721921" cy="3688603"/>
          </a:xfrm>
          <a:prstGeom prst="rect">
            <a:avLst/>
          </a:prstGeom>
        </p:spPr>
      </p:pic>
      <p:pic>
        <p:nvPicPr>
          <p:cNvPr id="10" name="Рисунок 9" descr="мир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5707" y="1318160"/>
            <a:ext cx="1938592" cy="37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4778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393" y="1567543"/>
            <a:ext cx="5011386" cy="47620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Хлоргекседин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0,05% - 100мл,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таблетки для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рассасывания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себидин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вагинальные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свечи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гексикон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гель.</a:t>
            </a:r>
          </a:p>
          <a:p>
            <a:endParaRPr lang="ru-RU" dirty="0"/>
          </a:p>
        </p:txBody>
      </p:sp>
      <p:pic>
        <p:nvPicPr>
          <p:cNvPr id="4" name="Picture 6" descr="https://im0-tub-ru.yandex.net/i?id=de5b9a9a0366b4f50f8aead458e2cdb6-sr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025" y="1419313"/>
            <a:ext cx="2660073" cy="1893902"/>
          </a:xfrm>
          <a:prstGeom prst="rect">
            <a:avLst/>
          </a:prstGeom>
          <a:noFill/>
        </p:spPr>
      </p:pic>
      <p:pic>
        <p:nvPicPr>
          <p:cNvPr id="5" name="Содержимое 3" descr="ге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8368" y="1147471"/>
            <a:ext cx="2933207" cy="3778727"/>
          </a:xfrm>
          <a:prstGeom prst="rect">
            <a:avLst/>
          </a:prstGeom>
        </p:spPr>
      </p:pic>
      <p:pic>
        <p:nvPicPr>
          <p:cNvPr id="6" name="Picture 4" descr="http://zdorove-zhenshhiny.ru/wp-content/uploads/2017/10/geksik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4511" y="3669474"/>
            <a:ext cx="3788227" cy="2689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3772" y="273132"/>
            <a:ext cx="5415147" cy="616329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Мирамистин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раствор 0,05% - 100мл. 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Широко применяют для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стерилизации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хирургических инструментов,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обработки рук хирурга,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обработки  слизистой рта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 носоглотки,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промывания ран,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мочевого пузыря,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профилактики венерических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заболеваний. </a:t>
            </a:r>
          </a:p>
          <a:p>
            <a:endParaRPr lang="ru-RU" dirty="0"/>
          </a:p>
        </p:txBody>
      </p:sp>
      <p:pic>
        <p:nvPicPr>
          <p:cNvPr id="4" name="Picture 2" descr="http://tvojlor.com/wp-content/uploads/2016/11/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068" y="1246823"/>
            <a:ext cx="4144487" cy="3633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Спирты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413164"/>
            <a:ext cx="9096496" cy="5201392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медицине применяется  только этиловый спирт. Проникая в глубокие слои кожи, отнимает воду у микробной клетки, коагулирует белки и вызывает гибель микробной клетки.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20-40%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концентрация этанола оказывает раздражающее действие (используют для компрессов, растираний).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70-95% 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дубящее, антисептическое действие, применяется для стерилизации  хирургических инструментов.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70% 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для обработки  рук хирурга, операционного,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инъеционного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поля. </a:t>
            </a:r>
          </a:p>
          <a:p>
            <a:endParaRPr lang="ru-RU" dirty="0"/>
          </a:p>
        </p:txBody>
      </p:sp>
      <p:pic>
        <p:nvPicPr>
          <p:cNvPr id="8" name="Рисунок 7" descr="спирт.jpg"/>
          <p:cNvPicPr>
            <a:picLocks noChangeAspect="1"/>
          </p:cNvPicPr>
          <p:nvPr/>
        </p:nvPicPr>
        <p:blipFill>
          <a:blip r:embed="rId2" cstate="print"/>
          <a:srcRect l="1016" t="15065" r="54590" b="10476"/>
          <a:stretch>
            <a:fillRect/>
          </a:stretch>
        </p:blipFill>
        <p:spPr>
          <a:xfrm>
            <a:off x="9898524" y="985651"/>
            <a:ext cx="1430535" cy="32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Альдегиды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11550730" cy="5765470"/>
          </a:xfrm>
        </p:spPr>
        <p:txBody>
          <a:bodyPr>
            <a:normAutofit fontScale="85000" lnSpcReduction="2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Формальдегид 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казывает дубящее действие (отнимает воду из поверхностных слоев клеток), коагулирует белки микроорганизмов, оказывает антисептическое и дезинфицирующее действие.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Формалин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40% водный раствор формальдегида, применяют при обмывании кожных покровов ног, рук, подмышечных впадин при признаках повышенной потливости 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гипергидрозе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), а также при сильно выраженном запахе пота 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бромидрозе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). Кроме того, свойства Формалина широко используются для дезинфекции различного медицинского оборудования и личных предметов ухода за больными. Существует много лекарственных средств на основе раствора. Одним из них является всем известная паста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Теймурова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которая применяется для лечения опрелостей, некоторых грибковых поражений кожных покровов, повышенной потливости.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0,5% раствор для стерилизации инструментов и как консервант. Для дезинфекции  одежды используют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параформалиновых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камерах.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5155" y="624110"/>
            <a:ext cx="9739457" cy="1280890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0649" y="1781299"/>
            <a:ext cx="11301351" cy="4476625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антисептических и дезинфицирующих средств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Классификация.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Галогенсодержащие средства (хлор- и  йодсодержащие).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Кислородотдающие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вещества (окислители)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Соединения тяжелых металлов.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Детергенты (поверхно­стно-активные вещест­ва, ПАВ)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Спирты. Альдегиды. Фенолы. Кислоты и щелочи. Красители.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Антисептики растительного происхождения.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Антисептики разного химического строения.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9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Фенолы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11550730" cy="5765470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Фенол (карболовая кислота)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это старейший антисептик. В настоящее время его противомикробная активность служит эталоном для оценки активности новых антисептических и дезинфицирующих средств (фенольный коэффициент). Проявляет местно  – анестезирующее действие, которому предшествует раздражающее действие; хорошо всасывается через кожу и слизистые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оболчки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общий кровоток и может вызвать отравление (головокружение, шум в ушах, слабость, потливость, одышка, тахикардия, в тяжелых случаях коллапс, расстройство дыхания). Фенол вызывает ожоги кожи в концентрации 2% и выше.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Применяют в виде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мыльно- карболовой смеси 2-5%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дезинфекции помещений, предметов уход за больными, одежды, инфицированных выделений.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Фенолы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9357753" cy="5765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Трикрезол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смесь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орто-мета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и паракрезолов, применяют 0,25-0,3% растворы, в качестве консерванта для инъекционных растворов и как  дезинфицирующее средство  вместо фенола.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Фукорцин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жидкость темно-красного цвета, содержит борную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к-ту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фенол чистый, резорцин, ацетон, фуксин основной, спирт этиловый, воду  дистиллированную. Применяется для обработки кожи в качестве противогрибкового средства, а также при гнойничковых поражениях кожи, поверхностных ранах, эрозиях, трещинах, ссадинах.</a:t>
            </a:r>
          </a:p>
          <a:p>
            <a:endParaRPr lang="ru-RU" dirty="0"/>
          </a:p>
        </p:txBody>
      </p:sp>
      <p:pic>
        <p:nvPicPr>
          <p:cNvPr id="4" name="Рисунок 3" descr="фук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1602" y="807522"/>
            <a:ext cx="1719135" cy="39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Фенолы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9072746" cy="5765470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Ферезол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смесь фенола и трикрезола, маслянистая жидкость с характерным запахом фенола. Применяют как прижигающее и бактерицидное средство для удаления папиллом, бородавок,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кандилом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кожи и сухих мозолей.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состав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Ихтиола, Дегтя  березового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тоже входит фенол, используют при микробных и паразитарных поражениях кожи (экзема, псориаз, чешуйчатый лишай, трихофития кожи, чесотка) в составе линиментов, мазей.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Ихтиол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форме ректальных суппозиториев и мази применяют как противовоспалительное, местно-анестезирующее, антисептическое средство при ожогах кожи, рожистом воспалении, экземе,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миалгиях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невралгиях, артритах, воспалительных заболеваниях органов малого таза (простатит, воспаление геморроидальных узлов, эндометрит,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кольпит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вагиноз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Бетиол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(ихтиол, экстракт красавки) ректальные суппозитории применяют при геморрое, трещинах прямой кишки.</a:t>
            </a:r>
          </a:p>
          <a:p>
            <a:endParaRPr lang="ru-RU" dirty="0"/>
          </a:p>
        </p:txBody>
      </p:sp>
      <p:pic>
        <p:nvPicPr>
          <p:cNvPr id="4" name="Рисунок 3" descr="ихтиол.png"/>
          <p:cNvPicPr>
            <a:picLocks noChangeAspect="1"/>
          </p:cNvPicPr>
          <p:nvPr/>
        </p:nvPicPr>
        <p:blipFill>
          <a:blip r:embed="rId2" cstate="print"/>
          <a:srcRect l="26912" r="28066"/>
          <a:stretch>
            <a:fillRect/>
          </a:stretch>
        </p:blipFill>
        <p:spPr>
          <a:xfrm>
            <a:off x="10125474" y="831272"/>
            <a:ext cx="1360484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Фенолы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384" y="1092530"/>
            <a:ext cx="9666515" cy="576547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Деготь березовый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густая жидкость черного цвета, применяется как дезинфицирующее,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инсектицидное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местно - раздражающее средство самостоятельно и в составе мазей, линиментов для лечения кожных заболеваний (экземы, псориаза,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чешучатого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лишая, трихофитии кожи, чесотки, сикоза).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Деготь входит в состав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линимента бальзамического по Вишневскому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деготь, ксероформ, масло костровое), который  применяется для лечения инфицированных,  гнойных ран,  ожогов, пролежней, язв.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Мазь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Вилькинсона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деготь, сера очищенная, кальция карбонат, мазь нафталанная, мыло зеленое, вода дистиллированная) применяют как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противопразитарное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антисептическое и противогрибковое средство и для лечения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часотки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деготь.jpg"/>
          <p:cNvPicPr>
            <a:picLocks noChangeAspect="1"/>
          </p:cNvPicPr>
          <p:nvPr/>
        </p:nvPicPr>
        <p:blipFill>
          <a:blip r:embed="rId2" cstate="print"/>
          <a:srcRect l="15954" r="16785"/>
          <a:stretch>
            <a:fillRect/>
          </a:stretch>
        </p:blipFill>
        <p:spPr>
          <a:xfrm>
            <a:off x="10105901" y="984204"/>
            <a:ext cx="1539834" cy="30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 и щелочи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1" y="1092530"/>
            <a:ext cx="8953992" cy="576547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Антисептическое действие кислот основано на их способности изменять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среды в кислую сторону. Их  применяют против микробов, неустойчивых в кислой среде.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Салициловая, борная, бензойная кислоты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чаще всего применяются в медицинской практике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составе антисептических присыпок, мазей, паст, спиртовых растворов для лечение кожных заболеваний.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Салициловая кислота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оказывает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кератолитическое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действие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входит в состав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Жидкости мозольной,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мозольного лейкопластыря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Салипод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применямых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удаления сухих мозолей. В составе ушных капель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Отинум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холинсалицилат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применяют как противовоспалительное средство при отитах (воспалениях наружного и среднего уха).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Салицилово-цинковую пасту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применяют как антисептическое подсушивающее, вяжущее средство при гнойничковых поражениях кожи.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цинко.jpg"/>
          <p:cNvPicPr>
            <a:picLocks noChangeAspect="1"/>
          </p:cNvPicPr>
          <p:nvPr/>
        </p:nvPicPr>
        <p:blipFill>
          <a:blip r:embed="rId2" cstate="print"/>
          <a:srcRect l="27605" r="28586"/>
          <a:stretch>
            <a:fillRect/>
          </a:stretch>
        </p:blipFill>
        <p:spPr>
          <a:xfrm>
            <a:off x="10200132" y="1520041"/>
            <a:ext cx="1130852" cy="27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 и щелочи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8989618" cy="5765470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Борной кислоты  2-4% водный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 применяется иногда для полосканий  рта, зева, промывания глаз.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Спиртовый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раствор применяют в качестве ушных капель при отитах, по 3-5 капель наносят на ватный тампон и закладывают в ухо 2-3 раза в день.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Мазь борная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оказывает умеренное антисептическое дей2ствие, основное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приенение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имеет в качестве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антипедикулезного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средства.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Входит в состав комбинированных препаратов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Бороментол,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Фукорцин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Паста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Теймурова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к-та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борная, натрия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тетраборат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к-та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салицмиловая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 цинка окись, уротропин, формальдегид, свинца ацетат, тальк, глицерин, масло мяты перечной, вода дистиллированная) применяется как дезодорирующее, дезинфицирующее, подсушивающее средство при потливости и опрелостях кожи ног.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ор.jpg"/>
          <p:cNvPicPr>
            <a:picLocks noChangeAspect="1"/>
          </p:cNvPicPr>
          <p:nvPr/>
        </p:nvPicPr>
        <p:blipFill>
          <a:blip r:embed="rId2" cstate="print"/>
          <a:srcRect l="26242" r="30329"/>
          <a:stretch>
            <a:fillRect/>
          </a:stretch>
        </p:blipFill>
        <p:spPr>
          <a:xfrm>
            <a:off x="9939646" y="1429020"/>
            <a:ext cx="1531918" cy="3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Кислоты и щелочи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092530"/>
            <a:ext cx="8918366" cy="5765470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Бура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натрия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тетраборат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- прозрачные легко выветривающиеся кристаллы, применяют наружно 20% раствор на глицерине во флаконах по 25 мл, как антисептическое средство для смазываний, обработки кожи при опрелостях, пролежнях, а также для спринцеваний, полосканий.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Бензойная кислота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применяется наружно в составе мазей, как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фунгицидное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противомикробное средство, а при приеме внутрь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бензоат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натрия) - как отхаркивающее.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Раствор аммиака 10% (нашатырный спирт),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применяют при обмороках; 0,5% раствор применяют для обработки  рук хирурга.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Раствор соды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NaHCO</a:t>
            </a:r>
            <a:r>
              <a:rPr lang="ru-RU" sz="2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применяют для полоскания рта, горла, при тонзиллите, для промывания глаз, стерилизации инструментов.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кожи ног.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наш.jpg"/>
          <p:cNvPicPr>
            <a:picLocks noChangeAspect="1"/>
          </p:cNvPicPr>
          <p:nvPr/>
        </p:nvPicPr>
        <p:blipFill>
          <a:blip r:embed="rId2" cstate="print"/>
          <a:srcRect l="32309" r="29287"/>
          <a:stretch>
            <a:fillRect/>
          </a:stretch>
        </p:blipFill>
        <p:spPr>
          <a:xfrm>
            <a:off x="10394832" y="2113808"/>
            <a:ext cx="1147981" cy="27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6886" y="0"/>
            <a:ext cx="8911687" cy="1377538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70" y="1413164"/>
            <a:ext cx="6662056" cy="5201392"/>
          </a:xfrm>
        </p:spPr>
        <p:txBody>
          <a:bodyPr>
            <a:normAutofit fontScale="85000" lnSpcReduction="20000"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Бриллиантовый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1-2% спиртовой раствор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при гнойничковых поражениях кожи,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небольших ранах, порезах.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Метиленовый синий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как водный раствор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промывания при циститах,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уретритах, стоматитах, молочнице, а также для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полости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рта.</a:t>
            </a:r>
          </a:p>
          <a:p>
            <a:r>
              <a:rPr lang="ru-RU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Этакридина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лактат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(риванол)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 для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промывания и лечения гнойных ран, ожогов, промывания полостей.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растворов, мазей, паст.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0828" y="546264"/>
            <a:ext cx="1615043" cy="26125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9616" t="10064" r="30897" b="6880"/>
          <a:stretch/>
        </p:blipFill>
        <p:spPr>
          <a:xfrm>
            <a:off x="9749641" y="439388"/>
            <a:ext cx="2042556" cy="2772888"/>
          </a:xfrm>
          <a:prstGeom prst="rect">
            <a:avLst/>
          </a:prstGeom>
        </p:spPr>
      </p:pic>
      <p:pic>
        <p:nvPicPr>
          <p:cNvPr id="7" name="Рисунок 6" descr="ри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3687" y="3621972"/>
            <a:ext cx="2502371" cy="19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225632"/>
            <a:ext cx="11435938" cy="85502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Антисептики растительного происхождения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88769" y="1270660"/>
            <a:ext cx="10815843" cy="4640562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Препараты растений.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Антисептическое действие оказывают лекарственные растения: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календула, ромашка, шалфей, эвкалипт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их применяют в форме настоев, отваров, спиртовых и масляных растворов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хлорофилипт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 Оказывают противомикробное действие за счет содержания в них фенолов, смол, сапонинов, эфирных масел, дубильных веществ, кислот.</a:t>
            </a:r>
          </a:p>
          <a:p>
            <a:endParaRPr lang="ru-RU" dirty="0"/>
          </a:p>
        </p:txBody>
      </p:sp>
      <p:pic>
        <p:nvPicPr>
          <p:cNvPr id="5" name="Рисунок 4" descr="ш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4583" y="4156363"/>
            <a:ext cx="4085111" cy="2517570"/>
          </a:xfrm>
          <a:prstGeom prst="rect">
            <a:avLst/>
          </a:prstGeom>
        </p:spPr>
      </p:pic>
      <p:pic>
        <p:nvPicPr>
          <p:cNvPr id="6" name="Содержимое 3" descr="ро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6930" y="3883231"/>
            <a:ext cx="4781797" cy="29747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5643" y="201881"/>
            <a:ext cx="8027718" cy="6460176"/>
          </a:xfrm>
        </p:spPr>
        <p:txBody>
          <a:bodyPr>
            <a:normAutofit fontScale="85000" lnSpcReduction="20000"/>
          </a:bodyPr>
          <a:lstStyle/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Препараты лекарственных растений оказывают антисептическое противомикробное действие за счет содержания в них  фенолов, смол, сапонинов, эфирных масел, дубильных веществ, кислот.</a:t>
            </a: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календула, ромашка, шалфей, эвкалипт, их применяют в виде настоев, отваров, настоек, масляных и спиртовых растворов, таблеток для рассасывания.</a:t>
            </a:r>
          </a:p>
          <a:p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Ромазулан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содержит экстракт </a:t>
            </a:r>
          </a:p>
          <a:p>
            <a:pPr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и эфирное масло  ромашки.</a:t>
            </a:r>
          </a:p>
          <a:p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Ротокан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содержит экстракт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ромашки и календулы.</a:t>
            </a:r>
          </a:p>
          <a:p>
            <a:r>
              <a:rPr lang="ru-RU" sz="3300" b="1" dirty="0" err="1" smtClean="0">
                <a:latin typeface="Times New Roman" pitchFamily="18" charset="0"/>
                <a:cs typeface="Times New Roman" pitchFamily="18" charset="0"/>
              </a:rPr>
              <a:t>Хлорофилипт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 спиртовой и масляный растворы из экстракта эвкалипта.</a:t>
            </a:r>
          </a:p>
          <a:p>
            <a:endParaRPr lang="ru-RU" dirty="0"/>
          </a:p>
        </p:txBody>
      </p:sp>
      <p:pic>
        <p:nvPicPr>
          <p:cNvPr id="5" name="Рисунок 4" descr="р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0868" y="371596"/>
            <a:ext cx="2945081" cy="3214751"/>
          </a:xfrm>
          <a:prstGeom prst="rect">
            <a:avLst/>
          </a:prstGeom>
        </p:spPr>
      </p:pic>
      <p:pic>
        <p:nvPicPr>
          <p:cNvPr id="4" name="Содержимое 3" descr="рот.jpg"/>
          <p:cNvPicPr>
            <a:picLocks noChangeAspect="1"/>
          </p:cNvPicPr>
          <p:nvPr/>
        </p:nvPicPr>
        <p:blipFill>
          <a:blip r:embed="rId3" cstate="print"/>
          <a:srcRect r="42384"/>
          <a:stretch>
            <a:fillRect/>
          </a:stretch>
        </p:blipFill>
        <p:spPr>
          <a:xfrm>
            <a:off x="8870868" y="3716977"/>
            <a:ext cx="2956955" cy="29747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044" y="638398"/>
            <a:ext cx="10070275" cy="1280890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Асептика и дезинфекция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7" y="2162174"/>
            <a:ext cx="10635673" cy="377762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Антисептические средства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это средства, направленные на уничтожение микроорганизмов на поверхности тела человека (кожа, слизистые оболочки, полости, раны).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Дезинфицирующие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это средства, направленные на уничтожение микроорганизмов в окружающей среде (помещения, одежда, предметы ухода, испражнения больного).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88769" y="0"/>
            <a:ext cx="7683335" cy="6858000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Хлорофилипт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спиртовой и масляный растворы из экстракта эвкалипта. Водные, спиртовые, масляные извлечения из листьев эвкалипта проявляют бактерицидный, противовирусный,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фунгицидный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противопротозойный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противовоспалительный эффекты. Активность основного компонента эфирного масла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цинеола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(65-85%) потенцируют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пинены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миртенол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дубильные вещества (до 6%). При приеме внутрь и в ингаляциях препараты эвкалипта вызывают отхаркивающий,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муколитический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бронхолитический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эффекты, а при нанесении на кожу вяжущее,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антиэкссудативное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противозудное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анестезирующее, а в более высоких концентрациях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местнораздражающее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действие. Настой листьев эвкалипта, благодаря эфирному маслу и небольшому количеству горечей, повышает секрецию пищеварительных желез, улучшает пищеварение. При применении в форме настойки проявляется седативное действие, обусловленное альдегидом изовалериановой кислоты.</a:t>
            </a:r>
          </a:p>
          <a:p>
            <a:endParaRPr lang="ru-RU" dirty="0"/>
          </a:p>
        </p:txBody>
      </p:sp>
      <p:pic>
        <p:nvPicPr>
          <p:cNvPr id="3" name="Рисунок 2" descr="хлор.jpg"/>
          <p:cNvPicPr>
            <a:picLocks noChangeAspect="1"/>
          </p:cNvPicPr>
          <p:nvPr/>
        </p:nvPicPr>
        <p:blipFill>
          <a:blip r:embed="rId2" cstate="print"/>
          <a:srcRect l="54164" t="37765"/>
          <a:stretch>
            <a:fillRect/>
          </a:stretch>
        </p:blipFill>
        <p:spPr>
          <a:xfrm>
            <a:off x="9535886" y="213756"/>
            <a:ext cx="2074223" cy="2493819"/>
          </a:xfrm>
          <a:prstGeom prst="rect">
            <a:avLst/>
          </a:prstGeom>
        </p:spPr>
      </p:pic>
      <p:pic>
        <p:nvPicPr>
          <p:cNvPr id="4" name="Рисунок 3" descr="хлор.jpg"/>
          <p:cNvPicPr>
            <a:picLocks noChangeAspect="1"/>
          </p:cNvPicPr>
          <p:nvPr/>
        </p:nvPicPr>
        <p:blipFill>
          <a:blip r:embed="rId2" cstate="print"/>
          <a:srcRect t="17020" r="44860"/>
          <a:stretch>
            <a:fillRect/>
          </a:stretch>
        </p:blipFill>
        <p:spPr>
          <a:xfrm>
            <a:off x="9001497" y="2956957"/>
            <a:ext cx="2909454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88769" y="213756"/>
            <a:ext cx="11503231" cy="6644244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Хлорофиллипт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содержит смесь хлорофиллов из листьев эвкалипта, обладает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антимикробной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особенно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антистафилококковой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активностью, стимулирует процессы регенерации. Компоненты эфирного масла вместе с органическими кислотами, дубильными веществами и микроэлементами марганцем, цинком, селеном повышают устойчивость тканей к гипоксии различного генеза.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6" name="Рисунок 5" descr="х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4527" y="2209798"/>
            <a:ext cx="6619504" cy="464820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88769" y="0"/>
            <a:ext cx="11503231" cy="6858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Показания.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Преимущественно в составе комбинированной терапии при острых и хронических инфекционно-воспалительных заболеваниях различной локализации: ринит, стоматит, гингивит, ларингит, бронхит, пневмония,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гипосекреторный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гастрит, энтероколит,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дисбактериоз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холецистит,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пиелонефрит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вагинит,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кольпит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эрозия шейки матки, ожоги, дерматит, радикулит, неврит, миозит, трофические язвы, невроз, легкая форма бессонницы, остеохондроз.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Применяют внутрь, наружно, местно,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ингаляционно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путем внутриполостного введения. Доза, частота и длительность применения устанавливаются индивидуально, в зависимости от показаний и используемой лекарственной формы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5945" y="3610099"/>
            <a:ext cx="4004211" cy="3067049"/>
          </a:xfrm>
          <a:prstGeom prst="rect">
            <a:avLst/>
          </a:prstGeom>
        </p:spPr>
      </p:pic>
      <p:pic>
        <p:nvPicPr>
          <p:cNvPr id="7" name="Рисунок 6" descr="ххх.jpg"/>
          <p:cNvPicPr>
            <a:picLocks noChangeAspect="1"/>
          </p:cNvPicPr>
          <p:nvPr/>
        </p:nvPicPr>
        <p:blipFill>
          <a:blip r:embed="rId3" cstate="print"/>
          <a:srcRect l="7478" t="32699" r="7237" b="33151"/>
          <a:stretch>
            <a:fillRect/>
          </a:stretch>
        </p:blipFill>
        <p:spPr>
          <a:xfrm>
            <a:off x="6567055" y="3823855"/>
            <a:ext cx="4496288" cy="23631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4391" y="0"/>
            <a:ext cx="7386451" cy="685800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Ромазулан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содержит жидкий экстракт ромашки аптечной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гвайазулен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раствор во флаконах по 50 и 100 мл.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Применяют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Внутрь в комплексной терапии желудочно-кишечных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заболеваний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гастрит, дуоденит, колит, метеоризм; препарат принимают в разведенном виде по 1/2 ч. ложки на стакан (200 мл) теплой воды 2-3 раза/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Курс лечения - 2-3 недели.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повторных курсов лечения возможно по рекомендации врача.</a:t>
            </a:r>
          </a:p>
          <a:p>
            <a:endParaRPr lang="ru-RU" dirty="0"/>
          </a:p>
        </p:txBody>
      </p:sp>
      <p:pic>
        <p:nvPicPr>
          <p:cNvPr id="3" name="Рисунок 2" descr="зул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75762" y="653143"/>
            <a:ext cx="3964183" cy="57281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34391" y="0"/>
            <a:ext cx="7410201" cy="685800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Ромазулан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Местно: при воспалительных заболеваниях слизистой оболочки полости рта и глотки, вагинитах.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Наружно: при воспалительных заболеваниях кожи  (трещины, укусы насекомых).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Наружно (повязки, промывания, компрессы) и местно (в виде клизм, полосканий, влагалищных спринцеваний) препарат применяют в разведенном виде - 1/2 столовой ложки на 1 л воды.</a:t>
            </a:r>
          </a:p>
          <a:p>
            <a:endParaRPr lang="ru-RU" dirty="0"/>
          </a:p>
        </p:txBody>
      </p:sp>
      <p:pic>
        <p:nvPicPr>
          <p:cNvPr id="3" name="Рисунок 2" descr="зул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7638" y="795647"/>
            <a:ext cx="3964183" cy="56687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116281" y="546264"/>
            <a:ext cx="6590805" cy="631173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полоскания полости рта при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парадонтозе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применяют препараты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Салвин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содержит экстракт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шалфея; 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Мараславин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экстракты полыни, черного перца и др.; 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Стоматофит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экстракты коры дуба, ромашки, аира, арники, мяты перечной, тимьяна, шалфея.</a:t>
            </a:r>
          </a:p>
          <a:p>
            <a:endParaRPr lang="ru-RU" dirty="0"/>
          </a:p>
        </p:txBody>
      </p:sp>
      <p:pic>
        <p:nvPicPr>
          <p:cNvPr id="3" name="Рисунок 2" descr="ст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9585" y="1234013"/>
            <a:ext cx="4291294" cy="507772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7" y="190005"/>
            <a:ext cx="8633360" cy="642455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b="1" dirty="0" err="1" smtClean="0">
                <a:latin typeface="Times New Roman" pitchFamily="18" charset="0"/>
                <a:cs typeface="Times New Roman" pitchFamily="18" charset="0"/>
              </a:rPr>
              <a:t>Малавит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– препарат, содержащий камедь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лиственницы, смолу кедра, малахит, мумие, сосновые,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березовые почки, кислоты органические, дубовую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кору, эфирные масла, комплексы меди и серебра,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экстракты бессмертника, пиона, шалфея, перечной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мяты, календулы, ромашки, аира, чабреца,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подорожника, чистотела. Оказывает антисептическое,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антибактериальное, противогрибковое,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обезболивающее, </a:t>
            </a:r>
            <a:r>
              <a:rPr lang="ru-RU" sz="11200" dirty="0" err="1" smtClean="0">
                <a:latin typeface="Times New Roman" pitchFamily="18" charset="0"/>
                <a:cs typeface="Times New Roman" pitchFamily="18" charset="0"/>
              </a:rPr>
              <a:t>противоотечное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действие, 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подавляет большинство аэробных и анаэробных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инфекций. Применяется для лечении заболеваний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опорно-двигательного аппарата, вирусных инфекций,</a:t>
            </a:r>
          </a:p>
          <a:p>
            <a:pPr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гинекологических заболеваний.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ма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8818" y="3455260"/>
            <a:ext cx="3023182" cy="3171171"/>
          </a:xfrm>
          <a:prstGeom prst="rect">
            <a:avLst/>
          </a:prstGeom>
        </p:spPr>
      </p:pic>
      <p:pic>
        <p:nvPicPr>
          <p:cNvPr id="6" name="Рисунок 5" descr="мала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3810" y="0"/>
            <a:ext cx="3115686" cy="345571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89" y="190006"/>
            <a:ext cx="11530940" cy="85502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Антисептики разного химического строения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1895" y="1009404"/>
            <a:ext cx="8265227" cy="5700154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Бензидамина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гидрохлорид  </a:t>
            </a:r>
          </a:p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Верде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таблетки для рассасывания и оральный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Лоробен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Т- септ,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Оралсепт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Зипелор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оральный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Герветин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пастилки для рассасывания; </a:t>
            </a:r>
          </a:p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гель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Роза,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Тэнфлекс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- раствор во флаконах по 120 мл, порошок для приготовления вагинального раствора).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5" name="Рисунок 4" descr="э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4623" y="895823"/>
            <a:ext cx="2707573" cy="3138283"/>
          </a:xfrm>
          <a:prstGeom prst="rect">
            <a:avLst/>
          </a:prstGeom>
        </p:spPr>
      </p:pic>
      <p:pic>
        <p:nvPicPr>
          <p:cNvPr id="6" name="Рисунок 5" descr="т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48997" y="4275118"/>
            <a:ext cx="2933206" cy="24126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1895" y="0"/>
            <a:ext cx="8989621" cy="6858000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Бензидамина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гидрохлорид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НПВП для местного применения, относится к группе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индазолов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Оказывает противовоспалительное и местное обезболивающее действие, обладает антисептическим действием против широкого спектра микроорганизмов. Механизм действия препарата связан со стабилизацией клеточных мембран и ингибированием синтеза простагландинов.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Бензидамин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оказывает антибактериальное действие за счет быстрого проникновения через мембраны микроорганизмов с последующим повреждением клеточных структур, нарушением метаболических процессов и лизисом клетки. Обладает противогрибковым действием в отношении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Candida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Вызывает структурные модификации клеточной стенки грибов и метаболических цепей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мицетов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и, таким образом, препятствует их репродукции. Это свойство явилось основанием для применения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бензидамина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 воспалительных процессах в ротовой полости, в т.ч. инфекционной этиологии.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Рисунок 3" descr="тан.jpg"/>
          <p:cNvPicPr>
            <a:picLocks noChangeAspect="1"/>
          </p:cNvPicPr>
          <p:nvPr/>
        </p:nvPicPr>
        <p:blipFill>
          <a:blip r:embed="rId2" cstate="print"/>
          <a:srcRect l="51662" t="27071"/>
          <a:stretch>
            <a:fillRect/>
          </a:stretch>
        </p:blipFill>
        <p:spPr>
          <a:xfrm>
            <a:off x="9642764" y="4536375"/>
            <a:ext cx="2327564" cy="2072244"/>
          </a:xfrm>
          <a:prstGeom prst="rect">
            <a:avLst/>
          </a:prstGeom>
        </p:spPr>
      </p:pic>
      <p:pic>
        <p:nvPicPr>
          <p:cNvPr id="5" name="Рисунок 4" descr="тан.jpg"/>
          <p:cNvPicPr>
            <a:picLocks noChangeAspect="1"/>
          </p:cNvPicPr>
          <p:nvPr/>
        </p:nvPicPr>
        <p:blipFill>
          <a:blip r:embed="rId2" cstate="print"/>
          <a:srcRect r="47080"/>
          <a:stretch>
            <a:fillRect/>
          </a:stretch>
        </p:blipFill>
        <p:spPr>
          <a:xfrm>
            <a:off x="9666514" y="354281"/>
            <a:ext cx="2525485" cy="355270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149" y="166255"/>
            <a:ext cx="8051470" cy="66917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Верде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таблетки для рассасывания, </a:t>
            </a:r>
          </a:p>
          <a:p>
            <a:pPr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местного применения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Применяется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комплекстном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лечении воспалительных заболеваний ротовой полости и горла (фарингит, гингивит, глоссит, стоматит, ларингит, ангина, тонзиллит,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афтозные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язвы, пародонтоз, кандидоз); при боли и воспалении после удаления зуба и других медицинских манипуляций.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тан.jpg"/>
          <p:cNvPicPr>
            <a:picLocks noChangeAspect="1"/>
          </p:cNvPicPr>
          <p:nvPr/>
        </p:nvPicPr>
        <p:blipFill>
          <a:blip r:embed="rId2" cstate="print"/>
          <a:srcRect l="51662" t="27071"/>
          <a:stretch>
            <a:fillRect/>
          </a:stretch>
        </p:blipFill>
        <p:spPr>
          <a:xfrm>
            <a:off x="8823366" y="273132"/>
            <a:ext cx="3123211" cy="2986645"/>
          </a:xfrm>
          <a:prstGeom prst="rect">
            <a:avLst/>
          </a:prstGeom>
        </p:spPr>
      </p:pic>
      <p:pic>
        <p:nvPicPr>
          <p:cNvPr id="5" name="Рисунок 4" descr="тан.jpg"/>
          <p:cNvPicPr>
            <a:picLocks noChangeAspect="1"/>
          </p:cNvPicPr>
          <p:nvPr/>
        </p:nvPicPr>
        <p:blipFill>
          <a:blip r:embed="rId2" cstate="print"/>
          <a:srcRect r="47080"/>
          <a:stretch>
            <a:fillRect/>
          </a:stretch>
        </p:blipFill>
        <p:spPr>
          <a:xfrm>
            <a:off x="8787741" y="3562597"/>
            <a:ext cx="3107376" cy="30875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814293"/>
            <a:ext cx="10201275" cy="498643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Антисептические и дезинфицирующие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обладать сильным противомикробным, противопаразитарным действием, не вызывать раздражения тканей, не повреждать предметы, быть безопасными для лиц, с ними работающих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4120" y="3230088"/>
            <a:ext cx="2359136" cy="2296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8712" y="3521286"/>
            <a:ext cx="5832211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0015" y="0"/>
            <a:ext cx="11447813" cy="382385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Под ТН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Роза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бензидамин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применяется в форме раствор для наружного и местного применения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интравагинальном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использовании восстанавливает целостность эпителия влагалища, повышает его сопротивляемость патогенному воздействию, поэтому эффективен при различных видах эрозий. В форме порошка для приготовления вагинального раствора применяется при эрозивно-воспалительных процессах в области зева матки и инфекционных вагинитах (грибковые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трихомонадные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инфекции, бактериальный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вагиноз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гарднерелез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endParaRPr lang="ru-RU" sz="2800" dirty="0" smtClean="0"/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та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491" y="3562596"/>
            <a:ext cx="4808708" cy="308164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0015" y="0"/>
            <a:ext cx="11447813" cy="666205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Наружно, под ТН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Тантум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гель,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применяется при недостаточности вен нижних конечностей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флебостаз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флебит, тромбофлебит, состояние после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склерозирования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вен или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флебэктомии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);  недостаточность вен нижних конечностей с такими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прявлениями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как отечность и пастозность щиколоток, ощущение тяжести в нижних конечностях, ночные судороги, боль и парестезии, обусловленные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флебостазом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Показан взрослым и детям с 3 лет (оральный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 с 6 лет (таблетки для рассасывания).</a:t>
            </a:r>
          </a:p>
          <a:p>
            <a:endParaRPr lang="ru-RU" sz="2800" dirty="0" smtClean="0"/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г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996" y="3396344"/>
            <a:ext cx="7398326" cy="314931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383" y="0"/>
            <a:ext cx="11847617" cy="6857999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Флурбипрофен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интенсив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таблетки для рассасывания,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местного применения. НПВП (нестероидный противовоспалительный препарат) для местного применения в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ЛОР-практике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стоматологии. </a:t>
            </a: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Флурбипрофен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является производным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пропионовой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кислоты из группы НПВП неселективного действия, обладает значительным обезболивающим, противовоспалительным и жаропонижающим эффектом за счет подавления циклооксигеназы-1 (ЦОГ-1) и циклооксигеназы-2 (ЦОГ-2), с некоторой селективностью по отношению к ЦОГ-1, в результате чего снижается продукция простагландинов – медиаторов боли, воспаления и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гипертермической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реакции. </a:t>
            </a:r>
          </a:p>
        </p:txBody>
      </p:sp>
      <p:pic>
        <p:nvPicPr>
          <p:cNvPr id="4" name="Рисунок 3" descr="спрей.png"/>
          <p:cNvPicPr>
            <a:picLocks noChangeAspect="1"/>
          </p:cNvPicPr>
          <p:nvPr/>
        </p:nvPicPr>
        <p:blipFill>
          <a:blip r:embed="rId2" cstate="print"/>
          <a:srcRect t="28015"/>
          <a:stretch>
            <a:fillRect/>
          </a:stretch>
        </p:blipFill>
        <p:spPr>
          <a:xfrm>
            <a:off x="8978970" y="4441371"/>
            <a:ext cx="3213030" cy="2416629"/>
          </a:xfrm>
          <a:prstGeom prst="rect">
            <a:avLst/>
          </a:prstGeom>
        </p:spPr>
      </p:pic>
      <p:pic>
        <p:nvPicPr>
          <p:cNvPr id="5" name="Рисунок 4" descr="с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5232" y="4643252"/>
            <a:ext cx="2912499" cy="1847844"/>
          </a:xfrm>
          <a:prstGeom prst="rect">
            <a:avLst/>
          </a:prstGeom>
        </p:spPr>
      </p:pic>
      <p:pic>
        <p:nvPicPr>
          <p:cNvPr id="6" name="Рисунок 5" descr="пре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3546" y="4548249"/>
            <a:ext cx="2845061" cy="19000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383" y="0"/>
            <a:ext cx="11847617" cy="685799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Препарат оказывает местное обезболивающее и противовоспалительное действие на слизистую оболочку полости рта и горла: уменьшает отек, затруднение при глотании, боль и ощущение раздражения в горле. Применяется при инфекционно-воспалительных заболеваниях полости рта и глотки (в качестве симптоматического средства для облегчения боли). Показан взрослым и детям с 12 лет.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пре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7075" y="2280062"/>
            <a:ext cx="4864925" cy="4577938"/>
          </a:xfrm>
          <a:prstGeom prst="rect">
            <a:avLst/>
          </a:prstGeom>
        </p:spPr>
      </p:pic>
      <p:pic>
        <p:nvPicPr>
          <p:cNvPr id="5" name="Рисунок 4" descr="плю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4585" y="3420093"/>
            <a:ext cx="4464990" cy="32419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5018" y="154380"/>
            <a:ext cx="11526982" cy="670362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трепсилс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экспресс,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стресилс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разогревающий) -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действующими антисептическими веществами являются в комбинации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2,4-дихлорбензиловый спирт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амилметакрезол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к которым добавляют различные дополнительные вещества: местные анестетики -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лидокаина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гидрохлорида моногидрат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плюс). Антисептический комбинированный препарат для местного применения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ЛОР-практике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стоматологии.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пре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066" y="3336966"/>
            <a:ext cx="4132614" cy="2873827"/>
          </a:xfrm>
          <a:prstGeom prst="rect">
            <a:avLst/>
          </a:prstGeom>
        </p:spPr>
      </p:pic>
      <p:pic>
        <p:nvPicPr>
          <p:cNvPr id="6" name="Рисунок 5" descr="ме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5689" y="3446458"/>
            <a:ext cx="4019416" cy="274058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5018" y="154380"/>
            <a:ext cx="11526982" cy="67036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Оказывает противомикробное,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местноанестезирующее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противоотечное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действие. Активен в отношении широкого спектра грамположительных и грамотрицательных микроорганизмов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vitro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 оказывает противогрибковое действие. Применяется в форме таблеток для рассасывания и орального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спрея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 добавлением местного анестетика –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лидокаина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плюс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экспресс.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Показан взрослым и детям с 12 лет.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плюс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7178" y="3663136"/>
            <a:ext cx="3218080" cy="2571410"/>
          </a:xfrm>
          <a:prstGeom prst="rect">
            <a:avLst/>
          </a:prstGeom>
        </p:spPr>
      </p:pic>
      <p:pic>
        <p:nvPicPr>
          <p:cNvPr id="5" name="Рисунок 4" descr="пре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421" y="3903414"/>
            <a:ext cx="3597233" cy="2402382"/>
          </a:xfrm>
          <a:prstGeom prst="rect">
            <a:avLst/>
          </a:prstGeom>
        </p:spPr>
      </p:pic>
      <p:pic>
        <p:nvPicPr>
          <p:cNvPr id="6" name="Рисунок 5" descr="сп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32770" y="2834756"/>
            <a:ext cx="1864426" cy="367291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138" y="0"/>
            <a:ext cx="7255823" cy="6543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Стрепсилс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таблетки для рассасывания 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Выпускают с  ментолом, эвкалиптом, медом и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лимоном.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Оказывает противомикробное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противогрибковое,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противоотечное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местноанестезирующее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действие.</a:t>
            </a:r>
          </a:p>
          <a:p>
            <a:endParaRPr lang="ru-RU" dirty="0"/>
          </a:p>
        </p:txBody>
      </p:sp>
      <p:pic>
        <p:nvPicPr>
          <p:cNvPr id="4" name="Рисунок 3" descr="мед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6468" y="251995"/>
            <a:ext cx="4019416" cy="2740586"/>
          </a:xfrm>
          <a:prstGeom prst="rect">
            <a:avLst/>
          </a:prstGeom>
        </p:spPr>
      </p:pic>
      <p:pic>
        <p:nvPicPr>
          <p:cNvPr id="5" name="Рисунок 4" descr="сог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9416" y="3657600"/>
            <a:ext cx="4474167" cy="2796638"/>
          </a:xfrm>
          <a:prstGeom prst="rect">
            <a:avLst/>
          </a:prstGeom>
        </p:spPr>
      </p:pic>
      <p:pic>
        <p:nvPicPr>
          <p:cNvPr id="7" name="Рисунок 6" descr="эв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6930" y="3951182"/>
            <a:ext cx="4476501" cy="290681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6" y="178131"/>
            <a:ext cx="7635833" cy="6679870"/>
          </a:xfrm>
        </p:spPr>
        <p:txBody>
          <a:bodyPr>
            <a:normAutofit lnSpcReduction="10000"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Гексэтидин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Гексорал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 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местного применения.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Антисептик для местного применения в стоматологии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ЛОР-практике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Обладает также противогрибковой активностью и анальгезирующим действием при нанесении на слизистую оболочку. Кроме того, оказывает обволакивающее действие. Длительность действия - 10-12 часов.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качестве симптоматического средства применяется при инфекционно-воспалительных заболеваниях полости рта и гортани: тонзиллит, ангина, (в т.ч. ангина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Плаута-Венсана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ангина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боковых валиков), фарингит, гингивит, стоматит, глоссит, пародонтоз. </a:t>
            </a:r>
          </a:p>
          <a:p>
            <a:endParaRPr lang="ru-RU" dirty="0"/>
          </a:p>
        </p:txBody>
      </p:sp>
      <p:pic>
        <p:nvPicPr>
          <p:cNvPr id="4" name="Рисунок 3" descr="аэ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0218" y="201881"/>
            <a:ext cx="3954483" cy="647205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1886" y="178131"/>
            <a:ext cx="11800114" cy="66798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 для местного применения и таблетки для рассасывания применяют для профилактики инфекционных осложнений до и после оперативных вмешательств в полости рта и гортани, а также при травмах (в т.ч. профилактика инфицирования альвеол после экстракции зуба); гигиены полости рта (в т.ч. для устранения неприятного запаха изо рта). Показан для взрослых и детей с 3 лет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спрей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 descr="аэ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7756" y="2511165"/>
            <a:ext cx="2311730" cy="3794632"/>
          </a:xfrm>
          <a:prstGeom prst="rect">
            <a:avLst/>
          </a:prstGeom>
        </p:spPr>
      </p:pic>
      <p:pic>
        <p:nvPicPr>
          <p:cNvPr id="5" name="Рисунок 4" descr="таб.jpg"/>
          <p:cNvPicPr>
            <a:picLocks noChangeAspect="1"/>
          </p:cNvPicPr>
          <p:nvPr/>
        </p:nvPicPr>
        <p:blipFill>
          <a:blip r:embed="rId3" cstate="print"/>
          <a:srcRect r="25220"/>
          <a:stretch>
            <a:fillRect/>
          </a:stretch>
        </p:blipFill>
        <p:spPr>
          <a:xfrm>
            <a:off x="1448459" y="3355274"/>
            <a:ext cx="4952340" cy="3009306"/>
          </a:xfrm>
          <a:prstGeom prst="rect">
            <a:avLst/>
          </a:prstGeom>
        </p:spPr>
      </p:pic>
      <p:pic>
        <p:nvPicPr>
          <p:cNvPr id="6" name="Рисунок 5" descr="раствор.jpg"/>
          <p:cNvPicPr>
            <a:picLocks noChangeAspect="1"/>
          </p:cNvPicPr>
          <p:nvPr/>
        </p:nvPicPr>
        <p:blipFill>
          <a:blip r:embed="rId4" cstate="print"/>
          <a:srcRect l="10651"/>
          <a:stretch>
            <a:fillRect/>
          </a:stretch>
        </p:blipFill>
        <p:spPr>
          <a:xfrm>
            <a:off x="6733310" y="2945081"/>
            <a:ext cx="2484949" cy="359228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917" y="142504"/>
            <a:ext cx="9972695" cy="62939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Гексэтидин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выпускают также под ТН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Стоматидин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Максиколд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Стопангин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Максиспрей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нг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1916" y="2030681"/>
            <a:ext cx="3028209" cy="4381994"/>
          </a:xfrm>
          <a:prstGeom prst="rect">
            <a:avLst/>
          </a:prstGeom>
        </p:spPr>
      </p:pic>
      <p:pic>
        <p:nvPicPr>
          <p:cNvPr id="7" name="Рисунок 6" descr="макс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8961" y="1425039"/>
            <a:ext cx="3976260" cy="5142015"/>
          </a:xfrm>
          <a:prstGeom prst="rect">
            <a:avLst/>
          </a:prstGeom>
        </p:spPr>
      </p:pic>
      <p:pic>
        <p:nvPicPr>
          <p:cNvPr id="8" name="Рисунок 7" descr="тид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2965" y="2054431"/>
            <a:ext cx="3045996" cy="4441372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589212" y="4916384"/>
            <a:ext cx="8915400" cy="99483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32" y="178131"/>
            <a:ext cx="11780322" cy="85502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Классификация: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775" y="1258784"/>
            <a:ext cx="10965564" cy="5284519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Галогенжащие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(хлорсодержащие и йодсодержащие)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Окислители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Соединения тяжелых металлов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Детергенты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Спирты, альдегиды, фенолы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Кислоты, щелочи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Красители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Антисептики растительного происхождения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l="24808" r="23558"/>
          <a:stretch>
            <a:fillRect/>
          </a:stretch>
        </p:blipFill>
        <p:spPr>
          <a:xfrm>
            <a:off x="10165278" y="1389413"/>
            <a:ext cx="1751149" cy="3063835"/>
          </a:xfrm>
          <a:prstGeom prst="rect">
            <a:avLst/>
          </a:prstGeom>
        </p:spPr>
      </p:pic>
      <p:pic>
        <p:nvPicPr>
          <p:cNvPr id="6" name="Рисунок 5" descr="йо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7102" y="5367647"/>
            <a:ext cx="1686295" cy="1175660"/>
          </a:xfrm>
          <a:prstGeom prst="rect">
            <a:avLst/>
          </a:prstGeom>
        </p:spPr>
      </p:pic>
      <p:pic>
        <p:nvPicPr>
          <p:cNvPr id="7" name="Содержимое 3" descr="г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3958" y="1891943"/>
            <a:ext cx="2434441" cy="3143195"/>
          </a:xfrm>
          <a:prstGeom prst="rect">
            <a:avLst/>
          </a:prstGeom>
        </p:spPr>
      </p:pic>
      <p:pic>
        <p:nvPicPr>
          <p:cNvPr id="8" name="Содержимое 3" descr="рот.jpg"/>
          <p:cNvPicPr>
            <a:picLocks noChangeAspect="1"/>
          </p:cNvPicPr>
          <p:nvPr/>
        </p:nvPicPr>
        <p:blipFill>
          <a:blip r:embed="rId5" cstate="print"/>
          <a:srcRect r="42632"/>
          <a:stretch>
            <a:fillRect/>
          </a:stretch>
        </p:blipFill>
        <p:spPr>
          <a:xfrm>
            <a:off x="10224655" y="4643251"/>
            <a:ext cx="1660200" cy="19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387" y="142505"/>
            <a:ext cx="11590317" cy="576871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Стопангин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2А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содержит в своем составе местный анестетик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бензокаин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 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тиротрицин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антибиотик который является смесью  циклических и линейных полипептидов. Он содержит до 80% 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тироцидина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и 20-30% грамицидина, активен в отношении многих грамположительных микроорганизмов в ротовой полости.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903" y="2422566"/>
            <a:ext cx="10557164" cy="443543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8765" y="201882"/>
            <a:ext cx="11519064" cy="6656118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Амбазон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фарингосепт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антисептик, таблетки для рассасывания. Показан для взрослых и детей с 3 лет для профилактики и лечения острых инфекционно-воспалительных заболеваний полости рта и гортани (тонзиллиты, стоматиты, гингивиты). Профилактика инфекционно-воспалительных заболеваний после удаления зубов.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аналогичной целью применяют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Доритрицин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комбинированный антисептик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бензалкония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хлорид,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бензокаин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тиротрицин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антибиотик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действия), показан для взрослых и детей с 6 лет, таблетки для рассасывания.</a:t>
            </a:r>
          </a:p>
          <a:p>
            <a:endParaRPr lang="ru-RU" dirty="0"/>
          </a:p>
        </p:txBody>
      </p:sp>
      <p:pic>
        <p:nvPicPr>
          <p:cNvPr id="4" name="Рисунок 3" descr="фа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045" y="4441372"/>
            <a:ext cx="5399313" cy="2250374"/>
          </a:xfrm>
          <a:prstGeom prst="rect">
            <a:avLst/>
          </a:prstGeom>
        </p:spPr>
      </p:pic>
      <p:pic>
        <p:nvPicPr>
          <p:cNvPr id="5" name="Рисунок 4" descr="д.jpg"/>
          <p:cNvPicPr>
            <a:picLocks noChangeAspect="1"/>
          </p:cNvPicPr>
          <p:nvPr/>
        </p:nvPicPr>
        <p:blipFill>
          <a:blip r:embed="rId3" cstate="print"/>
          <a:srcRect l="4574" t="11948" r="4170" b="18615"/>
          <a:stretch>
            <a:fillRect/>
          </a:stretch>
        </p:blipFill>
        <p:spPr>
          <a:xfrm>
            <a:off x="7695211" y="3906982"/>
            <a:ext cx="3811977" cy="279070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8765" y="201882"/>
            <a:ext cx="6768934" cy="6656118"/>
          </a:xfrm>
        </p:spPr>
        <p:txBody>
          <a:bodyPr>
            <a:normAutofit lnSpcReduction="10000"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Ацетил-амино-нитро-пропокси-бензол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фалиминт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драже для рассасывания является противокашлевым лекарственным препаратом, который способствует устранению непродуктивного кашля. Непродуктивным является кашель, который не сопровождается отделением мокроты. Лекарственное средство оказывает обеззараживающее и противорвотное действие, также обладает небольшими болеутоляющими свойствами. При использовании препарат не вызывает онемения ротовой полости, также действие препарата не способствует развитию сухости в ротовой полости. </a:t>
            </a:r>
          </a:p>
          <a:p>
            <a:endParaRPr lang="ru-RU" dirty="0"/>
          </a:p>
        </p:txBody>
      </p:sp>
      <p:pic>
        <p:nvPicPr>
          <p:cNvPr id="4" name="Рисунок 3" descr="фал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5205" y="1282534"/>
            <a:ext cx="4536374" cy="47738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8135" y="0"/>
            <a:ext cx="7659584" cy="6858000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применении лекарственного средства возникает чувство свежести и охлаждения во рту.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Фалиминт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применяется при различных воспалительных процессах в дыхательных путях (фарингит, ларингит, тонзиллит), при воспалительных процессах в ротовой полости (стоматит).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Также лекарственный препарат используется при кашле, который не сопровождается выделением мокроты. Так как лекарственное средство обладает противорвотным действием, то может применяться с целью исследования зева и ротовой полости, при примерке зубных протезов. Дозировка составляет одно-два драже от трех до пяти раз в сутки. Показан для взрослых (с18 лет).</a:t>
            </a:r>
          </a:p>
          <a:p>
            <a:endParaRPr lang="ru-RU" dirty="0"/>
          </a:p>
        </p:txBody>
      </p:sp>
      <p:pic>
        <p:nvPicPr>
          <p:cNvPr id="4" name="Рисунок 3" descr="фал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7090" y="1163781"/>
            <a:ext cx="4152406" cy="47501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259" y="0"/>
            <a:ext cx="8027720" cy="66976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Лизоцим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белковый фермент, активный против многих грамм положительных, грамм отрицательных бактерий, грибов и вирусов, применяется  в виде лизоцима гидрохлорида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в составе комбинированных  препаратов: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Лизобакт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 с пиридоксином) детям с 3 лет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Ларипронт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деквалиния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хлоридом) 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Гексализ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(с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биклотимолом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эноксолоном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 детям с 6 лет.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Антисептики для применения в ЛОР- практике, оказывают прямое бактерицидное действие на грамположительные и грамотрицательные бактерии, а также грибы и вирусы. Применяются в форме таблеток для рассасывания.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лизоб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8962" y="131664"/>
            <a:ext cx="4254004" cy="2358245"/>
          </a:xfrm>
          <a:prstGeom prst="rect">
            <a:avLst/>
          </a:prstGeom>
        </p:spPr>
      </p:pic>
      <p:pic>
        <p:nvPicPr>
          <p:cNvPr id="9" name="Рисунок 8" descr="гекс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3352" y="2473888"/>
            <a:ext cx="3796144" cy="1860112"/>
          </a:xfrm>
          <a:prstGeom prst="rect">
            <a:avLst/>
          </a:prstGeom>
        </p:spPr>
      </p:pic>
      <p:pic>
        <p:nvPicPr>
          <p:cNvPr id="10" name="Рисунок 9" descr="пр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8353" y="4360295"/>
            <a:ext cx="3669476" cy="230176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31539" y="1520042"/>
            <a:ext cx="5472546" cy="416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881" y="1928749"/>
            <a:ext cx="2826327" cy="2826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0963" y="3570516"/>
            <a:ext cx="3272279" cy="30133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0021" y="201881"/>
            <a:ext cx="8087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0982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32" y="178131"/>
            <a:ext cx="11780322" cy="11162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галогенсодержащие антисептические и дезинфицирующие соединения: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775" y="1258784"/>
            <a:ext cx="10965564" cy="528451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Хлорсодержащие: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Аквахлор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Хлормикс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Клорсепт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Йодсодержащие: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 йода спиртовой,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раствор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Люголя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йодинол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йодонат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йодовидон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бетадин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повидон-йод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768" y="1283533"/>
            <a:ext cx="2956955" cy="3662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l="24808" r="23558"/>
          <a:stretch>
            <a:fillRect/>
          </a:stretch>
        </p:blipFill>
        <p:spPr>
          <a:xfrm>
            <a:off x="8122723" y="1484415"/>
            <a:ext cx="2125683" cy="45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138" y="178131"/>
            <a:ext cx="11542815" cy="111628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Хлорсодержащие средства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775" y="1294410"/>
            <a:ext cx="10965564" cy="524889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Хлорамин Б-1 порошок, применяемый в форме  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для обработки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помещений, предметов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ухода за больными.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данной целью применяют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дезинфицирующие средства 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таблеток, также для 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раствора: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клорсепт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хломикс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аквахлор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771" y="2720447"/>
            <a:ext cx="2956955" cy="3662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4094" y="2600695"/>
            <a:ext cx="2296617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8061" y="0"/>
            <a:ext cx="8911687" cy="1460665"/>
          </a:xfrm>
        </p:spPr>
        <p:txBody>
          <a:bodyPr>
            <a:normAutofit/>
          </a:bodyPr>
          <a:lstStyle/>
          <a:p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644" y="1365663"/>
            <a:ext cx="10400743" cy="51538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водных растворах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хлорсодержащие средства легко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HClO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(хлорноватистую кислоту). 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HClO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распадается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освобождением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атомарного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кислорода  и хлора.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вступает в соединения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аминогруппами белков бактерий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делает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невозможным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водородных связей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полипептидными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взаимодействует с белками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микробной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и коагулирует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их, что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нарушению</a:t>
            </a:r>
          </a:p>
          <a:p>
            <a:pPr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микробной клетки и она гибнет. </a:t>
            </a:r>
          </a:p>
          <a:p>
            <a:endParaRPr lang="ru-RU" dirty="0"/>
          </a:p>
        </p:txBody>
      </p:sp>
      <p:pic>
        <p:nvPicPr>
          <p:cNvPr id="4" name="Рисунок 3" descr="ак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4026" y="1624041"/>
            <a:ext cx="1290205" cy="24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268" y="1009403"/>
            <a:ext cx="8526483" cy="5848597"/>
          </a:xfrm>
        </p:spPr>
        <p:txBody>
          <a:bodyPr>
            <a:normAutofit fontScale="62500" lnSpcReduction="20000"/>
          </a:bodyPr>
          <a:lstStyle/>
          <a:p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Йод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спиртовая настойка. </a:t>
            </a:r>
            <a:endParaRPr lang="ru-R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для обработки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 хирурга, </a:t>
            </a:r>
            <a:endParaRPr lang="ru-R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операционного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поля,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ран, смазываний 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порезов кожи. </a:t>
            </a:r>
          </a:p>
          <a:p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Люголя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йод и йодид калия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(водный и спиртовой растворы).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комбинированного действия.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смазываний и 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слизистой  рта, а также при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дезинфекции кетгута и как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химиотерапевтическое средство для</a:t>
            </a:r>
          </a:p>
          <a:p>
            <a:pPr>
              <a:buNone/>
            </a:pP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 заболеваний щитовидной железы.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1263" y="0"/>
            <a:ext cx="11942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Йодсодержащие соединения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1084" t="5209" r="50244" b="6771"/>
          <a:stretch/>
        </p:blipFill>
        <p:spPr>
          <a:xfrm>
            <a:off x="7196445" y="973775"/>
            <a:ext cx="1460667" cy="1935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6597" t="3245" r="14196" b="3879"/>
          <a:stretch/>
        </p:blipFill>
        <p:spPr>
          <a:xfrm>
            <a:off x="7463756" y="4049486"/>
            <a:ext cx="1490237" cy="2345376"/>
          </a:xfrm>
          <a:prstGeom prst="rect">
            <a:avLst/>
          </a:prstGeom>
        </p:spPr>
      </p:pic>
      <p:pic>
        <p:nvPicPr>
          <p:cNvPr id="7" name="Рисунок 6" descr="лю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5886" y="1383153"/>
            <a:ext cx="1778420" cy="27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894</TotalTime>
  <Words>3329</Words>
  <Application>Microsoft Office PowerPoint</Application>
  <PresentationFormat>Широкоэкранный</PresentationFormat>
  <Paragraphs>281</Paragraphs>
  <Slides>55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Century Gothic</vt:lpstr>
      <vt:lpstr>Times New Roman</vt:lpstr>
      <vt:lpstr>Wingdings 3</vt:lpstr>
      <vt:lpstr>Легкий дым</vt:lpstr>
      <vt:lpstr>                                   ФГБОУ ВО КрасГМУ им.проф. В.Ф. Войно-Ясенецкого Минздрава России  Фармацевтический колледж       ОСНОВЫ ФАРМАКОЛОГИИ АНТИСЕПТИЧЕСКИЕ И ДЕЗИНФИЦИРУЮЩИЕ СРЕДСТВА    видео-лекция для студентов 1 курса, обучающихся по специальности 31.02.03 Лабораторная диагностика</vt:lpstr>
      <vt:lpstr>План лекции:</vt:lpstr>
      <vt:lpstr>Асептика и дезинфекция</vt:lpstr>
      <vt:lpstr>Презентация PowerPoint</vt:lpstr>
      <vt:lpstr>Классификация: </vt:lpstr>
      <vt:lpstr>Выделяют галогенсодержащие антисептические и дезинфицирующие соединения: </vt:lpstr>
      <vt:lpstr>Хлорсодержащие средства </vt:lpstr>
      <vt:lpstr>Механизм действия</vt:lpstr>
      <vt:lpstr>Презентация PowerPoint</vt:lpstr>
      <vt:lpstr>Презентация PowerPoint</vt:lpstr>
      <vt:lpstr>Презентация PowerPoint</vt:lpstr>
      <vt:lpstr>Окислители </vt:lpstr>
      <vt:lpstr>Сединения тяжелых металлов</vt:lpstr>
      <vt:lpstr>Презентация PowerPoint</vt:lpstr>
      <vt:lpstr>Детергенты</vt:lpstr>
      <vt:lpstr>Презентация PowerPoint</vt:lpstr>
      <vt:lpstr>Презентация PowerPoint</vt:lpstr>
      <vt:lpstr>Спирты</vt:lpstr>
      <vt:lpstr>Альдегиды</vt:lpstr>
      <vt:lpstr>Фенолы</vt:lpstr>
      <vt:lpstr>Фенолы</vt:lpstr>
      <vt:lpstr>Фенолы</vt:lpstr>
      <vt:lpstr>Фенолы</vt:lpstr>
      <vt:lpstr>Кислоты и щелочи</vt:lpstr>
      <vt:lpstr>Кислоты и щелочи</vt:lpstr>
      <vt:lpstr>Кислоты и щелочи</vt:lpstr>
      <vt:lpstr>Красители</vt:lpstr>
      <vt:lpstr>Антисептики растительного происхождения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Антисептики разного химического строения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Гексэтидин выпускают также под ТН  Стоматидин, Максиколд лор, Стопангин, Максиспрей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Антисептические и дезинфицирующие средства</dc:title>
  <dc:creator>Юлия Червонная</dc:creator>
  <cp:lastModifiedBy>Анисимова Марина Владимировна</cp:lastModifiedBy>
  <cp:revision>109</cp:revision>
  <dcterms:created xsi:type="dcterms:W3CDTF">2018-01-27T09:40:47Z</dcterms:created>
  <dcterms:modified xsi:type="dcterms:W3CDTF">2022-05-06T05:14:34Z</dcterms:modified>
</cp:coreProperties>
</file>