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89" r:id="rId3"/>
    <p:sldId id="257" r:id="rId4"/>
    <p:sldId id="330" r:id="rId5"/>
    <p:sldId id="331" r:id="rId6"/>
    <p:sldId id="301" r:id="rId7"/>
    <p:sldId id="303" r:id="rId8"/>
    <p:sldId id="304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26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6" r:id="rId33"/>
    <p:sldId id="297" r:id="rId34"/>
    <p:sldId id="258" r:id="rId35"/>
    <p:sldId id="259" r:id="rId36"/>
    <p:sldId id="262" r:id="rId37"/>
    <p:sldId id="263" r:id="rId38"/>
    <p:sldId id="264" r:id="rId39"/>
    <p:sldId id="269" r:id="rId40"/>
    <p:sldId id="270" r:id="rId41"/>
    <p:sldId id="276" r:id="rId42"/>
    <p:sldId id="271" r:id="rId43"/>
    <p:sldId id="272" r:id="rId44"/>
    <p:sldId id="266" r:id="rId45"/>
    <p:sldId id="275" r:id="rId46"/>
    <p:sldId id="273" r:id="rId47"/>
    <p:sldId id="277" r:id="rId48"/>
    <p:sldId id="274" r:id="rId49"/>
    <p:sldId id="286" r:id="rId50"/>
    <p:sldId id="287" r:id="rId51"/>
    <p:sldId id="295" r:id="rId52"/>
    <p:sldId id="298" r:id="rId53"/>
    <p:sldId id="299" r:id="rId54"/>
    <p:sldId id="300" r:id="rId55"/>
    <p:sldId id="321" r:id="rId56"/>
    <p:sldId id="323" r:id="rId57"/>
    <p:sldId id="324" r:id="rId58"/>
    <p:sldId id="327" r:id="rId59"/>
    <p:sldId id="326" r:id="rId60"/>
    <p:sldId id="325" r:id="rId61"/>
    <p:sldId id="329" r:id="rId62"/>
    <p:sldId id="328" r:id="rId63"/>
    <p:sldId id="291" r:id="rId64"/>
    <p:sldId id="29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volmedic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/>
            </a:r>
            <a:br>
              <a:rPr lang="ru-RU" altLang="ru-RU" sz="2400" dirty="0">
                <a:solidFill>
                  <a:schemeClr val="tx1"/>
                </a:solidFill>
              </a:rPr>
            </a:br>
            <a:r>
              <a:rPr lang="ru-RU" altLang="ru-RU" sz="2400" dirty="0">
                <a:solidFill>
                  <a:srgbClr val="FF0000"/>
                </a:solidFill>
              </a:rPr>
              <a:t/>
            </a:r>
            <a:br>
              <a:rPr lang="ru-RU" altLang="ru-RU" sz="2400" dirty="0">
                <a:solidFill>
                  <a:srgbClr val="FF0000"/>
                </a:solidFill>
              </a:rPr>
            </a:br>
            <a:r>
              <a:rPr lang="ru-RU" altLang="ru-RU" sz="2400" dirty="0">
                <a:solidFill>
                  <a:srgbClr val="C00000"/>
                </a:solidFill>
              </a:rPr>
              <a:t>Кафедра СД и клинического ухода</a:t>
            </a:r>
            <a:br>
              <a:rPr lang="ru-RU" altLang="ru-RU" sz="2400" dirty="0">
                <a:solidFill>
                  <a:srgbClr val="C00000"/>
                </a:solidFill>
              </a:rPr>
            </a:br>
            <a:r>
              <a:rPr lang="ru-RU" altLang="ru-RU" sz="2400" dirty="0">
                <a:solidFill>
                  <a:srgbClr val="C00000"/>
                </a:solidFill>
              </a:rPr>
              <a:t/>
            </a:r>
            <a:br>
              <a:rPr lang="ru-RU" altLang="ru-RU" sz="2400" dirty="0">
                <a:solidFill>
                  <a:srgbClr val="C00000"/>
                </a:solidFill>
              </a:rPr>
            </a:br>
            <a:r>
              <a:rPr lang="ru-RU" altLang="ru-RU" sz="2000" dirty="0">
                <a:solidFill>
                  <a:srgbClr val="0070C0"/>
                </a:solidFill>
              </a:rPr>
              <a:t>Лекция № </a:t>
            </a:r>
            <a:r>
              <a:rPr lang="ru-RU" altLang="ru-RU" sz="2000" dirty="0" smtClean="0">
                <a:solidFill>
                  <a:srgbClr val="0070C0"/>
                </a:solidFill>
              </a:rPr>
              <a:t>12   </a:t>
            </a:r>
            <a:r>
              <a:rPr lang="ru-RU" altLang="ru-RU" sz="2000" dirty="0">
                <a:solidFill>
                  <a:srgbClr val="0070C0"/>
                </a:solidFill>
              </a:rPr>
              <a:t>для студентов 4 курса очного обучения, направления подготовки «Социальная работа»</a:t>
            </a:r>
            <a:br>
              <a:rPr lang="ru-RU" altLang="ru-RU" sz="2000" dirty="0">
                <a:solidFill>
                  <a:srgbClr val="0070C0"/>
                </a:solidFill>
              </a:rPr>
            </a:br>
            <a:endParaRPr lang="ru-RU" altLang="ru-RU" sz="2000" dirty="0">
              <a:solidFill>
                <a:srgbClr val="0070C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772816"/>
            <a:ext cx="8229600" cy="4373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2900" dirty="0"/>
          </a:p>
          <a:p>
            <a:pPr>
              <a:buNone/>
            </a:pPr>
            <a:endParaRPr lang="ru-RU" sz="2900" dirty="0"/>
          </a:p>
          <a:p>
            <a:pPr>
              <a:buNone/>
            </a:pPr>
            <a:r>
              <a:rPr lang="ru-RU" sz="3300" b="1" u="sng" dirty="0" smtClean="0">
                <a:solidFill>
                  <a:srgbClr val="C00000"/>
                </a:solidFill>
              </a:rPr>
              <a:t>Тема:</a:t>
            </a:r>
            <a:r>
              <a:rPr lang="ru-RU" sz="33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Волонтерская </a:t>
            </a:r>
            <a:r>
              <a:rPr lang="ru-RU" sz="3600" b="1" dirty="0">
                <a:solidFill>
                  <a:srgbClr val="C00000"/>
                </a:solidFill>
              </a:rPr>
              <a:t>движение  в системе паллиативной помощи</a:t>
            </a:r>
          </a:p>
          <a:p>
            <a:pPr>
              <a:buNone/>
            </a:pPr>
            <a:r>
              <a:rPr lang="ru-RU" sz="3300" dirty="0" smtClean="0">
                <a:solidFill>
                  <a:srgbClr val="C00000"/>
                </a:solidFill>
              </a:rPr>
              <a:t> </a:t>
            </a:r>
            <a:endParaRPr lang="ru-RU" sz="3300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/>
            </a:r>
            <a:br>
              <a:rPr lang="ru-RU" altLang="ru-RU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</a:br>
            <a:endParaRPr lang="ru-RU" altLang="ru-RU" sz="2000" dirty="0"/>
          </a:p>
          <a:p>
            <a:pPr>
              <a:buFont typeface="Wingdings" pitchFamily="2" charset="2"/>
              <a:buNone/>
            </a:pPr>
            <a:endParaRPr lang="ru-RU" altLang="ru-RU" sz="20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endParaRPr lang="ru-RU" altLang="ru-RU" dirty="0"/>
          </a:p>
          <a:p>
            <a:pPr>
              <a:buFont typeface="Wingdings" pitchFamily="2" charset="2"/>
              <a:buNone/>
            </a:pPr>
            <a:r>
              <a:rPr lang="ru-RU" altLang="ru-RU" sz="2100" dirty="0">
                <a:solidFill>
                  <a:srgbClr val="7030A0"/>
                </a:solidFill>
              </a:rPr>
              <a:t>Лектор: зав. кафедрой, к.м.н., </a:t>
            </a:r>
            <a:r>
              <a:rPr lang="ru-RU" altLang="ru-RU" sz="2100" dirty="0" smtClean="0">
                <a:solidFill>
                  <a:srgbClr val="7030A0"/>
                </a:solidFill>
              </a:rPr>
              <a:t>доцент </a:t>
            </a:r>
            <a:r>
              <a:rPr lang="ru-RU" altLang="ru-RU" sz="2100" dirty="0" err="1">
                <a:solidFill>
                  <a:srgbClr val="7030A0"/>
                </a:solidFill>
              </a:rPr>
              <a:t>Турчина</a:t>
            </a:r>
            <a:r>
              <a:rPr lang="ru-RU" altLang="ru-RU" sz="2100" dirty="0">
                <a:solidFill>
                  <a:srgbClr val="7030A0"/>
                </a:solidFill>
              </a:rPr>
              <a:t> Ж.Е.</a:t>
            </a:r>
          </a:p>
          <a:p>
            <a:pPr>
              <a:buFont typeface="Wingdings" pitchFamily="2" charset="2"/>
              <a:buNone/>
            </a:pPr>
            <a:endParaRPr lang="ru-RU" altLang="ru-RU" dirty="0">
              <a:solidFill>
                <a:srgbClr val="7030A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altLang="ru-RU" dirty="0">
                <a:solidFill>
                  <a:srgbClr val="7030A0"/>
                </a:solidFill>
              </a:rPr>
              <a:t>Красноярск, </a:t>
            </a:r>
            <a:r>
              <a:rPr lang="ru-RU" altLang="ru-RU" dirty="0" smtClean="0">
                <a:solidFill>
                  <a:srgbClr val="7030A0"/>
                </a:solidFill>
              </a:rPr>
              <a:t>2017</a:t>
            </a:r>
            <a:endParaRPr lang="ru-RU" altLang="ru-RU" dirty="0">
              <a:solidFill>
                <a:srgbClr val="7030A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717032"/>
            <a:ext cx="181172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358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CCIVS (Coordinating Committee for International Voluntary Service)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Координационный комитет международных волонтерских организаций был создан в 1948 г. под эгидой ЮНЕСКО.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Комитет </a:t>
            </a:r>
            <a:r>
              <a:rPr lang="ru-RU" dirty="0">
                <a:solidFill>
                  <a:schemeClr val="tx1"/>
                </a:solidFill>
              </a:rPr>
              <a:t>CCIVS координирует деятельность более 250 национальных волонтерских организаций в 100 странах мира.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2876"/>
            <a:ext cx="3891134" cy="259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7715"/>
            <a:ext cx="3467003" cy="231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3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YAP - </a:t>
            </a:r>
            <a:r>
              <a:rPr lang="ru-RU" dirty="0" err="1"/>
              <a:t>Youth</a:t>
            </a:r>
            <a:r>
              <a:rPr lang="ru-RU" dirty="0"/>
              <a:t> </a:t>
            </a:r>
            <a:r>
              <a:rPr lang="ru-RU" dirty="0" err="1"/>
              <a:t>Action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Peace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507288" cy="43735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Молодежная акция за мир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Молодежная международная организация, которая начала свою деятельность в 1923 г., продвигая идеи мира и сотрудничества между странами и активно выступая против военных конфликтов. YAP имеет отделения в 15 странах и объединяет политически активную молодежь в добровольческом движении.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YAP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занимается организацией волонтерских антивоенных проектов, пацифистских семинаров и тренингов, разработкой методов ненасильственного решения военных конфликтов, работой с беженцами, социально незащищенными группами, лоббированием антивоенных и миротворческих идей среди политических партий и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18608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Greenpeace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Гринпис 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– это международная общественная природоохранная организация, основанная в Ванкувере (Канада) 15 сентября 1971 года. Представительства Гринпис существуют более чем в 40 странах мира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1" y="332656"/>
            <a:ext cx="792088" cy="12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6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Красный крест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Международное </a:t>
            </a:r>
            <a:r>
              <a:rPr lang="ru-RU" dirty="0">
                <a:solidFill>
                  <a:schemeClr val="tx1"/>
                </a:solidFill>
              </a:rPr>
              <a:t>гуманитарное движение, основанное в </a:t>
            </a:r>
            <a:r>
              <a:rPr lang="ru-RU" dirty="0" smtClean="0">
                <a:solidFill>
                  <a:schemeClr val="tx1"/>
                </a:solidFill>
              </a:rPr>
              <a:t>1863 году и </a:t>
            </a:r>
            <a:r>
              <a:rPr lang="ru-RU" dirty="0">
                <a:solidFill>
                  <a:schemeClr val="tx1"/>
                </a:solidFill>
              </a:rPr>
              <a:t>объединяющее более 100 миллионов сотрудников и </a:t>
            </a:r>
            <a:r>
              <a:rPr lang="ru-RU" dirty="0" smtClean="0">
                <a:solidFill>
                  <a:schemeClr val="tx1"/>
                </a:solidFill>
              </a:rPr>
              <a:t>добровольцев  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волонтёров)по </a:t>
            </a:r>
            <a:r>
              <a:rPr lang="ru-RU" dirty="0">
                <a:solidFill>
                  <a:schemeClr val="tx1"/>
                </a:solidFill>
              </a:rPr>
              <a:t>всему миру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Основатель -  Анри </a:t>
            </a:r>
            <a:r>
              <a:rPr lang="ru-RU" dirty="0" err="1" smtClean="0">
                <a:solidFill>
                  <a:schemeClr val="tx1"/>
                </a:solidFill>
              </a:rPr>
              <a:t>Дюнан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швейцарский бизнесмен. </a:t>
            </a:r>
            <a:r>
              <a:rPr lang="ru-RU" dirty="0" smtClean="0">
                <a:solidFill>
                  <a:schemeClr val="tx1"/>
                </a:solidFill>
              </a:rPr>
              <a:t>Отстаивал </a:t>
            </a:r>
            <a:r>
              <a:rPr lang="ru-RU" dirty="0">
                <a:solidFill>
                  <a:schemeClr val="tx1"/>
                </a:solidFill>
              </a:rPr>
              <a:t>идею создания национальных добровольных организаций, которые бы помогали раненым солдатам во время войны. Кроме того, он призывал к разработке и подписанию международных договоров, которые бы гарантировали безопасность нейтральных медиков и больниц для раненых на поле боя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15 </a:t>
            </a:r>
            <a:r>
              <a:rPr lang="ru-RU" dirty="0">
                <a:solidFill>
                  <a:schemeClr val="tx1"/>
                </a:solidFill>
              </a:rPr>
              <a:t>мая в России отмечается День Российского Красного Креста.</a:t>
            </a: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4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АкТУАЛЬНОСТЬ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настоящее </a:t>
            </a:r>
            <a:r>
              <a:rPr lang="ru-RU" dirty="0">
                <a:solidFill>
                  <a:schemeClr val="tx1"/>
                </a:solidFill>
              </a:rPr>
              <a:t>время более 110 миллионов человек по всему миру ежегодно </a:t>
            </a:r>
            <a:r>
              <a:rPr lang="ru-RU" dirty="0" smtClean="0">
                <a:solidFill>
                  <a:schemeClr val="tx1"/>
                </a:solidFill>
              </a:rPr>
              <a:t>принимает </a:t>
            </a:r>
            <a:r>
              <a:rPr lang="ru-RU" dirty="0">
                <a:solidFill>
                  <a:schemeClr val="tx1"/>
                </a:solidFill>
              </a:rPr>
              <a:t>участие в добровольческих акциях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Японии, США, Канаде, Австралии, Англии, Италии и других </a:t>
            </a:r>
            <a:r>
              <a:rPr lang="ru-RU" dirty="0" smtClean="0">
                <a:solidFill>
                  <a:schemeClr val="tx1"/>
                </a:solidFill>
              </a:rPr>
              <a:t>развитых </a:t>
            </a:r>
            <a:r>
              <a:rPr lang="ru-RU" dirty="0">
                <a:solidFill>
                  <a:schemeClr val="tx1"/>
                </a:solidFill>
              </a:rPr>
              <a:t>странах полагают, что добровольческая деятельность </a:t>
            </a:r>
            <a:r>
              <a:rPr lang="ru-RU" dirty="0" smtClean="0">
                <a:solidFill>
                  <a:schemeClr val="tx1"/>
                </a:solidFill>
              </a:rPr>
              <a:t>способствует </a:t>
            </a:r>
            <a:r>
              <a:rPr lang="ru-RU" dirty="0">
                <a:solidFill>
                  <a:schemeClr val="tx1"/>
                </a:solidFill>
              </a:rPr>
              <a:t>поддержанию и упрочению основных принципов </a:t>
            </a:r>
            <a:r>
              <a:rPr lang="ru-RU" dirty="0" smtClean="0">
                <a:solidFill>
                  <a:schemeClr val="tx1"/>
                </a:solidFill>
              </a:rPr>
              <a:t>демократии</a:t>
            </a:r>
            <a:r>
              <a:rPr lang="ru-RU" dirty="0">
                <a:solidFill>
                  <a:schemeClr val="tx1"/>
                </a:solidFill>
              </a:rPr>
              <a:t>, в первую </a:t>
            </a:r>
            <a:r>
              <a:rPr lang="ru-RU" dirty="0" smtClean="0">
                <a:solidFill>
                  <a:schemeClr val="tx1"/>
                </a:solidFill>
              </a:rPr>
              <a:t>очередь </a:t>
            </a:r>
            <a:r>
              <a:rPr lang="ru-RU" dirty="0">
                <a:solidFill>
                  <a:schemeClr val="tx1"/>
                </a:solidFill>
              </a:rPr>
              <a:t>тем, что вовлекает большое число граждан в </a:t>
            </a:r>
            <a:r>
              <a:rPr lang="ru-RU" dirty="0" smtClean="0">
                <a:solidFill>
                  <a:schemeClr val="tx1"/>
                </a:solidFill>
              </a:rPr>
              <a:t>процесс </a:t>
            </a:r>
            <a:r>
              <a:rPr lang="ru-RU" dirty="0">
                <a:solidFill>
                  <a:schemeClr val="tx1"/>
                </a:solidFill>
              </a:rPr>
              <a:t>принятия решений.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Правительства </a:t>
            </a:r>
            <a:r>
              <a:rPr lang="ru-RU" dirty="0">
                <a:solidFill>
                  <a:schemeClr val="tx1"/>
                </a:solidFill>
              </a:rPr>
              <a:t>этих стран оказывают </a:t>
            </a:r>
            <a:r>
              <a:rPr lang="ru-RU" dirty="0" smtClean="0">
                <a:solidFill>
                  <a:schemeClr val="tx1"/>
                </a:solidFill>
              </a:rPr>
              <a:t>добровольческому </a:t>
            </a:r>
            <a:r>
              <a:rPr lang="ru-RU" dirty="0">
                <a:solidFill>
                  <a:schemeClr val="tx1"/>
                </a:solidFill>
              </a:rPr>
              <a:t>движению всемерную </a:t>
            </a:r>
            <a:r>
              <a:rPr lang="ru-RU" dirty="0" smtClean="0">
                <a:solidFill>
                  <a:schemeClr val="tx1"/>
                </a:solidFill>
              </a:rPr>
              <a:t>и разнообразную поддержку</a:t>
            </a:r>
            <a:r>
              <a:rPr lang="ru-RU" dirty="0">
                <a:solidFill>
                  <a:schemeClr val="tx1"/>
                </a:solidFill>
              </a:rPr>
              <a:t>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путем издания различных законодательных актов, </a:t>
            </a:r>
            <a:r>
              <a:rPr lang="ru-RU" dirty="0" smtClean="0">
                <a:solidFill>
                  <a:schemeClr val="tx1"/>
                </a:solidFill>
              </a:rPr>
              <a:t>стимулирующих </a:t>
            </a:r>
            <a:r>
              <a:rPr lang="ru-RU" dirty="0">
                <a:solidFill>
                  <a:schemeClr val="tx1"/>
                </a:solidFill>
              </a:rPr>
              <a:t>его развитие, </a:t>
            </a:r>
            <a:r>
              <a:rPr lang="ru-RU" dirty="0" smtClean="0">
                <a:solidFill>
                  <a:schemeClr val="tx1"/>
                </a:solidFill>
              </a:rPr>
              <a:t>созданием </a:t>
            </a:r>
            <a:r>
              <a:rPr lang="ru-RU" dirty="0">
                <a:solidFill>
                  <a:schemeClr val="tx1"/>
                </a:solidFill>
              </a:rPr>
              <a:t>системы государственных </a:t>
            </a:r>
            <a:r>
              <a:rPr lang="ru-RU" dirty="0" smtClean="0">
                <a:solidFill>
                  <a:schemeClr val="tx1"/>
                </a:solidFill>
              </a:rPr>
              <a:t>добровольческих </a:t>
            </a:r>
            <a:r>
              <a:rPr lang="ru-RU" dirty="0">
                <a:solidFill>
                  <a:schemeClr val="tx1"/>
                </a:solidFill>
              </a:rPr>
              <a:t>центров и специальных </a:t>
            </a:r>
            <a:r>
              <a:rPr lang="ru-RU" dirty="0" smtClean="0">
                <a:solidFill>
                  <a:schemeClr val="tx1"/>
                </a:solidFill>
              </a:rPr>
              <a:t>добровольческих </a:t>
            </a:r>
            <a:r>
              <a:rPr lang="ru-RU" dirty="0">
                <a:solidFill>
                  <a:schemeClr val="tx1"/>
                </a:solidFill>
              </a:rPr>
              <a:t>программ.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8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Германии считают </a:t>
            </a:r>
            <a:r>
              <a:rPr lang="ru-RU" dirty="0" err="1">
                <a:solidFill>
                  <a:schemeClr val="tx1"/>
                </a:solidFill>
              </a:rPr>
              <a:t>волонтерство</a:t>
            </a:r>
            <a:r>
              <a:rPr lang="ru-RU" dirty="0">
                <a:solidFill>
                  <a:schemeClr val="tx1"/>
                </a:solidFill>
              </a:rPr>
              <a:t> уникальной возможностью для получения жизненного знания и опыта.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Каждый </a:t>
            </a:r>
            <a:r>
              <a:rPr lang="ru-RU" dirty="0">
                <a:solidFill>
                  <a:schemeClr val="tx1"/>
                </a:solidFill>
              </a:rPr>
              <a:t>третий немец, – что составляет 34 % населения Германии –является волонтером, посвящая работе в добровольческих ассоциациях, проектах и </a:t>
            </a:r>
            <a:r>
              <a:rPr lang="ru-RU" dirty="0" smtClean="0">
                <a:solidFill>
                  <a:schemeClr val="tx1"/>
                </a:solidFill>
              </a:rPr>
              <a:t>группах взаимопомощи </a:t>
            </a:r>
            <a:r>
              <a:rPr lang="ru-RU" dirty="0">
                <a:solidFill>
                  <a:schemeClr val="tx1"/>
                </a:solidFill>
              </a:rPr>
              <a:t>более 15 часов в </a:t>
            </a:r>
            <a:r>
              <a:rPr lang="ru-RU" dirty="0" smtClean="0">
                <a:solidFill>
                  <a:schemeClr val="tx1"/>
                </a:solidFill>
              </a:rPr>
              <a:t>месяц.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Во Франции 19% взрослого населения хотя бы раз в жизни участвовали в волонтерских акциях. Из них 60 % регулярно участвуют в добровольческой работе, отдавая ей более 20 часов в месяц.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3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5987008" cy="437356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Японии </a:t>
            </a:r>
            <a:r>
              <a:rPr lang="ru-RU" dirty="0" smtClean="0">
                <a:solidFill>
                  <a:schemeClr val="tx1"/>
                </a:solidFill>
              </a:rPr>
              <a:t>26 % </a:t>
            </a:r>
            <a:r>
              <a:rPr lang="ru-RU" dirty="0">
                <a:solidFill>
                  <a:schemeClr val="tx1"/>
                </a:solidFill>
              </a:rPr>
              <a:t>имеют опыт </a:t>
            </a:r>
            <a:r>
              <a:rPr lang="ru-RU" dirty="0" err="1" smtClean="0">
                <a:solidFill>
                  <a:schemeClr val="tx1"/>
                </a:solidFill>
              </a:rPr>
              <a:t>волонтёрства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прошлом.</a:t>
            </a:r>
          </a:p>
          <a:p>
            <a:r>
              <a:rPr lang="ru-RU" dirty="0">
                <a:solidFill>
                  <a:schemeClr val="tx1"/>
                </a:solidFill>
              </a:rPr>
              <a:t>В Ирландии около </a:t>
            </a:r>
            <a:r>
              <a:rPr lang="ru-RU" dirty="0" smtClean="0">
                <a:solidFill>
                  <a:schemeClr val="tx1"/>
                </a:solidFill>
              </a:rPr>
              <a:t>33% </a:t>
            </a:r>
            <a:r>
              <a:rPr lang="ru-RU" dirty="0">
                <a:solidFill>
                  <a:schemeClr val="tx1"/>
                </a:solidFill>
              </a:rPr>
              <a:t>населения Ирландии является </a:t>
            </a:r>
            <a:r>
              <a:rPr lang="ru-RU" dirty="0" smtClean="0">
                <a:solidFill>
                  <a:schemeClr val="tx1"/>
                </a:solidFill>
              </a:rPr>
              <a:t>волонтерами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14 сентября 1990 г. в Париже на ХI Всемирной Конференции Международной Ассоциации добровольческих усилий была принята Всеобщая декларация волонтеров, в которой </a:t>
            </a:r>
            <a:r>
              <a:rPr lang="ru-RU" dirty="0" smtClean="0">
                <a:solidFill>
                  <a:schemeClr val="tx1"/>
                </a:solidFill>
              </a:rPr>
              <a:t>обозначены смысл </a:t>
            </a:r>
            <a:r>
              <a:rPr lang="ru-RU" dirty="0">
                <a:solidFill>
                  <a:schemeClr val="tx1"/>
                </a:solidFill>
              </a:rPr>
              <a:t>и цели, основные принципы движения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chemeClr val="tx1"/>
                </a:solidFill>
              </a:rPr>
              <a:t>5 декабря </a:t>
            </a:r>
            <a:r>
              <a:rPr lang="ru-RU" dirty="0" smtClean="0">
                <a:solidFill>
                  <a:schemeClr val="tx1"/>
                </a:solidFill>
              </a:rPr>
              <a:t>отмечают </a:t>
            </a:r>
            <a:r>
              <a:rPr lang="ru-RU" dirty="0">
                <a:solidFill>
                  <a:schemeClr val="tx1"/>
                </a:solidFill>
              </a:rPr>
              <a:t>Международный день </a:t>
            </a:r>
            <a:r>
              <a:rPr lang="ru-RU" dirty="0" smtClean="0">
                <a:solidFill>
                  <a:schemeClr val="tx1"/>
                </a:solidFill>
              </a:rPr>
              <a:t>добровольцев.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64" y="1700808"/>
            <a:ext cx="256899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039427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История развития волонтерского движения в России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1.Первые </a:t>
            </a:r>
            <a:r>
              <a:rPr lang="ru-RU" dirty="0">
                <a:solidFill>
                  <a:schemeClr val="tx1"/>
                </a:solidFill>
              </a:rPr>
              <a:t>«человеколюбивые общества» </a:t>
            </a:r>
            <a:r>
              <a:rPr lang="ru-RU" dirty="0" smtClean="0">
                <a:solidFill>
                  <a:schemeClr val="tx1"/>
                </a:solidFill>
              </a:rPr>
              <a:t>были созданы под </a:t>
            </a:r>
            <a:r>
              <a:rPr lang="ru-RU" dirty="0">
                <a:solidFill>
                  <a:schemeClr val="tx1"/>
                </a:solidFill>
              </a:rPr>
              <a:t>императорским патронажем в России </a:t>
            </a:r>
            <a:r>
              <a:rPr lang="ru-RU" dirty="0" smtClean="0">
                <a:solidFill>
                  <a:schemeClr val="tx1"/>
                </a:solidFill>
              </a:rPr>
              <a:t> еще </a:t>
            </a:r>
            <a:r>
              <a:rPr lang="ru-RU" dirty="0">
                <a:solidFill>
                  <a:schemeClr val="tx1"/>
                </a:solidFill>
              </a:rPr>
              <a:t>в XVIII веке.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2.Одно </a:t>
            </a:r>
            <a:r>
              <a:rPr lang="ru-RU" dirty="0">
                <a:solidFill>
                  <a:schemeClr val="tx1"/>
                </a:solidFill>
              </a:rPr>
              <a:t>из самых ранних официальных упоминаний волонтерской деятельности относится к 1894 году. В этом году были учреждены городские попечительства о бедных, в которых подавались добровольные пожертвования и где трудились волонтеры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3.В </a:t>
            </a:r>
            <a:r>
              <a:rPr lang="ru-RU" dirty="0">
                <a:solidFill>
                  <a:schemeClr val="tx1"/>
                </a:solidFill>
              </a:rPr>
              <a:t>XIX </a:t>
            </a:r>
            <a:r>
              <a:rPr lang="ru-RU" dirty="0" smtClean="0">
                <a:solidFill>
                  <a:schemeClr val="tx1"/>
                </a:solidFill>
              </a:rPr>
              <a:t> веке возникли </a:t>
            </a:r>
            <a:r>
              <a:rPr lang="ru-RU" dirty="0">
                <a:solidFill>
                  <a:schemeClr val="tx1"/>
                </a:solidFill>
              </a:rPr>
              <a:t>первые «некоммерческие общественные </a:t>
            </a:r>
            <a:r>
              <a:rPr lang="ru-RU" dirty="0" smtClean="0">
                <a:solidFill>
                  <a:schemeClr val="tx1"/>
                </a:solidFill>
              </a:rPr>
              <a:t>организации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smtClean="0">
                <a:solidFill>
                  <a:schemeClr val="tx1"/>
                </a:solidFill>
              </a:rPr>
              <a:t>– земства, которые распространили в России бесплатные образование и   медицину. Основную деятельность в земствах  </a:t>
            </a:r>
            <a:r>
              <a:rPr lang="ru-RU" dirty="0" smtClean="0">
                <a:solidFill>
                  <a:srgbClr val="C00000"/>
                </a:solidFill>
              </a:rPr>
              <a:t>выполняли врачи-энтузиасты, волонтеры-педагоги.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1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История развития волонтерского движения в России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744" y="1772816"/>
            <a:ext cx="5050904" cy="477274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конце 1870-х годов монахини московской </a:t>
            </a:r>
            <a:r>
              <a:rPr lang="ru-RU" dirty="0" smtClean="0">
                <a:solidFill>
                  <a:schemeClr val="tx1"/>
                </a:solidFill>
              </a:rPr>
              <a:t>Свято-Никольской </a:t>
            </a:r>
            <a:r>
              <a:rPr lang="ru-RU" dirty="0">
                <a:solidFill>
                  <a:schemeClr val="tx1"/>
                </a:solidFill>
              </a:rPr>
              <a:t>обители стали первыми в мире сестрами </a:t>
            </a:r>
            <a:r>
              <a:rPr lang="ru-RU" dirty="0" smtClean="0">
                <a:solidFill>
                  <a:schemeClr val="tx1"/>
                </a:solidFill>
              </a:rPr>
              <a:t>милосердия</a:t>
            </a:r>
            <a:r>
              <a:rPr lang="ru-RU" dirty="0">
                <a:solidFill>
                  <a:schemeClr val="tx1"/>
                </a:solidFill>
              </a:rPr>
              <a:t>, которые добровольно отправились на фронт для оказания помощи раненым </a:t>
            </a:r>
            <a:r>
              <a:rPr lang="ru-RU" dirty="0" smtClean="0">
                <a:solidFill>
                  <a:schemeClr val="tx1"/>
                </a:solidFill>
              </a:rPr>
              <a:t>бойцам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>
                <a:solidFill>
                  <a:schemeClr val="tx1"/>
                </a:solidFill>
              </a:rPr>
              <a:t>началу Первой </a:t>
            </a:r>
            <a:r>
              <a:rPr lang="ru-RU" dirty="0" smtClean="0">
                <a:solidFill>
                  <a:schemeClr val="tx1"/>
                </a:solidFill>
              </a:rPr>
              <a:t>мировой войны </a:t>
            </a:r>
            <a:r>
              <a:rPr lang="ru-RU" dirty="0">
                <a:solidFill>
                  <a:schemeClr val="tx1"/>
                </a:solidFill>
              </a:rPr>
              <a:t>это добровольческое движение </a:t>
            </a:r>
            <a:r>
              <a:rPr lang="ru-RU" dirty="0" smtClean="0">
                <a:solidFill>
                  <a:schemeClr val="tx1"/>
                </a:solidFill>
              </a:rPr>
              <a:t> распространилось </a:t>
            </a:r>
            <a:r>
              <a:rPr lang="ru-RU" dirty="0">
                <a:solidFill>
                  <a:schemeClr val="tx1"/>
                </a:solidFill>
              </a:rPr>
              <a:t>среди </a:t>
            </a:r>
            <a:r>
              <a:rPr lang="ru-RU" dirty="0" smtClean="0">
                <a:solidFill>
                  <a:schemeClr val="tx1"/>
                </a:solidFill>
              </a:rPr>
              <a:t>женщин –волонтеров и за рубежом.</a:t>
            </a:r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11430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024336" cy="465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60672" cy="1039427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История развития волонтерского движения в России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После октября 1917 года </a:t>
            </a:r>
            <a:r>
              <a:rPr lang="ru-RU" dirty="0" err="1">
                <a:solidFill>
                  <a:schemeClr val="tx1"/>
                </a:solidFill>
              </a:rPr>
              <a:t>волонтерство</a:t>
            </a:r>
            <a:r>
              <a:rPr lang="ru-RU" dirty="0">
                <a:solidFill>
                  <a:schemeClr val="tx1"/>
                </a:solidFill>
              </a:rPr>
              <a:t> в России приобрело «добровольно-принудительный» характер.  </a:t>
            </a:r>
          </a:p>
          <a:p>
            <a:pPr marL="11430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Понятие</a:t>
            </a:r>
            <a:r>
              <a:rPr lang="ru-RU" dirty="0">
                <a:solidFill>
                  <a:schemeClr val="tx1"/>
                </a:solidFill>
              </a:rPr>
              <a:t>, содержание и форма волонтерского труда в современной России начинает формироваться одновременно с зарождением третьего сектора экономики (90-е годы), который составляют некоммерческие, общественные и благотворительные организации.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8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814387"/>
          </a:xfrm>
        </p:spPr>
        <p:txBody>
          <a:bodyPr/>
          <a:lstStyle/>
          <a:p>
            <a:pPr eaLnBrk="1" hangingPunct="1"/>
            <a:r>
              <a:rPr lang="ru-RU" altLang="ru-RU" u="sng" dirty="0" smtClean="0">
                <a:solidFill>
                  <a:srgbClr val="7030A0"/>
                </a:solidFill>
                <a:effectLst/>
                <a:latin typeface="Times New Roman" pitchFamily="18" charset="0"/>
              </a:rPr>
              <a:t>План лекции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1" y="1196975"/>
            <a:ext cx="8640763" cy="5327650"/>
          </a:xfrm>
        </p:spPr>
        <p:txBody>
          <a:bodyPr/>
          <a:lstStyle/>
          <a:p>
            <a:pPr marL="609537" indent="-609537">
              <a:lnSpc>
                <a:spcPct val="80000"/>
              </a:lnSpc>
            </a:pPr>
            <a:endParaRPr lang="ru-RU" altLang="ru-RU" dirty="0" smtClean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 smtClean="0">
                <a:latin typeface="Times New Roman" pitchFamily="18" charset="0"/>
              </a:rPr>
              <a:t>1.Волонтёр-определение</a:t>
            </a:r>
          </a:p>
          <a:p>
            <a:pPr marL="609537" indent="-609537">
              <a:lnSpc>
                <a:spcPct val="80000"/>
              </a:lnSpc>
            </a:pPr>
            <a:r>
              <a:rPr lang="ru-RU" altLang="ru-RU" dirty="0" smtClean="0">
                <a:latin typeface="Times New Roman" pitchFamily="18" charset="0"/>
              </a:rPr>
              <a:t>2. История развития волонтёрского движения</a:t>
            </a:r>
            <a:endParaRPr lang="ru-RU" altLang="ru-RU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3</a:t>
            </a:r>
            <a:r>
              <a:rPr lang="ru-RU" altLang="ru-RU" dirty="0" smtClean="0">
                <a:latin typeface="Times New Roman" pitchFamily="18" charset="0"/>
              </a:rPr>
              <a:t>.Планирование и организация деятельности волонтёров</a:t>
            </a:r>
            <a:endParaRPr lang="ru-RU" altLang="ru-RU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4</a:t>
            </a:r>
            <a:r>
              <a:rPr lang="ru-RU" altLang="ru-RU" dirty="0" smtClean="0">
                <a:latin typeface="Times New Roman" pitchFamily="18" charset="0"/>
              </a:rPr>
              <a:t>.Система </a:t>
            </a:r>
            <a:r>
              <a:rPr lang="ru-RU" altLang="ru-RU" dirty="0" err="1" smtClean="0">
                <a:latin typeface="Times New Roman" pitchFamily="18" charset="0"/>
              </a:rPr>
              <a:t>супервизии</a:t>
            </a:r>
            <a:endParaRPr lang="ru-RU" altLang="ru-RU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5</a:t>
            </a:r>
            <a:r>
              <a:rPr lang="ru-RU" altLang="ru-RU" dirty="0" smtClean="0">
                <a:latin typeface="Times New Roman" pitchFamily="18" charset="0"/>
              </a:rPr>
              <a:t>.Обучение волонтёров</a:t>
            </a:r>
            <a:endParaRPr lang="ru-RU" altLang="ru-RU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6</a:t>
            </a:r>
            <a:r>
              <a:rPr lang="ru-RU" altLang="ru-RU" dirty="0" smtClean="0">
                <a:latin typeface="Times New Roman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обязанности волонтёров на дому и в стационаре</a:t>
            </a:r>
          </a:p>
          <a:p>
            <a:pPr marL="609537" indent="-609537">
              <a:lnSpc>
                <a:spcPct val="80000"/>
              </a:lnSpc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Движение </a:t>
            </a: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609537" indent="-609537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8</a:t>
            </a:r>
            <a:r>
              <a:rPr lang="ru-RU" altLang="ru-RU" dirty="0" smtClean="0">
                <a:latin typeface="Times New Roman" pitchFamily="18" charset="0"/>
              </a:rPr>
              <a:t>. </a:t>
            </a:r>
            <a:r>
              <a:rPr lang="ru-RU" altLang="ru-RU" dirty="0">
                <a:latin typeface="Times New Roman" pitchFamily="18" charset="0"/>
              </a:rPr>
              <a:t>Выводы</a:t>
            </a:r>
          </a:p>
          <a:p>
            <a:pPr marL="609537" indent="-609537">
              <a:lnSpc>
                <a:spcPct val="80000"/>
              </a:lnSpc>
            </a:pPr>
            <a:endParaRPr lang="ru-RU" altLang="ru-RU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endParaRPr lang="ru-RU" altLang="ru-RU" sz="2800" dirty="0">
              <a:latin typeface="Times New Roman" pitchFamily="18" charset="0"/>
            </a:endParaRPr>
          </a:p>
          <a:p>
            <a:pPr marL="609537" indent="-609537">
              <a:lnSpc>
                <a:spcPct val="80000"/>
              </a:lnSpc>
            </a:pPr>
            <a:endParaRPr lang="ru-RU" altLang="ru-RU" dirty="0">
              <a:latin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46568"/>
            <a:ext cx="3456384" cy="194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924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История развития волонтерского движения в России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Прообразами первых моделей программ по организации труда добровольцев были, создаваемые внутри общественных объединений, </a:t>
            </a:r>
            <a:r>
              <a:rPr lang="ru-RU" dirty="0" smtClean="0">
                <a:solidFill>
                  <a:schemeClr val="tx1"/>
                </a:solidFill>
              </a:rPr>
              <a:t>профильные </a:t>
            </a:r>
            <a:r>
              <a:rPr lang="ru-RU" dirty="0">
                <a:solidFill>
                  <a:schemeClr val="tx1"/>
                </a:solidFill>
              </a:rPr>
              <a:t>группы добровольцев.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Создавались </a:t>
            </a:r>
            <a:r>
              <a:rPr lang="ru-RU" dirty="0">
                <a:solidFill>
                  <a:schemeClr val="tx1"/>
                </a:solidFill>
              </a:rPr>
              <a:t>добровольческие группы, специализировавшиеся на уходе за пожилыми и немощными людьми на дому, изредка в медицинских учреждениях, на оказании информационной и технической помощи, клубы добровольцев.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примеру зарубежных гуманитарных организаций, для добровольческих общественных объединений России с 1992 года стало традицией ежегодно, в Международный День Добровольцев 5-го декабря, проводить День Благодарения Добровольцев. Эффективной формой организации добровольческих действий были добровольческие акции.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1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История развития волонтерского движения в России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856984" cy="47007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Деятельность </a:t>
            </a:r>
            <a:r>
              <a:rPr lang="ru-RU" b="1" dirty="0">
                <a:solidFill>
                  <a:schemeClr val="tx1"/>
                </a:solidFill>
              </a:rPr>
              <a:t>волонтерских организаций регулируется Федеральными законами, среди которых есть закон “О благотворительной деятельности и благотворительных организациях”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(7 июля 1995 </a:t>
            </a:r>
            <a:r>
              <a:rPr lang="ru-RU" b="1" dirty="0">
                <a:solidFill>
                  <a:schemeClr val="tx1"/>
                </a:solidFill>
              </a:rPr>
              <a:t>г.), дающий юридическое определение волонтера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  </a:t>
            </a:r>
            <a:r>
              <a:rPr lang="ru-RU" u="sng" dirty="0" smtClean="0">
                <a:solidFill>
                  <a:srgbClr val="FF0000"/>
                </a:solidFill>
              </a:rPr>
              <a:t>“</a:t>
            </a:r>
            <a:r>
              <a:rPr lang="ru-RU" u="sng" dirty="0">
                <a:solidFill>
                  <a:srgbClr val="FF0000"/>
                </a:solidFill>
              </a:rPr>
              <a:t>Волонтеры - граждане, </a:t>
            </a:r>
            <a:r>
              <a:rPr lang="ru-RU" u="sng" dirty="0" smtClean="0">
                <a:solidFill>
                  <a:srgbClr val="FF0000"/>
                </a:solidFill>
              </a:rPr>
              <a:t>осуществляющие     благотворительную </a:t>
            </a:r>
            <a:r>
              <a:rPr lang="ru-RU" u="sng" dirty="0">
                <a:solidFill>
                  <a:srgbClr val="FF0000"/>
                </a:solidFill>
              </a:rPr>
              <a:t>деятельность в форме безвозмездного труда в интересах </a:t>
            </a:r>
            <a:r>
              <a:rPr lang="ru-RU" u="sng" dirty="0" err="1">
                <a:solidFill>
                  <a:srgbClr val="FF0000"/>
                </a:solidFill>
              </a:rPr>
              <a:t>благополучателя</a:t>
            </a:r>
            <a:r>
              <a:rPr lang="ru-RU" u="sng" dirty="0">
                <a:solidFill>
                  <a:srgbClr val="FF0000"/>
                </a:solidFill>
              </a:rPr>
              <a:t>, </a:t>
            </a:r>
            <a:endParaRPr lang="ru-RU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ru-RU" u="sng" dirty="0" smtClean="0">
                <a:solidFill>
                  <a:srgbClr val="FF0000"/>
                </a:solidFill>
              </a:rPr>
              <a:t>в </a:t>
            </a:r>
            <a:r>
              <a:rPr lang="ru-RU" u="sng" dirty="0">
                <a:solidFill>
                  <a:srgbClr val="FF0000"/>
                </a:solidFill>
              </a:rPr>
              <a:t>том числе в интересах благотворительной организации”.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Волонтеры-Медики» - это сообщество студентов медицинских вузов и </a:t>
            </a:r>
            <a:r>
              <a:rPr lang="ru-RU" dirty="0" smtClean="0">
                <a:solidFill>
                  <a:schemeClr val="tx1"/>
                </a:solidFill>
              </a:rPr>
              <a:t>колледжей г. Москвы, </a:t>
            </a:r>
            <a:r>
              <a:rPr lang="ru-RU" dirty="0">
                <a:solidFill>
                  <a:schemeClr val="tx1"/>
                </a:solidFill>
              </a:rPr>
              <a:t>помогающих медицинскому персоналу в самых  </a:t>
            </a:r>
            <a:r>
              <a:rPr lang="ru-RU" dirty="0" smtClean="0">
                <a:solidFill>
                  <a:schemeClr val="tx1"/>
                </a:solidFill>
              </a:rPr>
              <a:t> загруженных  отделениях </a:t>
            </a:r>
            <a:r>
              <a:rPr lang="ru-RU" dirty="0">
                <a:solidFill>
                  <a:schemeClr val="tx1"/>
                </a:solidFill>
              </a:rPr>
              <a:t>больниц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Волонтеры-медики помогают в работе медицинскому персоналу по заранее сформированному графику. Как правило, </a:t>
            </a:r>
            <a:r>
              <a:rPr lang="ru-RU" dirty="0" smtClean="0">
                <a:solidFill>
                  <a:schemeClr val="tx1"/>
                </a:solidFill>
              </a:rPr>
              <a:t> они </a:t>
            </a:r>
            <a:r>
              <a:rPr lang="ru-RU" dirty="0">
                <a:solidFill>
                  <a:schemeClr val="tx1"/>
                </a:solidFill>
              </a:rPr>
              <a:t>посещают больницу 3 раза в неделю, помогая в работе специалистов на протяжении всего рабочего дня. </a:t>
            </a: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     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www.volmedic.com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9685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rgbClr val="FF0000"/>
                </a:solidFill>
                <a:latin typeface="Calibri" panose="020F0502020204030204" pitchFamily="34" charset="0"/>
              </a:rPr>
              <a:t>Волонтерские службы по уходу за больными - это часть самых важных служб в  хосписе </a:t>
            </a:r>
            <a: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</a:rPr>
              <a:t> Волонтеры  - это члены бригады и они имеют право получить информацию о пациенте/семье.</a:t>
            </a:r>
          </a:p>
          <a:p>
            <a: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</a:rPr>
              <a:t>Во время визита на дом или при поступлении в стационар принимающая медсестра рассказывает пациенту/семье о наличии волонтерских служб.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FF0000"/>
                </a:solidFill>
              </a:rPr>
              <a:t>Планирование и организация деятельности</a:t>
            </a:r>
            <a:r>
              <a:rPr lang="ru-RU" altLang="ru-RU" sz="4000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dirty="0">
                <a:solidFill>
                  <a:schemeClr val="tx1"/>
                </a:solidFill>
              </a:rPr>
              <a:t>Привлечение к набору волонтеров членов </a:t>
            </a:r>
            <a:r>
              <a:rPr lang="ru-RU" altLang="ru-RU" dirty="0" smtClean="0">
                <a:solidFill>
                  <a:schemeClr val="tx1"/>
                </a:solidFill>
              </a:rPr>
              <a:t>группы, </a:t>
            </a:r>
            <a:r>
              <a:rPr lang="ru-RU" altLang="ru-RU" dirty="0">
                <a:solidFill>
                  <a:schemeClr val="tx1"/>
                </a:solidFill>
              </a:rPr>
              <a:t>разработка критериев отбора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Определение круга пациентов, нуждающихся в помощи 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Составление учебной программы 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Разработка «Правил волонтера», листка оценки видов помощи, критериев оценки деятельности 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Составление графика посещений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Разработка процедур учета и расхода материальных ресурсов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5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1039427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</a:rPr>
              <a:t>ФАКТОРЫ, КОТОРЫЕ НЕОБХОДИМО УЧИТЫВАТЬ ПРИ НАБОРЕ ВОЛОНТЕРОВ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5301208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Возраст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Пол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Готовность/заинтересованность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Преданность/надежность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Причины, побудившие стать волонтером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График основной работы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Наличие свободного времени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Место проживания (отдаленность)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Понимание проблем пациентов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Отношение к религии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Толерантность к чужим взглядам, убеждениям, образу жизни (</a:t>
            </a:r>
            <a:r>
              <a:rPr lang="ru-RU" altLang="ru-RU" sz="1800" dirty="0" err="1">
                <a:solidFill>
                  <a:schemeClr val="tx1"/>
                </a:solidFill>
              </a:rPr>
              <a:t>безоценочное</a:t>
            </a:r>
            <a:r>
              <a:rPr lang="ru-RU" altLang="ru-RU" sz="1800" dirty="0">
                <a:solidFill>
                  <a:schemeClr val="tx1"/>
                </a:solidFill>
              </a:rPr>
              <a:t> восприятие)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Честность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Способность к общению с людьми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Способность к обучению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Готовность работать в команде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Отсутствие склонности к конфликтам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1800" dirty="0">
                <a:solidFill>
                  <a:schemeClr val="tx1"/>
                </a:solidFill>
              </a:rPr>
              <a:t>Понимание необходимости соблюдения конфиденциальности (неразглашение информации о пациенте)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440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73563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chemeClr val="tx1"/>
                </a:solidFill>
              </a:rPr>
              <a:t>Система </a:t>
            </a:r>
            <a:r>
              <a:rPr lang="ru-RU" altLang="ru-RU" sz="2800" dirty="0" err="1">
                <a:solidFill>
                  <a:schemeClr val="tx1"/>
                </a:solidFill>
              </a:rPr>
              <a:t>супервизии</a:t>
            </a:r>
            <a:r>
              <a:rPr lang="ru-RU" altLang="ru-RU" sz="2800" dirty="0">
                <a:solidFill>
                  <a:schemeClr val="tx1"/>
                </a:solidFill>
              </a:rPr>
              <a:t> включает в себя руководство, оценку и методическую поддержку деятельности, осуществляемой волонтерами. 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Основная задача </a:t>
            </a:r>
            <a:r>
              <a:rPr lang="ru-RU" altLang="ru-RU" sz="2800" dirty="0" err="1">
                <a:solidFill>
                  <a:schemeClr val="tx1"/>
                </a:solidFill>
              </a:rPr>
              <a:t>супервизии</a:t>
            </a:r>
            <a:r>
              <a:rPr lang="ru-RU" altLang="ru-RU" sz="2800" dirty="0">
                <a:solidFill>
                  <a:schemeClr val="tx1"/>
                </a:solidFill>
              </a:rPr>
              <a:t> – предоставить  эффективную поддержку волонтерам для обеспечения высокого качества помощи </a:t>
            </a:r>
          </a:p>
          <a:p>
            <a:endParaRPr lang="ru-RU" sz="28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500" dirty="0">
                <a:solidFill>
                  <a:srgbClr val="FF0000"/>
                </a:solidFill>
              </a:rPr>
              <a:t>СИСТЕМА СУПЕРВИЗИИ</a:t>
            </a:r>
          </a:p>
        </p:txBody>
      </p:sp>
    </p:spTree>
    <p:extLst>
      <p:ext uri="{BB962C8B-B14F-4D97-AF65-F5344CB8AC3E}">
        <p14:creationId xmlns:p14="http://schemas.microsoft.com/office/powerpoint/2010/main" val="867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err="1">
                <a:solidFill>
                  <a:srgbClr val="FF0000"/>
                </a:solidFill>
              </a:rPr>
              <a:t>Супервизия</a:t>
            </a:r>
            <a:r>
              <a:rPr lang="ru-RU" altLang="ru-RU" dirty="0">
                <a:solidFill>
                  <a:srgbClr val="FF0000"/>
                </a:solidFill>
              </a:rPr>
              <a:t> осуществляется через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chemeClr val="tx1"/>
                </a:solidFill>
              </a:rPr>
              <a:t>Регулярные встречи волонтеров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Профессиональную психологическую поддержка 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Совместные посещения пациентов 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Работу в парах 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Встречи волонтеров с руководителями программы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31007"/>
            <a:ext cx="2772308" cy="15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3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dirty="0">
                <a:solidFill>
                  <a:srgbClr val="FF0000"/>
                </a:solidFill>
              </a:rPr>
              <a:t>Определение необходимой численности волонтеров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chemeClr val="tx1"/>
                </a:solidFill>
              </a:rPr>
              <a:t>Территория охвата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Число пациентов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 Степени нуждаемости пациентов в помощи</a:t>
            </a:r>
          </a:p>
          <a:p>
            <a:r>
              <a:rPr lang="ru-RU" altLang="ru-RU" sz="2800" dirty="0">
                <a:solidFill>
                  <a:schemeClr val="tx1"/>
                </a:solidFill>
              </a:rPr>
              <a:t>Каким свободным временем располагают волонтеры </a:t>
            </a:r>
            <a:r>
              <a:rPr lang="ru-RU" altLang="ru-RU" sz="2800" dirty="0" smtClean="0">
                <a:solidFill>
                  <a:schemeClr val="tx1"/>
                </a:solidFill>
              </a:rPr>
              <a:t>?</a:t>
            </a:r>
            <a:endParaRPr lang="ru-RU" altLang="ru-RU" sz="2800" dirty="0">
              <a:solidFill>
                <a:schemeClr val="tx1"/>
              </a:solidFill>
            </a:endParaRPr>
          </a:p>
          <a:p>
            <a:r>
              <a:rPr lang="ru-RU" altLang="ru-RU" sz="2800" dirty="0">
                <a:solidFill>
                  <a:schemeClr val="tx1"/>
                </a:solidFill>
              </a:rPr>
              <a:t>Спектра предоставляемых </a:t>
            </a:r>
            <a:endParaRPr lang="ru-RU" altLang="ru-RU" sz="2800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ru-RU" altLang="ru-RU" sz="2800" dirty="0" smtClean="0">
                <a:solidFill>
                  <a:schemeClr val="tx1"/>
                </a:solidFill>
              </a:rPr>
              <a:t>  услуг</a:t>
            </a:r>
            <a:endParaRPr lang="ru-RU" altLang="ru-RU" sz="28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1088"/>
            <a:ext cx="2931830" cy="219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FF0000"/>
                </a:solidFill>
              </a:rPr>
              <a:t>Деление пациентов по степени нуждаемости в помощи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 altLang="ru-RU" u="sng" dirty="0">
                <a:solidFill>
                  <a:schemeClr val="tx1"/>
                </a:solidFill>
              </a:rPr>
              <a:t>1 группа </a:t>
            </a:r>
            <a:r>
              <a:rPr lang="ru-RU" altLang="ru-RU" dirty="0">
                <a:solidFill>
                  <a:schemeClr val="tx1"/>
                </a:solidFill>
              </a:rPr>
              <a:t>– умеренная нуждаемость в помощи – предполагает необходимость в визите волонтера несколько раз в неделю для помощи в ведении домашнего хозяйства и психологической поддержки. </a:t>
            </a:r>
          </a:p>
          <a:p>
            <a:pPr algn="just">
              <a:lnSpc>
                <a:spcPct val="80000"/>
              </a:lnSpc>
            </a:pPr>
            <a:r>
              <a:rPr lang="ru-RU" altLang="ru-RU" u="sng" dirty="0">
                <a:solidFill>
                  <a:schemeClr val="tx1"/>
                </a:solidFill>
              </a:rPr>
              <a:t>2 группа </a:t>
            </a:r>
            <a:r>
              <a:rPr lang="ru-RU" altLang="ru-RU" dirty="0">
                <a:solidFill>
                  <a:schemeClr val="tx1"/>
                </a:solidFill>
              </a:rPr>
              <a:t>- существенная нуждаемость в помощи – предполагает необходимость в визите волонтера как минимум один раз в день на 1,5 – 2 часа для помощи в области личной гигиены, питания, передвижения, приема лекарств, ведения домашнего хозяйства, психологической поддержки.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4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Волонтёр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dirty="0"/>
              <a:t>– это человек, который добровольно и безвозмездно делает что-то для людей, нуждающихся в помощи.</a:t>
            </a:r>
            <a:endParaRPr lang="ru-RU" sz="32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42340"/>
            <a:ext cx="3961234" cy="267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FF0000"/>
                </a:solidFill>
              </a:rPr>
              <a:t>Деление пациентов по степени нуждаемости в помощи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altLang="ru-RU" u="sng" dirty="0">
                <a:solidFill>
                  <a:schemeClr val="tx1"/>
                </a:solidFill>
              </a:rPr>
              <a:t>3 группа </a:t>
            </a:r>
            <a:r>
              <a:rPr lang="ru-RU" altLang="ru-RU" dirty="0">
                <a:solidFill>
                  <a:schemeClr val="tx1"/>
                </a:solidFill>
              </a:rPr>
              <a:t>– сильная нуждаемость в помощи - предполагает необходимость в визите волонтера несколько раз в день в различное время дня для помощи в области личной гигиены, питания, передвижения, приема лекарств, ведения домашнего хозяйства, психологической поддержки. Продолжительность 3 – 4 часа в день.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altLang="ru-RU" u="sng" dirty="0">
                <a:solidFill>
                  <a:schemeClr val="tx1"/>
                </a:solidFill>
              </a:rPr>
              <a:t>4 группа </a:t>
            </a:r>
            <a:r>
              <a:rPr lang="ru-RU" altLang="ru-RU" dirty="0">
                <a:solidFill>
                  <a:schemeClr val="tx1"/>
                </a:solidFill>
              </a:rPr>
              <a:t>– сильнейшая нуждаемость в помощи – предполагает потребность в ежедневном круглосуточном уходе, включая ночью.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5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altLang="ru-RU" sz="3200" dirty="0">
                <a:solidFill>
                  <a:srgbClr val="FF0000"/>
                </a:solidFill>
              </a:rPr>
              <a:t>Обучение волонтеров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dirty="0">
                <a:solidFill>
                  <a:srgbClr val="000000"/>
                </a:solidFill>
              </a:rPr>
              <a:t>Большинство тренингов сфокусированы на</a:t>
            </a:r>
          </a:p>
          <a:p>
            <a:pPr>
              <a:buFont typeface="Wingdings" pitchFamily="2" charset="2"/>
              <a:buNone/>
            </a:pPr>
            <a:r>
              <a:rPr lang="ru-RU" altLang="ru-RU" dirty="0">
                <a:solidFill>
                  <a:srgbClr val="000000"/>
                </a:solidFill>
              </a:rPr>
              <a:t>обучении </a:t>
            </a:r>
            <a:r>
              <a:rPr lang="ru-RU" altLang="ru-RU" b="1" dirty="0">
                <a:solidFill>
                  <a:srgbClr val="FF0000"/>
                </a:solidFill>
              </a:rPr>
              <a:t>что </a:t>
            </a:r>
            <a:r>
              <a:rPr lang="ru-RU" altLang="ru-RU" b="1" dirty="0" smtClean="0">
                <a:solidFill>
                  <a:srgbClr val="FF0000"/>
                </a:solidFill>
              </a:rPr>
              <a:t>делать????.</a:t>
            </a:r>
            <a:endParaRPr lang="ru-RU" altLang="ru-RU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altLang="ru-RU" u="sng" dirty="0" smtClean="0">
                <a:solidFill>
                  <a:srgbClr val="000000"/>
                </a:solidFill>
              </a:rPr>
              <a:t>Не </a:t>
            </a:r>
            <a:r>
              <a:rPr lang="ru-RU" altLang="ru-RU" u="sng" dirty="0">
                <a:solidFill>
                  <a:srgbClr val="000000"/>
                </a:solidFill>
              </a:rPr>
              <a:t>менее важно: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обучение </a:t>
            </a:r>
            <a:r>
              <a:rPr lang="ru-RU" altLang="ru-RU" b="1" dirty="0">
                <a:solidFill>
                  <a:srgbClr val="FF0000"/>
                </a:solidFill>
              </a:rPr>
              <a:t>как делать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>????(</a:t>
            </a:r>
            <a:r>
              <a:rPr lang="ru-RU" altLang="ru-RU" dirty="0">
                <a:solidFill>
                  <a:srgbClr val="000000"/>
                </a:solidFill>
              </a:rPr>
              <a:t>вопросы организации)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проведение повторных тренингов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постоянная </a:t>
            </a:r>
            <a:r>
              <a:rPr lang="ru-RU" altLang="ru-RU" dirty="0" err="1">
                <a:solidFill>
                  <a:srgbClr val="000000"/>
                </a:solidFill>
              </a:rPr>
              <a:t>супервизия</a:t>
            </a:r>
            <a:r>
              <a:rPr lang="ru-RU" altLang="ru-RU" dirty="0">
                <a:solidFill>
                  <a:srgbClr val="000000"/>
                </a:solidFill>
              </a:rPr>
              <a:t> деятельности волонтеров, как метод обучения </a:t>
            </a:r>
            <a:r>
              <a:rPr lang="ru-RU" altLang="ru-RU" dirty="0" smtClean="0">
                <a:solidFill>
                  <a:srgbClr val="000000"/>
                </a:solidFill>
              </a:rPr>
              <a:t>непосредственно</a:t>
            </a:r>
          </a:p>
          <a:p>
            <a:pPr marL="114300" indent="0"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 </a:t>
            </a:r>
            <a:r>
              <a:rPr lang="ru-RU" altLang="ru-RU" dirty="0">
                <a:solidFill>
                  <a:srgbClr val="000000"/>
                </a:solidFill>
              </a:rPr>
              <a:t>в процессе оказания помощи</a:t>
            </a:r>
            <a:r>
              <a:rPr lang="ru-RU" altLang="ru-RU" dirty="0"/>
              <a:t> </a:t>
            </a:r>
          </a:p>
          <a:p>
            <a:endParaRPr lang="ru-RU" alt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835696" cy="1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357F-960C-4656-8F50-7A2D511A9B7F}" type="slidenum">
              <a:rPr lang="ru-RU" altLang="en-US"/>
              <a:pPr/>
              <a:t>32</a:t>
            </a:fld>
            <a:endParaRPr lang="ru-RU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00100"/>
          </a:xfrm>
        </p:spPr>
        <p:txBody>
          <a:bodyPr/>
          <a:lstStyle/>
          <a:p>
            <a:pPr algn="ctr"/>
            <a:r>
              <a:rPr lang="ru-RU" altLang="ru-RU" sz="3600" dirty="0">
                <a:solidFill>
                  <a:srgbClr val="FF0000"/>
                </a:solidFill>
              </a:rPr>
              <a:t>Практическая часть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13787" cy="525621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r>
              <a:rPr lang="ru-RU" altLang="ru-RU" sz="3200" u="sng" dirty="0"/>
              <a:t>Оговариваются организационные моменты:</a:t>
            </a:r>
          </a:p>
          <a:p>
            <a:r>
              <a:rPr lang="ru-RU" altLang="ru-RU" sz="3200" dirty="0"/>
              <a:t>Координация деятельности</a:t>
            </a:r>
          </a:p>
          <a:p>
            <a:r>
              <a:rPr lang="ru-RU" altLang="ru-RU" sz="3200" dirty="0"/>
              <a:t>Использование средств защиты</a:t>
            </a:r>
          </a:p>
          <a:p>
            <a:r>
              <a:rPr lang="ru-RU" altLang="ru-RU" sz="3200" dirty="0"/>
              <a:t>Обязательность соблюдения трезвости</a:t>
            </a:r>
          </a:p>
          <a:p>
            <a:r>
              <a:rPr lang="ru-RU" altLang="ru-RU" sz="3200" dirty="0"/>
              <a:t>Договоренность о соблюдении графика посещений, посещении </a:t>
            </a:r>
            <a:r>
              <a:rPr lang="ru-RU" altLang="ru-RU" sz="3200" dirty="0" err="1"/>
              <a:t>супервизий</a:t>
            </a:r>
            <a:r>
              <a:rPr lang="ru-RU" altLang="ru-RU" sz="3200" dirty="0"/>
              <a:t> </a:t>
            </a:r>
          </a:p>
          <a:p>
            <a:r>
              <a:rPr lang="ru-RU" altLang="ru-RU" sz="3200" dirty="0"/>
              <a:t>Процедуры закупки и расхода продуктов, средств ухода, медикаментов,</a:t>
            </a:r>
          </a:p>
          <a:p>
            <a:r>
              <a:rPr lang="ru-RU" altLang="ru-RU" sz="3200" dirty="0"/>
              <a:t>Вопросы оплаты транспорта </a:t>
            </a:r>
          </a:p>
        </p:txBody>
      </p:sp>
    </p:spTree>
    <p:extLst>
      <p:ext uri="{BB962C8B-B14F-4D97-AF65-F5344CB8AC3E}">
        <p14:creationId xmlns:p14="http://schemas.microsoft.com/office/powerpoint/2010/main" val="3225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8E45-9B48-497D-AD84-060821F15159}" type="slidenum">
              <a:rPr lang="ru-RU" altLang="en-US"/>
              <a:pPr/>
              <a:t>33</a:t>
            </a:fld>
            <a:endParaRPr lang="ru-RU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00100"/>
          </a:xfrm>
        </p:spPr>
        <p:txBody>
          <a:bodyPr/>
          <a:lstStyle/>
          <a:p>
            <a:pPr algn="ctr"/>
            <a:r>
              <a:rPr lang="ru-RU" altLang="ru-RU" sz="3600" dirty="0">
                <a:solidFill>
                  <a:srgbClr val="FF0000"/>
                </a:solidFill>
              </a:rPr>
              <a:t>Психологическая часть</a:t>
            </a:r>
            <a:r>
              <a:rPr lang="ru-RU" altLang="ru-RU" sz="3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785225" cy="56165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600" u="sng" dirty="0"/>
              <a:t>Содержит принципы следующие принципы: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Работать по запросу пациента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Соблюдать правило безусловного </a:t>
            </a:r>
            <a:r>
              <a:rPr lang="ru-RU" altLang="ru-RU" sz="2600" dirty="0" err="1"/>
              <a:t>безоценочного</a:t>
            </a:r>
            <a:r>
              <a:rPr lang="ru-RU" altLang="ru-RU" sz="2600" dirty="0"/>
              <a:t> восприятия чужого мнения и убеждений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Соблюдать правило не давать советов, быть здесь и сейчас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Не заниматься «</a:t>
            </a:r>
            <a:r>
              <a:rPr lang="ru-RU" altLang="ru-RU" sz="2600" dirty="0" err="1"/>
              <a:t>спасательством</a:t>
            </a:r>
            <a:r>
              <a:rPr lang="ru-RU" altLang="ru-RU" sz="2600" dirty="0"/>
              <a:t>»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Не обманывать даже «во благо»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Говорить об испытываемых чувствах</a:t>
            </a:r>
          </a:p>
          <a:p>
            <a:pPr>
              <a:lnSpc>
                <a:spcPct val="80000"/>
              </a:lnSpc>
            </a:pPr>
            <a:r>
              <a:rPr lang="ru-RU" altLang="ru-RU" sz="2600" dirty="0"/>
              <a:t>Соблюдать правило не «уносить» с собой эмоциональные переживания, высказывать их на встречах волонтеров </a:t>
            </a:r>
          </a:p>
        </p:txBody>
      </p:sp>
    </p:spTree>
    <p:extLst>
      <p:ext uri="{BB962C8B-B14F-4D97-AF65-F5344CB8AC3E}">
        <p14:creationId xmlns:p14="http://schemas.microsoft.com/office/powerpoint/2010/main" val="2052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Обязанности  волонтеров в хосписе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525963"/>
          </a:xfrm>
        </p:spPr>
        <p:txBody>
          <a:bodyPr>
            <a:normAutofit/>
          </a:bodyPr>
          <a:lstStyle/>
          <a:p>
            <a:r>
              <a:rPr lang="ru-RU" b="1" dirty="0"/>
              <a:t>Уход за больными.</a:t>
            </a:r>
          </a:p>
          <a:p>
            <a:r>
              <a:rPr lang="ru-RU" b="1" dirty="0"/>
              <a:t>Уход при тяжелой утрате.</a:t>
            </a:r>
          </a:p>
          <a:p>
            <a:r>
              <a:rPr lang="ru-RU" b="1" dirty="0"/>
              <a:t>Работа в стационаре</a:t>
            </a:r>
          </a:p>
          <a:p>
            <a:r>
              <a:rPr lang="ru-RU" b="1" dirty="0"/>
              <a:t>Музыкальная терапия</a:t>
            </a:r>
          </a:p>
          <a:p>
            <a:r>
              <a:rPr lang="ru-RU" b="1" dirty="0"/>
              <a:t>Административная/канцелярская.</a:t>
            </a:r>
          </a:p>
          <a:p>
            <a:r>
              <a:rPr lang="ru-RU" b="1" dirty="0"/>
              <a:t>Средства транспортировки</a:t>
            </a:r>
          </a:p>
          <a:p>
            <a:r>
              <a:rPr lang="ru-RU" b="1" dirty="0"/>
              <a:t>Уход за волосами пациентов</a:t>
            </a:r>
          </a:p>
          <a:p>
            <a:r>
              <a:rPr lang="ru-RU" b="1" dirty="0"/>
              <a:t>Актеры для  хосписа  </a:t>
            </a:r>
          </a:p>
          <a:p>
            <a:r>
              <a:rPr lang="ru-RU" b="1" dirty="0"/>
              <a:t>Увеличение фонда.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31892"/>
            <a:ext cx="2844523" cy="166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6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FF0000"/>
                </a:solidFill>
              </a:rPr>
              <a:t>ход </a:t>
            </a:r>
            <a:r>
              <a:rPr lang="ru-RU" b="1" dirty="0">
                <a:solidFill>
                  <a:srgbClr val="FF0000"/>
                </a:solidFill>
              </a:rPr>
              <a:t>за больными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1143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5900" dirty="0" smtClean="0">
                <a:solidFill>
                  <a:schemeClr val="tx1"/>
                </a:solidFill>
              </a:rPr>
              <a:t>Волонтеры </a:t>
            </a:r>
            <a:r>
              <a:rPr lang="ru-RU" sz="5900" dirty="0">
                <a:solidFill>
                  <a:schemeClr val="tx1"/>
                </a:solidFill>
              </a:rPr>
              <a:t>по уходу за больными обеспечивают: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5900" dirty="0">
                <a:solidFill>
                  <a:schemeClr val="tx1"/>
                </a:solidFill>
              </a:rPr>
              <a:t>- уход за пациентом, пока члены семьи отдыхают или работают;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5900" dirty="0">
                <a:solidFill>
                  <a:schemeClr val="tx1"/>
                </a:solidFill>
              </a:rPr>
              <a:t>- эмоциональную поддержку и общение с пациентом/семьей;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5900" dirty="0">
                <a:solidFill>
                  <a:schemeClr val="tx1"/>
                </a:solidFill>
              </a:rPr>
              <a:t>- помощь медсестре персональным уходом или созданием комфортных условий - при этом исключается контакт с кровью пациента или жидкостями, выделяемыми телом (это относится к работе в стационаре);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Уход за больными.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- помощь по выполнению различных поручений или обеспечению транспортировки больного.</a:t>
            </a:r>
          </a:p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- помощь в выполнении разнообразных мелких поручений (например, выгуливать собаку, почитать пациенту) по договоренности с пациентом/семьей.</a:t>
            </a:r>
          </a:p>
          <a:p>
            <a:pPr marL="114300" indent="0" algn="just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313374" cy="22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Уход за больными.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b="1" dirty="0">
                <a:solidFill>
                  <a:schemeClr val="tx1"/>
                </a:solidFill>
              </a:rPr>
              <a:t>Задания определяются как:</a:t>
            </a:r>
          </a:p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u="sng" dirty="0">
                <a:solidFill>
                  <a:schemeClr val="tx1"/>
                </a:solidFill>
              </a:rPr>
              <a:t>действующие:</a:t>
            </a:r>
            <a:r>
              <a:rPr lang="ru-RU" dirty="0">
                <a:solidFill>
                  <a:schemeClr val="tx1"/>
                </a:solidFill>
              </a:rPr>
              <a:t> их назначение - обслуживать пациента/семью; нанести визит 1-2 раза в неделю, всего 2-5 часов в неделю (это будет изменяться в соответствии с нуждами пациента/семьи и возможностями волонтера: визиты не должны быть назойливыми);</a:t>
            </a:r>
          </a:p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u="sng" dirty="0">
                <a:solidFill>
                  <a:schemeClr val="tx1"/>
                </a:solidFill>
              </a:rPr>
              <a:t>кратковременные:</a:t>
            </a:r>
            <a:r>
              <a:rPr lang="ru-RU" dirty="0">
                <a:solidFill>
                  <a:schemeClr val="tx1"/>
                </a:solidFill>
              </a:rPr>
              <a:t> выполнение разовых поручений; волонтеры, работающие кратковременно, могут помочь в транспортировке больных, предоставлении аудио-, видеоаппаратуры и кассет, клоунаде или других услугах, которые, возможно, помогут продлить жизнь пациента и помочь его семье.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0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Волонтерам по уходу за пациентами: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u="sng" dirty="0">
                <a:solidFill>
                  <a:schemeClr val="tx1"/>
                </a:solidFill>
              </a:rPr>
              <a:t>не разрешается</a:t>
            </a:r>
            <a:r>
              <a:rPr lang="ru-RU" dirty="0">
                <a:solidFill>
                  <a:schemeClr val="tx1"/>
                </a:solidFill>
              </a:rPr>
              <a:t> назначать никаких лекарственных средств: члены семьи должны приготовить дозировку, и волонтер может лишь дать лекарство пациенту;</a:t>
            </a:r>
          </a:p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u="sng" dirty="0">
                <a:solidFill>
                  <a:schemeClr val="tx1"/>
                </a:solidFill>
              </a:rPr>
              <a:t>не разрешается</a:t>
            </a:r>
            <a:r>
              <a:rPr lang="ru-RU" dirty="0">
                <a:solidFill>
                  <a:schemeClr val="tx1"/>
                </a:solidFill>
              </a:rPr>
              <a:t> обеспечивать питание при особых состояниях пациента;</a:t>
            </a:r>
          </a:p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u="sng" dirty="0">
                <a:solidFill>
                  <a:schemeClr val="tx1"/>
                </a:solidFill>
              </a:rPr>
              <a:t>не разрешается</a:t>
            </a:r>
            <a:r>
              <a:rPr lang="ru-RU" dirty="0">
                <a:solidFill>
                  <a:schemeClr val="tx1"/>
                </a:solidFill>
              </a:rPr>
              <a:t> выполнять поручения по выписке наркотиков.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Работа в стационаре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u="sng" dirty="0">
                <a:solidFill>
                  <a:schemeClr val="tx1"/>
                </a:solidFill>
              </a:rPr>
              <a:t>Цель: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персоналу, пациентам и их семьям в удовлетворении потребностей пациента и его семьи, </a:t>
            </a:r>
            <a:r>
              <a:rPr lang="ru-RU" dirty="0" smtClean="0">
                <a:solidFill>
                  <a:schemeClr val="tx1"/>
                </a:solidFill>
              </a:rPr>
              <a:t>выполнение канцелярских </a:t>
            </a:r>
            <a:r>
              <a:rPr lang="ru-RU" dirty="0">
                <a:solidFill>
                  <a:schemeClr val="tx1"/>
                </a:solidFill>
              </a:rPr>
              <a:t>и другие аналогичные обязанности в </a:t>
            </a:r>
            <a:r>
              <a:rPr lang="ru-RU" dirty="0" smtClean="0">
                <a:solidFill>
                  <a:schemeClr val="tx1"/>
                </a:solidFill>
              </a:rPr>
              <a:t>случае необходимости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r>
              <a:rPr lang="ru-RU" u="sng" dirty="0">
                <a:solidFill>
                  <a:schemeClr val="tx1"/>
                </a:solidFill>
              </a:rPr>
              <a:t> Квалификация:</a:t>
            </a:r>
            <a:r>
              <a:rPr lang="ru-RU" dirty="0">
                <a:solidFill>
                  <a:schemeClr val="tx1"/>
                </a:solidFill>
              </a:rPr>
              <a:t> заполнение анкеты, окончание курсов обучения, прохождение подготовки в стационаре, хорошие навыки общения с людьми</a:t>
            </a:r>
            <a:r>
              <a:rPr lang="ru-RU" dirty="0"/>
              <a:t>.</a:t>
            </a:r>
          </a:p>
          <a:p>
            <a:pPr marL="11430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9160"/>
            <a:ext cx="2714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АКТУАЛЬНОСТЬ ТЕМЫ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Несмотря </a:t>
            </a:r>
            <a:r>
              <a:rPr lang="ru-RU" dirty="0"/>
              <a:t>на то, что как общественные, так и личные ценности каждого человека на протяжении истории постоянно меняются, всё же существует некий пласт социальных ценностей, которые можно назвать незыблемыми для всех народов и во все времена. К таким ценностям как раз относится добровольный, бескорыстный труд.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современном этапе развития российского общества происходят глобальные социальные, экономические, политические и культурные изменения, во многом вызванные развитием капиталистических отношений. Ярко выраженной становится ориентация людей на экономические ценности.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Но </a:t>
            </a:r>
            <a:r>
              <a:rPr lang="ru-RU" dirty="0">
                <a:solidFill>
                  <a:srgbClr val="FF0000"/>
                </a:solidFill>
              </a:rPr>
              <a:t>в то же время активно развивается и пропагандируется социокультурный феномен </a:t>
            </a:r>
            <a:r>
              <a:rPr lang="ru-RU" dirty="0" err="1">
                <a:solidFill>
                  <a:srgbClr val="FF0000"/>
                </a:solidFill>
              </a:rPr>
              <a:t>волонтёрства</a:t>
            </a:r>
            <a:r>
              <a:rPr lang="ru-RU" dirty="0">
                <a:solidFill>
                  <a:srgbClr val="FF0000"/>
                </a:solidFill>
              </a:rPr>
              <a:t>, добровольческий труд, основанный на бескорыстном служении обществу, альтруистических мотивах.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962"/>
            <a:ext cx="1907704" cy="12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32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b="1" dirty="0">
                <a:solidFill>
                  <a:srgbClr val="FF0000"/>
                </a:solidFill>
              </a:rPr>
              <a:t>Главные обязанности: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712968" cy="43735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эмоциональная </a:t>
            </a:r>
            <a:r>
              <a:rPr lang="ru-RU" dirty="0">
                <a:solidFill>
                  <a:schemeClr val="tx1"/>
                </a:solidFill>
              </a:rPr>
              <a:t>помощь и общение с пациентами/семьями;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помощь в персональном уходе или поддержание комфортного состояния пациента (исключается контакт с кровью и другими выделениями);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в обеспечении развлечений (</a:t>
            </a:r>
            <a:r>
              <a:rPr lang="ru-RU" dirty="0" smtClean="0">
                <a:solidFill>
                  <a:schemeClr val="tx1"/>
                </a:solidFill>
              </a:rPr>
              <a:t>отдыха) пациентов/семей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с текущими поручениями;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помощь в приготовлении питания для пациента;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отвечает </a:t>
            </a:r>
            <a:r>
              <a:rPr lang="ru-RU" dirty="0">
                <a:solidFill>
                  <a:schemeClr val="tx1"/>
                </a:solidFill>
              </a:rPr>
              <a:t>на просьбы и передает сообщение персоналу  Хосписа , если это необходимо;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транспортировка </a:t>
            </a:r>
            <a:r>
              <a:rPr lang="ru-RU" dirty="0">
                <a:solidFill>
                  <a:schemeClr val="tx1"/>
                </a:solidFill>
              </a:rPr>
              <a:t>пациента в инвалидной коляске в указанное место или помощь в транспортировке на носилках;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на территории при необходимости;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обслуживающему персоналу;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соблюдает строгую конфиденциальность относительно пациента и его семьи;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9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волонтер-помощник воспитателя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tx1"/>
                </a:solidFill>
              </a:rPr>
              <a:t>волонтер-помощник воспитателя - доброволец, периодически посещающий стационар и помогающий воспитателю организовывать развивающее, игровое пространство, работающий непосредственно с группой детей (разгрузочное общение, чтение книг, прослушивание музыкальных произведений, проведение доверительных бесед, оказание эмоциональной поддержки, проведение творческих занятий, развивающих игр, помощь социальному педагогу в предоставлении социально–педагогических услуг);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3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Уход на дому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tx1"/>
                </a:solidFill>
              </a:rPr>
              <a:t>Цель:</a:t>
            </a:r>
            <a:r>
              <a:rPr lang="ru-RU" dirty="0">
                <a:solidFill>
                  <a:schemeClr val="tx1"/>
                </a:solidFill>
              </a:rPr>
              <a:t> обеспечение эмоциональной поддержки, общения; выполнение небольших различных </a:t>
            </a:r>
            <a:r>
              <a:rPr lang="ru-RU" dirty="0" smtClean="0">
                <a:solidFill>
                  <a:schemeClr val="tx1"/>
                </a:solidFill>
              </a:rPr>
              <a:t>поручений</a:t>
            </a: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r>
              <a:rPr lang="ru-RU" u="sng" dirty="0">
                <a:solidFill>
                  <a:schemeClr val="tx1"/>
                </a:solidFill>
              </a:rPr>
              <a:t>Квалификация:</a:t>
            </a:r>
            <a:r>
              <a:rPr lang="ru-RU" dirty="0">
                <a:solidFill>
                  <a:schemeClr val="tx1"/>
                </a:solidFill>
              </a:rPr>
              <a:t> заполнение анкеты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окончание курсов обучения,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общительность </a:t>
            </a:r>
            <a:r>
              <a:rPr lang="ru-RU" dirty="0">
                <a:solidFill>
                  <a:schemeClr val="tx1"/>
                </a:solidFill>
              </a:rPr>
              <a:t>и умение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строить </a:t>
            </a:r>
            <a:r>
              <a:rPr lang="ru-RU" dirty="0">
                <a:solidFill>
                  <a:schemeClr val="tx1"/>
                </a:solidFill>
              </a:rPr>
              <a:t>отношения.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28" y="3140968"/>
            <a:ext cx="2284479" cy="342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Главные обязанности: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dirty="0">
                <a:solidFill>
                  <a:schemeClr val="tx1"/>
                </a:solidFill>
              </a:rPr>
              <a:t>членами команды и координатором определяется роль в работе с больным/семьей;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составляется </a:t>
            </a:r>
            <a:r>
              <a:rPr lang="ru-RU" dirty="0">
                <a:solidFill>
                  <a:schemeClr val="tx1"/>
                </a:solidFill>
              </a:rPr>
              <a:t>план </a:t>
            </a:r>
            <a:r>
              <a:rPr lang="ru-RU" dirty="0" smtClean="0">
                <a:solidFill>
                  <a:schemeClr val="tx1"/>
                </a:solidFill>
              </a:rPr>
              <a:t>помощи:</a:t>
            </a:r>
          </a:p>
          <a:p>
            <a:pPr marL="114300" indent="0">
              <a:buNone/>
            </a:pPr>
            <a:r>
              <a:rPr lang="ru-RU" dirty="0" smtClean="0"/>
              <a:t>- </a:t>
            </a:r>
            <a:r>
              <a:rPr lang="ru-RU" dirty="0" smtClean="0">
                <a:solidFill>
                  <a:schemeClr val="tx1"/>
                </a:solidFill>
              </a:rPr>
              <a:t>проведение </a:t>
            </a:r>
            <a:r>
              <a:rPr lang="ru-RU" dirty="0">
                <a:solidFill>
                  <a:schemeClr val="tx1"/>
                </a:solidFill>
              </a:rPr>
              <a:t>уборки,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-разгрузочное </a:t>
            </a:r>
            <a:r>
              <a:rPr lang="ru-RU" dirty="0">
                <a:solidFill>
                  <a:schemeClr val="tx1"/>
                </a:solidFill>
              </a:rPr>
              <a:t>общение,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чтение книг, прослушивание </a:t>
            </a:r>
            <a:r>
              <a:rPr lang="ru-RU" dirty="0">
                <a:solidFill>
                  <a:schemeClr val="tx1"/>
                </a:solidFill>
              </a:rPr>
              <a:t>музыкальных </a:t>
            </a:r>
            <a:r>
              <a:rPr lang="ru-RU" dirty="0" smtClean="0">
                <a:solidFill>
                  <a:schemeClr val="tx1"/>
                </a:solidFill>
              </a:rPr>
              <a:t>    произведений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проведение </a:t>
            </a:r>
            <a:r>
              <a:rPr lang="ru-RU" dirty="0">
                <a:solidFill>
                  <a:schemeClr val="tx1"/>
                </a:solidFill>
              </a:rPr>
              <a:t>доверительных бесед,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оказание </a:t>
            </a:r>
            <a:r>
              <a:rPr lang="ru-RU" dirty="0">
                <a:solidFill>
                  <a:schemeClr val="tx1"/>
                </a:solidFill>
              </a:rPr>
              <a:t>эмоциональной поддержки,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проведение </a:t>
            </a:r>
            <a:r>
              <a:rPr lang="ru-RU" dirty="0">
                <a:solidFill>
                  <a:schemeClr val="tx1"/>
                </a:solidFill>
              </a:rPr>
              <a:t>творческих занятий,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развивающих </a:t>
            </a:r>
            <a:r>
              <a:rPr lang="ru-RU" dirty="0">
                <a:solidFill>
                  <a:schemeClr val="tx1"/>
                </a:solidFill>
              </a:rPr>
              <a:t>игр, репетиторство</a:t>
            </a: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Артистическая и музыкальная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86" y="5229200"/>
            <a:ext cx="19759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700808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400" u="sng" dirty="0" smtClean="0"/>
              <a:t>Цель. </a:t>
            </a:r>
            <a:r>
              <a:rPr lang="ru-RU" sz="2400" dirty="0" smtClean="0"/>
              <a:t>Волонтеры</a:t>
            </a:r>
            <a:r>
              <a:rPr lang="ru-RU" sz="2400" dirty="0"/>
              <a:t>  помогают в организации лечения музыкой и другими видами искусства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/>
              <a:t>И</a:t>
            </a:r>
            <a:r>
              <a:rPr lang="ru-RU" sz="2400" dirty="0" smtClean="0"/>
              <a:t>спользует </a:t>
            </a:r>
            <a:r>
              <a:rPr lang="ru-RU" sz="2400" dirty="0"/>
              <a:t>фонотеку, библиотеку, собственное мастерство для поддержания настроения пациентов/семей.</a:t>
            </a:r>
          </a:p>
          <a:p>
            <a:r>
              <a:rPr lang="ru-RU" sz="2400" dirty="0" smtClean="0"/>
              <a:t>Волонтеры</a:t>
            </a:r>
            <a:r>
              <a:rPr lang="ru-RU" sz="2400" dirty="0"/>
              <a:t>  исполняют пьесы/импровизации для пациентов/семей или участвуют в мероприятиях по сбору средств в пользу  хосписа . </a:t>
            </a:r>
            <a:endParaRPr lang="ru-RU" sz="2400" dirty="0" smtClean="0"/>
          </a:p>
          <a:p>
            <a:r>
              <a:rPr lang="ru-RU" sz="2400" dirty="0" smtClean="0"/>
              <a:t>Театральный </a:t>
            </a:r>
            <a:r>
              <a:rPr lang="ru-RU" sz="2400" dirty="0"/>
              <a:t>опыт не обязателен.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12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Музыкальная программа может способствовать: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облегчению </a:t>
            </a:r>
            <a:r>
              <a:rPr lang="ru-RU" dirty="0">
                <a:solidFill>
                  <a:schemeClr val="tx1"/>
                </a:solidFill>
              </a:rPr>
              <a:t>боли (расслаблению);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воспоминаниям </a:t>
            </a:r>
            <a:r>
              <a:rPr lang="ru-RU" dirty="0">
                <a:solidFill>
                  <a:schemeClr val="tx1"/>
                </a:solidFill>
              </a:rPr>
              <a:t>(пересмотру личной жизни);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эмоциям </a:t>
            </a:r>
            <a:r>
              <a:rPr lang="ru-RU" dirty="0">
                <a:solidFill>
                  <a:schemeClr val="tx1"/>
                </a:solidFill>
              </a:rPr>
              <a:t>(печали);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духовной поддержке (поиску смысла жизни);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чувству присутствия</a:t>
            </a:r>
          </a:p>
          <a:p>
            <a:pPr marL="11430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</a:t>
            </a:r>
            <a:r>
              <a:rPr lang="ru-RU" dirty="0">
                <a:solidFill>
                  <a:schemeClr val="tx1"/>
                </a:solidFill>
              </a:rPr>
              <a:t>других;</a:t>
            </a:r>
          </a:p>
          <a:p>
            <a:pPr marL="11430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3960440" cy="263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6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Административная/ канцелярская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u="sng" dirty="0">
                <a:solidFill>
                  <a:schemeClr val="tx1"/>
                </a:solidFill>
              </a:rPr>
              <a:t>Цель:</a:t>
            </a:r>
            <a:r>
              <a:rPr lang="ru-RU" sz="2800" dirty="0">
                <a:solidFill>
                  <a:schemeClr val="tx1"/>
                </a:solidFill>
              </a:rPr>
              <a:t> обеспечение </a:t>
            </a:r>
            <a:r>
              <a:rPr lang="ru-RU" sz="2800" dirty="0" smtClean="0">
                <a:solidFill>
                  <a:schemeClr val="tx1"/>
                </a:solidFill>
              </a:rPr>
              <a:t>административной, секретарской  </a:t>
            </a:r>
            <a:r>
              <a:rPr lang="ru-RU" sz="2800" dirty="0">
                <a:solidFill>
                  <a:schemeClr val="tx1"/>
                </a:solidFill>
              </a:rPr>
              <a:t>и канцелярской </a:t>
            </a:r>
            <a:r>
              <a:rPr lang="ru-RU" sz="2800" dirty="0" smtClean="0">
                <a:solidFill>
                  <a:schemeClr val="tx1"/>
                </a:solidFill>
              </a:rPr>
              <a:t>помощи ,  в </a:t>
            </a:r>
            <a:r>
              <a:rPr lang="ru-RU" sz="2800" dirty="0">
                <a:solidFill>
                  <a:schemeClr val="tx1"/>
                </a:solidFill>
              </a:rPr>
              <a:t>организации работы по необходимости;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u="sng" dirty="0">
                <a:solidFill>
                  <a:schemeClr val="tx1"/>
                </a:solidFill>
              </a:rPr>
              <a:t>Квалификация:</a:t>
            </a:r>
            <a:r>
              <a:rPr lang="ru-RU" sz="2800" dirty="0">
                <a:solidFill>
                  <a:schemeClr val="tx1"/>
                </a:solidFill>
              </a:rPr>
              <a:t> заполнение анкеты, окончание курсов обучении </a:t>
            </a:r>
            <a:r>
              <a:rPr lang="ru-RU" sz="2800" dirty="0" err="1">
                <a:solidFill>
                  <a:schemeClr val="tx1"/>
                </a:solidFill>
              </a:rPr>
              <a:t>доброволцев</a:t>
            </a:r>
            <a:r>
              <a:rPr lang="ru-RU" sz="2800" dirty="0">
                <a:solidFill>
                  <a:schemeClr val="tx1"/>
                </a:solidFill>
              </a:rPr>
              <a:t>, административные, канцелярские навыки.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волонтер-секретарь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книгами, газетами, журналами, информационными продуктами,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оказание </a:t>
            </a:r>
            <a:r>
              <a:rPr lang="ru-RU" dirty="0">
                <a:solidFill>
                  <a:schemeClr val="tx1"/>
                </a:solidFill>
              </a:rPr>
              <a:t>юридической помощи и консультирование по вопросам, связанным с правом граждан на социальное обслуживание, защитой и соблюдение прав детей и подростков на воспитание и заботу о них,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помощь </a:t>
            </a:r>
            <a:r>
              <a:rPr lang="ru-RU" dirty="0">
                <a:solidFill>
                  <a:schemeClr val="tx1"/>
                </a:solidFill>
              </a:rPr>
              <a:t>в распространении информации в </a:t>
            </a:r>
            <a:r>
              <a:rPr lang="ru-RU" dirty="0" err="1">
                <a:solidFill>
                  <a:schemeClr val="tx1"/>
                </a:solidFill>
              </a:rPr>
              <a:t>интернет-ресурсах</a:t>
            </a:r>
            <a:r>
              <a:rPr lang="ru-RU" dirty="0">
                <a:solidFill>
                  <a:schemeClr val="tx1"/>
                </a:solidFill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0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Увеличение фонда хосписа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u="sng" dirty="0" smtClean="0">
                <a:solidFill>
                  <a:schemeClr val="tx1"/>
                </a:solidFill>
              </a:rPr>
              <a:t>Цель.  </a:t>
            </a:r>
            <a:r>
              <a:rPr lang="ru-RU" dirty="0" smtClean="0">
                <a:solidFill>
                  <a:schemeClr val="tx1"/>
                </a:solidFill>
              </a:rPr>
              <a:t>Волонтеры</a:t>
            </a:r>
            <a:r>
              <a:rPr lang="ru-RU" dirty="0">
                <a:solidFill>
                  <a:schemeClr val="tx1"/>
                </a:solidFill>
              </a:rPr>
              <a:t>  помогают  хоспису  в мероприятиях, связанных с </a:t>
            </a:r>
            <a:r>
              <a:rPr lang="ru-RU" dirty="0" smtClean="0">
                <a:solidFill>
                  <a:schemeClr val="tx1"/>
                </a:solidFill>
              </a:rPr>
              <a:t>увеличением фонда/ благотворительной организации.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5544616" cy="311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9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7531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681527" cy="31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7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/>
              <a:t>АКТУАЛЬНОСТЬ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Примечательно то, что </a:t>
            </a:r>
            <a:r>
              <a:rPr lang="ru-RU" dirty="0" err="1">
                <a:solidFill>
                  <a:srgbClr val="FF0000"/>
                </a:solidFill>
              </a:rPr>
              <a:t>волонтёрство</a:t>
            </a:r>
            <a:r>
              <a:rPr lang="ru-RU" dirty="0"/>
              <a:t> становится одним из важных направлений деятельности в студенческом самоуправлении и деятельности молодёжных объединений. </a:t>
            </a:r>
            <a:endParaRPr lang="ru-RU" dirty="0" smtClean="0"/>
          </a:p>
          <a:p>
            <a:r>
              <a:rPr lang="ru-RU" dirty="0" smtClean="0"/>
              <a:t>Многие </a:t>
            </a:r>
            <a:r>
              <a:rPr lang="ru-RU" dirty="0"/>
              <a:t>представители студенческой молодёжи рассматривают общественную деятельность как способ самореализации </a:t>
            </a:r>
            <a:r>
              <a:rPr lang="ru-RU" dirty="0" smtClean="0"/>
              <a:t>своего </a:t>
            </a:r>
            <a:r>
              <a:rPr lang="ru-RU" dirty="0"/>
              <a:t>творческого потенциала.</a:t>
            </a:r>
          </a:p>
          <a:p>
            <a:r>
              <a:rPr lang="ru-RU" dirty="0">
                <a:solidFill>
                  <a:srgbClr val="FF0000"/>
                </a:solidFill>
              </a:rPr>
              <a:t>Как в современном обществе могут сосуществовать превалирование экономических ценностей, ориентация на денежные интересы и </a:t>
            </a:r>
            <a:r>
              <a:rPr lang="ru-RU" u="sng" dirty="0">
                <a:solidFill>
                  <a:srgbClr val="FF0000"/>
                </a:solidFill>
              </a:rPr>
              <a:t>добровольческий труд</a:t>
            </a:r>
            <a:r>
              <a:rPr lang="ru-RU" dirty="0">
                <a:solidFill>
                  <a:srgbClr val="FF0000"/>
                </a:solidFill>
              </a:rPr>
              <a:t>, основанный на принципах бескорыстия и безвозмездности и обретающий всё большее звучание в социально-экономической жизни страны.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390"/>
            <a:ext cx="2339752" cy="15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201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Главные обязанности: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6960"/>
            <a:ext cx="4520063" cy="33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2060848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3200" b="1" dirty="0"/>
              <a:t>сотрудничество с </a:t>
            </a:r>
            <a:endParaRPr lang="ru-RU" sz="3200" b="1" dirty="0" smtClean="0"/>
          </a:p>
          <a:p>
            <a:pPr marL="114300" indent="0">
              <a:buNone/>
            </a:pPr>
            <a:r>
              <a:rPr lang="ru-RU" sz="3200" b="1" dirty="0" smtClean="0"/>
              <a:t>учреждениями </a:t>
            </a:r>
          </a:p>
          <a:p>
            <a:pPr marL="114300" indent="0">
              <a:buNone/>
            </a:pPr>
            <a:r>
              <a:rPr lang="ru-RU" sz="3200" b="1" dirty="0" smtClean="0"/>
              <a:t>фирмами</a:t>
            </a:r>
            <a:r>
              <a:rPr lang="ru-RU" sz="3200" b="1" dirty="0"/>
              <a:t>, </a:t>
            </a:r>
            <a:endParaRPr lang="ru-RU" sz="3200" b="1" dirty="0" smtClean="0"/>
          </a:p>
          <a:p>
            <a:pPr marL="114300" indent="0">
              <a:buNone/>
            </a:pPr>
            <a:r>
              <a:rPr lang="ru-RU" sz="3200" b="1" dirty="0" smtClean="0"/>
              <a:t>СМИ</a:t>
            </a:r>
            <a:r>
              <a:rPr lang="ru-RU" sz="32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053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31EC-C626-445C-BF58-F9147F0DDD40}" type="slidenum">
              <a:rPr lang="ru-RU" altLang="en-US"/>
              <a:pPr/>
              <a:t>51</a:t>
            </a:fld>
            <a:endParaRPr lang="ru-RU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00100"/>
          </a:xfrm>
        </p:spPr>
        <p:txBody>
          <a:bodyPr/>
          <a:lstStyle/>
          <a:p>
            <a:pPr algn="ctr"/>
            <a:r>
              <a:rPr lang="ru-RU" altLang="ru-RU" dirty="0" err="1">
                <a:solidFill>
                  <a:srgbClr val="FF0000"/>
                </a:solidFill>
              </a:rPr>
              <a:t>Демотивирующие</a:t>
            </a:r>
            <a:r>
              <a:rPr lang="ru-RU" altLang="ru-RU" dirty="0">
                <a:solidFill>
                  <a:srgbClr val="FF0000"/>
                </a:solidFill>
              </a:rPr>
              <a:t> факторы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85888"/>
            <a:ext cx="8785225" cy="4564062"/>
          </a:xfrm>
        </p:spPr>
        <p:txBody>
          <a:bodyPr/>
          <a:lstStyle/>
          <a:p>
            <a:r>
              <a:rPr lang="ru-RU" altLang="ru-RU"/>
              <a:t>Несостоявшиеся ожидания волонтеров </a:t>
            </a:r>
          </a:p>
          <a:p>
            <a:r>
              <a:rPr lang="ru-RU" altLang="ru-RU"/>
              <a:t>Конфликтные ситуации, сложные проблемы </a:t>
            </a:r>
          </a:p>
          <a:p>
            <a:r>
              <a:rPr lang="ru-RU" altLang="ru-RU"/>
              <a:t>Низкая оценка значимости работы, выполняемой волонтерами </a:t>
            </a:r>
          </a:p>
          <a:p>
            <a:r>
              <a:rPr lang="ru-RU" altLang="ru-RU"/>
              <a:t>Завышенные требования к волонтерам</a:t>
            </a:r>
          </a:p>
          <a:p>
            <a:r>
              <a:rPr lang="ru-RU" altLang="ru-RU"/>
              <a:t>Ощущение что тебя используют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53158"/>
            <a:ext cx="3672408" cy="206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669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smtClean="0">
                <a:solidFill>
                  <a:srgbClr val="FF0000"/>
                </a:solidFill>
              </a:rPr>
              <a:t>Школа </a:t>
            </a:r>
            <a:r>
              <a:rPr lang="ru-RU" dirty="0">
                <a:solidFill>
                  <a:srgbClr val="FF0000"/>
                </a:solidFill>
              </a:rPr>
              <a:t>медицинского добровольчества»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sz="1900" dirty="0">
                <a:solidFill>
                  <a:srgbClr val="FF0000"/>
                </a:solidFill>
              </a:rPr>
              <a:t>Э</a:t>
            </a:r>
            <a:r>
              <a:rPr lang="ru-RU" sz="1900" dirty="0" smtClean="0">
                <a:solidFill>
                  <a:srgbClr val="FF0000"/>
                </a:solidFill>
              </a:rPr>
              <a:t>тот </a:t>
            </a:r>
            <a:r>
              <a:rPr lang="ru-RU" sz="1900" dirty="0">
                <a:solidFill>
                  <a:srgbClr val="FF0000"/>
                </a:solidFill>
              </a:rPr>
              <a:t>проект  реализуется при поддержке краевого министерства здравоохранения и Красноярского государственного медицинского университета им. проф. В.Ф. Войно-Ясенецкого</a:t>
            </a:r>
            <a:r>
              <a:rPr lang="ru-RU" sz="1900" dirty="0" smtClean="0">
                <a:solidFill>
                  <a:srgbClr val="FF0000"/>
                </a:solidFill>
              </a:rPr>
              <a:t>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Волонтерами охвачены: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Межрайонная детская больница </a:t>
            </a:r>
            <a:r>
              <a:rPr lang="ru-RU" dirty="0">
                <a:solidFill>
                  <a:schemeClr val="tx1"/>
                </a:solidFill>
              </a:rPr>
              <a:t>№1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Красноярский краевой клинический центр </a:t>
            </a:r>
            <a:r>
              <a:rPr lang="ru-RU" dirty="0">
                <a:solidFill>
                  <a:schemeClr val="tx1"/>
                </a:solidFill>
              </a:rPr>
              <a:t>охраны материнства и детства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Краевая </a:t>
            </a:r>
            <a:r>
              <a:rPr lang="ru-RU" dirty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ежрайонная клиническая больница </a:t>
            </a:r>
            <a:r>
              <a:rPr lang="ru-RU" dirty="0">
                <a:solidFill>
                  <a:schemeClr val="tx1"/>
                </a:solidFill>
              </a:rPr>
              <a:t>скорой медицинской помощи,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Красноярская краевая клиническая больница,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Красноярский </a:t>
            </a:r>
            <a:r>
              <a:rPr lang="ru-RU" dirty="0">
                <a:solidFill>
                  <a:schemeClr val="tx1"/>
                </a:solidFill>
              </a:rPr>
              <a:t>краевой клинический онкологический диспансер им. </a:t>
            </a:r>
            <a:r>
              <a:rPr lang="ru-RU" dirty="0" err="1">
                <a:solidFill>
                  <a:schemeClr val="tx1"/>
                </a:solidFill>
              </a:rPr>
              <a:t>А.И.Крыжановского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31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волонтерский проект </a:t>
            </a:r>
            <a:r>
              <a:rPr lang="ru-RU" b="1" dirty="0"/>
              <a:t>«Доброе сердце - волонтер в больнице»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Краевая клиническая больница </a:t>
            </a:r>
            <a:r>
              <a:rPr lang="ru-RU" dirty="0" smtClean="0">
                <a:solidFill>
                  <a:schemeClr val="tx1"/>
                </a:solidFill>
              </a:rPr>
              <a:t>г. Красноярска стала </a:t>
            </a:r>
            <a:r>
              <a:rPr lang="ru-RU" dirty="0">
                <a:solidFill>
                  <a:schemeClr val="tx1"/>
                </a:solidFill>
              </a:rPr>
              <a:t>экспериментальной площадкой для реализации волонтерского проекта «Доброе сердце - волонтер в больнице»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Волонтером </a:t>
            </a:r>
            <a:r>
              <a:rPr lang="ru-RU" dirty="0">
                <a:solidFill>
                  <a:schemeClr val="tx1"/>
                </a:solidFill>
              </a:rPr>
              <a:t>может стать любой желающий, для этого достаточно обратиться в медицинское учреждение. На каждого помощника будет заведена электронная карта, в которую внесут все достижения и успехи при работе.</a:t>
            </a:r>
          </a:p>
        </p:txBody>
      </p:sp>
    </p:spTree>
    <p:extLst>
      <p:ext uri="{BB962C8B-B14F-4D97-AF65-F5344CB8AC3E}">
        <p14:creationId xmlns:p14="http://schemas.microsoft.com/office/powerpoint/2010/main" val="3137606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606"/>
            <a:ext cx="487874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7"/>
            <a:ext cx="4896544" cy="32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50438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448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КРАСГМУ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Спортивно и празднично прошел VI Фестиваль спорта для детей с ограниченными возможностями здоровья «Живи с огнем» в г. </a:t>
            </a:r>
            <a:r>
              <a:rPr lang="ru-RU" dirty="0" err="1">
                <a:solidFill>
                  <a:srgbClr val="FF0000"/>
                </a:solidFill>
              </a:rPr>
              <a:t>Лесосибирске</a:t>
            </a:r>
            <a:r>
              <a:rPr lang="ru-RU" dirty="0">
                <a:solidFill>
                  <a:srgbClr val="FF0000"/>
                </a:solidFill>
              </a:rPr>
              <a:t>!</a:t>
            </a:r>
          </a:p>
          <a:p>
            <a:pPr algn="just"/>
            <a:r>
              <a:rPr lang="ru-RU" dirty="0"/>
              <a:t>08.10.2016 года на базе </a:t>
            </a:r>
            <a:r>
              <a:rPr lang="ru-RU" dirty="0" err="1"/>
              <a:t>Лесосибирской</a:t>
            </a:r>
            <a:r>
              <a:rPr lang="ru-RU" dirty="0"/>
              <a:t> СОШ №1 добровольцы </a:t>
            </a:r>
            <a:r>
              <a:rPr lang="ru-RU" dirty="0" err="1"/>
              <a:t>КрасГМУ</a:t>
            </a:r>
            <a:r>
              <a:rPr lang="ru-RU" dirty="0"/>
              <a:t>, совместно с представителями молодежного центра </a:t>
            </a:r>
            <a:r>
              <a:rPr lang="ru-RU" dirty="0" err="1"/>
              <a:t>г.Лесосибирка</a:t>
            </a:r>
            <a:r>
              <a:rPr lang="ru-RU" dirty="0"/>
              <a:t>, организовали фестиваль спорта «Живи с огнем». В фестивале приняло участие порядка 100 человек! Гостями стали как жители города, так и жители удаленных поселков!</a:t>
            </a:r>
          </a:p>
          <a:p>
            <a:pPr algn="just"/>
            <a:r>
              <a:rPr lang="ru-RU" dirty="0">
                <a:solidFill>
                  <a:srgbClr val="FF0000"/>
                </a:solidFill>
              </a:rPr>
              <a:t>Ребята-добровольцы с большим энтузиазмом принялись за работу! Сначала добровольцы </a:t>
            </a:r>
            <a:r>
              <a:rPr lang="ru-RU" dirty="0" err="1">
                <a:solidFill>
                  <a:srgbClr val="FF0000"/>
                </a:solidFill>
              </a:rPr>
              <a:t>КрасГМУ</a:t>
            </a:r>
            <a:r>
              <a:rPr lang="ru-RU" dirty="0">
                <a:solidFill>
                  <a:srgbClr val="FF0000"/>
                </a:solidFill>
              </a:rPr>
              <a:t> провели обучение ребят, а затем вместе приступили к оформлению площадки и встрече гостей. В процессе Фестиваля можно было слышать только детский смех и видеть улыбки, как на лицах детей, так и в глазах родителей.</a:t>
            </a:r>
          </a:p>
          <a:p>
            <a:pPr algn="just"/>
            <a:r>
              <a:rPr lang="ru-RU" dirty="0"/>
              <a:t>По итогам фестиваля каждый ребенок получил памятный подарок, а добровольцы получили бесценный опыт в общении с «особенными» детьми. Организаторами Фестиваля стало Добровольческое движение </a:t>
            </a:r>
            <a:r>
              <a:rPr lang="ru-RU" dirty="0" err="1"/>
              <a:t>КрасГМУ</a:t>
            </a:r>
            <a:r>
              <a:rPr lang="ru-RU" dirty="0"/>
              <a:t>, при финансовой поддержке ФП «Добровольчество».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860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КРАСГМУ</a:t>
            </a:r>
          </a:p>
        </p:txBody>
      </p:sp>
      <p:pic>
        <p:nvPicPr>
          <p:cNvPr id="1026" name="Picture 2" descr="C:\Users\user\Desktop\f71044d241261fcf41886b625c160ef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67" y="1752600"/>
            <a:ext cx="6557065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30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КРАСГМУ</a:t>
            </a:r>
          </a:p>
        </p:txBody>
      </p:sp>
      <p:pic>
        <p:nvPicPr>
          <p:cNvPr id="2050" name="Picture 2" descr="C:\Users\user\Desktop\0e7385334683f17da74368353a8bc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67" y="1752600"/>
            <a:ext cx="6557065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4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</a:t>
            </a:r>
            <a:r>
              <a:rPr lang="ru-RU" dirty="0" smtClean="0"/>
              <a:t>КРАСГМУ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6.10.2016 года, прошел «День здорового сердца».</a:t>
            </a:r>
          </a:p>
          <a:p>
            <a:pPr algn="just"/>
            <a:r>
              <a:rPr lang="ru-RU" dirty="0"/>
              <a:t>Организаторами мероприятия выступили Красноярский центр медицинской профилактики, </a:t>
            </a:r>
            <a:r>
              <a:rPr lang="ru-RU" dirty="0">
                <a:solidFill>
                  <a:srgbClr val="FF0000"/>
                </a:solidFill>
              </a:rPr>
              <a:t>Добровольческое движение </a:t>
            </a:r>
            <a:r>
              <a:rPr lang="ru-RU" dirty="0" err="1">
                <a:solidFill>
                  <a:srgbClr val="FF0000"/>
                </a:solidFill>
              </a:rPr>
              <a:t>КрасГМУ</a:t>
            </a:r>
            <a:r>
              <a:rPr lang="ru-RU" dirty="0"/>
              <a:t>, кафедра мобилизационной подготовки здравоохранения, медицины катастроф, скорой помощи с курсом ПО, при содействии кафедры-центра </a:t>
            </a:r>
            <a:r>
              <a:rPr lang="ru-RU" dirty="0" err="1"/>
              <a:t>симуляционных</a:t>
            </a:r>
            <a:r>
              <a:rPr lang="ru-RU" dirty="0"/>
              <a:t> технологий.</a:t>
            </a:r>
          </a:p>
          <a:p>
            <a:pPr algn="just"/>
            <a:r>
              <a:rPr lang="ru-RU" dirty="0"/>
              <a:t>Целью мероприятия являлась информирование жителей г</a:t>
            </a:r>
            <a:r>
              <a:rPr lang="ru-RU" dirty="0" smtClean="0"/>
              <a:t>. Красноярска </a:t>
            </a:r>
            <a:r>
              <a:rPr lang="ru-RU" dirty="0"/>
              <a:t>о таких неотложных состояниях, как травма, кровотечение и остановка сердечной деятельности.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течение дня на площадке все желающие могли получить самую актуальную информацию, а затем самостоятельно попробовать выполнить методику помощи при данных состояниях на специально приготовленных манекенах. </a:t>
            </a:r>
            <a:endParaRPr lang="ru-RU" dirty="0" smtClean="0"/>
          </a:p>
          <a:p>
            <a:pPr algn="just"/>
            <a:r>
              <a:rPr lang="ru-RU" dirty="0" smtClean="0"/>
              <a:t>Также </a:t>
            </a:r>
            <a:r>
              <a:rPr lang="ru-RU" dirty="0"/>
              <a:t>на протяжении всего мероприятия можно было получить листовки с информацией о предотвращении неотложных состояний. Участие в мероприятии приняли не только студенты нашего ВУЗа, но и обучающиеся СФУ, жители г. Красноярска, что в общем счете составило более 70 человек!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0054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КРАСГМУ</a:t>
            </a:r>
          </a:p>
        </p:txBody>
      </p:sp>
      <p:pic>
        <p:nvPicPr>
          <p:cNvPr id="3074" name="Picture 2" descr="C:\Users\user\Desktop\b72e86b787eb3f3023809b1cb410ce9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8" y="1752600"/>
            <a:ext cx="6561984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История развития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Слово волонтер произошло от французского </a:t>
            </a:r>
            <a:r>
              <a:rPr lang="ru-RU" dirty="0" err="1">
                <a:solidFill>
                  <a:srgbClr val="C00000"/>
                </a:solidFill>
              </a:rPr>
              <a:t>volontaire</a:t>
            </a:r>
            <a:r>
              <a:rPr lang="ru-RU" dirty="0">
                <a:solidFill>
                  <a:schemeClr val="tx1"/>
                </a:solidFill>
              </a:rPr>
              <a:t>, которое в свою очередь произошло от латинского </a:t>
            </a:r>
            <a:r>
              <a:rPr lang="ru-RU" dirty="0" err="1">
                <a:solidFill>
                  <a:schemeClr val="tx1"/>
                </a:solidFill>
              </a:rPr>
              <a:t>voluntarius</a:t>
            </a:r>
            <a:r>
              <a:rPr lang="ru-RU" dirty="0">
                <a:solidFill>
                  <a:schemeClr val="tx1"/>
                </a:solidFill>
              </a:rPr>
              <a:t>, и в дословном переводе </a:t>
            </a:r>
            <a:r>
              <a:rPr lang="ru-RU" u="sng" dirty="0">
                <a:solidFill>
                  <a:schemeClr val="tx1"/>
                </a:solidFill>
              </a:rPr>
              <a:t>означает доброволец, желающий.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18-19 веках волонтерами назывались люди, добровольно поступившие на военную службу.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После Первой Мировой, в 1920 во Франции, под Страсбургом, был осуществлен первый волонтерский проект с участием немецкой и французской молодежи, в рамках которого волонтеры восстанавливали разрушенные 1-й Мировой Войной фермы в районе мест наиболее ожесточенных боев между немецкими и французскими войсками.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С </a:t>
            </a:r>
            <a:r>
              <a:rPr lang="ru-RU" b="1" dirty="0">
                <a:solidFill>
                  <a:schemeClr val="tx1"/>
                </a:solidFill>
              </a:rPr>
              <a:t>тех пор </a:t>
            </a:r>
            <a:r>
              <a:rPr lang="ru-RU" b="1" dirty="0" err="1">
                <a:solidFill>
                  <a:schemeClr val="tx1"/>
                </a:solidFill>
              </a:rPr>
              <a:t>волонтерство</a:t>
            </a:r>
            <a:r>
              <a:rPr lang="ru-RU" b="1" dirty="0">
                <a:solidFill>
                  <a:schemeClr val="tx1"/>
                </a:solidFill>
              </a:rPr>
              <a:t> успело набрать размах и популярность всемирного масштаба.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8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Волонтёрское движение в </a:t>
            </a:r>
            <a:r>
              <a:rPr lang="ru-RU" dirty="0" err="1" smtClean="0"/>
              <a:t>фармколледже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/>
              <a:t>Ежегодно, а фармацевтическом колледже </a:t>
            </a:r>
            <a:r>
              <a:rPr lang="ru-RU" dirty="0" err="1"/>
              <a:t>КрасГМУ</a:t>
            </a:r>
            <a:r>
              <a:rPr lang="ru-RU" dirty="0"/>
              <a:t> увеличивается число студентов принимающих активное участие в волонтерской работе. </a:t>
            </a:r>
            <a:endParaRPr lang="ru-RU" dirty="0" smtClean="0"/>
          </a:p>
          <a:p>
            <a:pPr algn="just"/>
            <a:r>
              <a:rPr lang="ru-RU" dirty="0" smtClean="0"/>
              <a:t>Функционируют </a:t>
            </a:r>
            <a:r>
              <a:rPr lang="ru-RU" dirty="0"/>
              <a:t>несколько волонтерских отрядов: </a:t>
            </a:r>
            <a:r>
              <a:rPr lang="ru-RU" dirty="0">
                <a:solidFill>
                  <a:srgbClr val="FF0000"/>
                </a:solidFill>
              </a:rPr>
              <a:t>«АНТИВИРУС», «ДОБРЫЕ РУКИ», «КАПЛЯ НАДЕЖДЫ</a:t>
            </a:r>
            <a:r>
              <a:rPr lang="ru-RU" dirty="0" smtClean="0"/>
              <a:t>».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Работа студентов направлена на помощь пациентам в стационаре хосписа, на помощь пожилым людям нуждающимся в уходе и социальных услугах в </a:t>
            </a:r>
            <a:r>
              <a:rPr lang="ru-RU" u="sng" dirty="0"/>
              <a:t>«Пансионате Ветеран», на помощь брошенным детям, детям-сиротам в Детских домах, на профилактику инфекционных заболеваний и пропаганду донорства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654895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</a:t>
            </a:r>
            <a:r>
              <a:rPr lang="ru-RU" dirty="0" err="1"/>
              <a:t>фармколледже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На протяжении трех лет работу волонтеров в «Пансионате Ветеран» возглавляет студентка отделения Сестринское дело Черникова Алина Николаевна - Лауреат конкурса молодых талантов Администрации Центрального района </a:t>
            </a:r>
            <a:r>
              <a:rPr lang="ru-RU" dirty="0" err="1"/>
              <a:t>г.Красноярска</a:t>
            </a:r>
            <a:r>
              <a:rPr lang="ru-RU" dirty="0"/>
              <a:t>, номинант стипендии Правительства РФ. В составе отряда </a:t>
            </a:r>
            <a:r>
              <a:rPr lang="ru-RU" dirty="0" err="1"/>
              <a:t>волонтеров:Гуптор</a:t>
            </a:r>
            <a:r>
              <a:rPr lang="ru-RU" dirty="0"/>
              <a:t> Анастасия, Новикова Яна, </a:t>
            </a:r>
            <a:r>
              <a:rPr lang="ru-RU" dirty="0" err="1"/>
              <a:t>Науман</a:t>
            </a:r>
            <a:r>
              <a:rPr lang="ru-RU" dirty="0"/>
              <a:t> </a:t>
            </a:r>
            <a:r>
              <a:rPr lang="ru-RU" dirty="0" err="1"/>
              <a:t>Минна</a:t>
            </a:r>
            <a:r>
              <a:rPr lang="ru-RU" dirty="0"/>
              <a:t>, Семенова Виктория, </a:t>
            </a:r>
            <a:r>
              <a:rPr lang="ru-RU" dirty="0" err="1"/>
              <a:t>Осмонова</a:t>
            </a:r>
            <a:r>
              <a:rPr lang="ru-RU" dirty="0"/>
              <a:t> Аида, Краснов Артем и др. </a:t>
            </a:r>
            <a:endParaRPr lang="ru-RU" dirty="0" smtClean="0"/>
          </a:p>
          <a:p>
            <a:pPr algn="just"/>
            <a:r>
              <a:rPr lang="ru-RU" dirty="0" smtClean="0"/>
              <a:t>Вся </a:t>
            </a:r>
            <a:r>
              <a:rPr lang="ru-RU" dirty="0"/>
              <a:t>команда волонтеров четко понимает необходимость добровольческой деятельности для профессионального становления, получения новых знаний, опыта работы, формирования чувства милосердия и ответственности. </a:t>
            </a:r>
            <a:endParaRPr lang="ru-RU" dirty="0" smtClean="0"/>
          </a:p>
          <a:p>
            <a:pPr algn="just"/>
            <a:r>
              <a:rPr lang="ru-RU" dirty="0" smtClean="0"/>
              <a:t>За </a:t>
            </a:r>
            <a:r>
              <a:rPr lang="ru-RU" dirty="0"/>
              <a:t>систематическую добровольческую деятельность, помощь в оказании социальных услуг пожилым людям, студентам колледжа вручены благодарственные письма администрации «Пансионата Ветеран».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471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Волонтёрское движение в </a:t>
            </a:r>
            <a:r>
              <a:rPr lang="ru-RU" dirty="0" err="1"/>
              <a:t>фармколледже</a:t>
            </a:r>
            <a:endParaRPr lang="ru-RU" dirty="0"/>
          </a:p>
        </p:txBody>
      </p:sp>
      <p:pic>
        <p:nvPicPr>
          <p:cNvPr id="4098" name="Picture 2" descr="C:\Users\user\Desktop\5d15f0db90679d3fda8392e8956476d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52600"/>
            <a:ext cx="3710979" cy="47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65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F1B7-20FE-4482-A0EA-3876B259BA9B}" type="slidenum">
              <a:rPr lang="ru-RU" altLang="en-US"/>
              <a:pPr/>
              <a:t>63</a:t>
            </a:fld>
            <a:endParaRPr lang="ru-RU" alt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/>
              <a:t>Литература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1700">
                <a:solidFill>
                  <a:srgbClr val="000000"/>
                </a:solidFill>
              </a:rPr>
              <a:t>Основная:</a:t>
            </a:r>
            <a:endParaRPr lang="en-US" altLang="ru-RU" sz="170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Медико-социальные основы независимой жизни инвалидов учебное пособиеТкаченко В. С. М: Дашков и К, 2010.</a:t>
            </a:r>
            <a:endParaRPr lang="en-US" altLang="ru-RU" sz="170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Основы ухода за хирургическими больными учебное пособиеГлухов А.А., Андреев А.А., Болотских В.И.  ГОЭТАР-Медиа. 2009.</a:t>
            </a:r>
          </a:p>
          <a:p>
            <a:pPr>
              <a:buFont typeface="Wingdings" pitchFamily="2" charset="2"/>
              <a:buNone/>
            </a:pPr>
            <a:r>
              <a:rPr lang="ru-RU" altLang="ru-RU" sz="1700">
                <a:solidFill>
                  <a:srgbClr val="000000"/>
                </a:solidFill>
              </a:rPr>
              <a:t>Дополнительная: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Безопасное общение с пациентами на домуред. А.А. Скоромец; пер. с англ. О.В. Камаенва (и др.)С. Петербург: Политехника 2009.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Формирование социально-бытовых навыков у детей инвалидов, проживающих в семьяхА.А. Модестов, С.А. Косова, З.М. АминоваКрасноярск: Изд-во КрасГМА, 2007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Паллиативная помощь детямА.Г. Горчакова, Н.Н. Савва, Е.А. Кизино и др.Минск: РУМЦ ФВН, 2008</a:t>
            </a:r>
          </a:p>
          <a:p>
            <a:pPr>
              <a:buFont typeface="Wingdings" pitchFamily="2" charset="2"/>
              <a:buChar char="Ш"/>
            </a:pPr>
            <a:r>
              <a:rPr lang="ru-RU" altLang="ru-RU" sz="1700">
                <a:solidFill>
                  <a:srgbClr val="000000"/>
                </a:solidFill>
              </a:rPr>
              <a:t>Основы социальной медицины учебное пособиеТкаченко В.С. М: Дашков и К, 2012.</a:t>
            </a:r>
          </a:p>
          <a:p>
            <a:pPr>
              <a:buFont typeface="Wingdings" pitchFamily="2" charset="2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3159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D00D-1450-465D-B362-070893EE98FF}" type="slidenum">
              <a:rPr lang="ru-RU" altLang="en-US"/>
              <a:pPr/>
              <a:t>64</a:t>
            </a:fld>
            <a:endParaRPr lang="ru-RU" altLang="en-US"/>
          </a:p>
        </p:txBody>
      </p:sp>
      <p:sp>
        <p:nvSpPr>
          <p:cNvPr id="634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188913"/>
            <a:ext cx="7772400" cy="1143000"/>
          </a:xfrm>
        </p:spPr>
        <p:txBody>
          <a:bodyPr anchor="ctr"/>
          <a:lstStyle/>
          <a:p>
            <a:r>
              <a:rPr lang="ru-RU" altLang="ru-RU"/>
              <a:t>Спасибо за внимание!</a:t>
            </a:r>
          </a:p>
        </p:txBody>
      </p:sp>
      <p:pic>
        <p:nvPicPr>
          <p:cNvPr id="63491" name="Picture 3" descr="palla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985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SCI (Service Civil International)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Всемирная Гражданская Служба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Международная </a:t>
            </a:r>
            <a:r>
              <a:rPr lang="ru-RU" dirty="0">
                <a:solidFill>
                  <a:schemeClr val="tx1"/>
                </a:solidFill>
              </a:rPr>
              <a:t>волонтерская организация, основанная в 1920 г., имеет </a:t>
            </a:r>
            <a:r>
              <a:rPr lang="ru-RU" dirty="0" smtClean="0">
                <a:solidFill>
                  <a:schemeClr val="tx1"/>
                </a:solidFill>
              </a:rPr>
              <a:t>35 </a:t>
            </a:r>
            <a:r>
              <a:rPr lang="ru-RU" dirty="0">
                <a:solidFill>
                  <a:schemeClr val="tx1"/>
                </a:solidFill>
              </a:rPr>
              <a:t>отделения по всему миру. В ее задачи входит продвижение идей мира, международного </a:t>
            </a:r>
            <a:r>
              <a:rPr lang="ru-RU" dirty="0" smtClean="0">
                <a:solidFill>
                  <a:schemeClr val="tx1"/>
                </a:solidFill>
              </a:rPr>
              <a:t> взаимопонимания и </a:t>
            </a:r>
            <a:r>
              <a:rPr lang="ru-RU" dirty="0">
                <a:solidFill>
                  <a:schemeClr val="tx1"/>
                </a:solidFill>
              </a:rPr>
              <a:t>солидарности, социальной справедливости и защиты окружающей среды.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Основная </a:t>
            </a:r>
            <a:r>
              <a:rPr lang="ru-RU" dirty="0">
                <a:solidFill>
                  <a:schemeClr val="tx1"/>
                </a:solidFill>
              </a:rPr>
              <a:t>деятельность SCI сосредоточена на организации международных волонтерских проектов, семинаров, коротких, средних и долгосрочных волонтерских программ, образовательных тренингов и международных обменов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8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Некоторые международные волонтерские объединения</a:t>
            </a:r>
            <a:r>
              <a:rPr lang="ru-RU" b="1" u="sng" dirty="0"/>
              <a:t>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Волонтерство</a:t>
            </a:r>
            <a:r>
              <a:rPr lang="ru-RU" dirty="0">
                <a:solidFill>
                  <a:schemeClr val="tx1"/>
                </a:solidFill>
              </a:rPr>
              <a:t> весьма широко распространено во </a:t>
            </a:r>
            <a:r>
              <a:rPr lang="ru-RU" dirty="0" smtClean="0">
                <a:solidFill>
                  <a:schemeClr val="tx1"/>
                </a:solidFill>
              </a:rPr>
              <a:t>Америке, Германии, Франции</a:t>
            </a:r>
            <a:r>
              <a:rPr lang="ru-RU" dirty="0">
                <a:solidFill>
                  <a:schemeClr val="tx1"/>
                </a:solidFill>
              </a:rPr>
              <a:t>, Нидерландах, </a:t>
            </a:r>
            <a:r>
              <a:rPr lang="ru-RU" dirty="0" smtClean="0">
                <a:solidFill>
                  <a:schemeClr val="tx1"/>
                </a:solidFill>
              </a:rPr>
              <a:t>Канаде, Японии.</a:t>
            </a:r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сегодняшний день волонтерских организаций, имеющих международный </a:t>
            </a:r>
            <a:r>
              <a:rPr lang="ru-RU" dirty="0" smtClean="0">
                <a:solidFill>
                  <a:schemeClr val="tx1"/>
                </a:solidFill>
              </a:rPr>
              <a:t>статус</a:t>
            </a:r>
            <a:r>
              <a:rPr lang="ru-RU" dirty="0">
                <a:solidFill>
                  <a:schemeClr val="tx1"/>
                </a:solidFill>
              </a:rPr>
              <a:t>, можно насчитать сотни. В частности, некоторые из них работают под эгидой ООН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ЮНЕСКО. </a:t>
            </a:r>
          </a:p>
          <a:p>
            <a:pPr marL="114300" indent="0">
              <a:buNone/>
            </a:pPr>
            <a:endParaRPr lang="en-US" dirty="0"/>
          </a:p>
          <a:p>
            <a:endParaRPr lang="ru-RU" dirty="0"/>
          </a:p>
          <a:p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370730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Волонтёрская программа Объединённых Наций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Была </a:t>
            </a:r>
            <a:r>
              <a:rPr lang="ru-RU" dirty="0">
                <a:solidFill>
                  <a:schemeClr val="tx1"/>
                </a:solidFill>
              </a:rPr>
              <a:t>создана в 1970 </a:t>
            </a:r>
            <a:r>
              <a:rPr lang="ru-RU" dirty="0" smtClean="0">
                <a:solidFill>
                  <a:schemeClr val="tx1"/>
                </a:solidFill>
              </a:rPr>
              <a:t>году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Волонтеры </a:t>
            </a:r>
            <a:r>
              <a:rPr lang="ru-RU" dirty="0">
                <a:solidFill>
                  <a:schemeClr val="tx1"/>
                </a:solidFill>
              </a:rPr>
              <a:t>ООН </a:t>
            </a:r>
            <a:r>
              <a:rPr lang="ru-RU" dirty="0" smtClean="0">
                <a:solidFill>
                  <a:schemeClr val="tx1"/>
                </a:solidFill>
              </a:rPr>
              <a:t> работают </a:t>
            </a:r>
            <a:r>
              <a:rPr lang="ru-RU" dirty="0">
                <a:solidFill>
                  <a:schemeClr val="tx1"/>
                </a:solidFill>
              </a:rPr>
              <a:t>с беженцами, ВИЧ-инфицированными, детьми, инвалидами; в области детского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взрослого образования,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здравоохранения,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городского </a:t>
            </a:r>
            <a:r>
              <a:rPr lang="ru-RU" dirty="0">
                <a:solidFill>
                  <a:schemeClr val="tx1"/>
                </a:solidFill>
              </a:rPr>
              <a:t>развития,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выборного </a:t>
            </a:r>
            <a:r>
              <a:rPr lang="ru-RU" dirty="0">
                <a:solidFill>
                  <a:schemeClr val="tx1"/>
                </a:solidFill>
              </a:rPr>
              <a:t>права и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защиты </a:t>
            </a:r>
            <a:r>
              <a:rPr lang="ru-RU" dirty="0">
                <a:solidFill>
                  <a:schemeClr val="tx1"/>
                </a:solidFill>
              </a:rPr>
              <a:t>прав избирателей,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прав </a:t>
            </a:r>
            <a:r>
              <a:rPr lang="ru-RU" dirty="0">
                <a:solidFill>
                  <a:schemeClr val="tx1"/>
                </a:solidFill>
              </a:rPr>
              <a:t>женщин и т.п.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практически </a:t>
            </a:r>
            <a:r>
              <a:rPr lang="ru-RU" dirty="0">
                <a:solidFill>
                  <a:schemeClr val="tx1"/>
                </a:solidFill>
              </a:rPr>
              <a:t>во всех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странах-участницах </a:t>
            </a:r>
            <a:r>
              <a:rPr lang="ru-RU" dirty="0">
                <a:solidFill>
                  <a:schemeClr val="tx1"/>
                </a:solidFill>
              </a:rPr>
              <a:t>ООН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53516"/>
            <a:ext cx="3115092" cy="233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283</TotalTime>
  <Words>3207</Words>
  <Application>Microsoft Office PowerPoint</Application>
  <PresentationFormat>Экран (4:3)</PresentationFormat>
  <Paragraphs>327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Аптека</vt:lpstr>
      <vt:lpstr>  Кафедра СД и клинического ухода  Лекция № 12   для студентов 4 курса очного обучения, направления подготовки «Социальная работа» </vt:lpstr>
      <vt:lpstr>План лекции</vt:lpstr>
      <vt:lpstr>Волонтёр  </vt:lpstr>
      <vt:lpstr>АКТУАЛЬНОСТЬ ТЕМЫ</vt:lpstr>
      <vt:lpstr>АКТУАЛЬНОСТЬ ТЕМЫ</vt:lpstr>
      <vt:lpstr>История развития </vt:lpstr>
      <vt:lpstr>SCI (Service Civil International)</vt:lpstr>
      <vt:lpstr>Некоторые международные волонтерские объединения. </vt:lpstr>
      <vt:lpstr>Волонтёрская программа Объединённых Наций </vt:lpstr>
      <vt:lpstr>CCIVS (Coordinating Committee for International Voluntary Service)</vt:lpstr>
      <vt:lpstr>YAP - Youth Action for Peace</vt:lpstr>
      <vt:lpstr>Greenpeace</vt:lpstr>
      <vt:lpstr>           Красный крест</vt:lpstr>
      <vt:lpstr>АкТУАЛЬНОСТЬ</vt:lpstr>
      <vt:lpstr>АкТУАЛЬНОСТЬ</vt:lpstr>
      <vt:lpstr>АкТУАЛЬНОСТЬ</vt:lpstr>
      <vt:lpstr>История развития волонтерского движения в России</vt:lpstr>
      <vt:lpstr>История развития волонтерского движения в России</vt:lpstr>
      <vt:lpstr>История развития волонтерского движения в России</vt:lpstr>
      <vt:lpstr>История развития волонтерского движения в России</vt:lpstr>
      <vt:lpstr>История развития волонтерского движения в России</vt:lpstr>
      <vt:lpstr> </vt:lpstr>
      <vt:lpstr>Волонтерские службы по уходу за больными - это часть самых важных служб в  хосписе .</vt:lpstr>
      <vt:lpstr>Планирование и организация деятельности </vt:lpstr>
      <vt:lpstr>ФАКТОРЫ, КОТОРЫЕ НЕОБХОДИМО УЧИТЫВАТЬ ПРИ НАБОРЕ ВОЛОНТЕРОВ</vt:lpstr>
      <vt:lpstr>СИСТЕМА СУПЕРВИЗИИ</vt:lpstr>
      <vt:lpstr>Супервизия осуществляется через</vt:lpstr>
      <vt:lpstr>Определение необходимой численности волонтеров</vt:lpstr>
      <vt:lpstr>Деление пациентов по степени нуждаемости в помощи</vt:lpstr>
      <vt:lpstr>Деление пациентов по степени нуждаемости в помощи</vt:lpstr>
      <vt:lpstr>Обучение волонтеров</vt:lpstr>
      <vt:lpstr>Практическая часть</vt:lpstr>
      <vt:lpstr>Психологическая часть </vt:lpstr>
      <vt:lpstr>Обязанности  волонтеров в хосписе</vt:lpstr>
      <vt:lpstr>Уход за больными. </vt:lpstr>
      <vt:lpstr>Уход за больными. </vt:lpstr>
      <vt:lpstr>Уход за больными. </vt:lpstr>
      <vt:lpstr>Волонтерам по уходу за пациентами: </vt:lpstr>
      <vt:lpstr>Работа в стационаре </vt:lpstr>
      <vt:lpstr> Главные обязанности: </vt:lpstr>
      <vt:lpstr>волонтер-помощник воспитателя </vt:lpstr>
      <vt:lpstr>Уход на дому</vt:lpstr>
      <vt:lpstr>Главные обязанности: </vt:lpstr>
      <vt:lpstr>Артистическая и музыкальная деятельность</vt:lpstr>
      <vt:lpstr>Музыкальная программа может способствовать: </vt:lpstr>
      <vt:lpstr>Административная/ канцелярская деятельность</vt:lpstr>
      <vt:lpstr>волонтер-секретарь </vt:lpstr>
      <vt:lpstr>Увеличение фонда хосписа</vt:lpstr>
      <vt:lpstr>Презентация PowerPoint</vt:lpstr>
      <vt:lpstr>Главные обязанности: </vt:lpstr>
      <vt:lpstr>Демотивирующие факторы</vt:lpstr>
      <vt:lpstr>«Школа медицинского добровольчества»</vt:lpstr>
      <vt:lpstr>волонтерский проект «Доброе сердце - волонтер в больнице»  </vt:lpstr>
      <vt:lpstr>Презентация PowerPoint</vt:lpstr>
      <vt:lpstr>Волонтёрское движение в КРАСГМУ</vt:lpstr>
      <vt:lpstr>Волонтёрское движение в КРАСГМУ</vt:lpstr>
      <vt:lpstr>Волонтёрское движение в КРАСГМУ</vt:lpstr>
      <vt:lpstr>Волонтёрское движение в КРАСГМУ</vt:lpstr>
      <vt:lpstr>Волонтёрское движение в КРАСГМУ</vt:lpstr>
      <vt:lpstr>Волонтёрское движение в фармколледже</vt:lpstr>
      <vt:lpstr>Волонтёрское движение в фармколледже</vt:lpstr>
      <vt:lpstr>Волонтёрское движение в фармколледже</vt:lpstr>
      <vt:lpstr>Литература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</dc:title>
  <dc:creator>user</dc:creator>
  <cp:lastModifiedBy>Турчина</cp:lastModifiedBy>
  <cp:revision>30</cp:revision>
  <dcterms:created xsi:type="dcterms:W3CDTF">2015-09-28T08:58:08Z</dcterms:created>
  <dcterms:modified xsi:type="dcterms:W3CDTF">2017-04-10T06:23:41Z</dcterms:modified>
</cp:coreProperties>
</file>