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30"/>
  </p:notesMasterIdLst>
  <p:sldIdLst>
    <p:sldId id="295" r:id="rId2"/>
    <p:sldId id="296" r:id="rId3"/>
    <p:sldId id="352" r:id="rId4"/>
    <p:sldId id="329" r:id="rId5"/>
    <p:sldId id="337" r:id="rId6"/>
    <p:sldId id="332" r:id="rId7"/>
    <p:sldId id="307" r:id="rId8"/>
    <p:sldId id="325" r:id="rId9"/>
    <p:sldId id="327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28" r:id="rId18"/>
    <p:sldId id="361" r:id="rId19"/>
    <p:sldId id="308" r:id="rId20"/>
    <p:sldId id="297" r:id="rId21"/>
    <p:sldId id="360" r:id="rId22"/>
    <p:sldId id="362" r:id="rId23"/>
    <p:sldId id="363" r:id="rId24"/>
    <p:sldId id="326" r:id="rId25"/>
    <p:sldId id="364" r:id="rId26"/>
    <p:sldId id="299" r:id="rId27"/>
    <p:sldId id="318" r:id="rId28"/>
    <p:sldId id="313" r:id="rId29"/>
  </p:sldIdLst>
  <p:sldSz cx="10080625" cy="7559675"/>
  <p:notesSz cx="6797675" cy="9874250"/>
  <p:defaultTextStyle>
    <a:defPPr>
      <a:defRPr lang="en-GB"/>
    </a:defPPr>
    <a:lvl1pPr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665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499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332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164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5289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2347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199405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6462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0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A5C3D3"/>
    <a:srgbClr val="9AB8C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97" autoAdjust="0"/>
  </p:normalViewPr>
  <p:slideViewPr>
    <p:cSldViewPr>
      <p:cViewPr>
        <p:scale>
          <a:sx n="65" d="100"/>
          <a:sy n="65" d="100"/>
        </p:scale>
        <p:origin x="-1144" y="-2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10" y="546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0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2650" y="1008063"/>
            <a:ext cx="4841875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079" y="4995037"/>
            <a:ext cx="4566519" cy="403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043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19" indent="-285662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643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702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760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289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50530" y="9378464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75452-4F68-47C3-987E-6699344E726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64517" name="Дата 4"/>
          <p:cNvSpPr>
            <a:spLocks noGrp="1"/>
          </p:cNvSpPr>
          <p:nvPr>
            <p:ph type="dt" sz="quarter" idx="1"/>
          </p:nvPr>
        </p:nvSpPr>
        <p:spPr bwMode="auto">
          <a:xfrm>
            <a:off x="3850530" y="1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mtClean="0"/>
              <a:t>Лекция 2</a:t>
            </a:r>
          </a:p>
        </p:txBody>
      </p:sp>
    </p:spTree>
    <p:extLst>
      <p:ext uri="{BB962C8B-B14F-4D97-AF65-F5344CB8AC3E}">
        <p14:creationId xmlns:p14="http://schemas.microsoft.com/office/powerpoint/2010/main" val="302470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89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68996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530" y="9378464"/>
            <a:ext cx="2946058" cy="4934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785920D-DCC0-413E-BF17-96BBA9ACFE4D}" type="slidenum">
              <a:rPr lang="ru-RU" sz="1200" b="0" smtClean="0">
                <a:latin typeface="Arial" pitchFamily="34" charset="0"/>
              </a:rPr>
              <a:pPr eaLnBrk="1" hangingPunct="1"/>
              <a:t>7</a:t>
            </a:fld>
            <a:endParaRPr lang="ru-RU" sz="1200" b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9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7104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530" y="9378464"/>
            <a:ext cx="2946058" cy="4934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B958EB-8E7E-43C0-A5B9-C0A586411426}" type="slidenum">
              <a:rPr lang="ru-RU" sz="1200" b="0" smtClean="0">
                <a:latin typeface="Arial" pitchFamily="34" charset="0"/>
              </a:rPr>
              <a:pPr eaLnBrk="1" hangingPunct="1"/>
              <a:t>19</a:t>
            </a:fld>
            <a:endParaRPr lang="ru-RU" sz="1200" b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75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47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09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71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42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79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91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5AB-7D8C-42E8-9663-DE05755A2BA2}" type="datetime1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58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93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3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81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61" tIns="50382" rIns="100761" bIns="50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0763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61" indent="-377861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99" indent="-314883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539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35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75816" y="286988"/>
            <a:ext cx="9217024" cy="648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Кафедра общественного здоровья и здравоохранения</a:t>
            </a:r>
          </a:p>
          <a:p>
            <a:pPr algn="ctr"/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Дисциплина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«Доказательная медицина»</a:t>
            </a: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Лекция № </a:t>
            </a:r>
            <a:r>
              <a:rPr lang="ru-RU" sz="3500" dirty="0" smtClean="0">
                <a:solidFill>
                  <a:schemeClr val="tx1"/>
                </a:solidFill>
                <a:latin typeface="+mn-lt"/>
              </a:rPr>
              <a:t>4. </a:t>
            </a:r>
            <a:r>
              <a:rPr lang="ru-RU" sz="3500" b="1" dirty="0">
                <a:solidFill>
                  <a:srgbClr val="990000"/>
                </a:solidFill>
                <a:latin typeface="+mn-lt"/>
              </a:rPr>
              <a:t>Основы выбора методов </a:t>
            </a:r>
            <a:r>
              <a:rPr lang="ru-RU" sz="3500" b="1" dirty="0" smtClean="0">
                <a:solidFill>
                  <a:srgbClr val="990000"/>
                </a:solidFill>
                <a:latin typeface="+mn-lt"/>
              </a:rPr>
              <a:t>корреляции </a:t>
            </a:r>
            <a:r>
              <a:rPr lang="ru-RU" sz="3500" b="1" dirty="0">
                <a:solidFill>
                  <a:srgbClr val="990000"/>
                </a:solidFill>
                <a:latin typeface="+mn-lt"/>
              </a:rPr>
              <a:t>двух групп медицинских данных.</a:t>
            </a:r>
            <a:endParaRPr lang="ru-RU" sz="3500" b="1" dirty="0" smtClean="0">
              <a:solidFill>
                <a:srgbClr val="990000"/>
              </a:solidFill>
              <a:latin typeface="+mn-lt"/>
            </a:endParaRPr>
          </a:p>
          <a:p>
            <a:endParaRPr lang="ru-RU" sz="3500" b="1" dirty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+mn-lt"/>
              </a:rPr>
              <a:t>Доцент кафедры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ОЗиЗ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к.ф.м.н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+mn-lt"/>
              </a:rPr>
              <a:t>Аршукова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Ирина Леонидовна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Красноярск,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9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7986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820626" y="899517"/>
            <a:ext cx="8439372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4000" i="1" dirty="0" smtClean="0">
                <a:solidFill>
                  <a:srgbClr val="990000"/>
                </a:solidFill>
              </a:rPr>
              <a:t>Коэффициент корреляции Пирсона</a:t>
            </a:r>
            <a:endParaRPr lang="ru-RU" sz="4000" i="1" dirty="0">
              <a:solidFill>
                <a:srgbClr val="990000"/>
              </a:solidFill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92" y="2739945"/>
            <a:ext cx="7635240" cy="371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70352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4000" i="1" dirty="0">
                <a:solidFill>
                  <a:srgbClr val="990000"/>
                </a:solidFill>
              </a:rPr>
              <a:t>Коэффициент корреляции </a:t>
            </a:r>
            <a:r>
              <a:rPr lang="ru-RU" sz="4000" i="1" dirty="0" err="1" smtClean="0">
                <a:solidFill>
                  <a:srgbClr val="990000"/>
                </a:solidFill>
              </a:rPr>
              <a:t>Спирмэна</a:t>
            </a:r>
            <a:endParaRPr lang="ru-RU" sz="4000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/>
            </p:nvSpPr>
            <p:spPr bwMode="auto">
              <a:xfrm>
                <a:off x="863848" y="2267669"/>
                <a:ext cx="7805737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90525" indent="-292100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1288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9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82638" indent="-260350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1038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 sz="25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73163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775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1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5275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525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57388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3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372417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87014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1611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16208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8425" indent="0">
                  <a:buNone/>
                </a:pPr>
                <a:endParaRPr lang="en-US" dirty="0" smtClean="0"/>
              </a:p>
              <a:p>
                <a:pPr marL="98425" indent="0">
                  <a:buNone/>
                </a:pPr>
                <a:endParaRPr lang="en-US" dirty="0"/>
              </a:p>
              <a:p>
                <a:pPr marL="98425" indent="0">
                  <a:buNone/>
                </a:pPr>
                <a:r>
                  <a:rPr lang="en-US" sz="4000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kern="1200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kern="1200" dirty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sz="4000" b="1" i="1" kern="1200" dirty="0">
                            <a:latin typeface="Cambria Math"/>
                          </a:rPr>
                          <m:t>𝒔</m:t>
                        </m:r>
                      </m:sub>
                    </m:sSub>
                    <m:r>
                      <a:rPr lang="en-US" sz="540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 smtClean="0"/>
                  <a:t>1- 6∑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4000" dirty="0"/>
                                  <m:t>Ry</m:t>
                                </m:r>
                                <m:r>
                                  <a:rPr lang="en-US" sz="40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dirty="0"/>
                                  <m:t>Rx</m:t>
                                </m:r>
                              </m:e>
                            </m:d>
                          </m:e>
                          <m:sup>
                            <m:r>
                              <a:rPr lang="en-US" sz="400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n-US" sz="4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3848" y="2267669"/>
                <a:ext cx="7805737" cy="43195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5439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848" y="1475581"/>
            <a:ext cx="8928992" cy="2553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chemeClr val="tx1"/>
              </a:solidFill>
              <a:latin typeface="+mn-lt"/>
            </a:endParaRPr>
          </a:p>
          <a:p>
            <a:r>
              <a:rPr lang="ru-RU" sz="4400" i="1" dirty="0">
                <a:solidFill>
                  <a:srgbClr val="990000"/>
                </a:solidFill>
                <a:latin typeface="+mn-lt"/>
              </a:rPr>
              <a:t>Свойства коэффициента корреляции </a:t>
            </a: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Коэффициент корреляции изменяется в интервале от -1 до +1; </a:t>
            </a:r>
          </a:p>
        </p:txBody>
      </p:sp>
    </p:spTree>
    <p:extLst>
      <p:ext uri="{BB962C8B-B14F-4D97-AF65-F5344CB8AC3E}">
        <p14:creationId xmlns:p14="http://schemas.microsoft.com/office/powerpoint/2010/main" val="15580664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088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148125"/>
              </p:ext>
            </p:extLst>
          </p:nvPr>
        </p:nvGraphicFramePr>
        <p:xfrm>
          <a:off x="4716463" y="3213100"/>
          <a:ext cx="3313112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Диаграмма" r:id="rId3" imgW="3705149" imgH="2714549" progId="Excel.Chart.8">
                  <p:embed/>
                </p:oleObj>
              </mc:Choice>
              <mc:Fallback>
                <p:oleObj name="Диаграмма" r:id="rId3" imgW="3705149" imgH="27145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213100"/>
                        <a:ext cx="3313112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73444"/>
              </p:ext>
            </p:extLst>
          </p:nvPr>
        </p:nvGraphicFramePr>
        <p:xfrm>
          <a:off x="1187450" y="3213100"/>
          <a:ext cx="32607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Диаграмма" r:id="rId5" imgW="3714902" imgH="2724302" progId="Excel.Chart.8">
                  <p:embed/>
                </p:oleObj>
              </mc:Choice>
              <mc:Fallback>
                <p:oleObj name="Диаграмма" r:id="rId5" imgW="3714902" imgH="2724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13100"/>
                        <a:ext cx="32607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35150" y="5805488"/>
            <a:ext cx="20161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effectLst/>
                <a:latin typeface="+mn-lt"/>
              </a:rPr>
              <a:t>Положительная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35600" y="5805488"/>
            <a:ext cx="18732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effectLst/>
                <a:latin typeface="+mn-lt"/>
              </a:rPr>
              <a:t>Отрицательная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8313" y="2276475"/>
            <a:ext cx="8137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2. По направленности связь может быть прямой (положительной) и обратной (отрицательной):</a:t>
            </a:r>
          </a:p>
        </p:txBody>
      </p:sp>
    </p:spTree>
    <p:extLst>
      <p:ext uri="{BB962C8B-B14F-4D97-AF65-F5344CB8AC3E}">
        <p14:creationId xmlns:p14="http://schemas.microsoft.com/office/powerpoint/2010/main" val="52259865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088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02578"/>
              </p:ext>
            </p:extLst>
          </p:nvPr>
        </p:nvGraphicFramePr>
        <p:xfrm>
          <a:off x="5364163" y="4337050"/>
          <a:ext cx="3081337" cy="225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Диаграмма" r:id="rId3" imgW="3714902" imgH="2724302" progId="Excel.Chart.8">
                  <p:embed/>
                </p:oleObj>
              </mc:Choice>
              <mc:Fallback>
                <p:oleObj name="Диаграмма" r:id="rId3" imgW="3714902" imgH="2724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337050"/>
                        <a:ext cx="3081337" cy="225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71550" y="3500438"/>
            <a:ext cx="720090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Если </a:t>
            </a:r>
            <a:r>
              <a:rPr lang="en-US" altLang="ru-RU" sz="2400">
                <a:effectLst/>
                <a:latin typeface="+mn-lt"/>
              </a:rPr>
              <a:t>r </a:t>
            </a:r>
            <a:r>
              <a:rPr lang="ru-RU" altLang="ru-RU" sz="2400">
                <a:effectLst/>
                <a:latin typeface="+mn-lt"/>
              </a:rPr>
              <a:t>= </a:t>
            </a:r>
            <a:r>
              <a:rPr lang="en-US" altLang="ru-RU" sz="2400">
                <a:effectLst/>
                <a:latin typeface="+mn-lt"/>
              </a:rPr>
              <a:t>±</a:t>
            </a:r>
            <a:r>
              <a:rPr lang="ru-RU" altLang="ru-RU" sz="2400">
                <a:effectLst/>
                <a:latin typeface="+mn-lt"/>
              </a:rPr>
              <a:t>1, то связь полная (функциональная).</a:t>
            </a:r>
            <a:br>
              <a:rPr lang="ru-RU" altLang="ru-RU" sz="2400">
                <a:effectLst/>
                <a:latin typeface="+mn-lt"/>
              </a:rPr>
            </a:br>
            <a:endParaRPr lang="ru-RU" altLang="ru-RU" sz="2400">
              <a:effectLst/>
              <a:latin typeface="+mn-lt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71550" y="3933825"/>
            <a:ext cx="45370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Если </a:t>
            </a:r>
            <a:r>
              <a:rPr lang="en-US" altLang="ru-RU" sz="2400">
                <a:effectLst/>
                <a:latin typeface="+mn-lt"/>
              </a:rPr>
              <a:t>r </a:t>
            </a:r>
            <a:r>
              <a:rPr lang="ru-RU" altLang="ru-RU" sz="2400">
                <a:effectLst/>
                <a:latin typeface="+mn-lt"/>
              </a:rPr>
              <a:t>= 0, то линейной связи нет.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35183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3. Его величина указывает, как близко расположены точки к прямой линии.</a:t>
            </a:r>
          </a:p>
        </p:txBody>
      </p:sp>
    </p:spTree>
    <p:extLst>
      <p:ext uri="{BB962C8B-B14F-4D97-AF65-F5344CB8AC3E}">
        <p14:creationId xmlns:p14="http://schemas.microsoft.com/office/powerpoint/2010/main" val="16681737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1880" y="133156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5617" y="3419128"/>
            <a:ext cx="871378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952500" indent="-952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4"/>
            </a:pPr>
            <a:endParaRPr lang="ru-RU" altLang="ru-RU" sz="3200"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93105" y="3274665"/>
            <a:ext cx="8351837" cy="180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4.  Коэффициент корреляции безразмерен, то есть не имеет единиц измерения.</a:t>
            </a:r>
            <a:r>
              <a:rPr lang="en-US" altLang="ru-RU" sz="2400">
                <a:effectLst/>
                <a:latin typeface="+mn-lt"/>
              </a:rPr>
              <a:t/>
            </a:r>
            <a:br>
              <a:rPr lang="en-US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/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Его величина обоснована только в диапазоне значений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</a:t>
            </a:r>
            <a:r>
              <a:rPr lang="ru-RU" altLang="ru-RU" sz="2400">
                <a:effectLst/>
                <a:latin typeface="+mn-lt"/>
              </a:rPr>
              <a:t> в выборке.</a:t>
            </a:r>
          </a:p>
        </p:txBody>
      </p:sp>
    </p:spTree>
    <p:extLst>
      <p:ext uri="{BB962C8B-B14F-4D97-AF65-F5344CB8AC3E}">
        <p14:creationId xmlns:p14="http://schemas.microsoft.com/office/powerpoint/2010/main" val="40234389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67904" y="755501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09129" y="2698601"/>
            <a:ext cx="8351837" cy="289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5.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 </a:t>
            </a:r>
            <a:r>
              <a:rPr lang="ru-RU" altLang="ru-RU" sz="2400">
                <a:effectLst/>
                <a:latin typeface="+mn-lt"/>
              </a:rPr>
              <a:t>могут взаимозаменяться, не влияя на величину </a:t>
            </a:r>
            <a:r>
              <a:rPr lang="en-US" altLang="ru-RU" sz="2400">
                <a:effectLst/>
                <a:latin typeface="+mn-lt"/>
              </a:rPr>
              <a:t>r</a:t>
            </a:r>
            <a:r>
              <a:rPr lang="ru-RU" altLang="ru-RU" sz="2400">
                <a:effectLst/>
                <a:latin typeface="+mn-lt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	Корреляция между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</a:t>
            </a:r>
            <a:r>
              <a:rPr lang="ru-RU" altLang="ru-RU" sz="2400">
                <a:effectLst/>
                <a:latin typeface="+mn-lt"/>
              </a:rPr>
              <a:t> не обязательно означает соотношение причины и следствия.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557010"/>
              </p:ext>
            </p:extLst>
          </p:nvPr>
        </p:nvGraphicFramePr>
        <p:xfrm>
          <a:off x="4033316" y="3419326"/>
          <a:ext cx="15827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3" imgW="508000" imgH="241300" progId="Equation.3">
                  <p:embed/>
                </p:oleObj>
              </mc:Choice>
              <mc:Fallback>
                <p:oleObj name="Формула" r:id="rId3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316" y="3419326"/>
                        <a:ext cx="1582738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44249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/>
        </p:nvSpPr>
        <p:spPr bwMode="auto">
          <a:xfrm>
            <a:off x="1389818" y="107429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3200" i="1" dirty="0" smtClean="0">
                <a:solidFill>
                  <a:srgbClr val="990000"/>
                </a:solidFill>
              </a:rPr>
              <a:t>Оценка силы связи по величине коэффициента корреляции</a:t>
            </a:r>
            <a:endParaRPr lang="ru-RU" sz="3200" i="1" dirty="0">
              <a:solidFill>
                <a:srgbClr val="990000"/>
              </a:solidFill>
            </a:endParaRPr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417" y="1475581"/>
            <a:ext cx="7488138" cy="378042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68" y="5652045"/>
            <a:ext cx="6390538" cy="166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116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25680"/>
              </p:ext>
            </p:extLst>
          </p:nvPr>
        </p:nvGraphicFramePr>
        <p:xfrm>
          <a:off x="1583928" y="1907629"/>
          <a:ext cx="7008812" cy="2774952"/>
        </p:xfrm>
        <a:graphic>
          <a:graphicData uri="http://schemas.openxmlformats.org/drawingml/2006/table">
            <a:tbl>
              <a:tblPr/>
              <a:tblGrid>
                <a:gridCol w="2808287"/>
                <a:gridCol w="1863725"/>
                <a:gridCol w="2336800"/>
              </a:tblGrid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Обратная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Отсутствует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Слабая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 0,3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Умеренная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Значительная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Сильно выраженная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Очень сильная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1]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[-0,9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-1]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492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40" y="1835621"/>
            <a:ext cx="4896544" cy="385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1496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872" y="971525"/>
            <a:ext cx="803579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Цель лекции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овладеть навыками трактовки информации: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связи явлений в медицине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4596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35083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781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35162" y="612253"/>
            <a:ext cx="838968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6387" y="2555353"/>
            <a:ext cx="4895698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1. Соотношение между двумя переменными нелинейное;</a:t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7824" y="4715941"/>
            <a:ext cx="8938034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2. Данные включают более одного наблюдения по каждому пациенту;</a:t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066943"/>
              </p:ext>
            </p:extLst>
          </p:nvPr>
        </p:nvGraphicFramePr>
        <p:xfrm>
          <a:off x="5400799" y="2268016"/>
          <a:ext cx="3535116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799" y="2268016"/>
                        <a:ext cx="3535116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3648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67904" y="1475581"/>
            <a:ext cx="8208912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09128" y="3418681"/>
            <a:ext cx="889801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3. Есть аномальные значения;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65098"/>
              </p:ext>
            </p:extLst>
          </p:nvPr>
        </p:nvGraphicFramePr>
        <p:xfrm>
          <a:off x="5833541" y="3131344"/>
          <a:ext cx="3458944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3541" y="3131344"/>
                        <a:ext cx="3458944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3743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23888" y="1331565"/>
            <a:ext cx="831768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65113" y="3274665"/>
            <a:ext cx="5008276" cy="180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4. Данные содержат подгруппы пациентов, для которых средние уровни наблюдений по крайней мере по одной из переменных, отличаются;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736431"/>
              </p:ext>
            </p:extLst>
          </p:nvPr>
        </p:nvGraphicFramePr>
        <p:xfrm>
          <a:off x="5689525" y="2987328"/>
          <a:ext cx="3504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525" y="2987328"/>
                        <a:ext cx="3504775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6770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/>
        </p:nvSpPr>
        <p:spPr bwMode="auto">
          <a:xfrm>
            <a:off x="935856" y="755501"/>
            <a:ext cx="7805737" cy="546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Линия, наилучшим образом описывающая данные (расстояния от точек до прямой минимальны) – </a:t>
            </a:r>
            <a:r>
              <a:rPr lang="ru-RU" b="1" i="1" dirty="0" smtClean="0">
                <a:solidFill>
                  <a:srgbClr val="990000"/>
                </a:solidFill>
              </a:rPr>
              <a:t>линия регрессии</a:t>
            </a:r>
            <a:endParaRPr lang="ru-RU" b="1" i="1" dirty="0">
              <a:solidFill>
                <a:srgbClr val="99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8" y="2470980"/>
            <a:ext cx="2562878" cy="184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184" y="2470980"/>
            <a:ext cx="5733333" cy="4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704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60" y="1259557"/>
            <a:ext cx="650071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19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3493"/>
            <a:ext cx="5040560" cy="58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627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</a:rPr>
              <a:t>Выводы</a:t>
            </a:r>
          </a:p>
        </p:txBody>
      </p:sp>
      <p:sp>
        <p:nvSpPr>
          <p:cNvPr id="604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Мы познакомились с основными методами научного исследования: сравнением и корреляцией.</a:t>
            </a:r>
          </a:p>
          <a:p>
            <a:pPr eaLnBrk="1" hangingPunct="1"/>
            <a:r>
              <a:rPr lang="ru-RU" dirty="0" smtClean="0"/>
              <a:t>Изучили условия применения основных критериев.</a:t>
            </a:r>
          </a:p>
          <a:p>
            <a:pPr eaLnBrk="1" hangingPunct="1"/>
            <a:r>
              <a:rPr lang="ru-RU" dirty="0" smtClean="0"/>
              <a:t>Познакомились с основами интерпретации результатов научного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7519318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872" y="2699717"/>
            <a:ext cx="8533555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990000"/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0" dirty="0">
              <a:ln w="18000">
                <a:solidFill>
                  <a:srgbClr val="990000"/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4010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3807" y="611485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 fontScale="92500" lnSpcReduction="10000"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Исследование взаимосвязи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649" y="2627709"/>
            <a:ext cx="7920880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ru-RU" altLang="ru-RU" dirty="0">
                <a:solidFill>
                  <a:schemeClr val="tx1"/>
                </a:solidFill>
                <a:latin typeface="+mn-lt"/>
              </a:rPr>
              <a:t>Знание взаимосвязи отдельных признаков дает возможность решать одну из основных задач научного исследования:</a:t>
            </a:r>
          </a:p>
          <a:p>
            <a:pPr marL="137160" indent="0">
              <a:buNone/>
            </a:pPr>
            <a:r>
              <a:rPr lang="ru-RU" alt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b="1" i="1" dirty="0">
                <a:solidFill>
                  <a:schemeClr val="tx1"/>
                </a:solidFill>
                <a:latin typeface="+mn-lt"/>
              </a:rPr>
              <a:t>возможность предвидеть, прогнозировать развитие ситуации при изменении тех или иных характеристик объекта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918354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 smtClean="0"/>
              <a:t>По характеру связь может быть:</a:t>
            </a:r>
            <a:endParaRPr lang="ru-RU" i="1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1137444" y="2289175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</a:t>
            </a:r>
            <a:r>
              <a:rPr lang="ru-RU" dirty="0" smtClean="0"/>
              <a:t>ункциональной – зависимость, когда каждому значению одного признака соответствует точное значение другого признака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731" y="4099619"/>
            <a:ext cx="3658907" cy="249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8352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 bwMode="auto">
          <a:xfrm>
            <a:off x="1137444" y="748841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/>
              <a:t>По характеру связь может быть: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/>
        </p:nvSpPr>
        <p:spPr bwMode="auto">
          <a:xfrm>
            <a:off x="1137444" y="2087104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</a:t>
            </a:r>
            <a:r>
              <a:rPr lang="ru-RU" dirty="0" smtClean="0"/>
              <a:t>орреляционной – зависимость, когда при изменении величины одного признака наблюдается тенденция изменения значений другого признака.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83" y="3816255"/>
            <a:ext cx="4104456" cy="299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7622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 bwMode="auto">
          <a:xfrm>
            <a:off x="1137444" y="748841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 smtClean="0"/>
              <a:t>По направленности связь может быть:</a:t>
            </a:r>
            <a:endParaRPr lang="ru-RU" i="1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1137444" y="2087104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рямая (положительная) – зависимость, при которой увеличение или уменьшение значения одного признака, ведет к увеличению или уменьшению второго</a:t>
            </a: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83" y="3816255"/>
            <a:ext cx="4104456" cy="299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9500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65" name="Rectangle 16"/>
          <p:cNvSpPr>
            <a:spLocks noChangeArrowheads="1"/>
          </p:cNvSpPr>
          <p:nvPr/>
        </p:nvSpPr>
        <p:spPr bwMode="auto">
          <a:xfrm>
            <a:off x="9247574" y="7083695"/>
            <a:ext cx="159260" cy="4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/>
              <a:t>По направленности связь может быть:</a:t>
            </a: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/>
        </p:nvSpPr>
        <p:spPr bwMode="auto">
          <a:xfrm>
            <a:off x="1137444" y="2289175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</a:t>
            </a:r>
            <a:r>
              <a:rPr lang="ru-RU" dirty="0" smtClean="0"/>
              <a:t>братная (отрицательная) -  </a:t>
            </a:r>
            <a:r>
              <a:rPr lang="ru-RU" dirty="0"/>
              <a:t>зависимость, при которой увеличение </a:t>
            </a:r>
            <a:r>
              <a:rPr lang="ru-RU" dirty="0" smtClean="0"/>
              <a:t>одного признака ведет </a:t>
            </a:r>
            <a:r>
              <a:rPr lang="ru-RU" dirty="0"/>
              <a:t>к </a:t>
            </a:r>
            <a:r>
              <a:rPr lang="ru-RU" dirty="0" smtClean="0"/>
              <a:t>уменьшению второго, или наоборот.</a:t>
            </a:r>
            <a:endParaRPr lang="ru-RU" dirty="0"/>
          </a:p>
          <a:p>
            <a:endParaRPr lang="ru-RU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15" y="4027611"/>
            <a:ext cx="3744416" cy="2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3504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08" y="1079538"/>
            <a:ext cx="727280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6660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>
            <a:spLocks noGrp="1"/>
          </p:cNvSpPr>
          <p:nvPr/>
        </p:nvSpPr>
        <p:spPr bwMode="auto">
          <a:xfrm>
            <a:off x="935856" y="467469"/>
            <a:ext cx="8352928" cy="655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" indent="0" algn="ctr">
              <a:buNone/>
            </a:pPr>
            <a:r>
              <a:rPr lang="ru-RU" altLang="ru-RU" i="1" dirty="0" smtClean="0">
                <a:solidFill>
                  <a:srgbClr val="990000"/>
                </a:solidFill>
              </a:rPr>
              <a:t>Одна из задач большинства исследований – выявление связи между явлениями</a:t>
            </a:r>
          </a:p>
          <a:p>
            <a:pPr marL="98425" indent="0" algn="ctr">
              <a:buNone/>
            </a:pPr>
            <a:endParaRPr lang="ru-RU" altLang="ru-RU" i="1" dirty="0" smtClean="0">
              <a:solidFill>
                <a:srgbClr val="0070C0"/>
              </a:solidFill>
            </a:endParaRPr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92" y="1782110"/>
            <a:ext cx="7201565" cy="511355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984528" y="3635821"/>
            <a:ext cx="1584176" cy="216024"/>
          </a:xfrm>
          <a:prstGeom prst="roundRect">
            <a:avLst/>
          </a:prstGeom>
          <a:solidFill>
            <a:srgbClr val="A5C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51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491</Words>
  <Application>Microsoft Office PowerPoint</Application>
  <PresentationFormat>Произвольный</PresentationFormat>
  <Paragraphs>91</Paragraphs>
  <Slides>28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Тема Office</vt:lpstr>
      <vt:lpstr>Диаграмма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shulmin</dc:creator>
  <dc:description>Предложение пути развития и альтернатив, рекомендации по использованию той или другой стратегии</dc:description>
  <cp:lastModifiedBy>Nina</cp:lastModifiedBy>
  <cp:revision>190</cp:revision>
  <cp:lastPrinted>2012-10-09T07:26:14Z</cp:lastPrinted>
  <dcterms:modified xsi:type="dcterms:W3CDTF">2020-03-28T09:23:52Z</dcterms:modified>
</cp:coreProperties>
</file>