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58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1F686-041E-43A3-91FD-FEB190632C7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55BB6-663D-4DCA-8F74-E465B5BF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se.garant.ru/7042949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772816"/>
            <a:ext cx="7886700" cy="3097212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ГОТОВНОСТИ К АКРЕДИТАЦИОННОМУ МОНИТОРИНГУ УНИВЕРСИТЕТА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5580063" y="5470525"/>
            <a:ext cx="2990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ОЛАСС УМУ: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СОКОЛОВСКАЯ М.В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203575" y="6265863"/>
            <a:ext cx="2990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3079561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1853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608512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4000" b="1" dirty="0">
                <a:solidFill>
                  <a:schemeClr val="tx1"/>
                </a:solidFill>
              </a:rPr>
              <a:t>       </a:t>
            </a:r>
            <a:r>
              <a:rPr lang="ru-RU" sz="4000" b="1" dirty="0" err="1">
                <a:solidFill>
                  <a:srgbClr val="C00000"/>
                </a:solidFill>
              </a:rPr>
              <a:t>Аккредитационный</a:t>
            </a:r>
            <a:r>
              <a:rPr lang="ru-RU" sz="4000" b="1" dirty="0">
                <a:solidFill>
                  <a:srgbClr val="C00000"/>
                </a:solidFill>
              </a:rPr>
              <a:t> мониторинг </a:t>
            </a:r>
            <a:r>
              <a:rPr lang="ru-RU" sz="3100" dirty="0">
                <a:solidFill>
                  <a:schemeClr val="tx1"/>
                </a:solidFill>
              </a:rPr>
              <a:t>является частью общего мониторинга системы образования, который проводится на основании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u="sng" dirty="0">
                <a:solidFill>
                  <a:schemeClr val="tx1"/>
                </a:solidFill>
                <a:hlinkClick r:id="rId4"/>
              </a:rPr>
              <a:t>Постановления Правительства №662</a:t>
            </a:r>
            <a:r>
              <a:rPr lang="ru-RU" dirty="0">
                <a:solidFill>
                  <a:schemeClr val="tx1"/>
                </a:solidFill>
              </a:rPr>
              <a:t>. В ходе </a:t>
            </a:r>
            <a:r>
              <a:rPr lang="ru-RU" dirty="0" err="1">
                <a:solidFill>
                  <a:schemeClr val="tx1"/>
                </a:solidFill>
              </a:rPr>
              <a:t>аккредитационного</a:t>
            </a:r>
            <a:r>
              <a:rPr lang="ru-RU" dirty="0">
                <a:solidFill>
                  <a:schemeClr val="tx1"/>
                </a:solidFill>
              </a:rPr>
              <a:t> мониторинга </a:t>
            </a:r>
            <a:r>
              <a:rPr lang="ru-RU" dirty="0" err="1">
                <a:solidFill>
                  <a:schemeClr val="tx1"/>
                </a:solidFill>
              </a:rPr>
              <a:t>вёдется</a:t>
            </a:r>
            <a:r>
              <a:rPr lang="ru-RU" dirty="0">
                <a:solidFill>
                  <a:schemeClr val="tx1"/>
                </a:solidFill>
              </a:rPr>
              <a:t> стандартизированное наблюдение за </a:t>
            </a:r>
            <a:r>
              <a:rPr lang="ru-RU" b="1" dirty="0">
                <a:solidFill>
                  <a:schemeClr val="tx1"/>
                </a:solidFill>
              </a:rPr>
              <a:t>соблюдением образовательными организациями </a:t>
            </a:r>
            <a:r>
              <a:rPr lang="ru-RU" b="1" dirty="0" err="1">
                <a:solidFill>
                  <a:schemeClr val="tx1"/>
                </a:solidFill>
              </a:rPr>
              <a:t>аккредитационных</a:t>
            </a:r>
            <a:r>
              <a:rPr lang="ru-RU" b="1" dirty="0">
                <a:solidFill>
                  <a:schemeClr val="tx1"/>
                </a:solidFill>
              </a:rPr>
              <a:t> показателей. </a:t>
            </a:r>
            <a:r>
              <a:rPr lang="ru-RU" dirty="0">
                <a:solidFill>
                  <a:schemeClr val="tx1"/>
                </a:solidFill>
              </a:rPr>
              <a:t>Если выявляются факты их несоблюдения, образовательные организации получают от контролирующих органов рекомендации по повышению качества образования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err="1" smtClean="0">
                <a:solidFill>
                  <a:srgbClr val="C00000"/>
                </a:solidFill>
              </a:rPr>
              <a:t>Аккредитационные</a:t>
            </a:r>
            <a:r>
              <a:rPr lang="ru-RU" b="1" dirty="0" smtClean="0">
                <a:solidFill>
                  <a:srgbClr val="C00000"/>
                </a:solidFill>
              </a:rPr>
              <a:t> показатели </a:t>
            </a:r>
            <a:r>
              <a:rPr lang="ru-RU" dirty="0" smtClean="0">
                <a:solidFill>
                  <a:schemeClr val="tx1"/>
                </a:solidFill>
              </a:rPr>
              <a:t>- обязательные </a:t>
            </a:r>
            <a:r>
              <a:rPr lang="ru-RU" dirty="0">
                <a:solidFill>
                  <a:schemeClr val="tx1"/>
                </a:solidFill>
              </a:rPr>
              <a:t>требования, которые позволяли бы </a:t>
            </a:r>
            <a:r>
              <a:rPr lang="ru-RU" dirty="0" err="1">
                <a:solidFill>
                  <a:schemeClr val="tx1"/>
                </a:solidFill>
              </a:rPr>
              <a:t>аккредитационному</a:t>
            </a:r>
            <a:r>
              <a:rPr lang="ru-RU" dirty="0">
                <a:solidFill>
                  <a:schemeClr val="tx1"/>
                </a:solidFill>
              </a:rPr>
              <a:t> органу в режиме мониторинга гарантировать высокий уровень качества образования.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       </a:t>
            </a:r>
            <a:r>
              <a:rPr lang="ru-RU" b="1" dirty="0" err="1">
                <a:solidFill>
                  <a:srgbClr val="C00000"/>
                </a:solidFill>
              </a:rPr>
              <a:t>Аккредитационный</a:t>
            </a:r>
            <a:r>
              <a:rPr lang="ru-RU" b="1" dirty="0">
                <a:solidFill>
                  <a:srgbClr val="C00000"/>
                </a:solidFill>
              </a:rPr>
              <a:t> мониторинг </a:t>
            </a:r>
            <a:r>
              <a:rPr lang="ru-RU" dirty="0">
                <a:solidFill>
                  <a:schemeClr val="tx1"/>
                </a:solidFill>
              </a:rPr>
              <a:t>является удаленным наблюдением за образовательной организацией, проводится один раз в три года с целью анализа качества образования и направления соответствующих рекомендаций.</a:t>
            </a:r>
          </a:p>
        </p:txBody>
      </p:sp>
    </p:spTree>
    <p:extLst>
      <p:ext uri="{BB962C8B-B14F-4D97-AF65-F5344CB8AC3E}">
        <p14:creationId xmlns:p14="http://schemas.microsoft.com/office/powerpoint/2010/main" val="42158471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17094" r="29679" b="17779"/>
          <a:stretch/>
        </p:blipFill>
        <p:spPr bwMode="auto">
          <a:xfrm>
            <a:off x="264280" y="950913"/>
            <a:ext cx="3875126" cy="559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9" t="15043" r="31635" b="7094"/>
          <a:stretch/>
        </p:blipFill>
        <p:spPr bwMode="auto">
          <a:xfrm>
            <a:off x="4283968" y="950913"/>
            <a:ext cx="4528265" cy="55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054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150" y="954223"/>
            <a:ext cx="6625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СПО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-  3 ППССЗ:</a:t>
            </a:r>
          </a:p>
          <a:p>
            <a:r>
              <a:rPr lang="ru-RU" dirty="0"/>
              <a:t>31.02.03 – Лабораторная </a:t>
            </a:r>
            <a:r>
              <a:rPr lang="ru-RU" dirty="0" smtClean="0"/>
              <a:t>диагностика</a:t>
            </a:r>
          </a:p>
          <a:p>
            <a:r>
              <a:rPr lang="ru-RU" dirty="0"/>
              <a:t>33.02.01 – </a:t>
            </a:r>
            <a:r>
              <a:rPr lang="ru-RU" dirty="0" smtClean="0"/>
              <a:t>Фармация</a:t>
            </a:r>
          </a:p>
          <a:p>
            <a:r>
              <a:rPr lang="ru-RU" dirty="0"/>
              <a:t>34.02.01 – Сестринское дело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426380"/>
            <a:ext cx="60604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- 5 ОПОП:</a:t>
            </a:r>
          </a:p>
          <a:p>
            <a:r>
              <a:rPr lang="ru-RU" dirty="0"/>
              <a:t>30.05.03 – Медицинская </a:t>
            </a:r>
            <a:r>
              <a:rPr lang="ru-RU" dirty="0" smtClean="0"/>
              <a:t>кибернетика</a:t>
            </a:r>
          </a:p>
          <a:p>
            <a:r>
              <a:rPr lang="ru-RU" dirty="0"/>
              <a:t>31.05.01 – Лечебное </a:t>
            </a:r>
            <a:r>
              <a:rPr lang="ru-RU" dirty="0" smtClean="0"/>
              <a:t>дело</a:t>
            </a:r>
          </a:p>
          <a:p>
            <a:r>
              <a:rPr lang="ru-RU" dirty="0"/>
              <a:t>31.05.02 – </a:t>
            </a:r>
            <a:r>
              <a:rPr lang="ru-RU" dirty="0" smtClean="0"/>
              <a:t>Педиатрия</a:t>
            </a:r>
          </a:p>
          <a:p>
            <a:r>
              <a:rPr lang="ru-RU" dirty="0"/>
              <a:t>31.05.03 – </a:t>
            </a:r>
            <a:r>
              <a:rPr lang="ru-RU" dirty="0" smtClean="0"/>
              <a:t>Стоматология</a:t>
            </a:r>
          </a:p>
          <a:p>
            <a:r>
              <a:rPr lang="ru-RU" dirty="0"/>
              <a:t>37.05.01 – Клиническая психология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688" y="4455140"/>
            <a:ext cx="67777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Ординатура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- 5 ОПОП:</a:t>
            </a:r>
          </a:p>
          <a:p>
            <a:r>
              <a:rPr lang="ru-RU" dirty="0" smtClean="0"/>
              <a:t>31.08.01 </a:t>
            </a:r>
            <a:r>
              <a:rPr lang="ru-RU" dirty="0"/>
              <a:t>– </a:t>
            </a:r>
            <a:r>
              <a:rPr lang="ru-RU" dirty="0" smtClean="0"/>
              <a:t>Акушерство и гинекология</a:t>
            </a:r>
          </a:p>
          <a:p>
            <a:r>
              <a:rPr lang="ru-RU" dirty="0" smtClean="0"/>
              <a:t>31.08.20 </a:t>
            </a:r>
            <a:r>
              <a:rPr lang="ru-RU" dirty="0"/>
              <a:t>– </a:t>
            </a:r>
            <a:r>
              <a:rPr lang="ru-RU" dirty="0" smtClean="0"/>
              <a:t>Психиатрия</a:t>
            </a:r>
          </a:p>
          <a:p>
            <a:r>
              <a:rPr lang="ru-RU" dirty="0" smtClean="0"/>
              <a:t>31.08.22 </a:t>
            </a:r>
            <a:r>
              <a:rPr lang="ru-RU" dirty="0"/>
              <a:t>– </a:t>
            </a:r>
            <a:r>
              <a:rPr lang="ru-RU" dirty="0" smtClean="0"/>
              <a:t>Психотерапия</a:t>
            </a:r>
          </a:p>
          <a:p>
            <a:r>
              <a:rPr lang="ru-RU" dirty="0" smtClean="0"/>
              <a:t>31.08.66 </a:t>
            </a:r>
            <a:r>
              <a:rPr lang="ru-RU" dirty="0"/>
              <a:t>– </a:t>
            </a:r>
            <a:r>
              <a:rPr lang="ru-RU" dirty="0" smtClean="0"/>
              <a:t>Травматология и ортопедия</a:t>
            </a:r>
          </a:p>
          <a:p>
            <a:r>
              <a:rPr lang="ru-RU" dirty="0" smtClean="0"/>
              <a:t>31.08.67 </a:t>
            </a:r>
            <a:r>
              <a:rPr lang="ru-RU" dirty="0"/>
              <a:t>– </a:t>
            </a:r>
            <a:r>
              <a:rPr lang="ru-RU" dirty="0" smtClean="0"/>
              <a:t>Хирургия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950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t="14872" r="1981" b="14444"/>
          <a:stretch/>
        </p:blipFill>
        <p:spPr bwMode="auto">
          <a:xfrm>
            <a:off x="240789" y="1700808"/>
            <a:ext cx="8691913" cy="49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1247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система государственной аккредитации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950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r="43510" b="10940"/>
          <a:stretch/>
        </p:blipFill>
        <p:spPr bwMode="auto">
          <a:xfrm>
            <a:off x="1144215" y="1154361"/>
            <a:ext cx="745947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403102" y="1405554"/>
            <a:ext cx="864096" cy="36004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7614" y="2464973"/>
            <a:ext cx="864096" cy="36004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15715" y="5895957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АП1 - наличие </a:t>
            </a:r>
            <a:r>
              <a:rPr lang="ru-RU" dirty="0" err="1" smtClean="0"/>
              <a:t>элект</a:t>
            </a:r>
            <a:r>
              <a:rPr lang="ru-RU" dirty="0" smtClean="0"/>
              <a:t>. образовательной среды</a:t>
            </a:r>
          </a:p>
          <a:p>
            <a:r>
              <a:rPr lang="ru-RU" dirty="0" smtClean="0"/>
              <a:t>АП7 - наличие внутренней системы оценки качества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7044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r="44183" b="22906"/>
          <a:stretch/>
        </p:blipFill>
        <p:spPr bwMode="auto">
          <a:xfrm>
            <a:off x="888206" y="1042066"/>
            <a:ext cx="7811589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212602" y="2869643"/>
            <a:ext cx="864096" cy="36004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12602" y="3100642"/>
            <a:ext cx="864096" cy="36004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1763" y="4027375"/>
            <a:ext cx="28803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/>
              <a:t>АП 5 - </a:t>
            </a:r>
            <a:r>
              <a:rPr lang="ru-RU" sz="1000" b="1" dirty="0"/>
              <a:t>Доля научно-педагогических работников, имеющих ученую степень и (или) ученое звание (в том числе богословские ученые степени и звания), и (или) лиц, приравненных к ним, в общем числе работников, реализующих образовательную программу высшего образования</a:t>
            </a:r>
            <a:endParaRPr lang="ru-RU" sz="1000" b="1" dirty="0" smtClean="0"/>
          </a:p>
          <a:p>
            <a:pPr algn="just"/>
            <a:r>
              <a:rPr lang="ru-RU" sz="1000" b="1" dirty="0" smtClean="0"/>
              <a:t>АП 6 - </a:t>
            </a:r>
            <a:r>
              <a:rPr lang="ru-RU" sz="1000" b="1" dirty="0"/>
              <a:t>Доля работников 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лиц, реализующих образовательную программу высшего образования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2456864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" r="44519" b="4188"/>
          <a:stretch/>
        </p:blipFill>
        <p:spPr bwMode="auto">
          <a:xfrm>
            <a:off x="1187624" y="1124744"/>
            <a:ext cx="7416824" cy="548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475656" y="2204864"/>
            <a:ext cx="864096" cy="36004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2492896"/>
            <a:ext cx="864096" cy="36004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4490" y="3453080"/>
            <a:ext cx="28803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/>
              <a:t>АП 5 - </a:t>
            </a:r>
            <a:r>
              <a:rPr lang="ru-RU" sz="1000" b="1" dirty="0"/>
              <a:t>Доля научно-педагогических работников, имеющих ученую степень и (или) ученое звание (в том числе богословские ученые степени и звания), и (или) лиц, приравненных к ним, в общем числе работников, реализующих образовательную программу высшего образования</a:t>
            </a:r>
            <a:endParaRPr lang="ru-RU" sz="1000" b="1" dirty="0" smtClean="0"/>
          </a:p>
          <a:p>
            <a:pPr algn="just"/>
            <a:r>
              <a:rPr lang="ru-RU" sz="1000" b="1" dirty="0" smtClean="0"/>
              <a:t>АП 6 - </a:t>
            </a:r>
            <a:r>
              <a:rPr lang="ru-RU" sz="1000" b="1" dirty="0"/>
              <a:t>Доля работников 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лиц, реализующих образовательную программу высшего образования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085642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327</Words>
  <Application>Microsoft Office PowerPoint</Application>
  <PresentationFormat>Экран (4:3)</PresentationFormat>
  <Paragraphs>42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В. Соколовская</dc:creator>
  <cp:lastModifiedBy>Елена А. Бабушкина</cp:lastModifiedBy>
  <cp:revision>21</cp:revision>
  <dcterms:created xsi:type="dcterms:W3CDTF">2023-09-25T09:25:17Z</dcterms:created>
  <dcterms:modified xsi:type="dcterms:W3CDTF">2023-09-28T06:51:46Z</dcterms:modified>
</cp:coreProperties>
</file>