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9" r:id="rId4"/>
    <p:sldId id="261" r:id="rId5"/>
    <p:sldId id="260" r:id="rId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14" y="8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D1550D3-9ADD-4383-8F47-25A462961CC8}" type="datetimeFigureOut">
              <a:rPr lang="ru-RU" smtClean="0"/>
              <a:t>23.05.2018</a:t>
            </a:fld>
            <a:endParaRPr lang="ru-RU"/>
          </a:p>
        </p:txBody>
      </p:sp>
      <p:sp>
        <p:nvSpPr>
          <p:cNvPr id="5" name="Footer Placeholder 4"/>
          <p:cNvSpPr>
            <a:spLocks noGrp="1"/>
          </p:cNvSpPr>
          <p:nvPr>
            <p:ph type="ftr" sz="quarter" idx="11"/>
          </p:nvPr>
        </p:nvSpPr>
        <p:spPr>
          <a:xfrm>
            <a:off x="1371600" y="4323845"/>
            <a:ext cx="6400800" cy="365125"/>
          </a:xfrm>
        </p:spPr>
        <p:txBody>
          <a:bodyPr/>
          <a:lstStyle/>
          <a:p>
            <a:endParaRPr lang="ru-RU"/>
          </a:p>
        </p:txBody>
      </p:sp>
      <p:sp>
        <p:nvSpPr>
          <p:cNvPr id="6" name="Slide Number Placeholder 5"/>
          <p:cNvSpPr>
            <a:spLocks noGrp="1"/>
          </p:cNvSpPr>
          <p:nvPr>
            <p:ph type="sldNum" sz="quarter" idx="12"/>
          </p:nvPr>
        </p:nvSpPr>
        <p:spPr>
          <a:xfrm>
            <a:off x="8077200" y="1430866"/>
            <a:ext cx="2743200" cy="365125"/>
          </a:xfrm>
        </p:spPr>
        <p:txBody>
          <a:bodyPr/>
          <a:lstStyle/>
          <a:p>
            <a:fld id="{F59FA4BE-B728-4EE0-9B5F-6765C04D725D}" type="slidenum">
              <a:rPr lang="ru-RU" smtClean="0"/>
              <a:t>‹#›</a:t>
            </a:fld>
            <a:endParaRPr lang="ru-RU"/>
          </a:p>
        </p:txBody>
      </p:sp>
    </p:spTree>
    <p:extLst>
      <p:ext uri="{BB962C8B-B14F-4D97-AF65-F5344CB8AC3E}">
        <p14:creationId xmlns:p14="http://schemas.microsoft.com/office/powerpoint/2010/main" val="134097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D1550D3-9ADD-4383-8F47-25A462961CC8}" type="datetimeFigureOut">
              <a:rPr lang="ru-RU" smtClean="0"/>
              <a:t>23.05.2018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59FA4BE-B728-4EE0-9B5F-6765C04D725D}" type="slidenum">
              <a:rPr lang="ru-RU" smtClean="0"/>
              <a:t>‹#›</a:t>
            </a:fld>
            <a:endParaRPr lang="ru-RU"/>
          </a:p>
        </p:txBody>
      </p:sp>
    </p:spTree>
    <p:extLst>
      <p:ext uri="{BB962C8B-B14F-4D97-AF65-F5344CB8AC3E}">
        <p14:creationId xmlns:p14="http://schemas.microsoft.com/office/powerpoint/2010/main" val="267515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D1550D3-9ADD-4383-8F47-25A462961CC8}" type="datetimeFigureOut">
              <a:rPr lang="ru-RU" smtClean="0"/>
              <a:t>23.05.2018</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F59FA4BE-B728-4EE0-9B5F-6765C04D725D}" type="slidenum">
              <a:rPr lang="ru-RU" smtClean="0"/>
              <a:t>‹#›</a:t>
            </a:fld>
            <a:endParaRPr lang="ru-RU"/>
          </a:p>
        </p:txBody>
      </p:sp>
    </p:spTree>
    <p:extLst>
      <p:ext uri="{BB962C8B-B14F-4D97-AF65-F5344CB8AC3E}">
        <p14:creationId xmlns:p14="http://schemas.microsoft.com/office/powerpoint/2010/main" val="4059476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D1550D3-9ADD-4383-8F47-25A462961CC8}" type="datetimeFigureOut">
              <a:rPr lang="ru-RU" smtClean="0"/>
              <a:t>23.05.2018</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F59FA4BE-B728-4EE0-9B5F-6765C04D725D}" type="slidenum">
              <a:rPr lang="ru-RU" smtClean="0"/>
              <a:t>‹#›</a:t>
            </a:fld>
            <a:endParaRPr lang="ru-R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30594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D1550D3-9ADD-4383-8F47-25A462961CC8}" type="datetimeFigureOut">
              <a:rPr lang="ru-RU" smtClean="0"/>
              <a:t>23.05.2018</a:t>
            </a:fld>
            <a:endParaRPr lang="ru-RU"/>
          </a:p>
        </p:txBody>
      </p:sp>
      <p:sp>
        <p:nvSpPr>
          <p:cNvPr id="6" name="Footer Placeholder 5"/>
          <p:cNvSpPr>
            <a:spLocks noGrp="1"/>
          </p:cNvSpPr>
          <p:nvPr>
            <p:ph type="ftr" sz="quarter" idx="11"/>
          </p:nvPr>
        </p:nvSpPr>
        <p:spPr>
          <a:xfrm>
            <a:off x="685800" y="378883"/>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F59FA4BE-B728-4EE0-9B5F-6765C04D725D}" type="slidenum">
              <a:rPr lang="ru-RU" smtClean="0"/>
              <a:t>‹#›</a:t>
            </a:fld>
            <a:endParaRPr lang="ru-RU"/>
          </a:p>
        </p:txBody>
      </p:sp>
    </p:spTree>
    <p:extLst>
      <p:ext uri="{BB962C8B-B14F-4D97-AF65-F5344CB8AC3E}">
        <p14:creationId xmlns:p14="http://schemas.microsoft.com/office/powerpoint/2010/main" val="174141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FD1550D3-9ADD-4383-8F47-25A462961CC8}" type="datetimeFigureOut">
              <a:rPr lang="ru-RU" smtClean="0"/>
              <a:t>23.05.2018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59FA4BE-B728-4EE0-9B5F-6765C04D725D}" type="slidenum">
              <a:rPr lang="ru-RU" smtClean="0"/>
              <a:t>‹#›</a:t>
            </a:fld>
            <a:endParaRPr lang="ru-RU"/>
          </a:p>
        </p:txBody>
      </p:sp>
    </p:spTree>
    <p:extLst>
      <p:ext uri="{BB962C8B-B14F-4D97-AF65-F5344CB8AC3E}">
        <p14:creationId xmlns:p14="http://schemas.microsoft.com/office/powerpoint/2010/main" val="4017632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FD1550D3-9ADD-4383-8F47-25A462961CC8}" type="datetimeFigureOut">
              <a:rPr lang="ru-RU" smtClean="0"/>
              <a:t>23.05.2018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59FA4BE-B728-4EE0-9B5F-6765C04D725D}" type="slidenum">
              <a:rPr lang="ru-RU" smtClean="0"/>
              <a:t>‹#›</a:t>
            </a:fld>
            <a:endParaRPr lang="ru-RU"/>
          </a:p>
        </p:txBody>
      </p:sp>
    </p:spTree>
    <p:extLst>
      <p:ext uri="{BB962C8B-B14F-4D97-AF65-F5344CB8AC3E}">
        <p14:creationId xmlns:p14="http://schemas.microsoft.com/office/powerpoint/2010/main" val="2112376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D1550D3-9ADD-4383-8F47-25A462961CC8}" type="datetimeFigureOut">
              <a:rPr lang="ru-RU" smtClean="0"/>
              <a:t>23.05.2018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9FA4BE-B728-4EE0-9B5F-6765C04D725D}" type="slidenum">
              <a:rPr lang="ru-RU" smtClean="0"/>
              <a:t>‹#›</a:t>
            </a:fld>
            <a:endParaRPr lang="ru-RU"/>
          </a:p>
        </p:txBody>
      </p:sp>
    </p:spTree>
    <p:extLst>
      <p:ext uri="{BB962C8B-B14F-4D97-AF65-F5344CB8AC3E}">
        <p14:creationId xmlns:p14="http://schemas.microsoft.com/office/powerpoint/2010/main" val="1969433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D1550D3-9ADD-4383-8F47-25A462961CC8}" type="datetimeFigureOut">
              <a:rPr lang="ru-RU" smtClean="0"/>
              <a:t>23.05.2018</a:t>
            </a:fld>
            <a:endParaRPr lang="ru-RU"/>
          </a:p>
        </p:txBody>
      </p:sp>
      <p:sp>
        <p:nvSpPr>
          <p:cNvPr id="5" name="Footer Placeholder 4"/>
          <p:cNvSpPr>
            <a:spLocks noGrp="1"/>
          </p:cNvSpPr>
          <p:nvPr>
            <p:ph type="ftr" sz="quarter" idx="11"/>
          </p:nvPr>
        </p:nvSpPr>
        <p:spPr>
          <a:xfrm>
            <a:off x="685800" y="381000"/>
            <a:ext cx="6991492" cy="36512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F59FA4BE-B728-4EE0-9B5F-6765C04D725D}" type="slidenum">
              <a:rPr lang="ru-RU" smtClean="0"/>
              <a:t>‹#›</a:t>
            </a:fld>
            <a:endParaRPr lang="ru-RU"/>
          </a:p>
        </p:txBody>
      </p:sp>
    </p:spTree>
    <p:extLst>
      <p:ext uri="{BB962C8B-B14F-4D97-AF65-F5344CB8AC3E}">
        <p14:creationId xmlns:p14="http://schemas.microsoft.com/office/powerpoint/2010/main" val="175786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D1550D3-9ADD-4383-8F47-25A462961CC8}" type="datetimeFigureOut">
              <a:rPr lang="ru-RU" smtClean="0"/>
              <a:t>23.05.2018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9FA4BE-B728-4EE0-9B5F-6765C04D725D}" type="slidenum">
              <a:rPr lang="ru-RU" smtClean="0"/>
              <a:t>‹#›</a:t>
            </a:fld>
            <a:endParaRPr lang="ru-RU"/>
          </a:p>
        </p:txBody>
      </p:sp>
    </p:spTree>
    <p:extLst>
      <p:ext uri="{BB962C8B-B14F-4D97-AF65-F5344CB8AC3E}">
        <p14:creationId xmlns:p14="http://schemas.microsoft.com/office/powerpoint/2010/main" val="2906692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D1550D3-9ADD-4383-8F47-25A462961CC8}" type="datetimeFigureOut">
              <a:rPr lang="ru-RU" smtClean="0"/>
              <a:t>23.05.2018</a:t>
            </a:fld>
            <a:endParaRPr lang="ru-RU"/>
          </a:p>
        </p:txBody>
      </p:sp>
      <p:sp>
        <p:nvSpPr>
          <p:cNvPr id="5" name="Footer Placeholder 4"/>
          <p:cNvSpPr>
            <a:spLocks noGrp="1"/>
          </p:cNvSpPr>
          <p:nvPr>
            <p:ph type="ftr" sz="quarter" idx="11"/>
          </p:nvPr>
        </p:nvSpPr>
        <p:spPr>
          <a:xfrm>
            <a:off x="685800" y="381001"/>
            <a:ext cx="6991492" cy="36406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F59FA4BE-B728-4EE0-9B5F-6765C04D725D}" type="slidenum">
              <a:rPr lang="ru-RU" smtClean="0"/>
              <a:t>‹#›</a:t>
            </a:fld>
            <a:endParaRPr lang="ru-RU"/>
          </a:p>
        </p:txBody>
      </p:sp>
    </p:spTree>
    <p:extLst>
      <p:ext uri="{BB962C8B-B14F-4D97-AF65-F5344CB8AC3E}">
        <p14:creationId xmlns:p14="http://schemas.microsoft.com/office/powerpoint/2010/main" val="182919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D1550D3-9ADD-4383-8F47-25A462961CC8}" type="datetimeFigureOut">
              <a:rPr lang="ru-RU" smtClean="0"/>
              <a:t>23.05.2018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59FA4BE-B728-4EE0-9B5F-6765C04D725D}" type="slidenum">
              <a:rPr lang="ru-RU" smtClean="0"/>
              <a:t>‹#›</a:t>
            </a:fld>
            <a:endParaRPr lang="ru-RU"/>
          </a:p>
        </p:txBody>
      </p:sp>
    </p:spTree>
    <p:extLst>
      <p:ext uri="{BB962C8B-B14F-4D97-AF65-F5344CB8AC3E}">
        <p14:creationId xmlns:p14="http://schemas.microsoft.com/office/powerpoint/2010/main" val="81702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D1550D3-9ADD-4383-8F47-25A462961CC8}" type="datetimeFigureOut">
              <a:rPr lang="ru-RU" smtClean="0"/>
              <a:t>23.05.2018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59FA4BE-B728-4EE0-9B5F-6765C04D725D}" type="slidenum">
              <a:rPr lang="ru-RU" smtClean="0"/>
              <a:t>‹#›</a:t>
            </a:fld>
            <a:endParaRPr lang="ru-RU"/>
          </a:p>
        </p:txBody>
      </p:sp>
    </p:spTree>
    <p:extLst>
      <p:ext uri="{BB962C8B-B14F-4D97-AF65-F5344CB8AC3E}">
        <p14:creationId xmlns:p14="http://schemas.microsoft.com/office/powerpoint/2010/main" val="43399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D1550D3-9ADD-4383-8F47-25A462961CC8}" type="datetimeFigureOut">
              <a:rPr lang="ru-RU" smtClean="0"/>
              <a:t>23.05.2018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59FA4BE-B728-4EE0-9B5F-6765C04D725D}" type="slidenum">
              <a:rPr lang="ru-RU" smtClean="0"/>
              <a:t>‹#›</a:t>
            </a:fld>
            <a:endParaRPr lang="ru-RU"/>
          </a:p>
        </p:txBody>
      </p:sp>
    </p:spTree>
    <p:extLst>
      <p:ext uri="{BB962C8B-B14F-4D97-AF65-F5344CB8AC3E}">
        <p14:creationId xmlns:p14="http://schemas.microsoft.com/office/powerpoint/2010/main" val="2170861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550D3-9ADD-4383-8F47-25A462961CC8}" type="datetimeFigureOut">
              <a:rPr lang="ru-RU" smtClean="0"/>
              <a:t>23.05.2018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59FA4BE-B728-4EE0-9B5F-6765C04D725D}" type="slidenum">
              <a:rPr lang="ru-RU" smtClean="0"/>
              <a:t>‹#›</a:t>
            </a:fld>
            <a:endParaRPr lang="ru-RU"/>
          </a:p>
        </p:txBody>
      </p:sp>
    </p:spTree>
    <p:extLst>
      <p:ext uri="{BB962C8B-B14F-4D97-AF65-F5344CB8AC3E}">
        <p14:creationId xmlns:p14="http://schemas.microsoft.com/office/powerpoint/2010/main" val="199358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D1550D3-9ADD-4383-8F47-25A462961CC8}" type="datetimeFigureOut">
              <a:rPr lang="ru-RU" smtClean="0"/>
              <a:t>23.05.2018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59FA4BE-B728-4EE0-9B5F-6765C04D725D}" type="slidenum">
              <a:rPr lang="ru-RU" smtClean="0"/>
              <a:t>‹#›</a:t>
            </a:fld>
            <a:endParaRPr lang="ru-RU"/>
          </a:p>
        </p:txBody>
      </p:sp>
    </p:spTree>
    <p:extLst>
      <p:ext uri="{BB962C8B-B14F-4D97-AF65-F5344CB8AC3E}">
        <p14:creationId xmlns:p14="http://schemas.microsoft.com/office/powerpoint/2010/main" val="14840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D1550D3-9ADD-4383-8F47-25A462961CC8}" type="datetimeFigureOut">
              <a:rPr lang="ru-RU" smtClean="0"/>
              <a:t>23.05.2018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59FA4BE-B728-4EE0-9B5F-6765C04D725D}" type="slidenum">
              <a:rPr lang="ru-RU" smtClean="0"/>
              <a:t>‹#›</a:t>
            </a:fld>
            <a:endParaRPr lang="ru-RU"/>
          </a:p>
        </p:txBody>
      </p:sp>
    </p:spTree>
    <p:extLst>
      <p:ext uri="{BB962C8B-B14F-4D97-AF65-F5344CB8AC3E}">
        <p14:creationId xmlns:p14="http://schemas.microsoft.com/office/powerpoint/2010/main" val="2102331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D1550D3-9ADD-4383-8F47-25A462961CC8}" type="datetimeFigureOut">
              <a:rPr lang="ru-RU" smtClean="0"/>
              <a:t>23.05.2018</a:t>
            </a:fld>
            <a:endParaRPr lang="ru-R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59FA4BE-B728-4EE0-9B5F-6765C04D725D}" type="slidenum">
              <a:rPr lang="ru-RU" smtClean="0"/>
              <a:t>‹#›</a:t>
            </a:fld>
            <a:endParaRPr lang="ru-RU"/>
          </a:p>
        </p:txBody>
      </p:sp>
    </p:spTree>
    <p:extLst>
      <p:ext uri="{BB962C8B-B14F-4D97-AF65-F5344CB8AC3E}">
        <p14:creationId xmlns:p14="http://schemas.microsoft.com/office/powerpoint/2010/main" val="288973946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75100" y="596905"/>
            <a:ext cx="9448800" cy="1825096"/>
          </a:xfrm>
        </p:spPr>
        <p:txBody>
          <a:bodyPr/>
          <a:lstStyle/>
          <a:p>
            <a:r>
              <a:rPr lang="en-US" dirty="0"/>
              <a:t>Health care system </a:t>
            </a:r>
            <a:r>
              <a:rPr lang="ru-RU" dirty="0" smtClean="0"/>
              <a:t/>
            </a:r>
            <a:br>
              <a:rPr lang="ru-RU" dirty="0" smtClean="0"/>
            </a:br>
            <a:r>
              <a:rPr lang="ru-RU" dirty="0" smtClean="0"/>
              <a:t>         </a:t>
            </a:r>
            <a:r>
              <a:rPr lang="en-US" dirty="0" smtClean="0"/>
              <a:t>in</a:t>
            </a:r>
            <a:r>
              <a:rPr lang="ru-RU" dirty="0" smtClean="0"/>
              <a:t> </a:t>
            </a:r>
            <a:r>
              <a:rPr lang="en-US" dirty="0" smtClean="0"/>
              <a:t>Norway</a:t>
            </a:r>
            <a:endParaRPr lang="ru-RU" dirty="0"/>
          </a:p>
        </p:txBody>
      </p:sp>
      <p:pic>
        <p:nvPicPr>
          <p:cNvPr id="4" name="Рисунок 3"/>
          <p:cNvPicPr>
            <a:picLocks noChangeAspect="1"/>
          </p:cNvPicPr>
          <p:nvPr/>
        </p:nvPicPr>
        <p:blipFill>
          <a:blip r:embed="rId2"/>
          <a:stretch>
            <a:fillRect/>
          </a:stretch>
        </p:blipFill>
        <p:spPr>
          <a:xfrm>
            <a:off x="1117600" y="2550384"/>
            <a:ext cx="4178917" cy="2301016"/>
          </a:xfrm>
          <a:prstGeom prst="rect">
            <a:avLst/>
          </a:prstGeom>
        </p:spPr>
      </p:pic>
    </p:spTree>
    <p:extLst>
      <p:ext uri="{BB962C8B-B14F-4D97-AF65-F5344CB8AC3E}">
        <p14:creationId xmlns:p14="http://schemas.microsoft.com/office/powerpoint/2010/main" val="617290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56512" y="685800"/>
            <a:ext cx="7600588" cy="5943600"/>
          </a:xfrm>
        </p:spPr>
        <p:txBody>
          <a:bodyPr>
            <a:normAutofit fontScale="85000" lnSpcReduction="20000"/>
          </a:bodyPr>
          <a:lstStyle/>
          <a:p>
            <a:r>
              <a:rPr lang="en-US" dirty="0"/>
              <a:t>The distinctive features of Norwegian health care are financing mainly through taxes, which are the highest in the world</a:t>
            </a:r>
            <a:r>
              <a:rPr lang="en-US" dirty="0" smtClean="0"/>
              <a:t>.</a:t>
            </a:r>
            <a:endParaRPr lang="ru-RU" dirty="0" smtClean="0"/>
          </a:p>
          <a:p>
            <a:r>
              <a:rPr lang="en-US" dirty="0"/>
              <a:t>Every Norwegian citizen has the right to social benefits for </a:t>
            </a:r>
            <a:r>
              <a:rPr lang="en-US" dirty="0" smtClean="0"/>
              <a:t>illness.</a:t>
            </a:r>
            <a:r>
              <a:rPr lang="ru-RU" dirty="0" smtClean="0"/>
              <a:t> </a:t>
            </a:r>
          </a:p>
          <a:p>
            <a:endParaRPr lang="ru-RU" dirty="0" smtClean="0"/>
          </a:p>
          <a:p>
            <a:pPr marL="0" indent="0">
              <a:buNone/>
            </a:pPr>
            <a:r>
              <a:rPr lang="ru-RU" dirty="0"/>
              <a:t> </a:t>
            </a:r>
            <a:r>
              <a:rPr lang="ru-RU" dirty="0" smtClean="0"/>
              <a:t>  </a:t>
            </a:r>
            <a:r>
              <a:rPr lang="en-US" dirty="0" smtClean="0"/>
              <a:t>The </a:t>
            </a:r>
            <a:r>
              <a:rPr lang="en-US" dirty="0"/>
              <a:t>national insurance system provides citizens with the following rights</a:t>
            </a:r>
            <a:r>
              <a:rPr lang="en-US" dirty="0" smtClean="0"/>
              <a:t>:</a:t>
            </a:r>
            <a:endParaRPr lang="ru-RU" dirty="0" smtClean="0"/>
          </a:p>
          <a:p>
            <a:pPr marL="0" indent="0">
              <a:buNone/>
            </a:pPr>
            <a:r>
              <a:rPr lang="ru-RU" dirty="0" smtClean="0"/>
              <a:t>*) </a:t>
            </a:r>
            <a:r>
              <a:rPr lang="en-US" dirty="0" smtClean="0"/>
              <a:t>The </a:t>
            </a:r>
            <a:r>
              <a:rPr lang="en-US" dirty="0"/>
              <a:t>national insurance system provides citizens with the following rights: partial or full payment of doctor's consultation;</a:t>
            </a:r>
          </a:p>
          <a:p>
            <a:pPr marL="0" indent="0">
              <a:buNone/>
            </a:pPr>
            <a:r>
              <a:rPr lang="ru-RU" dirty="0" smtClean="0"/>
              <a:t>*) </a:t>
            </a:r>
            <a:r>
              <a:rPr lang="en-US" dirty="0" smtClean="0"/>
              <a:t>free </a:t>
            </a:r>
            <a:r>
              <a:rPr lang="en-US" dirty="0"/>
              <a:t>hospital care;</a:t>
            </a:r>
          </a:p>
          <a:p>
            <a:pPr marL="0" indent="0">
              <a:buNone/>
            </a:pPr>
            <a:r>
              <a:rPr lang="ru-RU" dirty="0" smtClean="0"/>
              <a:t>*) </a:t>
            </a:r>
            <a:r>
              <a:rPr lang="en-US" dirty="0" smtClean="0"/>
              <a:t>free </a:t>
            </a:r>
            <a:r>
              <a:rPr lang="en-US" dirty="0"/>
              <a:t>medical care for pregnant women, women in childbirth and parturient women;</a:t>
            </a:r>
          </a:p>
          <a:p>
            <a:pPr marL="0" indent="0">
              <a:buNone/>
            </a:pPr>
            <a:r>
              <a:rPr lang="ru-RU" dirty="0" smtClean="0"/>
              <a:t>*) </a:t>
            </a:r>
            <a:r>
              <a:rPr lang="en-US" dirty="0" smtClean="0"/>
              <a:t>full </a:t>
            </a:r>
            <a:r>
              <a:rPr lang="en-US" dirty="0"/>
              <a:t>payment of medicines for patients with chronic pathology;</a:t>
            </a:r>
          </a:p>
          <a:p>
            <a:pPr marL="0" indent="0">
              <a:buNone/>
            </a:pPr>
            <a:r>
              <a:rPr lang="ru-RU" dirty="0" smtClean="0"/>
              <a:t>*) </a:t>
            </a:r>
            <a:r>
              <a:rPr lang="en-US" dirty="0" smtClean="0"/>
              <a:t>100</a:t>
            </a:r>
            <a:r>
              <a:rPr lang="en-US" dirty="0"/>
              <a:t>% payment of sick leave;</a:t>
            </a:r>
          </a:p>
          <a:p>
            <a:pPr marL="0" indent="0">
              <a:buNone/>
            </a:pPr>
            <a:r>
              <a:rPr lang="ru-RU" dirty="0" smtClean="0"/>
              <a:t>*) </a:t>
            </a:r>
            <a:r>
              <a:rPr lang="en-US" dirty="0" smtClean="0"/>
              <a:t>100</a:t>
            </a:r>
            <a:r>
              <a:rPr lang="en-US" dirty="0"/>
              <a:t>% payment of maternity leave within 42 weeks;</a:t>
            </a:r>
          </a:p>
          <a:p>
            <a:pPr marL="0" indent="0">
              <a:buNone/>
            </a:pPr>
            <a:r>
              <a:rPr lang="ru-RU" dirty="0" smtClean="0"/>
              <a:t>*) </a:t>
            </a:r>
            <a:r>
              <a:rPr lang="en-US" dirty="0" smtClean="0"/>
              <a:t>disability </a:t>
            </a:r>
            <a:r>
              <a:rPr lang="en-US" dirty="0"/>
              <a:t>pension;</a:t>
            </a:r>
          </a:p>
          <a:p>
            <a:pPr marL="0" indent="0">
              <a:buNone/>
            </a:pPr>
            <a:r>
              <a:rPr lang="ru-RU" dirty="0" smtClean="0"/>
              <a:t>*) </a:t>
            </a:r>
            <a:r>
              <a:rPr lang="en-US" dirty="0" smtClean="0"/>
              <a:t>free </a:t>
            </a:r>
            <a:r>
              <a:rPr lang="en-US" dirty="0"/>
              <a:t>treatment for children under 7 years;</a:t>
            </a:r>
          </a:p>
          <a:p>
            <a:pPr marL="0" indent="0">
              <a:buNone/>
            </a:pPr>
            <a:r>
              <a:rPr lang="ru-RU" dirty="0" smtClean="0"/>
              <a:t>*) </a:t>
            </a:r>
            <a:r>
              <a:rPr lang="en-US" dirty="0" smtClean="0"/>
              <a:t>free </a:t>
            </a:r>
            <a:r>
              <a:rPr lang="en-US" dirty="0"/>
              <a:t>treatment of industrial injuries.</a:t>
            </a:r>
            <a:endParaRPr lang="ru-RU" dirty="0"/>
          </a:p>
        </p:txBody>
      </p:sp>
      <p:pic>
        <p:nvPicPr>
          <p:cNvPr id="4" name="Рисунок 3"/>
          <p:cNvPicPr>
            <a:picLocks noChangeAspect="1"/>
          </p:cNvPicPr>
          <p:nvPr/>
        </p:nvPicPr>
        <p:blipFill>
          <a:blip r:embed="rId2"/>
          <a:stretch>
            <a:fillRect/>
          </a:stretch>
        </p:blipFill>
        <p:spPr>
          <a:xfrm>
            <a:off x="472894" y="1598613"/>
            <a:ext cx="3086973" cy="2058987"/>
          </a:xfrm>
          <a:prstGeom prst="rect">
            <a:avLst/>
          </a:prstGeom>
        </p:spPr>
      </p:pic>
      <p:pic>
        <p:nvPicPr>
          <p:cNvPr id="5" name="Рисунок 4"/>
          <p:cNvPicPr>
            <a:picLocks noChangeAspect="1"/>
          </p:cNvPicPr>
          <p:nvPr/>
        </p:nvPicPr>
        <p:blipFill>
          <a:blip r:embed="rId3"/>
          <a:stretch>
            <a:fillRect/>
          </a:stretch>
        </p:blipFill>
        <p:spPr>
          <a:xfrm>
            <a:off x="1026729" y="3987800"/>
            <a:ext cx="3275577" cy="2184400"/>
          </a:xfrm>
          <a:prstGeom prst="rect">
            <a:avLst/>
          </a:prstGeom>
        </p:spPr>
      </p:pic>
    </p:spTree>
    <p:extLst>
      <p:ext uri="{BB962C8B-B14F-4D97-AF65-F5344CB8AC3E}">
        <p14:creationId xmlns:p14="http://schemas.microsoft.com/office/powerpoint/2010/main" val="1183787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4000" y="1511300"/>
            <a:ext cx="8039100" cy="5435600"/>
          </a:xfrm>
        </p:spPr>
        <p:txBody>
          <a:bodyPr/>
          <a:lstStyle/>
          <a:p>
            <a:r>
              <a:rPr lang="en-US" dirty="0" smtClean="0"/>
              <a:t>The </a:t>
            </a:r>
            <a:r>
              <a:rPr lang="en-US" dirty="0"/>
              <a:t>government undertakes to pay the bulk of the </a:t>
            </a:r>
            <a:r>
              <a:rPr lang="en-US" dirty="0" smtClean="0"/>
              <a:t>cost</a:t>
            </a:r>
            <a:r>
              <a:rPr lang="ru-RU" dirty="0" smtClean="0"/>
              <a:t> </a:t>
            </a:r>
            <a:r>
              <a:rPr lang="en-US" dirty="0" smtClean="0"/>
              <a:t>medical </a:t>
            </a:r>
            <a:r>
              <a:rPr lang="en-US" dirty="0"/>
              <a:t>services - at the level of 95 percent. In </a:t>
            </a:r>
            <a:r>
              <a:rPr lang="en-US" dirty="0" smtClean="0"/>
              <a:t>case</a:t>
            </a:r>
            <a:r>
              <a:rPr lang="ru-RU" dirty="0" smtClean="0"/>
              <a:t> </a:t>
            </a:r>
            <a:r>
              <a:rPr lang="en-US" dirty="0" smtClean="0"/>
              <a:t>pregnancy </a:t>
            </a:r>
            <a:r>
              <a:rPr lang="en-US" dirty="0"/>
              <a:t>and childbirth will be provided free of charge</a:t>
            </a:r>
            <a:r>
              <a:rPr lang="en-US" dirty="0" smtClean="0"/>
              <a:t>.</a:t>
            </a:r>
            <a:endParaRPr lang="ru-RU" dirty="0" smtClean="0"/>
          </a:p>
          <a:p>
            <a:r>
              <a:rPr lang="ru-RU" u="sng" dirty="0" smtClean="0"/>
              <a:t>  </a:t>
            </a:r>
            <a:r>
              <a:rPr lang="en-US" u="sng" dirty="0" smtClean="0"/>
              <a:t>Drug </a:t>
            </a:r>
            <a:r>
              <a:rPr lang="en-US" u="sng" dirty="0"/>
              <a:t>supply in </a:t>
            </a:r>
            <a:r>
              <a:rPr lang="en-US" u="sng" dirty="0" smtClean="0"/>
              <a:t>Norway</a:t>
            </a:r>
            <a:endParaRPr lang="ru-RU" u="sng" dirty="0" smtClean="0"/>
          </a:p>
          <a:p>
            <a:r>
              <a:rPr lang="ru-RU" dirty="0" smtClean="0"/>
              <a:t>*) </a:t>
            </a:r>
            <a:r>
              <a:rPr lang="en-US" dirty="0" smtClean="0"/>
              <a:t>Children </a:t>
            </a:r>
            <a:r>
              <a:rPr lang="en-US" dirty="0"/>
              <a:t>under 18 receive all medical care</a:t>
            </a:r>
            <a:r>
              <a:rPr lang="en-US" dirty="0" smtClean="0"/>
              <a:t>,</a:t>
            </a:r>
            <a:r>
              <a:rPr lang="ru-RU" dirty="0" smtClean="0"/>
              <a:t> </a:t>
            </a:r>
            <a:r>
              <a:rPr lang="en-US" dirty="0" smtClean="0"/>
              <a:t>including </a:t>
            </a:r>
            <a:r>
              <a:rPr lang="en-US" dirty="0"/>
              <a:t>dental care, absolutely free.</a:t>
            </a:r>
          </a:p>
          <a:p>
            <a:pPr marL="0" indent="0">
              <a:buNone/>
            </a:pPr>
            <a:r>
              <a:rPr lang="ru-RU" dirty="0" smtClean="0"/>
              <a:t>   </a:t>
            </a:r>
            <a:r>
              <a:rPr lang="en-US" dirty="0" smtClean="0"/>
              <a:t>*</a:t>
            </a:r>
            <a:r>
              <a:rPr lang="ru-RU" dirty="0" smtClean="0"/>
              <a:t>)</a:t>
            </a:r>
            <a:r>
              <a:rPr lang="en-US" dirty="0" smtClean="0"/>
              <a:t> </a:t>
            </a:r>
            <a:r>
              <a:rPr lang="en-US" dirty="0"/>
              <a:t>Of adults, only those who earn more than a certain threshold amount are paid. A significant part of </a:t>
            </a:r>
            <a:r>
              <a:rPr lang="en-US" dirty="0" smtClean="0"/>
              <a:t>citizens</a:t>
            </a:r>
            <a:r>
              <a:rPr lang="ru-RU" dirty="0" smtClean="0"/>
              <a:t> </a:t>
            </a:r>
            <a:r>
              <a:rPr lang="en-US" dirty="0" smtClean="0"/>
              <a:t>generally </a:t>
            </a:r>
            <a:r>
              <a:rPr lang="en-US" dirty="0"/>
              <a:t>exempt from payment for medical services, including chronic patients. </a:t>
            </a:r>
            <a:endParaRPr lang="ru-RU" dirty="0"/>
          </a:p>
        </p:txBody>
      </p:sp>
      <p:pic>
        <p:nvPicPr>
          <p:cNvPr id="4" name="Рисунок 3"/>
          <p:cNvPicPr>
            <a:picLocks noChangeAspect="1"/>
          </p:cNvPicPr>
          <p:nvPr/>
        </p:nvPicPr>
        <p:blipFill>
          <a:blip r:embed="rId2"/>
          <a:stretch>
            <a:fillRect/>
          </a:stretch>
        </p:blipFill>
        <p:spPr>
          <a:xfrm>
            <a:off x="8159750" y="4509933"/>
            <a:ext cx="3422650" cy="1932141"/>
          </a:xfrm>
          <a:prstGeom prst="rect">
            <a:avLst/>
          </a:prstGeom>
        </p:spPr>
      </p:pic>
      <p:pic>
        <p:nvPicPr>
          <p:cNvPr id="5" name="Рисунок 4"/>
          <p:cNvPicPr>
            <a:picLocks noChangeAspect="1"/>
          </p:cNvPicPr>
          <p:nvPr/>
        </p:nvPicPr>
        <p:blipFill>
          <a:blip r:embed="rId3"/>
          <a:stretch>
            <a:fillRect/>
          </a:stretch>
        </p:blipFill>
        <p:spPr>
          <a:xfrm>
            <a:off x="8494183" y="1231899"/>
            <a:ext cx="3329517" cy="1816101"/>
          </a:xfrm>
          <a:prstGeom prst="rect">
            <a:avLst/>
          </a:prstGeom>
        </p:spPr>
      </p:pic>
    </p:spTree>
    <p:extLst>
      <p:ext uri="{BB962C8B-B14F-4D97-AF65-F5344CB8AC3E}">
        <p14:creationId xmlns:p14="http://schemas.microsoft.com/office/powerpoint/2010/main" val="1635837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7800" y="1572260"/>
            <a:ext cx="10820400" cy="4024125"/>
          </a:xfrm>
        </p:spPr>
        <p:txBody>
          <a:bodyPr/>
          <a:lstStyle/>
          <a:p>
            <a:r>
              <a:rPr lang="en-US" dirty="0"/>
              <a:t>The leading role in primary health care is played by General practitioners, mostly grouped into groups of 2-6 persons with assistants, the number of which depends on the funds allocated by the municipality. As a rule, General practitioners specialize in General or family medicine. Most General practitioners are municipal employees or private practitioners working under a contract with the municipalities.</a:t>
            </a:r>
            <a:endParaRPr lang="ru-RU" dirty="0"/>
          </a:p>
        </p:txBody>
      </p:sp>
      <p:pic>
        <p:nvPicPr>
          <p:cNvPr id="4" name="Рисунок 3"/>
          <p:cNvPicPr>
            <a:picLocks noChangeAspect="1"/>
          </p:cNvPicPr>
          <p:nvPr/>
        </p:nvPicPr>
        <p:blipFill>
          <a:blip r:embed="rId2"/>
          <a:stretch>
            <a:fillRect/>
          </a:stretch>
        </p:blipFill>
        <p:spPr>
          <a:xfrm>
            <a:off x="8408987" y="3461136"/>
            <a:ext cx="3516313" cy="2342763"/>
          </a:xfrm>
          <a:prstGeom prst="rect">
            <a:avLst/>
          </a:prstGeom>
        </p:spPr>
      </p:pic>
      <p:pic>
        <p:nvPicPr>
          <p:cNvPr id="5" name="Рисунок 4"/>
          <p:cNvPicPr>
            <a:picLocks noChangeAspect="1"/>
          </p:cNvPicPr>
          <p:nvPr/>
        </p:nvPicPr>
        <p:blipFill>
          <a:blip r:embed="rId3"/>
          <a:stretch>
            <a:fillRect/>
          </a:stretch>
        </p:blipFill>
        <p:spPr>
          <a:xfrm>
            <a:off x="361950" y="4508500"/>
            <a:ext cx="3034758" cy="1933574"/>
          </a:xfrm>
          <a:prstGeom prst="rect">
            <a:avLst/>
          </a:prstGeom>
        </p:spPr>
      </p:pic>
      <p:pic>
        <p:nvPicPr>
          <p:cNvPr id="6" name="Рисунок 5"/>
          <p:cNvPicPr>
            <a:picLocks noChangeAspect="1"/>
          </p:cNvPicPr>
          <p:nvPr/>
        </p:nvPicPr>
        <p:blipFill>
          <a:blip r:embed="rId4"/>
          <a:stretch>
            <a:fillRect/>
          </a:stretch>
        </p:blipFill>
        <p:spPr>
          <a:xfrm>
            <a:off x="4439433" y="4068010"/>
            <a:ext cx="2926828" cy="1951219"/>
          </a:xfrm>
          <a:prstGeom prst="rect">
            <a:avLst/>
          </a:prstGeom>
        </p:spPr>
      </p:pic>
    </p:spTree>
    <p:extLst>
      <p:ext uri="{BB962C8B-B14F-4D97-AF65-F5344CB8AC3E}">
        <p14:creationId xmlns:p14="http://schemas.microsoft.com/office/powerpoint/2010/main" val="2630676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9700" y="1216660"/>
            <a:ext cx="7150100" cy="5250814"/>
          </a:xfrm>
        </p:spPr>
        <p:txBody>
          <a:bodyPr>
            <a:normAutofit lnSpcReduction="10000"/>
          </a:bodyPr>
          <a:lstStyle/>
          <a:p>
            <a:pPr marL="0" indent="0" algn="ctr">
              <a:buNone/>
            </a:pPr>
            <a:r>
              <a:rPr lang="en-US" u="sng" dirty="0"/>
              <a:t>Challenges and </a:t>
            </a:r>
            <a:r>
              <a:rPr lang="en-US" u="sng" dirty="0" smtClean="0"/>
              <a:t>prospects</a:t>
            </a:r>
            <a:endParaRPr lang="ru-RU" u="sng" dirty="0" smtClean="0"/>
          </a:p>
          <a:p>
            <a:endParaRPr lang="ru-RU" u="sng" dirty="0"/>
          </a:p>
          <a:p>
            <a:pPr marL="0" indent="0">
              <a:buNone/>
            </a:pPr>
            <a:r>
              <a:rPr lang="en-US" dirty="0"/>
              <a:t>To the negative point of the health care system of Norway can be attributed to the too great spaciousness of hospitals, which is not conducive to the best conditions of stay in them of patients</a:t>
            </a:r>
            <a:r>
              <a:rPr lang="en-US" dirty="0" smtClean="0"/>
              <a:t>.</a:t>
            </a:r>
            <a:endParaRPr lang="ru-RU" dirty="0" smtClean="0"/>
          </a:p>
          <a:p>
            <a:pPr marL="0" indent="0">
              <a:buNone/>
            </a:pPr>
            <a:r>
              <a:rPr lang="en-US" dirty="0"/>
              <a:t>In General, health care in Norway has achieved great success since the beginning of its reform, but in the future it will have to solve new problems</a:t>
            </a:r>
            <a:r>
              <a:rPr lang="en-US" dirty="0" smtClean="0"/>
              <a:t>.</a:t>
            </a:r>
            <a:endParaRPr lang="ru-RU" dirty="0" smtClean="0"/>
          </a:p>
          <a:p>
            <a:pPr marL="0" indent="0">
              <a:buNone/>
            </a:pPr>
            <a:r>
              <a:rPr lang="en-US" dirty="0"/>
              <a:t>For example, the regulation of public health </a:t>
            </a:r>
            <a:r>
              <a:rPr lang="en-US" dirty="0" smtClean="0"/>
              <a:t>care</a:t>
            </a:r>
            <a:r>
              <a:rPr lang="ru-RU" dirty="0" smtClean="0"/>
              <a:t>.</a:t>
            </a:r>
          </a:p>
          <a:p>
            <a:pPr marL="0" indent="0">
              <a:buNone/>
            </a:pPr>
            <a:r>
              <a:rPr lang="en-US" dirty="0"/>
              <a:t>In addition, in the future, it is planned to introduce new methods of management and new forms of ownership of hospitals, to provide medical personnel to all areas of the country, to clearly separate the functions of the Central authorities and the financing of hospitals.</a:t>
            </a:r>
            <a:endParaRPr lang="ru-RU" dirty="0"/>
          </a:p>
        </p:txBody>
      </p:sp>
      <p:pic>
        <p:nvPicPr>
          <p:cNvPr id="4" name="Рисунок 3"/>
          <p:cNvPicPr>
            <a:picLocks noChangeAspect="1"/>
          </p:cNvPicPr>
          <p:nvPr/>
        </p:nvPicPr>
        <p:blipFill>
          <a:blip r:embed="rId2"/>
          <a:stretch>
            <a:fillRect/>
          </a:stretch>
        </p:blipFill>
        <p:spPr>
          <a:xfrm>
            <a:off x="7562850" y="648037"/>
            <a:ext cx="4311650" cy="2098337"/>
          </a:xfrm>
          <a:prstGeom prst="rect">
            <a:avLst/>
          </a:prstGeom>
        </p:spPr>
      </p:pic>
      <p:pic>
        <p:nvPicPr>
          <p:cNvPr id="5" name="Рисунок 4"/>
          <p:cNvPicPr>
            <a:picLocks noChangeAspect="1"/>
          </p:cNvPicPr>
          <p:nvPr/>
        </p:nvPicPr>
        <p:blipFill>
          <a:blip r:embed="rId3"/>
          <a:stretch>
            <a:fillRect/>
          </a:stretch>
        </p:blipFill>
        <p:spPr>
          <a:xfrm>
            <a:off x="7562850" y="3521074"/>
            <a:ext cx="4419600" cy="2946400"/>
          </a:xfrm>
          <a:prstGeom prst="rect">
            <a:avLst/>
          </a:prstGeom>
        </p:spPr>
      </p:pic>
    </p:spTree>
    <p:extLst>
      <p:ext uri="{BB962C8B-B14F-4D97-AF65-F5344CB8AC3E}">
        <p14:creationId xmlns:p14="http://schemas.microsoft.com/office/powerpoint/2010/main" val="1427072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След самолета">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TM04033937[[fn=След самолета]]</Template>
  <TotalTime>51</TotalTime>
  <Words>423</Words>
  <Application>Microsoft Office PowerPoint</Application>
  <PresentationFormat>Широкоэкранный</PresentationFormat>
  <Paragraphs>25</Paragraphs>
  <Slides>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5</vt:i4>
      </vt:variant>
    </vt:vector>
  </HeadingPairs>
  <TitlesOfParts>
    <vt:vector size="8" baseType="lpstr">
      <vt:lpstr>Arial</vt:lpstr>
      <vt:lpstr>Century Gothic</vt:lpstr>
      <vt:lpstr>След самолета</vt:lpstr>
      <vt:lpstr>Health care system           in Norway</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system           in Norway</dc:title>
  <dc:creator>Пользователь Windows</dc:creator>
  <cp:lastModifiedBy>Пользователь Windows</cp:lastModifiedBy>
  <cp:revision>5</cp:revision>
  <dcterms:created xsi:type="dcterms:W3CDTF">2018-05-23T12:19:24Z</dcterms:created>
  <dcterms:modified xsi:type="dcterms:W3CDTF">2018-05-23T13:10:42Z</dcterms:modified>
</cp:coreProperties>
</file>