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sldIdLst>
    <p:sldId id="256" r:id="rId2"/>
    <p:sldId id="299" r:id="rId3"/>
    <p:sldId id="289" r:id="rId4"/>
    <p:sldId id="298" r:id="rId5"/>
    <p:sldId id="291" r:id="rId6"/>
    <p:sldId id="295" r:id="rId7"/>
    <p:sldId id="292" r:id="rId8"/>
    <p:sldId id="293" r:id="rId9"/>
    <p:sldId id="268" r:id="rId10"/>
    <p:sldId id="294" r:id="rId11"/>
    <p:sldId id="297" r:id="rId12"/>
    <p:sldId id="266" r:id="rId13"/>
    <p:sldId id="272" r:id="rId14"/>
    <p:sldId id="277" r:id="rId15"/>
    <p:sldId id="278" r:id="rId16"/>
    <p:sldId id="300" r:id="rId17"/>
    <p:sldId id="274" r:id="rId18"/>
    <p:sldId id="290" r:id="rId19"/>
    <p:sldId id="257" r:id="rId20"/>
    <p:sldId id="258" r:id="rId21"/>
    <p:sldId id="279" r:id="rId22"/>
    <p:sldId id="264" r:id="rId23"/>
    <p:sldId id="265" r:id="rId24"/>
    <p:sldId id="296" r:id="rId25"/>
    <p:sldId id="275" r:id="rId26"/>
    <p:sldId id="276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301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C0312-E134-41B9-BB17-8231F107D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16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8BEC0-CE2D-405F-9F59-E38C42181E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13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8BEC0-CE2D-405F-9F59-E38C42181E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926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8BEC0-CE2D-405F-9F59-E38C42181E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49277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8BEC0-CE2D-405F-9F59-E38C42181E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479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8BEC0-CE2D-405F-9F59-E38C42181E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510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8BEC0-CE2D-405F-9F59-E38C42181E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142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1E8-C93E-4001-8093-7CA00F3278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1522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8FE79-6AC1-41E4-8B87-0699ED296E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224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69C3E-FFAF-4B36-8DEB-47D87E561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067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E75D-7940-4FFF-9DF9-4BE379CF3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203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642DF-130C-41BF-8581-3A746B9AF2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4379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A7428-5828-4E59-8EFB-57A138FE4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1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AC86F-F89E-4418-A39C-EFB846F4C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416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1859C-CDE4-406E-AE88-BAF05B0B3F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606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03C14-919B-4DCC-94E1-69CA2E73AF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307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DFAF1-B054-4B7D-BCB7-D60B553FF9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970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0CE9-72B8-4CE6-AC69-8CA33C3553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895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01BC-32B6-412E-AC4D-5313554BA9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24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0BA06-535C-4FFC-B13D-020E518E4D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140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68EF9-88B4-4BCC-A260-F706162397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418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208BEC0-CE2D-405F-9F59-E38C42181E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86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  <p:sldLayoutId id="2147483956" r:id="rId18"/>
    <p:sldLayoutId id="2147483957" r:id="rId19"/>
    <p:sldLayoutId id="2147483958" r:id="rId20"/>
    <p:sldLayoutId id="2147483959" r:id="rId2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53276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200" dirty="0" smtClean="0"/>
              <a:t>Красноярский государственный медицинский университет имени профессора В.Ф. </a:t>
            </a:r>
            <a:r>
              <a:rPr lang="ru-RU" sz="2200" dirty="0" err="1" smtClean="0"/>
              <a:t>Войно-Ясенецкого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Кафедра общей хирургии им. профессора </a:t>
            </a:r>
            <a:r>
              <a:rPr lang="ru-RU" sz="2200" dirty="0" err="1" smtClean="0"/>
              <a:t>Гульмана</a:t>
            </a:r>
            <a:r>
              <a:rPr lang="ru-RU" sz="2200" dirty="0" smtClean="0"/>
              <a:t> М.И.</a:t>
            </a:r>
            <a:r>
              <a:rPr lang="ru-RU" sz="4800" dirty="0" smtClean="0">
                <a:latin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</a:rPr>
              <a:t>ЗАБОЛЕВАНИЯ МОЛОЧНОЙ ЖЕЛЕЗЫ</a:t>
            </a:r>
            <a:br>
              <a:rPr lang="ru-RU" sz="4800" dirty="0" smtClean="0">
                <a:latin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</a:rPr>
            </a:br>
            <a:endParaRPr lang="ru-RU" sz="2800" b="1" dirty="0" smtClean="0">
              <a:latin typeface="Times New Roman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87450" y="836613"/>
            <a:ext cx="698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24075" y="4797425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500" b="1" kern="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Ординатор 1-го года Герасимова Анна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4800" b="1" kern="0" dirty="0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36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36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32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Интрадуктальная папиллома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ru-RU" sz="2800" smtClean="0"/>
              <a:t>Главная причина патологических выделений из соска.</a:t>
            </a:r>
          </a:p>
          <a:p>
            <a:pPr eaLnBrk="1" hangingPunct="1">
              <a:defRPr/>
            </a:pPr>
            <a:r>
              <a:rPr lang="ru-RU" sz="2800" smtClean="0"/>
              <a:t>Выделения спонтанные, серозно-геморрагические, односторонние и, как правило, из устья одного протока.</a:t>
            </a:r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r>
              <a:rPr lang="ru-RU" sz="2800" smtClean="0"/>
              <a:t>Маммография показана для исключения другой патологии.</a:t>
            </a:r>
          </a:p>
          <a:p>
            <a:pPr eaLnBrk="1" hangingPunct="1">
              <a:defRPr/>
            </a:pPr>
            <a:r>
              <a:rPr lang="ru-RU" sz="2800" smtClean="0"/>
              <a:t>Лечение: иссечение пораженного протока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>
          <a:xfrm>
            <a:off x="636912" y="3743"/>
            <a:ext cx="7773338" cy="159617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Гинекомастия</a:t>
            </a:r>
          </a:p>
        </p:txBody>
      </p:sp>
      <p:pic>
        <p:nvPicPr>
          <p:cNvPr id="13315" name="Picture 6" descr="11_11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31913" y="1412875"/>
            <a:ext cx="6383337" cy="478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Редукционная маммопластика при гипертрофии молочных желез</a:t>
            </a:r>
          </a:p>
        </p:txBody>
      </p:sp>
      <p:pic>
        <p:nvPicPr>
          <p:cNvPr id="14339" name="Picture 14" descr="700PHOTOGRAPH_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206500" y="1742281"/>
            <a:ext cx="2540000" cy="1905000"/>
          </a:xfrm>
        </p:spPr>
      </p:pic>
      <p:pic>
        <p:nvPicPr>
          <p:cNvPr id="14340" name="Picture 15" descr="701PHOTOGRAPH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64163" y="1412875"/>
            <a:ext cx="2592387" cy="2447925"/>
          </a:xfrm>
        </p:spPr>
      </p:pic>
      <p:pic>
        <p:nvPicPr>
          <p:cNvPr id="14342" name="Picture 17" descr="702PHOTOGRAPH_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tretch>
            <a:fillRect/>
          </a:stretch>
        </p:blipFill>
        <p:spPr>
          <a:xfrm>
            <a:off x="1206500" y="4052094"/>
            <a:ext cx="2540000" cy="1968500"/>
          </a:xfrm>
        </p:spPr>
      </p:pic>
      <p:pic>
        <p:nvPicPr>
          <p:cNvPr id="14341" name="Picture 16" descr="703PHOTOGRAPH_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tretch>
            <a:fillRect/>
          </a:stretch>
        </p:blipFill>
        <p:spPr>
          <a:xfrm>
            <a:off x="5397500" y="3950494"/>
            <a:ext cx="2540000" cy="2171700"/>
          </a:xfrm>
        </p:spPr>
      </p:pic>
      <p:pic>
        <p:nvPicPr>
          <p:cNvPr id="75794" name="Picture 18" descr="breA3014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32138" y="249237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 descr="ra53p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20775" y="0"/>
            <a:ext cx="8023225" cy="3500438"/>
          </a:xfrm>
          <a:noFill/>
        </p:spPr>
      </p:pic>
      <p:pic>
        <p:nvPicPr>
          <p:cNvPr id="15363" name="Picture 14" descr="ra73k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20775" y="3573463"/>
            <a:ext cx="8023225" cy="3284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387350"/>
            <a:ext cx="8229600" cy="14208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/>
              <a:t>Эпидемиология рака молочной железы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90500" y="836712"/>
            <a:ext cx="8785225" cy="61198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В</a:t>
            </a:r>
            <a:r>
              <a:rPr lang="de-DE" sz="1800" dirty="0" err="1" smtClean="0"/>
              <a:t>едущ</a:t>
            </a:r>
            <a:r>
              <a:rPr lang="ru-RU" sz="1800" dirty="0" err="1" smtClean="0"/>
              <a:t>яя</a:t>
            </a:r>
            <a:r>
              <a:rPr lang="de-DE" sz="1800" dirty="0" smtClean="0"/>
              <a:t> </a:t>
            </a:r>
            <a:r>
              <a:rPr lang="de-DE" sz="1800" dirty="0" err="1" smtClean="0"/>
              <a:t>опухоль</a:t>
            </a:r>
            <a:r>
              <a:rPr lang="de-DE" sz="1800" dirty="0" smtClean="0"/>
              <a:t> у </a:t>
            </a:r>
            <a:r>
              <a:rPr lang="de-DE" sz="1800" dirty="0" err="1" smtClean="0"/>
              <a:t>женщин</a:t>
            </a:r>
            <a:r>
              <a:rPr lang="de-DE" sz="1800" dirty="0" smtClean="0"/>
              <a:t> в </a:t>
            </a:r>
            <a:r>
              <a:rPr lang="de-DE" sz="1800" dirty="0" err="1" smtClean="0"/>
              <a:t>большинстве</a:t>
            </a:r>
            <a:r>
              <a:rPr lang="de-DE" sz="1800" dirty="0" smtClean="0"/>
              <a:t> </a:t>
            </a:r>
            <a:r>
              <a:rPr lang="de-DE" sz="1800" dirty="0" err="1" smtClean="0"/>
              <a:t>развитых</a:t>
            </a:r>
            <a:r>
              <a:rPr lang="de-DE" sz="1800" dirty="0" smtClean="0"/>
              <a:t> </a:t>
            </a:r>
            <a:r>
              <a:rPr lang="de-DE" sz="1800" dirty="0" err="1" smtClean="0"/>
              <a:t>стран</a:t>
            </a:r>
            <a:r>
              <a:rPr lang="ru-RU" sz="1800" dirty="0" smtClean="0"/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В </a:t>
            </a:r>
            <a:r>
              <a:rPr lang="de-DE" sz="1800" dirty="0" err="1" smtClean="0"/>
              <a:t>структуре</a:t>
            </a:r>
            <a:r>
              <a:rPr lang="de-DE" sz="1800" dirty="0" smtClean="0"/>
              <a:t> </a:t>
            </a:r>
            <a:r>
              <a:rPr lang="de-DE" sz="1800" dirty="0" err="1" smtClean="0"/>
              <a:t>заболеваемости</a:t>
            </a:r>
            <a:r>
              <a:rPr lang="de-DE" sz="1800" dirty="0" smtClean="0"/>
              <a:t> в </a:t>
            </a:r>
            <a:r>
              <a:rPr lang="de-DE" sz="1800" dirty="0" err="1" smtClean="0"/>
              <a:t>России</a:t>
            </a:r>
            <a:r>
              <a:rPr lang="de-DE" sz="1800" dirty="0" smtClean="0"/>
              <a:t> </a:t>
            </a:r>
            <a:r>
              <a:rPr lang="de-DE" sz="1800" dirty="0" err="1" smtClean="0"/>
              <a:t>занимает</a:t>
            </a:r>
            <a:r>
              <a:rPr lang="de-DE" sz="1800" dirty="0" smtClean="0"/>
              <a:t> 1-е </a:t>
            </a:r>
            <a:r>
              <a:rPr lang="de-DE" sz="1800" dirty="0" err="1" smtClean="0"/>
              <a:t>место</a:t>
            </a:r>
            <a:r>
              <a:rPr lang="ru-RU" sz="1800" dirty="0" smtClean="0"/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/>
              <a:t>16% </a:t>
            </a:r>
            <a:r>
              <a:rPr lang="de-DE" sz="1800" dirty="0" err="1" smtClean="0"/>
              <a:t>всех</a:t>
            </a:r>
            <a:r>
              <a:rPr lang="de-DE" sz="1800" dirty="0" smtClean="0"/>
              <a:t> </a:t>
            </a:r>
            <a:r>
              <a:rPr lang="de-DE" sz="1800" dirty="0" err="1" smtClean="0"/>
              <a:t>злокачественных</a:t>
            </a:r>
            <a:r>
              <a:rPr lang="de-DE" sz="1800" dirty="0" smtClean="0"/>
              <a:t> </a:t>
            </a:r>
            <a:r>
              <a:rPr lang="de-DE" sz="1800" dirty="0" err="1" smtClean="0"/>
              <a:t>опухолей</a:t>
            </a:r>
            <a:r>
              <a:rPr lang="de-DE" sz="1800" dirty="0" smtClean="0"/>
              <a:t> в </a:t>
            </a:r>
            <a:r>
              <a:rPr lang="de-DE" sz="1800" dirty="0" err="1" smtClean="0"/>
              <a:t>нашей</a:t>
            </a:r>
            <a:r>
              <a:rPr lang="de-DE" sz="1800" dirty="0" smtClean="0"/>
              <a:t> </a:t>
            </a:r>
            <a:r>
              <a:rPr lang="de-DE" sz="1800" dirty="0" err="1" smtClean="0"/>
              <a:t>стране</a:t>
            </a:r>
            <a:r>
              <a:rPr lang="de-DE" sz="1800" dirty="0" smtClean="0"/>
              <a:t> у </a:t>
            </a:r>
            <a:r>
              <a:rPr lang="de-DE" sz="1800" dirty="0" err="1" smtClean="0"/>
              <a:t>женщин</a:t>
            </a:r>
            <a:r>
              <a:rPr lang="ru-RU" sz="1800" dirty="0" smtClean="0"/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В Швеции его удельный вес значительно выше - 25-27%, в некоторых штатах США - до 30%, а в Осаке (Япония) - 8%;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Заболеваемость населения России злокачественными новообразованиями молочной железы за последние 15 лет увеличилась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Каждый год в мире регистрируется более 650000 новых случаев рака молочной железы. В странах СНГ - свыше 50000;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Частота рака молочной железы неуклонно растет. В 1980 г. заболеваемость раком груди составляла 22,6 на 100 тыс. населения, а в 1996 г. она была уже 34,8, т.е. выросла в 1,54 раза . </a:t>
            </a:r>
            <a:endParaRPr lang="de-DE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Рак молочной железы является одной из лидирующих причин смерти среди женщин в возрасте 40-55 лет </a:t>
            </a:r>
            <a:endParaRPr lang="de-DE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В США каждая восьмая женщина имеет риск заболевания раком молочной железы, и каждая 28 женщина имеет риск смерти от рака молочной железы </a:t>
            </a:r>
            <a:endParaRPr lang="de-DE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В США и Европе риск заболевания раком молочной железы в 6-10 раз выше чем в Азиатских странах </a:t>
            </a:r>
            <a:endParaRPr lang="de-DE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Использование маммографии позволяет выявлять рак молочной железы на ранних стадиях </a:t>
            </a:r>
            <a:endParaRPr lang="de-DE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В 40-х годах нашего века только 72%  женщин с раком молочных желез  проживали более 5 лет после установления диагноза. В настоящее время при выявлении на ранних стадиях около 97% женщин живет более 5 лет.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/>
              <a:t>Наиболее вероятные факторы риска при заболевании раком молочной железы (</a:t>
            </a:r>
            <a:r>
              <a:rPr lang="ru-RU" sz="2400" dirty="0" err="1" smtClean="0"/>
              <a:t>Пурде</a:t>
            </a:r>
            <a:r>
              <a:rPr lang="ru-RU" sz="2400" dirty="0" smtClean="0"/>
              <a:t> М.К., 1979).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096963"/>
            <a:ext cx="8785225" cy="57610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Наличие дисгормональной гиперплазии молочных желез.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Первичное бесплодие.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Первые роды в более зрелом возрасте (26 лет и старше).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Позднее начало менструаций (17 лет и старше).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Позднее наступление менопаузы.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Нерегулярность и позднее начало половой жизни (30 лет и старше), применение средств предохранения (химические, механические).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Пониженное либидо, фригидность.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Продолжительный период кормления детей грудью (лактация более 1-2 лет).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Рождение крупных детей (масса тела 4000 и более).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Повышенная масса тела женщин (70 кг и более).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Эстрогенная насыщенность организма пожилых женщин при длительности менопаузы 10 лет и более (III и IV реакция вагинального мазка).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Увеличение щитовидной железы.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Высокая заболеваемость злокачественными опухолями среди родственников по материнской линии.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Перенесенный послеродовый мастит, особенно леченный консервативно.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Травмы молочной железы.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Степень риска рака МЖ в зависимости от возраста</a:t>
            </a:r>
          </a:p>
        </p:txBody>
      </p:sp>
      <p:pic>
        <p:nvPicPr>
          <p:cNvPr id="18435" name="Picture 5" descr="breG309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tretch>
            <a:fillRect/>
          </a:stretch>
        </p:blipFill>
        <p:spPr>
          <a:xfrm>
            <a:off x="3287911" y="2366963"/>
            <a:ext cx="2568177" cy="34242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smtClean="0"/>
              <a:t>МЕЖДУНАРОДНАЯ КЛИНИЧЕСКАЯ КЛАССИФИКАЦИЯ РАКА МОЛОЧНОЙ ЖЕЛЕЗЫ (TNМ)</a:t>
            </a:r>
          </a:p>
        </p:txBody>
      </p:sp>
      <p:pic>
        <p:nvPicPr>
          <p:cNvPr id="19459" name="Picture 5" descr="breG302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tretch>
            <a:fillRect/>
          </a:stretch>
        </p:blipFill>
        <p:spPr>
          <a:xfrm>
            <a:off x="2540000" y="2555081"/>
            <a:ext cx="4064000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Гистологическая классификация рака молочной железы:</a:t>
            </a:r>
            <a:r>
              <a:rPr lang="ru-RU" sz="4000" smtClean="0"/>
              <a:t> 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288" y="1196975"/>
            <a:ext cx="8229600" cy="532765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400" smtClean="0"/>
              <a:t>Неинфильтрирующая карцинома: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внутрипротоковый рак;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дольковый рак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400" smtClean="0"/>
              <a:t>Инфильтрирующая карцинома: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внутрипротоковый рак;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дольковый рак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400" smtClean="0"/>
              <a:t>Особые гистологические варианты: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болезнь Педжета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карцинома, возникающая из клеточной внутрипротоковой фиброаденомы.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лобулярная карцинома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медуллярная карцинома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папиллярная карцинома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плоскоклеточная карцинома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решетчатая карцинома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ru-RU" sz="2000" smtClean="0"/>
              <a:t>слизистая карцинома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Изъязвление при спайке карциноматозной опухоли с грудной стенкой. Внутрикожные метастазы.</a:t>
            </a:r>
          </a:p>
        </p:txBody>
      </p:sp>
      <p:pic>
        <p:nvPicPr>
          <p:cNvPr id="21507" name="Picture 10" descr="907ADVANCED_BREAST_CANC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76825" y="1557338"/>
            <a:ext cx="3743325" cy="2646362"/>
          </a:xfrm>
        </p:spPr>
      </p:pic>
      <p:pic>
        <p:nvPicPr>
          <p:cNvPr id="21508" name="Picture 8" descr="169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9750" y="2205038"/>
            <a:ext cx="4216400" cy="3162300"/>
          </a:xfrm>
        </p:spPr>
      </p:pic>
      <p:pic>
        <p:nvPicPr>
          <p:cNvPr id="21509" name="Picture 12" descr="905INFLAMMATORY_BREAST_CANC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tretch>
            <a:fillRect/>
          </a:stretch>
        </p:blipFill>
        <p:spPr>
          <a:xfrm>
            <a:off x="5397500" y="4363244"/>
            <a:ext cx="2540000" cy="134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Схемы расположения млечных протоков и путей лимфооттока. Узел Зоргиуса.</a:t>
            </a:r>
          </a:p>
        </p:txBody>
      </p:sp>
      <p:pic>
        <p:nvPicPr>
          <p:cNvPr id="4099" name="Picture 6" descr="breA3001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0825" y="2195513"/>
            <a:ext cx="4249738" cy="3187700"/>
          </a:xfrm>
          <a:noFill/>
        </p:spPr>
      </p:pic>
      <p:pic>
        <p:nvPicPr>
          <p:cNvPr id="4100" name="Picture 7" descr="breA3024"/>
          <p:cNvPicPr>
            <a:picLocks noGrp="1" noChangeAspect="1" noChangeArrowheads="1" noCrop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16463" y="2195513"/>
            <a:ext cx="4248150" cy="3187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7" name="Rectangle 11"/>
          <p:cNvSpPr>
            <a:spLocks noGrp="1" noChangeArrowheads="1"/>
          </p:cNvSpPr>
          <p:nvPr>
            <p:ph type="title"/>
          </p:nvPr>
        </p:nvSpPr>
        <p:spPr>
          <a:xfrm>
            <a:off x="756769" y="116632"/>
            <a:ext cx="7773338" cy="159617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/>
              <a:t>Деформация молочной железы и рисунок лимонной корочки при раке молочной железы</a:t>
            </a:r>
          </a:p>
        </p:txBody>
      </p:sp>
      <p:pic>
        <p:nvPicPr>
          <p:cNvPr id="22531" name="Picture 20" descr="breG3039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23850" y="1557338"/>
            <a:ext cx="4319588" cy="4535487"/>
          </a:xfrm>
        </p:spPr>
      </p:pic>
      <p:pic>
        <p:nvPicPr>
          <p:cNvPr id="22532" name="Picture 15" descr="168b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003800" y="1557338"/>
            <a:ext cx="388302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Методы исследования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288" y="908050"/>
            <a:ext cx="8229600" cy="5689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Пункционная биопсия с цитологическим исследованием;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Цитологическое исследование отделяемого из соска;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Инцизионная биопсия (иссечение небольшого участка с гистологическим исследованием);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Маммография (точность 75-91%);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УЗИ (разрешающая способность от 50-60% до 80-93%);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Термография (изменение температуры на пораженым участком);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smtClean="0"/>
              <a:t>Радиоизотопная диагностика рака молочной железы осуществляется с использованием радиоактивного фосфора 32Р</a:t>
            </a:r>
            <a:r>
              <a:rPr lang="ru-RU" sz="2000" smtClean="0"/>
              <a:t> (только если опухоль не глубже 0,5 см под кожей);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Лимфография;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Метод радиоизотопной лимфосцинтиграфии основан на том, что метастатически измененные лимфатические узлы частично или полностью теряют способность накапливать изотопы, поэтому на сцинтиграммах выявляются дефекты накопления.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smtClean="0"/>
              <a:t>метод чрезгрудинной флебографии, используемой, для выявления поражения метастазами парастернальных лимфатических узлов.</a:t>
            </a:r>
            <a:r>
              <a:rPr lang="ru-RU" sz="20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Компьютерные методы исследования (КТ, МРТ).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Маммограмма при раке молочной железы</a:t>
            </a:r>
          </a:p>
        </p:txBody>
      </p:sp>
      <p:pic>
        <p:nvPicPr>
          <p:cNvPr id="24579" name="Picture 6" descr="167b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tretch>
            <a:fillRect/>
          </a:stretch>
        </p:blipFill>
        <p:spPr>
          <a:xfrm>
            <a:off x="1316236" y="2366963"/>
            <a:ext cx="2568177" cy="3424237"/>
          </a:xfrm>
        </p:spPr>
      </p:pic>
      <p:pic>
        <p:nvPicPr>
          <p:cNvPr id="24580" name="Picture 8" descr="94569456INFLAMMATORY_CARCINOMA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356100" y="1989138"/>
            <a:ext cx="3671888" cy="3744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Ультразвуковая картина рака молочной железы</a:t>
            </a:r>
          </a:p>
        </p:txBody>
      </p:sp>
      <p:pic>
        <p:nvPicPr>
          <p:cNvPr id="25603" name="Picture 6" descr="166b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tretch>
            <a:fillRect/>
          </a:stretch>
        </p:blipFill>
        <p:spPr>
          <a:xfrm>
            <a:off x="2343646" y="2366963"/>
            <a:ext cx="4456707" cy="3424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Компьютерная томограмма при раке молочной железы</a:t>
            </a:r>
          </a:p>
        </p:txBody>
      </p:sp>
      <p:pic>
        <p:nvPicPr>
          <p:cNvPr id="26627" name="Picture 6" descr="7964RAD0792-19[1]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tretch>
            <a:fillRect/>
          </a:stretch>
        </p:blipFill>
        <p:spPr>
          <a:xfrm>
            <a:off x="3373517" y="2366963"/>
            <a:ext cx="2396966" cy="3424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600" b="1" smtClean="0"/>
              <a:t>Дифференциальный диагноз между доброкачественной опухолью и раком молочной железы (Л.М.Ратнер)</a:t>
            </a:r>
            <a:br>
              <a:rPr lang="ru-RU" sz="1600" b="1" smtClean="0"/>
            </a:br>
            <a:endParaRPr lang="ru-RU" sz="1600" b="1" smtClean="0"/>
          </a:p>
        </p:txBody>
      </p:sp>
      <p:graphicFrame>
        <p:nvGraphicFramePr>
          <p:cNvPr id="94329" name="Group 121"/>
          <p:cNvGraphicFramePr>
            <a:graphicFrameLocks noGrp="1"/>
          </p:cNvGraphicFramePr>
          <p:nvPr>
            <p:ph sz="quarter" idx="13"/>
          </p:nvPr>
        </p:nvGraphicFramePr>
        <p:xfrm>
          <a:off x="0" y="549275"/>
          <a:ext cx="9144000" cy="6319838"/>
        </p:xfrm>
        <a:graphic>
          <a:graphicData uri="http://schemas.openxmlformats.org/drawingml/2006/table">
            <a:tbl>
              <a:tblPr/>
              <a:tblGrid>
                <a:gridCol w="2484438"/>
                <a:gridCol w="3671887"/>
                <a:gridCol w="2987675"/>
              </a:tblGrid>
              <a:tr h="463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Симптомы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Злокачественные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Добркачественные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Положение грудных желез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 больной стороне расположена выше уровне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Стояние на одном уровне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Кожа над опухолью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Спаяна с опухолью, втянута, имеет вид пупка или "лимонной корки"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Подвижна, нормального цвета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Время появления боли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Появляются поздно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Появляются рано (связь с менструациями)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8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Пальпаторные данные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Хрящевидной плотность узловатая, мелкой зернистости нет. Тесно спаяна с окружающими тканями и неподвижна. Границы нечеткие. Кожа над опухолью изменена.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Менее плотной консистенции.. Поверхность мелкобугристая или ровная, гладкая и округлая. Границы четкие. Опухоль подвижна. Иногда есть флюктуация.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Положение соска и ареолы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Деформация, умбиликация соска, сужение ареолы и деформация ее. Стояние соска выше горизонтальной линии, проведенной через здоровый сосок (симптом Форга).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Не изменяется.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Симптом Konig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 прикладывании ладони плашмя на опухоль последняя не исчезает.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 этом маневре опухоль исчезает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Влияние менструаций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Опухоль не изменяется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 некоторых заболеваниях во время месячных опухоль увеличивается, 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после уменьшается.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smtClean="0"/>
              <a:t>Дифференциальный диагноз между доброкачественной опухолью и раком молочной железы (Л.М.Ратнер)</a:t>
            </a:r>
            <a:br>
              <a:rPr lang="ru-RU" sz="1800" b="1" smtClean="0"/>
            </a:br>
            <a:r>
              <a:rPr lang="ru-RU" sz="1800" b="1" smtClean="0"/>
              <a:t>(продолжение)</a:t>
            </a:r>
          </a:p>
        </p:txBody>
      </p:sp>
      <p:graphicFrame>
        <p:nvGraphicFramePr>
          <p:cNvPr id="96311" name="Group 55"/>
          <p:cNvGraphicFramePr>
            <a:graphicFrameLocks noGrp="1"/>
          </p:cNvGraphicFramePr>
          <p:nvPr>
            <p:ph sz="quarter" idx="13"/>
          </p:nvPr>
        </p:nvGraphicFramePr>
        <p:xfrm>
          <a:off x="0" y="1052513"/>
          <a:ext cx="9144000" cy="5767387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647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Симптомы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Злокачественные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Доброкачественные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Лимфатические узлы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Часто увеличены, плотные. Нередко спаяны между собой. 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Конфигурация изменена.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Часто не прощупываются. Если увеличены, то форма не изменена, мягкие.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Расширение вен над опухолью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Выражено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Отсутствует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Симптом Прибрама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 потягивании за сосок опухоль следует за ним.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Отсутствует.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Характер роста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Быстрый, без перидов регрессирования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Медленный, иногда с периодами уменьшения опухоли.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Состояние жирового слоя над опухолью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Атрофирован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Нормален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8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Симптом Пайра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Грудь захватывается справа и слева от опухоли двумя пальцами. Опухоль передвигается из стороны в сторону. При этом кожа собирается не в виде продольной складки, а в виде мелкой поперечной складчатости.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Отрицательный.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96444" y="116632"/>
            <a:ext cx="7773338" cy="159617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Рак грудной железы у мужчин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3" y="1457325"/>
            <a:ext cx="8229600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Особой формой опухолей молочных желез является рак грудных желез у мужчин. Недостаточное знакомство врачей с ранними признаками болезни, малая осведомленность мужского населения приводит к тому, что, по данным ОНЦ АНН РФ, лечение 46% мужчин больных раком грудной железы начинают в первично неоперабельных стадиях заболевания.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Диагностика рака грудной железы у мужчин основывается как на клинических признаках, так и на результатах дополнительных исследований рентгенологического. цитологического исследования из соска, пунктата из опухоли, отпечатков с поверхности язвы, биопсии со срочным гистологическим исследованием.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В трудных случаях диагностики показаны ампутация грудной железы и срочное гистологическое исследование, после проведения которого решают вопрос об окончательном объеме операции. Не рекомендуется производить секторальные резекции грудных желез у мужчин или удалять только опухолевый узел с целью биопсии.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Операции при новообразованиях молочной железы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0825" y="1268413"/>
            <a:ext cx="8229600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Секторальная резекция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Радикальная мастэктомия по Холстеду-Майеру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Расширенная радикальная мастэктомия (с удалением парастернальных лимфатических узлов)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Модифицированная радикальная мастэктомия (операция Пейти-Дайсена)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b="1" smtClean="0"/>
              <a:t>Простая мастэктомия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b="1" smtClean="0"/>
              <a:t>Мастэктомия с лимфаденэктомией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b="1" smtClean="0"/>
              <a:t>Гемимастэктомия с лимфаденэктомией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smtClean="0"/>
              <a:t>Секторальная резекция</a:t>
            </a:r>
            <a:r>
              <a:rPr lang="ru-RU" smtClean="0"/>
              <a:t> </a:t>
            </a:r>
          </a:p>
        </p:txBody>
      </p:sp>
      <p:pic>
        <p:nvPicPr>
          <p:cNvPr id="31748" name="Picture 6" descr="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28637" y="2070100"/>
            <a:ext cx="3895725" cy="3590925"/>
          </a:xfrm>
          <a:solidFill>
            <a:schemeClr val="tx2"/>
          </a:solidFill>
        </p:spPr>
      </p:pic>
      <p:sp>
        <p:nvSpPr>
          <p:cNvPr id="1034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9138"/>
            <a:ext cx="4038600" cy="414178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400" smtClean="0"/>
              <a:t>В зависимости от результатов срочного гистологического исследования операцию либо на этом заканчивают, либо (при обнаружении рака) расширяют до объема радикальной мастэктомии.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Техника самообследования</a:t>
            </a:r>
          </a:p>
        </p:txBody>
      </p:sp>
      <p:pic>
        <p:nvPicPr>
          <p:cNvPr id="5123" name="Picture 14" descr="breA3002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31913" y="1268413"/>
            <a:ext cx="2447925" cy="2736850"/>
          </a:xfrm>
          <a:noFill/>
        </p:spPr>
      </p:pic>
      <p:pic>
        <p:nvPicPr>
          <p:cNvPr id="5126" name="Picture 29" descr="breG306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331913" y="4076700"/>
            <a:ext cx="2447925" cy="2781300"/>
          </a:xfrm>
        </p:spPr>
      </p:pic>
      <p:pic>
        <p:nvPicPr>
          <p:cNvPr id="5124" name="Picture 20" descr="breA3028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148263" y="1412875"/>
            <a:ext cx="3455987" cy="2590800"/>
          </a:xfrm>
          <a:noFill/>
        </p:spPr>
      </p:pic>
      <p:pic>
        <p:nvPicPr>
          <p:cNvPr id="5125" name="Picture 24" descr="breA3029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5" cstate="screen"/>
          <a:stretch>
            <a:fillRect/>
          </a:stretch>
        </p:blipFill>
        <p:spPr>
          <a:xfrm>
            <a:off x="5208059" y="3941763"/>
            <a:ext cx="2918882" cy="2189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Радикальная мастэктомия по Холстеду-Майеру</a:t>
            </a:r>
          </a:p>
        </p:txBody>
      </p:sp>
      <p:pic>
        <p:nvPicPr>
          <p:cNvPr id="32772" name="Picture 13" descr="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366837" y="1604169"/>
            <a:ext cx="2219325" cy="2181225"/>
          </a:xfrm>
          <a:solidFill>
            <a:schemeClr val="tx2"/>
          </a:solidFill>
        </p:spPr>
      </p:pic>
      <p:pic>
        <p:nvPicPr>
          <p:cNvPr id="32773" name="Picture 14" descr="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1461525" y="3941763"/>
            <a:ext cx="2029950" cy="2189162"/>
          </a:xfrm>
          <a:solidFill>
            <a:schemeClr val="tx2"/>
          </a:solidFill>
        </p:spPr>
      </p:pic>
      <p:sp>
        <p:nvSpPr>
          <p:cNvPr id="105484" name="Rectangle 12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smtClean="0"/>
              <a:t>Выполняется при IIб, IIIа, IIIб стадии рака молочной железы.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 smtClean="0"/>
              <a:t>Принцип операции заключается в удалении молочной железы единым блоком с большой и малой грудными мышцами, фасциями, подкожной жировой клетчаткой и лимфатическими узлами подключичной, подмышечной и подлопаточной областей 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2800" b="1" smtClean="0"/>
              <a:t>Расширенная радикальная мастэктомия</a:t>
            </a:r>
            <a:r>
              <a:rPr lang="ru-RU" sz="2800" b="1" smtClean="0"/>
              <a:t/>
            </a:r>
            <a:br>
              <a:rPr lang="ru-RU" sz="2800" b="1" smtClean="0"/>
            </a:br>
            <a:r>
              <a:rPr lang="de-DE" sz="2800" b="1" smtClean="0"/>
              <a:t> (с удалением парастернальных лимфатических узлов)</a:t>
            </a:r>
            <a:r>
              <a:rPr lang="ru-RU" sz="4000" smtClean="0"/>
              <a:t> </a:t>
            </a:r>
          </a:p>
        </p:txBody>
      </p:sp>
      <p:pic>
        <p:nvPicPr>
          <p:cNvPr id="33796" name="Picture 6" descr="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004887" y="2360612"/>
            <a:ext cx="2943225" cy="3009900"/>
          </a:xfrm>
          <a:solidFill>
            <a:schemeClr val="tx2"/>
          </a:solidFill>
        </p:spPr>
      </p:pic>
      <p:sp>
        <p:nvSpPr>
          <p:cNvPr id="1095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916113"/>
            <a:ext cx="4248150" cy="4752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1600" smtClean="0"/>
              <a:t>Основанием к применению оперативных вмешательств этого типа послужили данные о возможности изолированного метастаэирования в парастернальные лимфатические узлы, которые наблюдаются у 12-15% больных, особенно часто при локализации опухоли в центральных отделах или медиальных квадрантах молочной железы. </a:t>
            </a: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de-DE" sz="1600" smtClean="0"/>
              <a:t>При этой операции молочную железу удаляют вместе с большой и малой грудными мышцами, фасциями, жировой клетчаткой подмышечной, подключичной, подлопаточной парастернальной областей с заключенными в ней лимфатическими узлами, а также частью грудины и хрящевых концов II-V ребер </a:t>
            </a: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smtClean="0"/>
              <a:t>Модифицированная радикальная мастэктомия (операция Пейти-Дайсена)</a:t>
            </a:r>
          </a:p>
        </p:txBody>
      </p:sp>
      <p:pic>
        <p:nvPicPr>
          <p:cNvPr id="34820" name="Picture 9" descr="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00113" y="1700213"/>
            <a:ext cx="3527425" cy="4176712"/>
          </a:xfrm>
          <a:solidFill>
            <a:schemeClr val="tx2"/>
          </a:solidFill>
        </p:spPr>
      </p:pic>
      <p:sp>
        <p:nvSpPr>
          <p:cNvPr id="111624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smtClean="0"/>
              <a:t>Операцию Пейти-Дайсена производят при относительно небольшой опухоли (I - IIa стадия. T1-2N0-1M0) наружной локализации, двустороннем поражении молочных желез и пожилом возрасте больных.</a:t>
            </a:r>
            <a:endParaRPr lang="de-DE" sz="20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 smtClean="0"/>
              <a:t>Особенностью этой операции и отличием от радикальной мастэктомии по Холетеду-Майеру является сохранение большой грудной мышцы 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Простая мастэктомия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ru-RU" sz="2800" smtClean="0"/>
              <a:t>Простую мастэктомию выполняют как паллиативное вмешательство при изъязвленной распадающейся опухоли или при серьезных противопоказаниях к радикальной мастэктомии.</a:t>
            </a:r>
          </a:p>
          <a:p>
            <a:pPr eaLnBrk="1" hangingPunct="1">
              <a:defRPr/>
            </a:pPr>
            <a:r>
              <a:rPr lang="ru-RU" sz="2800" smtClean="0"/>
              <a:t>Операция заключается в удалении молочной железы с фасцией большой грудной мышцы (но без удаления грудных мышц и клетчатки подмышечной впадины).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4000" b="1" smtClean="0"/>
              <a:t>Мастэктомия с лимфаденэктомией</a:t>
            </a:r>
            <a:r>
              <a:rPr lang="ru-RU" sz="4000" smtClean="0"/>
              <a:t> </a:t>
            </a:r>
          </a:p>
        </p:txBody>
      </p:sp>
      <p:pic>
        <p:nvPicPr>
          <p:cNvPr id="36868" name="Picture 6" descr="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11188" y="1773238"/>
            <a:ext cx="3673475" cy="4248150"/>
          </a:xfrm>
          <a:solidFill>
            <a:schemeClr val="tx2"/>
          </a:solidFill>
        </p:spPr>
      </p:pic>
      <p:sp>
        <p:nvSpPr>
          <p:cNvPr id="11571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Мастэктомию с лимфаденэктомией выполняют в тех же случаях, что и операцию Пейти-Дайсена.</a:t>
            </a:r>
            <a:endParaRPr lang="de-DE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smtClean="0"/>
              <a:t>Операция заключается в удалении молочной железы с клетчаткой подмышечной, подлопаточной и доступных отделов подключичной области 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b="1" smtClean="0"/>
              <a:t>Гемимастэктомия с лимфаденэктомией</a:t>
            </a:r>
            <a:r>
              <a:rPr lang="ru-RU" sz="4000" smtClean="0"/>
              <a:t>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Гемимастэктомию с лимфаденэктомией выполняют при наружной локализации ограниченных по размеру опухолей (I-IIа стадия. T1-2N0-1M0) у пожилых больных и при противопоказаниях общего характера к операциям большого объема.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Пораженную половину молочной железы с опухолью, включая фасцию передней поверхности подлежащих отделов большой грудной мышцы, выделяют единым блоком с клетчаткой и лимфатическими узлами подмышечной области и доступных отделов подключичной и подлопаточной областей.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smtClean="0"/>
              <a:t>Зависимость 5-летней выживаемости от стадии рака МЖ</a:t>
            </a:r>
          </a:p>
        </p:txBody>
      </p:sp>
      <p:pic>
        <p:nvPicPr>
          <p:cNvPr id="38915" name="Picture 5" descr="breG302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tretch>
            <a:fillRect/>
          </a:stretch>
        </p:blipFill>
        <p:spPr>
          <a:xfrm>
            <a:off x="2540000" y="2555081"/>
            <a:ext cx="4064000" cy="304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Пальпация</a:t>
            </a:r>
          </a:p>
        </p:txBody>
      </p:sp>
      <p:pic>
        <p:nvPicPr>
          <p:cNvPr id="6147" name="Picture 7" descr="axiA3002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0825" y="1550988"/>
            <a:ext cx="4033838" cy="3457575"/>
          </a:xfrm>
          <a:noFill/>
        </p:spPr>
      </p:pic>
      <p:pic>
        <p:nvPicPr>
          <p:cNvPr id="6148" name="Picture 8" descr="axiA3004"/>
          <p:cNvPicPr>
            <a:picLocks noGrp="1" noChangeAspect="1" noChangeArrowheads="1" noCrop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427538" y="1557338"/>
            <a:ext cx="4465637" cy="34337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Гнойный мастит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Возбудитель: стрептококк,стафилококк, реже гонококк, пневмококк и др.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Предраспологающие факторы: трещины сосков, лактостаз, неправильный уход, гнойные заболевания кожи молочной железы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Клиника: лихорадка (39-40 градусов), сильные боли в молочной железе, болезненный инфильтрат, напряжение и гиперемия кожи молочной железы, увеличение размеров молочной железы, лимфангит, регионарный лимфаденит.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Лечение хирургическое (радиальные и параареолярные разрезы.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Нелактационный гнойный мастит возможен при раке молочной железы (обязательна биопсия при вскрытии мастита)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3743"/>
            <a:ext cx="7773338" cy="159617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Гнойный мастит</a:t>
            </a:r>
          </a:p>
        </p:txBody>
      </p:sp>
      <p:pic>
        <p:nvPicPr>
          <p:cNvPr id="8195" name="Picture 6" descr="bc832215-15d2-44ad-84e1-c55cae21fe4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00113" y="1484313"/>
            <a:ext cx="7273925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Фиброаденома молочной железы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ru-RU" sz="2800" smtClean="0"/>
              <a:t>У женщин моложе 35 лет, у 10-15% пациенток – множественное.</a:t>
            </a:r>
          </a:p>
          <a:p>
            <a:pPr eaLnBrk="1" hangingPunct="1">
              <a:defRPr/>
            </a:pPr>
            <a:r>
              <a:rPr lang="ru-RU" sz="2800" smtClean="0"/>
              <a:t>Клиника: плотно-эластическое образование, обычно небольших размеров (1-4 см), не спаяно с окружающими тканями.</a:t>
            </a:r>
          </a:p>
          <a:p>
            <a:pPr eaLnBrk="1" hangingPunct="1">
              <a:defRPr/>
            </a:pPr>
            <a:r>
              <a:rPr lang="ru-RU" sz="2800" smtClean="0"/>
              <a:t>Лечение: эксцизионная биопсия (секторальная резекция МЖ)</a:t>
            </a:r>
          </a:p>
          <a:p>
            <a:pPr eaLnBrk="1" hangingPunct="1">
              <a:defRPr/>
            </a:pPr>
            <a:r>
              <a:rPr lang="ru-RU" sz="2800" smtClean="0"/>
              <a:t>Вероятность малигнизации не превышает 1%</a:t>
            </a:r>
          </a:p>
          <a:p>
            <a:pPr eaLnBrk="1" hangingPunct="1">
              <a:defRPr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Фибрознокистозная мастопатия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Характеризуется пролифративным и регрессивными измененими ткани МЖ с нарушением эпителиального и соединительнотканного компонентов.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Основное звено – нарушение гормональной регуляции.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Гиперплазия, пролиферация долек, протоков, соединительной ткани.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Регрессивные процессы- атрофия, фиброз, образование кист.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Частота: 30-40% женщин старше 45 лет.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Риск малигнизации в 3-6 раз выше, чем в общей популяции.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Клиника: ноющие тупые боли в МЖ, чувство распирания и тяжести, усиливающееся в предменструальный период.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Болезненные участки уплотнения в ткани МЖ.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Лечение: консервативное (гестагены, антиэстрогены, антипролактиновые препараты, пищевой режим исключающий метилксантины – чай, шоколад, кофе.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Простая мастэктомия показана профилактически при обнаружении атипичных клеток при эксцизионной биопсии, при отягощенном семейном анамнезе.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Макропрепарат при крупознокистозной форме мастопатии</a:t>
            </a:r>
          </a:p>
        </p:txBody>
      </p:sp>
      <p:pic>
        <p:nvPicPr>
          <p:cNvPr id="11267" name="Picture 8" descr="Изображение 02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tretch>
            <a:fillRect/>
          </a:stretch>
        </p:blipFill>
        <p:spPr>
          <a:xfrm>
            <a:off x="2288407" y="2366963"/>
            <a:ext cx="4567185" cy="3424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362</TotalTime>
  <Words>1749</Words>
  <Application>Microsoft Office PowerPoint</Application>
  <PresentationFormat>Экран (4:3)</PresentationFormat>
  <Paragraphs>185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Капля</vt:lpstr>
      <vt:lpstr>Красноярский государственный медицинский университет имени профессора В.Ф. Войно-Ясенецкого  Кафедра общей хирургии им. профессора Гульмана М.И.  ЗАБОЛЕВАНИЯ МОЛОЧНОЙ ЖЕЛЕЗЫ  </vt:lpstr>
      <vt:lpstr>Схемы расположения млечных протоков и путей лимфооттока. Узел Зоргиуса.</vt:lpstr>
      <vt:lpstr>Техника самообследования</vt:lpstr>
      <vt:lpstr>Пальпация</vt:lpstr>
      <vt:lpstr>Гнойный мастит</vt:lpstr>
      <vt:lpstr>Гнойный мастит</vt:lpstr>
      <vt:lpstr>Фиброаденома молочной железы</vt:lpstr>
      <vt:lpstr>Фибрознокистозная мастопатия</vt:lpstr>
      <vt:lpstr>Макропрепарат при крупознокистозной форме мастопатии</vt:lpstr>
      <vt:lpstr>Интрадуктальная папиллома</vt:lpstr>
      <vt:lpstr>Гинекомастия</vt:lpstr>
      <vt:lpstr>Редукционная маммопластика при гипертрофии молочных желез</vt:lpstr>
      <vt:lpstr>Слайд 13</vt:lpstr>
      <vt:lpstr>Эпидемиология рака молочной железы</vt:lpstr>
      <vt:lpstr>Наиболее вероятные факторы риска при заболевании раком молочной железы (Пурде М.К., 1979).</vt:lpstr>
      <vt:lpstr>Степень риска рака МЖ в зависимости от возраста</vt:lpstr>
      <vt:lpstr>МЕЖДУНАРОДНАЯ КЛИНИЧЕСКАЯ КЛАССИФИКАЦИЯ РАКА МОЛОЧНОЙ ЖЕЛЕЗЫ (TNМ)</vt:lpstr>
      <vt:lpstr>Гистологическая классификация рака молочной железы: </vt:lpstr>
      <vt:lpstr>Изъязвление при спайке карциноматозной опухоли с грудной стенкой. Внутрикожные метастазы.</vt:lpstr>
      <vt:lpstr>Деформация молочной железы и рисунок лимонной корочки при раке молочной железы</vt:lpstr>
      <vt:lpstr>Методы исследования</vt:lpstr>
      <vt:lpstr>Маммограмма при раке молочной железы</vt:lpstr>
      <vt:lpstr>Ультразвуковая картина рака молочной железы</vt:lpstr>
      <vt:lpstr>Компьютерная томограмма при раке молочной железы</vt:lpstr>
      <vt:lpstr>Дифференциальный диагноз между доброкачественной опухолью и раком молочной железы (Л.М.Ратнер) </vt:lpstr>
      <vt:lpstr>Дифференциальный диагноз между доброкачественной опухолью и раком молочной железы (Л.М.Ратнер) (продолжение)</vt:lpstr>
      <vt:lpstr>Рак грудной железы у мужчин</vt:lpstr>
      <vt:lpstr>Операции при новообразованиях молочной железы</vt:lpstr>
      <vt:lpstr>Секторальная резекция </vt:lpstr>
      <vt:lpstr>Радикальная мастэктомия по Холстеду-Майеру</vt:lpstr>
      <vt:lpstr>Расширенная радикальная мастэктомия  (с удалением парастернальных лимфатических узлов) </vt:lpstr>
      <vt:lpstr>Модифицированная радикальная мастэктомия (операция Пейти-Дайсена)</vt:lpstr>
      <vt:lpstr>Простая мастэктомия</vt:lpstr>
      <vt:lpstr>Мастэктомия с лимфаденэктомией </vt:lpstr>
      <vt:lpstr>Гемимастэктомия с лимфаденэктомией </vt:lpstr>
      <vt:lpstr>Зависимость 5-летней выживаемости от стадии рака МЖ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ЗАБОЛЕВАНИЕ МОЛОЧНОЙ ЖЕЛЕЗЫ</dc:title>
  <dc:creator>Пользователь</dc:creator>
  <cp:lastModifiedBy>plastik</cp:lastModifiedBy>
  <cp:revision>52</cp:revision>
  <dcterms:created xsi:type="dcterms:W3CDTF">2006-02-12T16:05:29Z</dcterms:created>
  <dcterms:modified xsi:type="dcterms:W3CDTF">2019-04-20T03:18:00Z</dcterms:modified>
</cp:coreProperties>
</file>