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7" r:id="rId9"/>
    <p:sldId id="268" r:id="rId10"/>
    <p:sldId id="261" r:id="rId11"/>
    <p:sldId id="269" r:id="rId12"/>
    <p:sldId id="270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4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5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5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4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7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6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0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5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8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73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Абстрактный фон с сетью">
            <a:extLst>
              <a:ext uri="{FF2B5EF4-FFF2-40B4-BE49-F238E27FC236}">
                <a16:creationId xmlns:a16="http://schemas.microsoft.com/office/drawing/2014/main" id="{37B96F5F-36F6-5824-21E8-34D681611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-1"/>
            <a:ext cx="12191980" cy="6858001"/>
          </a:xfrm>
          <a:custGeom>
            <a:avLst/>
            <a:gdLst/>
            <a:ahLst/>
            <a:cxnLst/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4628129" y="6857999"/>
                </a:lnTo>
                <a:lnTo>
                  <a:pt x="4734519" y="6819371"/>
                </a:lnTo>
                <a:cubicBezTo>
                  <a:pt x="4938119" y="6741181"/>
                  <a:pt x="5132935" y="6652933"/>
                  <a:pt x="5315781" y="6551721"/>
                </a:cubicBezTo>
                <a:cubicBezTo>
                  <a:pt x="6619811" y="5830059"/>
                  <a:pt x="6364610" y="4934281"/>
                  <a:pt x="6058656" y="3948664"/>
                </a:cubicBezTo>
                <a:cubicBezTo>
                  <a:pt x="5601502" y="2476708"/>
                  <a:pt x="4958009" y="1222984"/>
                  <a:pt x="2540911" y="827627"/>
                </a:cubicBezTo>
                <a:cubicBezTo>
                  <a:pt x="1760946" y="699982"/>
                  <a:pt x="986522" y="591203"/>
                  <a:pt x="238021" y="541759"/>
                </a:cubicBezTo>
                <a:lnTo>
                  <a:pt x="0" y="529223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A96B27-D596-4746-815F-AC517EDED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 anchor="b">
            <a:normAutofit/>
          </a:bodyPr>
          <a:lstStyle/>
          <a:p>
            <a:pPr algn="l"/>
            <a:r>
              <a:rPr lang="ru-RU" dirty="0"/>
              <a:t>Рябцева А.М.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76755-38CF-4477-B0FA-451136B43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99787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ru-RU" sz="4400" dirty="0"/>
              <a:t>Синдром острой мошонки</a:t>
            </a:r>
          </a:p>
        </p:txBody>
      </p:sp>
    </p:spTree>
    <p:extLst>
      <p:ext uri="{BB962C8B-B14F-4D97-AF65-F5344CB8AC3E}">
        <p14:creationId xmlns:p14="http://schemas.microsoft.com/office/powerpoint/2010/main" val="267687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DFB2D-145C-4E60-B7DD-27120CC6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Орхит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6E2FD3-566B-42D9-8B2C-D7445F882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4537969" cy="3818083"/>
          </a:xfrm>
        </p:spPr>
        <p:txBody>
          <a:bodyPr/>
          <a:lstStyle/>
          <a:p>
            <a:r>
              <a:rPr lang="ru-RU" dirty="0"/>
              <a:t>Воспаление яичка, осложнение инф заболеваний и травмы яичка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4D8CEC-DBA7-444F-9109-8020A35F2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924" y="2072704"/>
            <a:ext cx="3489433" cy="313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66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7DC28-C14F-4AC8-B24F-1A0F6837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3F96D6-E943-4513-B4D6-92029EFEC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Внезапные боли</a:t>
            </a:r>
          </a:p>
          <a:p>
            <a:r>
              <a:rPr lang="ru-RU" dirty="0"/>
              <a:t>Температура</a:t>
            </a:r>
          </a:p>
          <a:p>
            <a:r>
              <a:rPr lang="ru-RU" dirty="0"/>
              <a:t>Увеличение яичка</a:t>
            </a:r>
          </a:p>
          <a:p>
            <a:r>
              <a:rPr lang="ru-RU" dirty="0"/>
              <a:t>Интоксикация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0BF52-B500-4FB2-8609-0175735AC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491" y="1920720"/>
            <a:ext cx="5038078" cy="37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2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949E0-80E8-4908-9713-A4FEBD3D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CFA8-4D28-4AC7-9AD5-5EE18A637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64526"/>
            <a:ext cx="10668000" cy="381808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Осмотр: кожа напряжена , отёка нет. Придаток в норме. </a:t>
            </a:r>
          </a:p>
          <a:p>
            <a:pPr marL="0" indent="0">
              <a:buNone/>
            </a:pPr>
            <a:r>
              <a:rPr lang="ru-RU" dirty="0" err="1"/>
              <a:t>Эхография</a:t>
            </a:r>
            <a:r>
              <a:rPr lang="ru-RU" dirty="0"/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4107625-3ED6-40BB-90F5-43B10332705B}"/>
              </a:ext>
            </a:extLst>
          </p:cNvPr>
          <p:cNvSpPr txBox="1">
            <a:spLocks/>
          </p:cNvSpPr>
          <p:nvPr/>
        </p:nvSpPr>
        <p:spPr>
          <a:xfrm>
            <a:off x="603681" y="2876365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Лечение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2F0D794-AF50-4EBD-8224-732FA8D0F8F6}"/>
              </a:ext>
            </a:extLst>
          </p:cNvPr>
          <p:cNvSpPr txBox="1">
            <a:spLocks/>
          </p:cNvSpPr>
          <p:nvPr/>
        </p:nvSpPr>
        <p:spPr>
          <a:xfrm>
            <a:off x="603681" y="4195041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0513CA-279A-4169-AF01-51A72BDB2BEF}"/>
              </a:ext>
            </a:extLst>
          </p:cNvPr>
          <p:cNvSpPr/>
          <p:nvPr/>
        </p:nvSpPr>
        <p:spPr>
          <a:xfrm>
            <a:off x="1020930" y="4117356"/>
            <a:ext cx="2752078" cy="399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Консервативное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CA84CE-4586-4F64-9E0D-F5D6AE0B8E0A}"/>
              </a:ext>
            </a:extLst>
          </p:cNvPr>
          <p:cNvSpPr/>
          <p:nvPr/>
        </p:nvSpPr>
        <p:spPr>
          <a:xfrm>
            <a:off x="4369291" y="4117355"/>
            <a:ext cx="2752078" cy="399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Оперативное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9FE0C-17D2-4674-A9DD-91B53E8161A8}"/>
              </a:ext>
            </a:extLst>
          </p:cNvPr>
          <p:cNvSpPr txBox="1"/>
          <p:nvPr/>
        </p:nvSpPr>
        <p:spPr>
          <a:xfrm>
            <a:off x="1020929" y="4793474"/>
            <a:ext cx="2752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dirty="0"/>
              <a:t>Постельный режим</a:t>
            </a:r>
          </a:p>
          <a:p>
            <a:pPr marL="514350" indent="-514350">
              <a:buAutoNum type="arabicPeriod"/>
            </a:pPr>
            <a:r>
              <a:rPr lang="ru-RU" dirty="0"/>
              <a:t>Диета </a:t>
            </a:r>
          </a:p>
          <a:p>
            <a:pPr marL="514350" indent="-514350">
              <a:buAutoNum type="arabicPeriod"/>
            </a:pPr>
            <a:r>
              <a:rPr lang="ru-RU" dirty="0"/>
              <a:t>АБ широкого спектра</a:t>
            </a:r>
          </a:p>
          <a:p>
            <a:pPr marL="514350" indent="-514350">
              <a:buAutoNum type="arabicPeriod"/>
            </a:pPr>
            <a:r>
              <a:rPr lang="ru-RU" dirty="0"/>
              <a:t>Тепло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C37640-33A8-4DA8-9642-05FDF9A9AEA8}"/>
              </a:ext>
            </a:extLst>
          </p:cNvPr>
          <p:cNvSpPr txBox="1"/>
          <p:nvPr/>
        </p:nvSpPr>
        <p:spPr>
          <a:xfrm>
            <a:off x="4560159" y="5140481"/>
            <a:ext cx="237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Абсцесс - вскрытие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/>
              <a:t>Орхиэктомия</a:t>
            </a:r>
            <a:r>
              <a:rPr lang="ru-RU" dirty="0"/>
              <a:t>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3A2D177-5658-40CE-82A5-877E42ACAB39}"/>
              </a:ext>
            </a:extLst>
          </p:cNvPr>
          <p:cNvCxnSpPr>
            <a:cxnSpLocks/>
          </p:cNvCxnSpPr>
          <p:nvPr/>
        </p:nvCxnSpPr>
        <p:spPr>
          <a:xfrm>
            <a:off x="1020929" y="4117355"/>
            <a:ext cx="0" cy="2430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4DAAEB8-44A5-41E4-998D-C25382D219A7}"/>
              </a:ext>
            </a:extLst>
          </p:cNvPr>
          <p:cNvCxnSpPr>
            <a:cxnSpLocks/>
          </p:cNvCxnSpPr>
          <p:nvPr/>
        </p:nvCxnSpPr>
        <p:spPr>
          <a:xfrm>
            <a:off x="4369291" y="4117355"/>
            <a:ext cx="0" cy="2308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372BB0-9300-49B3-B7B3-A03047D1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994" y="4117355"/>
            <a:ext cx="4234970" cy="145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8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CA306-718A-41B1-9D98-4A712905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Дифференциальная 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EF140-6F1E-433E-B791-C61BBC795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Ущемленная паховая грыжа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Аналогичные клинические проявления могут возникать на фоне: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Нефротического синдрома,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Асцита,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Сердечной недостаточности,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Реактивной водянки при раке яичка,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/>
              <a:t>Лимфедемы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69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10817-7DC7-4716-8991-37408461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99103" cy="1830280"/>
          </a:xfrm>
        </p:spPr>
        <p:txBody>
          <a:bodyPr/>
          <a:lstStyle/>
          <a:p>
            <a:r>
              <a:rPr lang="ru-RU" dirty="0"/>
              <a:t>Синдром острой мошонки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2D931-6463-44DF-8FE1-77FB7A39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58" y="2738761"/>
            <a:ext cx="4617868" cy="3818083"/>
          </a:xfrm>
        </p:spPr>
        <p:txBody>
          <a:bodyPr/>
          <a:lstStyle/>
          <a:p>
            <a:r>
              <a:rPr lang="ru-RU" dirty="0"/>
              <a:t>-острые заболевания, сопровождающиеся отеком, гиперемией, болевым синдромом.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48367-9ECE-4773-9AB4-648A44C3530D}"/>
              </a:ext>
            </a:extLst>
          </p:cNvPr>
          <p:cNvSpPr txBox="1"/>
          <p:nvPr/>
        </p:nvSpPr>
        <p:spPr>
          <a:xfrm>
            <a:off x="7208668" y="907699"/>
            <a:ext cx="3550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+mj-lt"/>
                <a:ea typeface="+mj-ea"/>
                <a:cs typeface="+mj-cs"/>
              </a:rPr>
              <a:t>Заболевания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4EEEC0-26DA-46B1-9AEF-338F61C10EFA}"/>
              </a:ext>
            </a:extLst>
          </p:cNvPr>
          <p:cNvSpPr/>
          <p:nvPr/>
        </p:nvSpPr>
        <p:spPr>
          <a:xfrm>
            <a:off x="5877017" y="1944210"/>
            <a:ext cx="2752078" cy="399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Инфекционные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D12833-3224-4425-95BD-442EDDF93E41}"/>
              </a:ext>
            </a:extLst>
          </p:cNvPr>
          <p:cNvSpPr/>
          <p:nvPr/>
        </p:nvSpPr>
        <p:spPr>
          <a:xfrm>
            <a:off x="9225378" y="1944209"/>
            <a:ext cx="2752078" cy="399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Неинфекционные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13BDA-CF16-49F3-9204-95571FFA3E3A}"/>
              </a:ext>
            </a:extLst>
          </p:cNvPr>
          <p:cNvSpPr txBox="1"/>
          <p:nvPr/>
        </p:nvSpPr>
        <p:spPr>
          <a:xfrm>
            <a:off x="5877016" y="2620328"/>
            <a:ext cx="2752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/>
              <a:t>Перекрут</a:t>
            </a:r>
            <a:r>
              <a:rPr lang="ru-RU" dirty="0"/>
              <a:t> яичка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Острые поражения </a:t>
            </a:r>
            <a:r>
              <a:rPr lang="ru-RU" dirty="0" err="1"/>
              <a:t>гидратид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Травматические поражения органов мошонки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14168-A1C5-48CC-B37A-6139539BF3DE}"/>
              </a:ext>
            </a:extLst>
          </p:cNvPr>
          <p:cNvSpPr txBox="1"/>
          <p:nvPr/>
        </p:nvSpPr>
        <p:spPr>
          <a:xfrm>
            <a:off x="9416246" y="2967335"/>
            <a:ext cx="2370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Эпидидимит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Орхит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/>
              <a:t>Эпидидимоорхит</a:t>
            </a:r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24C784C-DC22-40BE-A30E-8BE0B47BE195}"/>
              </a:ext>
            </a:extLst>
          </p:cNvPr>
          <p:cNvCxnSpPr>
            <a:cxnSpLocks/>
          </p:cNvCxnSpPr>
          <p:nvPr/>
        </p:nvCxnSpPr>
        <p:spPr>
          <a:xfrm>
            <a:off x="5877016" y="1944209"/>
            <a:ext cx="0" cy="2430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1B6F75E-D98A-4929-A335-B321D1D48FB2}"/>
              </a:ext>
            </a:extLst>
          </p:cNvPr>
          <p:cNvCxnSpPr>
            <a:cxnSpLocks/>
          </p:cNvCxnSpPr>
          <p:nvPr/>
        </p:nvCxnSpPr>
        <p:spPr>
          <a:xfrm>
            <a:off x="9225378" y="1944209"/>
            <a:ext cx="0" cy="2308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82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5EF02-42AE-4AF4-B740-10337050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Триада симптомов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620122-2AF4-4681-985D-855AB875A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95383"/>
            <a:ext cx="9447320" cy="29163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 увеличение половины мошонки</a:t>
            </a:r>
          </a:p>
          <a:p>
            <a:r>
              <a:rPr lang="ru-RU" dirty="0"/>
              <a:t> её гиперемия;</a:t>
            </a:r>
          </a:p>
          <a:p>
            <a:r>
              <a:rPr lang="ru-RU" dirty="0"/>
              <a:t>•болезненность при пальпации.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59DE7-CB1A-4F56-A6B2-A00464090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577" y="1128083"/>
            <a:ext cx="3190043" cy="4601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E2153C-E53A-46F1-8BC4-6D72993B4891}"/>
              </a:ext>
            </a:extLst>
          </p:cNvPr>
          <p:cNvSpPr txBox="1"/>
          <p:nvPr/>
        </p:nvSpPr>
        <p:spPr>
          <a:xfrm>
            <a:off x="8382740" y="563502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Гидатиды</a:t>
            </a:r>
            <a:r>
              <a:rPr lang="ru-RU" dirty="0"/>
              <a:t> яичка и придатка</a:t>
            </a:r>
          </a:p>
        </p:txBody>
      </p:sp>
    </p:spTree>
    <p:extLst>
      <p:ext uri="{BB962C8B-B14F-4D97-AF65-F5344CB8AC3E}">
        <p14:creationId xmlns:p14="http://schemas.microsoft.com/office/powerpoint/2010/main" val="106934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42450DB9-D57B-42D0-9B92-4C6D991D3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905256"/>
            <a:ext cx="10780776" cy="519868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Острая боль</a:t>
            </a:r>
            <a:r>
              <a:rPr lang="ru-RU" dirty="0"/>
              <a:t> вызывается </a:t>
            </a:r>
            <a:r>
              <a:rPr lang="ru-RU" dirty="0" err="1"/>
              <a:t>перекрутом</a:t>
            </a:r>
            <a:r>
              <a:rPr lang="ru-RU" dirty="0"/>
              <a:t> сосудисто-нервного пучка, отвечающего за функционирование яичка или его привеска.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Кожа мошонки</a:t>
            </a:r>
            <a:r>
              <a:rPr lang="ru-RU" dirty="0"/>
              <a:t> изначально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краснеет</a:t>
            </a:r>
            <a:r>
              <a:rPr lang="ru-RU" dirty="0"/>
              <a:t>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синюшный оттенок </a:t>
            </a:r>
            <a:r>
              <a:rPr lang="ru-RU" dirty="0"/>
              <a:t>говорит в пользу ишемии с </a:t>
            </a:r>
            <a:r>
              <a:rPr lang="ru-RU" dirty="0" err="1"/>
              <a:t>некротизацией</a:t>
            </a:r>
            <a:r>
              <a:rPr lang="ru-RU" dirty="0"/>
              <a:t> тканей. </a:t>
            </a:r>
          </a:p>
          <a:p>
            <a:pPr algn="just"/>
            <a:r>
              <a:rPr lang="ru-RU" dirty="0"/>
              <a:t>Болевые ощущения могут быть настолько сильными, что рефлекторно сопровождаются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рвотой, холодным потом, падением артериального давления</a:t>
            </a:r>
            <a:r>
              <a:rPr lang="ru-RU" dirty="0"/>
              <a:t>.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 может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иррадиировать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в паховую область, промежность.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39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62BB-DA53-4F5B-B505-CD0395FF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ДИАГНОСТИКА ЗАБОЛЕВАНИЙ, ПРОЯВЛЯЮЩИХСЯ СИНДРОМОМ ОТЕЧНОЙ МОШОНКИ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330371-E01C-4654-B089-06E372594A99}"/>
              </a:ext>
            </a:extLst>
          </p:cNvPr>
          <p:cNvSpPr/>
          <p:nvPr/>
        </p:nvSpPr>
        <p:spPr>
          <a:xfrm>
            <a:off x="905256" y="2423160"/>
            <a:ext cx="3182112" cy="1005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Опрос пациента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4C99C3-1E2C-4367-9DA7-C0340EB9DBBA}"/>
              </a:ext>
            </a:extLst>
          </p:cNvPr>
          <p:cNvSpPr/>
          <p:nvPr/>
        </p:nvSpPr>
        <p:spPr>
          <a:xfrm>
            <a:off x="905256" y="3673638"/>
            <a:ext cx="3182112" cy="1005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Физикальные</a:t>
            </a:r>
            <a:r>
              <a:rPr lang="ru-RU" sz="2000" dirty="0"/>
              <a:t> методы обследования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8659989-E937-4C6C-B647-352B2A42697E}"/>
              </a:ext>
            </a:extLst>
          </p:cNvPr>
          <p:cNvSpPr/>
          <p:nvPr/>
        </p:nvSpPr>
        <p:spPr>
          <a:xfrm>
            <a:off x="905256" y="5098243"/>
            <a:ext cx="3182112" cy="1005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Инструментальные методы обследования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375F691-E4B6-4E89-A0BD-EFE15458BE85}"/>
              </a:ext>
            </a:extLst>
          </p:cNvPr>
          <p:cNvCxnSpPr>
            <a:cxnSpLocks/>
          </p:cNvCxnSpPr>
          <p:nvPr/>
        </p:nvCxnSpPr>
        <p:spPr>
          <a:xfrm>
            <a:off x="905256" y="2423160"/>
            <a:ext cx="0" cy="36809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0560797-6F25-4C5D-ADEF-AA587C61F044}"/>
              </a:ext>
            </a:extLst>
          </p:cNvPr>
          <p:cNvSpPr/>
          <p:nvPr/>
        </p:nvSpPr>
        <p:spPr>
          <a:xfrm>
            <a:off x="4087368" y="2578608"/>
            <a:ext cx="5971029" cy="740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• сбор жалоб </a:t>
            </a:r>
          </a:p>
          <a:p>
            <a:r>
              <a:rPr lang="ru-RU" dirty="0"/>
              <a:t>• оценка сведений анамнеза заболевания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892A6F5-2AEB-4378-8AA8-E2573174D9D7}"/>
              </a:ext>
            </a:extLst>
          </p:cNvPr>
          <p:cNvSpPr/>
          <p:nvPr/>
        </p:nvSpPr>
        <p:spPr>
          <a:xfrm>
            <a:off x="4087367" y="3838425"/>
            <a:ext cx="5971029" cy="740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• пальпация </a:t>
            </a:r>
          </a:p>
          <a:p>
            <a:r>
              <a:rPr lang="ru-RU" dirty="0"/>
              <a:t>• перкуссия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064C788-558B-453F-86DB-23E4F904AC41}"/>
              </a:ext>
            </a:extLst>
          </p:cNvPr>
          <p:cNvSpPr/>
          <p:nvPr/>
        </p:nvSpPr>
        <p:spPr>
          <a:xfrm>
            <a:off x="4087367" y="5230831"/>
            <a:ext cx="5971029" cy="740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• ультразвуковое исследование </a:t>
            </a:r>
          </a:p>
          <a:p>
            <a:r>
              <a:rPr lang="ru-RU" dirty="0"/>
              <a:t>• диафаноскопия </a:t>
            </a:r>
          </a:p>
        </p:txBody>
      </p:sp>
    </p:spTree>
    <p:extLst>
      <p:ext uri="{BB962C8B-B14F-4D97-AF65-F5344CB8AC3E}">
        <p14:creationId xmlns:p14="http://schemas.microsoft.com/office/powerpoint/2010/main" val="378975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C3C04-706B-4C2D-AE75-81592959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Эпидидимит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2A38C8-5ED9-486D-85E9-3534461B6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4466948" cy="3818083"/>
          </a:xfrm>
        </p:spPr>
        <p:txBody>
          <a:bodyPr/>
          <a:lstStyle/>
          <a:p>
            <a:r>
              <a:rPr lang="ru-RU" dirty="0"/>
              <a:t>Воспаление придатка яичка, вследствие проникновения инфекции в придаток гематогенным путём как осложнение.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BFD73A-E66D-4258-9580-2A9939293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623" y="1968623"/>
            <a:ext cx="4127377" cy="412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8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36E43-BFA8-4C4E-8356-E86234F4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521E31-595A-4C02-BA63-B51C47A1A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82276B-C676-4A74-8236-7720C265B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166" y="1299251"/>
            <a:ext cx="6028632" cy="19734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1EB496-06B0-4668-BF98-B3BE6F37B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54" y="3237932"/>
            <a:ext cx="4895512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0CD2D-0562-4E93-9A2C-5EB21ECC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EE1243-1773-4008-9537-A6298ADA9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Пальпация: увеличение размера и болезненность придатка</a:t>
            </a:r>
          </a:p>
          <a:p>
            <a:r>
              <a:rPr lang="ru-RU" dirty="0"/>
              <a:t>УЗИ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40F69C-107B-4852-8D18-E9F807D16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156" y="3124939"/>
            <a:ext cx="5063415" cy="33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9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36643-E27A-48CC-9C41-09DC9A0B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BC2FD3-7052-42DC-BD80-CF90247B5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2513AD-113E-4C8C-8405-999608888894}"/>
              </a:ext>
            </a:extLst>
          </p:cNvPr>
          <p:cNvSpPr/>
          <p:nvPr/>
        </p:nvSpPr>
        <p:spPr>
          <a:xfrm>
            <a:off x="3178205" y="2464914"/>
            <a:ext cx="2752078" cy="399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Консервативное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F65018-8FBA-43FF-8581-C23460B5E4E4}"/>
              </a:ext>
            </a:extLst>
          </p:cNvPr>
          <p:cNvSpPr/>
          <p:nvPr/>
        </p:nvSpPr>
        <p:spPr>
          <a:xfrm>
            <a:off x="6526566" y="2464913"/>
            <a:ext cx="2752078" cy="399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Оперативное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61746D-600F-462D-AF18-4B89D2858019}"/>
              </a:ext>
            </a:extLst>
          </p:cNvPr>
          <p:cNvSpPr txBox="1"/>
          <p:nvPr/>
        </p:nvSpPr>
        <p:spPr>
          <a:xfrm>
            <a:off x="3178204" y="3141032"/>
            <a:ext cx="2752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dirty="0"/>
              <a:t>Постельный режим</a:t>
            </a:r>
          </a:p>
          <a:p>
            <a:pPr marL="514350" indent="-514350">
              <a:buAutoNum type="arabicPeriod"/>
            </a:pPr>
            <a:r>
              <a:rPr lang="ru-RU" dirty="0"/>
              <a:t>Диета </a:t>
            </a:r>
          </a:p>
          <a:p>
            <a:pPr marL="514350" indent="-514350">
              <a:buAutoNum type="arabicPeriod"/>
            </a:pPr>
            <a:r>
              <a:rPr lang="ru-RU" dirty="0"/>
              <a:t>Холод </a:t>
            </a:r>
          </a:p>
          <a:p>
            <a:pPr marL="514350" indent="-514350">
              <a:buAutoNum type="arabicPeriod"/>
            </a:pPr>
            <a:r>
              <a:rPr lang="ru-RU" dirty="0"/>
              <a:t>АБ широкого спектра</a:t>
            </a:r>
          </a:p>
          <a:p>
            <a:pPr marL="514350" indent="-514350">
              <a:buAutoNum type="arabicPeriod"/>
            </a:pPr>
            <a:r>
              <a:rPr lang="ru-RU" dirty="0"/>
              <a:t>Тепло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4C34D0-BE76-490D-9335-FC80F3A6B797}"/>
              </a:ext>
            </a:extLst>
          </p:cNvPr>
          <p:cNvSpPr txBox="1"/>
          <p:nvPr/>
        </p:nvSpPr>
        <p:spPr>
          <a:xfrm>
            <a:off x="6717434" y="3488039"/>
            <a:ext cx="237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Абсцесс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/>
              <a:t>Эпидидимэктомия</a:t>
            </a:r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675B657-59B6-41E0-A72C-AFC528733E12}"/>
              </a:ext>
            </a:extLst>
          </p:cNvPr>
          <p:cNvCxnSpPr>
            <a:cxnSpLocks/>
          </p:cNvCxnSpPr>
          <p:nvPr/>
        </p:nvCxnSpPr>
        <p:spPr>
          <a:xfrm>
            <a:off x="3178204" y="2464913"/>
            <a:ext cx="0" cy="2430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934A42A-F3DE-4064-AA16-D08EF1591D56}"/>
              </a:ext>
            </a:extLst>
          </p:cNvPr>
          <p:cNvCxnSpPr>
            <a:cxnSpLocks/>
          </p:cNvCxnSpPr>
          <p:nvPr/>
        </p:nvCxnSpPr>
        <p:spPr>
          <a:xfrm>
            <a:off x="6526566" y="2464913"/>
            <a:ext cx="0" cy="2308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633910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258</Words>
  <Application>Microsoft Office PowerPoint</Application>
  <PresentationFormat>Широкоэкранный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Avenir Next LT Pro</vt:lpstr>
      <vt:lpstr>Avenir Next LT Pro Light</vt:lpstr>
      <vt:lpstr>Sitka Subheading</vt:lpstr>
      <vt:lpstr>Wingdings</vt:lpstr>
      <vt:lpstr>PebbleVTI</vt:lpstr>
      <vt:lpstr>Синдром острой мошонки</vt:lpstr>
      <vt:lpstr>Синдром острой мошонки</vt:lpstr>
      <vt:lpstr>Триада симптомов</vt:lpstr>
      <vt:lpstr>Презентация PowerPoint</vt:lpstr>
      <vt:lpstr>ДИАГНОСТИКА ЗАБОЛЕВАНИЙ, ПРОЯВЛЯЮЩИХСЯ СИНДРОМОМ ОТЕЧНОЙ МОШОНКИ </vt:lpstr>
      <vt:lpstr>Эпидидимит </vt:lpstr>
      <vt:lpstr>Клиника</vt:lpstr>
      <vt:lpstr>Диагностика</vt:lpstr>
      <vt:lpstr>Лечение </vt:lpstr>
      <vt:lpstr>Орхит </vt:lpstr>
      <vt:lpstr>Клиника</vt:lpstr>
      <vt:lpstr>Диагностика</vt:lpstr>
      <vt:lpstr>Дифференциальная диагностика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острой мошонки</dc:title>
  <dc:creator>Алёна Рябцева</dc:creator>
  <cp:lastModifiedBy>Алёна Рябцева</cp:lastModifiedBy>
  <cp:revision>7</cp:revision>
  <dcterms:created xsi:type="dcterms:W3CDTF">2023-02-25T03:20:54Z</dcterms:created>
  <dcterms:modified xsi:type="dcterms:W3CDTF">2023-03-01T16:28:41Z</dcterms:modified>
</cp:coreProperties>
</file>