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5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3" r:id="rId49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098" y="6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5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6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7" name="AutoShape 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8" name="AutoShape 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9" name="AutoShape 6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80" name="AutoShape 7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81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32412" cy="399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35675" cy="479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 smtClean="0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68663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68662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68663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68662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8BFF78CC-2BAE-4CA9-A042-BF7162BEC7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DE33A64-0DC3-4816-949D-1F4E7F842AAB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ru-RU" altLang="ru-RU" sz="1400" smtClean="0"/>
          </a:p>
        </p:txBody>
      </p:sp>
      <p:sp>
        <p:nvSpPr>
          <p:cNvPr id="51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14BFC64-9B6E-4964-9819-D9E969360B65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ru-RU" altLang="ru-RU" sz="1400" smtClean="0"/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0201D92-02DE-4880-B0DF-EFE461E2476E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ru-RU" altLang="ru-RU" sz="1400" smtClean="0"/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1937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EF5BC20-2165-4B43-8BB3-938A2F1860E1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ru-RU" altLang="ru-RU" sz="1400" smtClean="0"/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9615872-3D3A-4719-BF96-4BD04C4D653A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ru-RU" altLang="ru-RU" sz="1400" smtClean="0"/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FB0E073-1AF5-49FA-B38C-75889CCF8745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ru-RU" altLang="ru-RU" sz="1400" smtClean="0"/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7581DE8-9FFF-4A5F-978E-C3954985B714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ru-RU" altLang="ru-RU" sz="1400" smtClean="0"/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1129881-CFA0-43ED-B50C-EC466E2B98A9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ru-RU" altLang="ru-RU" sz="140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2194BFF-9E89-422F-8C5F-52536C95C150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ru-RU" altLang="ru-RU" sz="1400" smtClean="0"/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ACC7155-A7E2-439B-BC61-BFB25B6F25D6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ru-RU" altLang="ru-RU" sz="1400" smtClean="0"/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FE1B1B0-BCAD-4A2C-BAA7-0C646D5467D6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ru-RU" altLang="ru-RU" sz="1400" smtClean="0"/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9A4FA30-1693-43E0-B3FF-B3E82FDF5409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ru-RU" altLang="ru-RU" sz="1400" smtClean="0"/>
          </a:p>
        </p:txBody>
      </p:sp>
      <p:sp>
        <p:nvSpPr>
          <p:cNvPr id="71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946DA20-B84E-4E2E-AB12-BEBEA920528B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ru-RU" altLang="ru-RU" sz="1400" smtClean="0"/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85D244F-CE34-416A-8EB2-72B9E535A214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ru-RU" altLang="ru-RU" sz="1400" smtClean="0"/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85D6362-8296-484B-8985-4844451284C0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ru-RU" altLang="ru-RU" sz="1400" smtClean="0"/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AA80F62-E3BD-4A5E-AF76-E0A2BA36E4D0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ru-RU" altLang="ru-RU" sz="1400" smtClean="0"/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91D0BC0-02E8-4DA9-A753-F364B3C62D5A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ru-RU" altLang="ru-RU" sz="1400" smtClean="0"/>
          </a:p>
        </p:txBody>
      </p:sp>
      <p:sp>
        <p:nvSpPr>
          <p:cNvPr id="52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E0E1EFC-8D0E-4F63-89D0-3D90B51AC212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ru-RU" altLang="ru-RU" sz="1400" smtClean="0"/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67C9F50-A989-4A6E-A2E8-7CC780FB98F8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ru-RU" altLang="ru-RU" sz="1400" smtClean="0"/>
          </a:p>
        </p:txBody>
      </p:sp>
      <p:sp>
        <p:nvSpPr>
          <p:cNvPr id="56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A15167-27FC-4746-91D5-248F8C2CA916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ru-RU" altLang="ru-RU" sz="1400" smtClean="0"/>
          </a:p>
        </p:txBody>
      </p:sp>
      <p:sp>
        <p:nvSpPr>
          <p:cNvPr id="58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16A026C-F5D3-4BBB-86BA-2C6BABE5DF7F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ru-RU" altLang="ru-RU" sz="1400" smtClean="0"/>
          </a:p>
        </p:txBody>
      </p:sp>
      <p:sp>
        <p:nvSpPr>
          <p:cNvPr id="604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153DDE2-C96E-45AD-8606-BBAD97DC4E17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ru-RU" altLang="ru-RU" sz="1400" smtClean="0"/>
          </a:p>
        </p:txBody>
      </p:sp>
      <p:sp>
        <p:nvSpPr>
          <p:cNvPr id="62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0350" cy="40036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4B0FCF2-5C4F-4C2F-8671-71B1B01C08DD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ru-RU" altLang="ru-RU" sz="1400" smtClean="0"/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0350" cy="40036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E6BC8D3-35F1-437E-85B4-66EB0EC630A9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ru-RU" altLang="ru-RU" sz="1400" smtClean="0"/>
          </a:p>
        </p:txBody>
      </p:sp>
      <p:sp>
        <p:nvSpPr>
          <p:cNvPr id="645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0350" cy="40036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08EC32C-A7DD-46DC-B419-93EDC7D9F655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ru-RU" altLang="ru-RU" sz="1400" smtClean="0"/>
          </a:p>
        </p:txBody>
      </p:sp>
      <p:sp>
        <p:nvSpPr>
          <p:cNvPr id="665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0350" cy="40036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4C10AF3-811D-422B-B9EC-AC792B17E1E8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ru-RU" altLang="ru-RU" sz="1400" smtClean="0"/>
          </a:p>
        </p:txBody>
      </p:sp>
      <p:sp>
        <p:nvSpPr>
          <p:cNvPr id="686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0350" cy="40036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01EC689-3868-4330-89B9-460D65195B41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ru-RU" altLang="ru-RU" sz="1400" smtClean="0"/>
          </a:p>
        </p:txBody>
      </p:sp>
      <p:sp>
        <p:nvSpPr>
          <p:cNvPr id="706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0350" cy="40036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5569F20-4F6B-4E12-9EED-4096B3FB589E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ru-RU" altLang="ru-RU" sz="1400" smtClean="0"/>
          </a:p>
        </p:txBody>
      </p:sp>
      <p:sp>
        <p:nvSpPr>
          <p:cNvPr id="727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03D54DB-3A3F-4D9B-8119-767C650F4C4F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ru-RU" altLang="ru-RU" sz="1400" smtClean="0"/>
          </a:p>
        </p:txBody>
      </p:sp>
      <p:sp>
        <p:nvSpPr>
          <p:cNvPr id="747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29DC687-B886-4092-9B65-6CB72A41BF11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ru-RU" altLang="ru-RU" sz="1400" smtClean="0"/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34CBF4B-D4B3-4754-AC64-887B8D6AA742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ru-RU" altLang="ru-RU" sz="1400" smtClean="0"/>
          </a:p>
        </p:txBody>
      </p:sp>
      <p:sp>
        <p:nvSpPr>
          <p:cNvPr id="788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0D2812C-21EE-4C81-BE3E-003549D86358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ru-RU" altLang="ru-RU" sz="1400" smtClean="0"/>
          </a:p>
        </p:txBody>
      </p:sp>
      <p:sp>
        <p:nvSpPr>
          <p:cNvPr id="808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9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797F53E-5C22-4D66-AB0E-CEE42A6DFB81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ru-RU" altLang="ru-RU" sz="1400" smtClean="0"/>
          </a:p>
        </p:txBody>
      </p:sp>
      <p:sp>
        <p:nvSpPr>
          <p:cNvPr id="829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9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DB04E23-43ED-4882-9490-2A958AEF1B20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ru-RU" altLang="ru-RU" sz="1400" smtClean="0"/>
          </a:p>
        </p:txBody>
      </p:sp>
      <p:sp>
        <p:nvSpPr>
          <p:cNvPr id="112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1937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4DDBEF4-A3E0-48A2-91D8-A6F1BF8FF521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ru-RU" altLang="ru-RU" sz="1400" smtClean="0"/>
          </a:p>
        </p:txBody>
      </p:sp>
      <p:sp>
        <p:nvSpPr>
          <p:cNvPr id="849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2BA90CC-B89F-4D93-A271-B16A73ECEB07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ru-RU" altLang="ru-RU" sz="1400" smtClean="0"/>
          </a:p>
        </p:txBody>
      </p:sp>
      <p:sp>
        <p:nvSpPr>
          <p:cNvPr id="870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97E2A05-C165-41CC-97F8-AD32E2C86BF4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ru-RU" altLang="ru-RU" sz="1400" smtClean="0"/>
          </a:p>
        </p:txBody>
      </p:sp>
      <p:sp>
        <p:nvSpPr>
          <p:cNvPr id="890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4A0CD43-7438-481C-B85A-141FD938AD4C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ru-RU" altLang="ru-RU" sz="1400" smtClean="0"/>
          </a:p>
        </p:txBody>
      </p:sp>
      <p:sp>
        <p:nvSpPr>
          <p:cNvPr id="911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1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21180BB-FECB-4E6E-9F22-9F85599C6287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ru-RU" altLang="ru-RU" sz="1400" smtClean="0"/>
          </a:p>
        </p:txBody>
      </p:sp>
      <p:sp>
        <p:nvSpPr>
          <p:cNvPr id="931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1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A130B78-DC65-4A7B-AE5A-866AB1FA9A7C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ru-RU" altLang="ru-RU" sz="1400" smtClean="0"/>
          </a:p>
        </p:txBody>
      </p:sp>
      <p:sp>
        <p:nvSpPr>
          <p:cNvPr id="952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CC0ABA8-C86D-40E6-9019-CCB8E398E682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46</a:t>
            </a:fld>
            <a:endParaRPr lang="ru-RU" altLang="ru-RU" sz="1400" smtClean="0"/>
          </a:p>
        </p:txBody>
      </p:sp>
      <p:sp>
        <p:nvSpPr>
          <p:cNvPr id="972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72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99DA1DB-5E57-44F6-AF67-6CF680464F0C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ru-RU" altLang="ru-RU" sz="1400" smtClean="0"/>
          </a:p>
        </p:txBody>
      </p:sp>
      <p:sp>
        <p:nvSpPr>
          <p:cNvPr id="13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3E69719-4CDC-4AA5-BDDE-ABF62CF36A9B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ru-RU" altLang="ru-RU" sz="1400" smtClean="0"/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E3318F7-2FE1-4F78-BF33-B40A45239C81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ru-RU" altLang="ru-RU" sz="1400" smtClean="0"/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1937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14019DC-6849-42D6-AEE2-0EDFE6D8E9C1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ru-RU" altLang="ru-RU" sz="1400" smtClean="0"/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05F9881-0143-4ED2-BE60-C77CA0C59299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ru-RU" altLang="ru-RU" sz="1400" smtClean="0"/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24A6A-FD5C-46F9-A9F2-106A125CD6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6060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8085C-F47E-4382-87F1-4F9C5FECC1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7807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97738" y="301625"/>
            <a:ext cx="2263775" cy="64436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2100" cy="64436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910B8-A51F-41F4-BE9C-926DACF4C6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7559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58275" cy="1249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B518A-7E61-4A3F-8085-3A34453FBE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2038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26.4.17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C7E50-0BFD-4A0F-8A0B-DDBFF6CA0F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4345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26.4.17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B8E43-F258-4CA5-B7E2-CE43B9BBFB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2481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26.4.17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AF0F0-FB9F-4795-9360-5FB55C7882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4951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54038" y="584200"/>
            <a:ext cx="4432300" cy="4613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38738" y="584200"/>
            <a:ext cx="4433887" cy="4613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26.4.17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6E4C8-70E5-454A-8F9F-705E421B21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0178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26.4.17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D4832-1CE2-4784-A0BC-F48AF079A4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43140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26.4.17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3E9ED-477D-46E5-A96D-8F7550B6F7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44066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26.4.17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8F656-79DC-4ABC-A20B-54C274DAE0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3378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49482-13B7-4792-8994-77D8F85A0A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86539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26.4.17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5C229-DDBE-4421-ADE0-CE60192F98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01683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26.4.17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1141C-295B-4F36-BE6C-353BC070E5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72831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26.4.17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39884-0771-4F48-BCBD-AA1239FE37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20971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8375" y="584200"/>
            <a:ext cx="2254250" cy="60642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54038" y="584200"/>
            <a:ext cx="6611937" cy="60642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26.4.17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33DE1-867C-4D4D-9315-260EE86108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3269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32A90-4406-43FE-B192-E1D5000364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6987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2937" cy="49768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8575" y="1768475"/>
            <a:ext cx="4452938" cy="49768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58628-610B-44F1-B3D7-91104E75D3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3293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8A34F-BE91-4FE6-BD26-317E585CA5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6323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33313-0716-4D7B-9F78-04780AAF3C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3085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E7147-C59B-4CA7-8513-FE8DC56C5C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8414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E4671-ECCE-4DA7-A0E9-85F6423B18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2607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980C0-2116-44B2-8461-0449C4534B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5552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58275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58275" cy="497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3521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82938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3521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A64EFC5-F14D-43A9-AFEF-B754A59B99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336550" y="361950"/>
            <a:ext cx="9404350" cy="68294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DADADA"/>
              </a:gs>
            </a:gsLst>
            <a:lin ang="5400000" scaled="1"/>
          </a:gradFill>
          <a:ln w="2160">
            <a:solidFill>
              <a:srgbClr val="A4A4A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51" name="AutoShape 2"/>
          <p:cNvSpPr>
            <a:spLocks noChangeArrowheads="1"/>
          </p:cNvSpPr>
          <p:nvPr/>
        </p:nvSpPr>
        <p:spPr bwMode="auto">
          <a:xfrm>
            <a:off x="461963" y="477838"/>
            <a:ext cx="9156700" cy="60483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A1A1A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54038" y="5492750"/>
            <a:ext cx="9018587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4038" y="584200"/>
            <a:ext cx="9018587" cy="461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162425" y="6737350"/>
            <a:ext cx="251618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26.4.17</a:t>
            </a:r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6683375" y="6737350"/>
            <a:ext cx="2519363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9202738" y="6737350"/>
            <a:ext cx="500062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defRPr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FA8D414E-02A0-487B-93AA-04D962C1ED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/>
  <p:txStyles>
    <p:titleStyle>
      <a:lvl1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Verdana" panose="020B060403050404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Verdana" panose="020B060403050404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Verdana" panose="020B060403050404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Verdana" panose="020B060403050404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Verdana" panose="020B060403050404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Verdana" panose="020B060403050404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Verdana" panose="020B060403050404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Verdana" panose="020B060403050404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101000"/>
        </a:lnSpc>
        <a:spcBef>
          <a:spcPct val="0"/>
        </a:spcBef>
        <a:spcAft>
          <a:spcPts val="1563"/>
        </a:spcAft>
        <a:buClr>
          <a:srgbClr val="000000"/>
        </a:buClr>
        <a:buSzPct val="100000"/>
        <a:buFont typeface="Times New Roman" panose="02020603050405020304" pitchFamily="18" charset="0"/>
        <a:defRPr sz="31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1000"/>
        </a:lnSpc>
        <a:spcBef>
          <a:spcPct val="0"/>
        </a:spcBef>
        <a:spcAft>
          <a:spcPts val="12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1000"/>
        </a:lnSpc>
        <a:spcBef>
          <a:spcPct val="0"/>
        </a:spcBef>
        <a:spcAft>
          <a:spcPts val="938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1000"/>
        </a:lnSpc>
        <a:spcBef>
          <a:spcPct val="0"/>
        </a:spcBef>
        <a:spcAft>
          <a:spcPts val="63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1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03913" cy="750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215900" y="2130425"/>
            <a:ext cx="9647238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936625" y="1871663"/>
            <a:ext cx="8640763" cy="208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8028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4200"/>
              <a:t>Основы просветительской деятельности врача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4200"/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7123113" y="3806825"/>
            <a:ext cx="2235200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7308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80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dirty="0">
                <a:solidFill>
                  <a:srgbClr val="009900"/>
                </a:solidFill>
              </a:rPr>
              <a:t>Лекция </a:t>
            </a:r>
            <a:r>
              <a:rPr lang="ru-RU" altLang="ru-RU" dirty="0" smtClean="0">
                <a:solidFill>
                  <a:srgbClr val="009900"/>
                </a:solidFill>
              </a:rPr>
              <a:t> </a:t>
            </a:r>
            <a:endParaRPr lang="ru-RU" altLang="ru-RU" dirty="0">
              <a:solidFill>
                <a:srgbClr val="009900"/>
              </a:solidFill>
            </a:endParaRPr>
          </a:p>
        </p:txBody>
      </p:sp>
      <p:pic>
        <p:nvPicPr>
          <p:cNvPr id="410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190500"/>
            <a:ext cx="1857375" cy="182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360363" y="4824413"/>
            <a:ext cx="9504362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34963"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80000"/>
              </a:lnSpc>
              <a:spcAft>
                <a:spcPct val="0"/>
              </a:spcAft>
              <a:buClrTx/>
              <a:buFontTx/>
              <a:buNone/>
            </a:pPr>
            <a:endParaRPr lang="ru-RU" altLang="ru-RU" b="1" dirty="0">
              <a:latin typeface="Calibri" panose="020F0502020204030204" pitchFamily="34" charset="0"/>
            </a:endParaRPr>
          </a:p>
          <a:p>
            <a:pPr algn="r" eaLnBrk="1" hangingPunct="1">
              <a:lnSpc>
                <a:spcPct val="8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b="1" dirty="0">
                <a:latin typeface="Calibri" panose="020F0502020204030204" pitchFamily="34" charset="0"/>
              </a:rPr>
              <a:t>Лектор: доцент </a:t>
            </a:r>
            <a:r>
              <a:rPr lang="ru-RU" altLang="ru-RU" dirty="0">
                <a:latin typeface="Calibri" panose="020F0502020204030204" pitchFamily="34" charset="0"/>
              </a:rPr>
              <a:t> </a:t>
            </a:r>
          </a:p>
          <a:p>
            <a:pPr algn="r" eaLnBrk="1" hangingPunct="1">
              <a:lnSpc>
                <a:spcPct val="8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dirty="0">
                <a:latin typeface="Calibri" panose="020F0502020204030204" pitchFamily="34" charset="0"/>
              </a:rPr>
              <a:t>Гуров Виктор Александрович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360363" y="1658938"/>
            <a:ext cx="9917112" cy="395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 dirty="0"/>
              <a:t>Методы санитарного просвещения</a:t>
            </a:r>
            <a:r>
              <a:rPr lang="ru-RU" altLang="ru-RU" sz="2800" dirty="0"/>
              <a:t> подразделяются по виду передачи информации на методы индивидуального воздействия, воздействия на группу лиц, массового воздействия. 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 dirty="0"/>
              <a:t>По видам используемой пропаганды </a:t>
            </a:r>
            <a:r>
              <a:rPr lang="ru-RU" altLang="ru-RU" sz="2800" dirty="0"/>
              <a:t>различают методы устной (беседы, доклады, дискуссии), печатной (плакаты, брошюры, листовки, лозунги) и изобразительной (выставки, санитарные бюллетени и т. п.) пропаганды</a:t>
            </a:r>
            <a:r>
              <a:rPr lang="ru-RU" altLang="ru-RU" sz="1500" dirty="0"/>
              <a:t>.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15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647700" y="1617663"/>
            <a:ext cx="89281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882650" indent="-207963"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82650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9417050" algn="l"/>
                <a:tab pos="98663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82650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9417050" algn="l"/>
                <a:tab pos="98663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82650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9417050" algn="l"/>
                <a:tab pos="98663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82650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9417050" algn="l"/>
                <a:tab pos="98663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82650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9417050" algn="l"/>
                <a:tab pos="98663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82650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9417050" algn="l"/>
                <a:tab pos="98663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82650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9417050" algn="l"/>
                <a:tab pos="98663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82650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9417050" algn="l"/>
                <a:tab pos="98663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82650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9417050" algn="l"/>
                <a:tab pos="98663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ts val="63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3600" b="1">
                <a:solidFill>
                  <a:srgbClr val="004586"/>
                </a:solidFill>
              </a:rPr>
              <a:t>Методы просветительской работы</a:t>
            </a:r>
          </a:p>
          <a:p>
            <a:pPr eaLnBrk="1">
              <a:lnSpc>
                <a:spcPct val="100000"/>
              </a:lnSpc>
              <a:spcBef>
                <a:spcPts val="63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3600" b="1"/>
              <a:t>Устные  </a:t>
            </a:r>
            <a:r>
              <a:rPr lang="ru-RU" altLang="ru-RU" sz="3600"/>
              <a:t>  </a:t>
            </a:r>
            <a:r>
              <a:rPr lang="ru-RU" altLang="ru-RU" sz="2800"/>
              <a:t>(беседы, доклады, дискуссии);</a:t>
            </a:r>
          </a:p>
          <a:p>
            <a:pPr eaLnBrk="1">
              <a:lnSpc>
                <a:spcPct val="100000"/>
              </a:lnSpc>
              <a:spcBef>
                <a:spcPts val="63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3600" b="1"/>
              <a:t>Наглядные </a:t>
            </a:r>
            <a:r>
              <a:rPr lang="ru-RU" altLang="ru-RU" sz="2800"/>
              <a:t>(плакаты, брошюры, листовки, лозунги);</a:t>
            </a:r>
            <a:r>
              <a:rPr lang="ru-RU" altLang="ru-RU" sz="3600"/>
              <a:t> </a:t>
            </a:r>
          </a:p>
          <a:p>
            <a:pPr eaLnBrk="1">
              <a:lnSpc>
                <a:spcPct val="100000"/>
              </a:lnSpc>
              <a:spcBef>
                <a:spcPts val="63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3600" b="1"/>
              <a:t>Комбинированные.</a:t>
            </a:r>
            <a:r>
              <a:rPr lang="ru-RU" altLang="ru-RU" sz="3600"/>
              <a:t> </a:t>
            </a:r>
            <a:r>
              <a:rPr lang="ru-RU" altLang="ru-RU" sz="1100"/>
              <a:t>,</a:t>
            </a:r>
          </a:p>
          <a:p>
            <a:pPr eaLnBrk="1">
              <a:lnSpc>
                <a:spcPct val="100000"/>
              </a:lnSpc>
              <a:spcBef>
                <a:spcPts val="63"/>
              </a:spcBef>
              <a:spcAft>
                <a:spcPts val="150"/>
              </a:spcAft>
              <a:buClrTx/>
              <a:buFontTx/>
              <a:buNone/>
            </a:pPr>
            <a:endParaRPr lang="ru-RU" altLang="ru-RU" sz="11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287338" y="271463"/>
            <a:ext cx="9072562" cy="787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4000"/>
              <a:t>Санитарно-просветительная работа </a:t>
            </a:r>
            <a:r>
              <a:rPr lang="ru-RU" altLang="ru-RU" sz="4000" b="1"/>
              <a:t>по форме изложения</a:t>
            </a:r>
            <a:r>
              <a:rPr lang="ru-RU" altLang="ru-RU" sz="4000"/>
              <a:t> может быть </a:t>
            </a:r>
            <a:r>
              <a:rPr lang="ru-RU" altLang="ru-RU" sz="4000" i="1"/>
              <a:t>активной и пассивной</a:t>
            </a:r>
            <a:r>
              <a:rPr lang="ru-RU" altLang="ru-RU" sz="4000"/>
              <a:t>. 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3600" u="sng"/>
              <a:t>К активным формам</a:t>
            </a:r>
            <a:r>
              <a:rPr lang="ru-RU" altLang="ru-RU" sz="3600"/>
              <a:t> относятся беседы, выступления, лекции, доклады, т. е. непосредственное общение медицинских работников с населением. </a:t>
            </a:r>
            <a:r>
              <a:rPr lang="ru-RU" altLang="ru-RU" sz="3600" u="sng"/>
              <a:t>Пассивные формы</a:t>
            </a:r>
            <a:r>
              <a:rPr lang="ru-RU" altLang="ru-RU" sz="3600"/>
              <a:t> – это издание научно-популярной литературы, статей, листовок, памяток, плакатов, санитарных бюллетеней, проведение выставок, показ кинофильмов и др</a:t>
            </a:r>
            <a:r>
              <a:rPr lang="ru-RU" altLang="ru-RU" sz="900"/>
              <a:t>.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9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431800" y="114300"/>
            <a:ext cx="9215438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/>
              <a:t>Наиболее эффективными методами санитарно-просветительной работы являются беседы, выступления и лекции</a:t>
            </a:r>
            <a:r>
              <a:rPr lang="ru-RU" altLang="ru-RU" sz="1100"/>
              <a:t>.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439863" y="1538288"/>
            <a:ext cx="7343775" cy="184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211138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buSzPct val="100000"/>
              <a:defRPr/>
            </a:pPr>
            <a:r>
              <a:rPr lang="ru-RU" altLang="ru-RU" sz="2800" smtClean="0"/>
              <a:t>Структура  выступления:</a:t>
            </a:r>
          </a:p>
          <a:p>
            <a:pPr marL="431800" indent="-427038" eaLnBrk="1"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800" smtClean="0"/>
              <a:t>Введение</a:t>
            </a:r>
          </a:p>
          <a:p>
            <a:pPr marL="431800" indent="-427038" eaLnBrk="1"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800" smtClean="0"/>
              <a:t>Основная часть</a:t>
            </a:r>
          </a:p>
          <a:p>
            <a:pPr marL="431800" indent="-427038" eaLnBrk="1"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800" smtClean="0"/>
              <a:t>Заключение</a:t>
            </a:r>
          </a:p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endParaRPr lang="ru-RU" altLang="ru-RU" sz="2800" smtClean="0"/>
          </a:p>
        </p:txBody>
      </p:sp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4176713"/>
            <a:ext cx="4857750" cy="333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3" y="4679950"/>
            <a:ext cx="4141787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1223963" y="268288"/>
            <a:ext cx="7127875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b="1">
                <a:solidFill>
                  <a:srgbClr val="004586"/>
                </a:solidFill>
              </a:rPr>
              <a:t>Структура основной части лекции</a:t>
            </a: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177800" y="1008063"/>
            <a:ext cx="9613900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/>
              <a:t>1.  Постановка проблемы -</a:t>
            </a:r>
            <a:r>
              <a:rPr lang="ru-RU" altLang="ru-RU" sz="2800"/>
              <a:t> в ней подчеркивается и обосновывается необходимость внимания к тем или иным медицинским знаниям.</a:t>
            </a:r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65088" y="2444750"/>
            <a:ext cx="993457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/>
              <a:t>2. Сведения об этиологии рассматриваемой болезни</a:t>
            </a:r>
            <a:r>
              <a:rPr lang="ru-RU" altLang="ru-RU" sz="2800"/>
              <a:t> — необходимо подвести слушателей к внимательному восприятию материала о путях ее распространения в реальной жизни, возможных последствиях.</a:t>
            </a:r>
          </a:p>
        </p:txBody>
      </p:sp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287338" y="4319588"/>
            <a:ext cx="9647237" cy="124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 b="1"/>
              <a:t>3. Информация о практических методах</a:t>
            </a:r>
            <a:r>
              <a:rPr lang="ru-RU" altLang="ru-RU" sz="2600"/>
              <a:t> борьбы с болезнью и возможности ее предотвращения.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600"/>
          </a:p>
        </p:txBody>
      </p:sp>
      <p:sp>
        <p:nvSpPr>
          <p:cNvPr id="30726" name="Text Box 5"/>
          <p:cNvSpPr txBox="1">
            <a:spLocks noChangeArrowheads="1"/>
          </p:cNvSpPr>
          <p:nvPr/>
        </p:nvSpPr>
        <p:spPr bwMode="auto">
          <a:xfrm>
            <a:off x="144463" y="5400675"/>
            <a:ext cx="9647237" cy="198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 b="1"/>
              <a:t>4. Завершение основной части</a:t>
            </a:r>
            <a:r>
              <a:rPr lang="ru-RU" altLang="ru-RU" sz="2600"/>
              <a:t> - конкретные советы о приемах и способах личной профилактики, апеллируя тем самым к личной ответственности слушающих за свое здоровье</a:t>
            </a:r>
            <a:r>
              <a:rPr lang="ru-RU" altLang="ru-RU" sz="1100"/>
              <a:t>..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11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144463" y="103188"/>
            <a:ext cx="9936162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3600">
                <a:solidFill>
                  <a:srgbClr val="004586"/>
                </a:solidFill>
              </a:rPr>
              <a:t>Практические советы по проведению групповых учебно-просветительских занятий</a:t>
            </a: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22238" y="1295400"/>
            <a:ext cx="10245725" cy="634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625"/>
              </a:spcBef>
              <a:spcAft>
                <a:spcPts val="713"/>
              </a:spcAft>
              <a:buClrTx/>
              <a:buFontTx/>
              <a:buNone/>
            </a:pPr>
            <a:r>
              <a:rPr lang="ru-RU" altLang="ru-RU" sz="2400"/>
              <a:t>1. Необходимо задавать вопросы, оставляющие свободу для выбора: «</a:t>
            </a:r>
            <a:r>
              <a:rPr lang="ru-RU" altLang="ru-RU" sz="2400" i="1"/>
              <a:t>Вы не могли бы рассказать об этом подробнее?», «Каково ваше мнение?»</a:t>
            </a:r>
          </a:p>
          <a:p>
            <a:pPr eaLnBrk="1">
              <a:spcBef>
                <a:spcPts val="625"/>
              </a:spcBef>
              <a:spcAft>
                <a:spcPts val="713"/>
              </a:spcAft>
              <a:buClrTx/>
              <a:buFontTx/>
              <a:buNone/>
            </a:pPr>
            <a:r>
              <a:rPr lang="ru-RU" altLang="ru-RU" sz="2400"/>
              <a:t>2. После каждого обращения к слушателям выдержите небольшую паузу. Надо собеседникам единовременно предлагать только один вопрос и после каждого следует дождаться ответа.</a:t>
            </a:r>
          </a:p>
          <a:p>
            <a:pPr eaLnBrk="1">
              <a:spcBef>
                <a:spcPts val="625"/>
              </a:spcBef>
              <a:spcAft>
                <a:spcPts val="713"/>
              </a:spcAft>
              <a:buClrTx/>
              <a:buFontTx/>
              <a:buNone/>
            </a:pPr>
            <a:r>
              <a:rPr lang="ru-RU" altLang="ru-RU" sz="2400"/>
              <a:t>3. Старайтесь понять, не обнаруживает ли человек, к которому вы обратились, признаков растерянности, страха или просто неспособности сформулировать ответ. В таком случае надо помочь ему ободряющими словами или предложением еще раз тщательно обдумать ответ.</a:t>
            </a:r>
          </a:p>
          <a:p>
            <a:pPr eaLnBrk="1">
              <a:spcBef>
                <a:spcPts val="625"/>
              </a:spcBef>
              <a:spcAft>
                <a:spcPts val="713"/>
              </a:spcAft>
              <a:buClrTx/>
              <a:buFontTx/>
              <a:buNone/>
            </a:pPr>
            <a:r>
              <a:rPr lang="ru-RU" altLang="ru-RU" sz="2400"/>
              <a:t>4. Всегда благодарите за самостоятельное выступление, за проявленную инициативу, даже за не совсем правильный ответ. Но не оставляйте без оценки, без комментариев неверные высказывания. Обязательно доступно объясните, в чем их ошибочность, но делайте это корректно, а главное, доказательно.</a:t>
            </a:r>
          </a:p>
          <a:p>
            <a:pPr eaLnBrk="1">
              <a:spcBef>
                <a:spcPts val="625"/>
              </a:spcBef>
              <a:spcAft>
                <a:spcPts val="713"/>
              </a:spcAft>
              <a:buClrTx/>
              <a:buFontTx/>
              <a:buNone/>
            </a:pPr>
            <a:endParaRPr lang="ru-RU" altLang="ru-RU" sz="2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503238" y="287338"/>
            <a:ext cx="9072562" cy="794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b="1"/>
              <a:t>Конечная цель</a:t>
            </a:r>
            <a:r>
              <a:rPr lang="ru-RU" altLang="ru-RU"/>
              <a:t> санитарно-просветительной работы  не знания о предмете беседы или выступления врача, а </a:t>
            </a:r>
            <a:r>
              <a:rPr lang="ru-RU" altLang="ru-RU" i="1"/>
              <a:t>убеждения и поступки слушателя в результате приобретения им этих знаний</a:t>
            </a:r>
            <a:r>
              <a:rPr lang="ru-RU" altLang="ru-RU"/>
              <a:t>.</a:t>
            </a:r>
          </a:p>
          <a:p>
            <a:pPr algn="ctr"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 i="1"/>
              <a:t>Просветительская деятельность</a:t>
            </a:r>
            <a:r>
              <a:rPr lang="ru-RU" altLang="ru-RU" sz="2800"/>
              <a:t> — обязательная профессиональная обязанность каждого медицинского работника. </a:t>
            </a:r>
          </a:p>
          <a:p>
            <a:pPr algn="ctr"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/>
              <a:t>В настоящее время во всех лечебно-профилактических учреждениях предусмотрена работа по санитарно-гигиеническому воспитанию населения. Ведь именно поведение человека, так называемый личностный фактор, играет главную роль в профилактике заболеваний и предупреждении осложнений</a:t>
            </a:r>
            <a:r>
              <a:rPr lang="ru-RU" altLang="ru-RU" sz="1100"/>
              <a:t>.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11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250825" y="274638"/>
            <a:ext cx="8893175" cy="632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322263" y="260350"/>
            <a:ext cx="9612312" cy="16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8388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4400"/>
              <a:t>Значение понятий «образ жизни» и «здоровый образ жизни</a:t>
            </a:r>
            <a:r>
              <a:rPr lang="ru-RU" altLang="ru-RU" sz="1000"/>
              <a:t>»</a:t>
            </a:r>
          </a:p>
          <a:p>
            <a:pPr algn="ctr"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1000"/>
          </a:p>
        </p:txBody>
      </p:sp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211138" y="2087563"/>
            <a:ext cx="9707562" cy="236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84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/>
              <a:t>Образ жизни </a:t>
            </a:r>
            <a:r>
              <a:rPr lang="ru-RU" altLang="ru-RU" sz="2800"/>
              <a:t>— это взаимодействие условий жизни индивида в широком смысле с индивидуальной моделью поведения, которая определяется социокультурными факторами и личностными особенностями. (Словарь понятий ВОЗ)</a:t>
            </a:r>
            <a:r>
              <a:rPr lang="ru-RU" altLang="ru-RU" sz="2600"/>
              <a:t> 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600"/>
          </a:p>
        </p:txBody>
      </p:sp>
      <p:sp>
        <p:nvSpPr>
          <p:cNvPr id="36869" name="Text Box 4"/>
          <p:cNvSpPr txBox="1">
            <a:spLocks noChangeArrowheads="1"/>
          </p:cNvSpPr>
          <p:nvPr/>
        </p:nvSpPr>
        <p:spPr bwMode="auto">
          <a:xfrm>
            <a:off x="250825" y="4799013"/>
            <a:ext cx="9726613" cy="211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84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/>
              <a:t>Применительно к здоровью: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/>
              <a:t>Образ жизни -  система трудовой, бытовой, рекреационной (области отдыха и досуга) деятельности, от которых зависит здоровье человека</a:t>
            </a:r>
            <a:r>
              <a:rPr lang="ru-RU" altLang="ru-RU" sz="2600"/>
              <a:t>.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6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107950"/>
            <a:ext cx="9070975" cy="1258888"/>
          </a:xfrm>
        </p:spPr>
        <p:txBody>
          <a:bodyPr lIns="90000" tIns="45000" rIns="90000" bIns="45000" anchor="t"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600" smtClean="0">
                <a:solidFill>
                  <a:srgbClr val="0066CC"/>
                </a:solidFill>
                <a:latin typeface="Calibri" panose="020F0502020204030204" pitchFamily="34" charset="0"/>
              </a:rPr>
              <a:t>Нередко смешивают понятия</a:t>
            </a:r>
            <a:br>
              <a:rPr lang="ru-RU" altLang="ru-RU" sz="3600" smtClean="0">
                <a:solidFill>
                  <a:srgbClr val="0066CC"/>
                </a:solidFill>
                <a:latin typeface="Calibri" panose="020F0502020204030204" pitchFamily="34" charset="0"/>
              </a:rPr>
            </a:br>
            <a:r>
              <a:rPr lang="ru-RU" altLang="ru-RU" sz="3600" smtClean="0">
                <a:solidFill>
                  <a:srgbClr val="0066CC"/>
                </a:solidFill>
                <a:latin typeface="Calibri" panose="020F0502020204030204" pitchFamily="34" charset="0"/>
              </a:rPr>
              <a:t> «образ жизни» и  «условия  жизни»</a:t>
            </a:r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144463" y="1295400"/>
            <a:ext cx="9934575" cy="626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3"/>
              </a:spcBef>
              <a:spcAft>
                <a:spcPts val="850"/>
              </a:spcAft>
              <a:buClrTx/>
              <a:buFontTx/>
              <a:buNone/>
            </a:pPr>
            <a:r>
              <a:rPr lang="ru-RU" altLang="ru-RU" sz="2600">
                <a:latin typeface="Calibri" panose="020F0502020204030204" pitchFamily="34" charset="0"/>
              </a:rPr>
              <a:t>«</a:t>
            </a:r>
            <a:r>
              <a:rPr lang="ru-RU" altLang="ru-RU" sz="2600" b="1">
                <a:solidFill>
                  <a:srgbClr val="004586"/>
                </a:solidFill>
                <a:latin typeface="Calibri" panose="020F0502020204030204" pitchFamily="34" charset="0"/>
              </a:rPr>
              <a:t>Условия жизни</a:t>
            </a:r>
            <a:r>
              <a:rPr lang="ru-RU" altLang="ru-RU" sz="2600">
                <a:latin typeface="Calibri" panose="020F0502020204030204" pitchFamily="34" charset="0"/>
              </a:rPr>
              <a:t>»  -  это материальные и нематериальные факторы, воздействующие на образ жизни. (Социальные, политические, духовные, культурные,  природные).</a:t>
            </a:r>
          </a:p>
          <a:p>
            <a:pPr eaLnBrk="1" hangingPunct="1">
              <a:lnSpc>
                <a:spcPct val="100000"/>
              </a:lnSpc>
              <a:spcBef>
                <a:spcPts val="63"/>
              </a:spcBef>
              <a:spcAft>
                <a:spcPts val="850"/>
              </a:spcAft>
              <a:buClrTx/>
              <a:buFontTx/>
              <a:buNone/>
            </a:pPr>
            <a:r>
              <a:rPr lang="ru-RU" altLang="ru-RU" sz="2600" b="1">
                <a:solidFill>
                  <a:srgbClr val="006600"/>
                </a:solidFill>
                <a:latin typeface="Calibri" panose="020F0502020204030204" pitchFamily="34" charset="0"/>
              </a:rPr>
              <a:t>Образ жизни обобщает и включает в себя 4 категории</a:t>
            </a:r>
            <a:r>
              <a:rPr lang="ru-RU" altLang="ru-RU" sz="2600">
                <a:latin typeface="Calibri" panose="020F0502020204030204" pitchFamily="34" charset="0"/>
              </a:rPr>
              <a:t> </a:t>
            </a:r>
            <a:r>
              <a:rPr lang="ru-RU" altLang="ru-RU" sz="1800">
                <a:latin typeface="Calibri" panose="020F0502020204030204" pitchFamily="34" charset="0"/>
              </a:rPr>
              <a:t>(Лисицын Ю.П.):</a:t>
            </a:r>
          </a:p>
          <a:p>
            <a:pPr eaLnBrk="1" hangingPunct="1">
              <a:lnSpc>
                <a:spcPct val="100000"/>
              </a:lnSpc>
              <a:spcBef>
                <a:spcPts val="63"/>
              </a:spcBef>
              <a:spcAft>
                <a:spcPts val="850"/>
              </a:spcAft>
              <a:buClrTx/>
              <a:buFontTx/>
              <a:buNone/>
            </a:pPr>
            <a:r>
              <a:rPr lang="ru-RU" altLang="ru-RU" sz="2600">
                <a:latin typeface="Calibri" panose="020F0502020204030204" pitchFamily="34" charset="0"/>
              </a:rPr>
              <a:t>1. </a:t>
            </a:r>
            <a:r>
              <a:rPr lang="ru-RU" altLang="ru-RU" sz="2600" b="1">
                <a:latin typeface="Calibri" panose="020F0502020204030204" pitchFamily="34" charset="0"/>
              </a:rPr>
              <a:t>Экономическую</a:t>
            </a:r>
            <a:r>
              <a:rPr lang="ru-RU" altLang="ru-RU" sz="2600">
                <a:latin typeface="Calibri" panose="020F0502020204030204" pitchFamily="34" charset="0"/>
              </a:rPr>
              <a:t> - "</a:t>
            </a:r>
            <a:r>
              <a:rPr lang="ru-RU" altLang="ru-RU" sz="2600" i="1">
                <a:latin typeface="Calibri" panose="020F0502020204030204" pitchFamily="34" charset="0"/>
              </a:rPr>
              <a:t>уровень жизни</a:t>
            </a:r>
            <a:r>
              <a:rPr lang="ru-RU" altLang="ru-RU" sz="2600">
                <a:latin typeface="Calibri" panose="020F0502020204030204" pitchFamily="34" charset="0"/>
              </a:rPr>
              <a:t>" и представляет степень удовлетворения материальных, духовных и культурных потребностей человека.</a:t>
            </a:r>
          </a:p>
          <a:p>
            <a:pPr eaLnBrk="1" hangingPunct="1">
              <a:lnSpc>
                <a:spcPct val="100000"/>
              </a:lnSpc>
              <a:spcBef>
                <a:spcPts val="63"/>
              </a:spcBef>
              <a:spcAft>
                <a:spcPts val="850"/>
              </a:spcAft>
              <a:buClrTx/>
              <a:buFontTx/>
              <a:buNone/>
            </a:pPr>
            <a:r>
              <a:rPr lang="ru-RU" altLang="ru-RU" sz="2600">
                <a:latin typeface="Calibri" panose="020F0502020204030204" pitchFamily="34" charset="0"/>
              </a:rPr>
              <a:t>2. </a:t>
            </a:r>
            <a:r>
              <a:rPr lang="ru-RU" altLang="ru-RU" sz="2600" b="1">
                <a:latin typeface="Calibri" panose="020F0502020204030204" pitchFamily="34" charset="0"/>
              </a:rPr>
              <a:t>Социологическую</a:t>
            </a:r>
            <a:r>
              <a:rPr lang="ru-RU" altLang="ru-RU" sz="2600">
                <a:latin typeface="Calibri" panose="020F0502020204030204" pitchFamily="34" charset="0"/>
              </a:rPr>
              <a:t> - "</a:t>
            </a:r>
            <a:r>
              <a:rPr lang="ru-RU" altLang="ru-RU" sz="2600" i="1">
                <a:latin typeface="Calibri" panose="020F0502020204030204" pitchFamily="34" charset="0"/>
              </a:rPr>
              <a:t>качество жизни</a:t>
            </a:r>
            <a:r>
              <a:rPr lang="ru-RU" altLang="ru-RU" sz="2600">
                <a:latin typeface="Calibri" panose="020F0502020204030204" pitchFamily="34" charset="0"/>
              </a:rPr>
              <a:t>", степень комфорта в удовлетворении человеческих потребностей - Рабочее качество жилья,  питание.</a:t>
            </a:r>
          </a:p>
          <a:p>
            <a:pPr eaLnBrk="1" hangingPunct="1">
              <a:lnSpc>
                <a:spcPct val="100000"/>
              </a:lnSpc>
              <a:spcBef>
                <a:spcPts val="63"/>
              </a:spcBef>
              <a:spcAft>
                <a:spcPts val="850"/>
              </a:spcAft>
              <a:buClrTx/>
              <a:buFontTx/>
              <a:buNone/>
            </a:pPr>
            <a:r>
              <a:rPr lang="ru-RU" altLang="ru-RU" sz="2600">
                <a:latin typeface="Calibri" panose="020F0502020204030204" pitchFamily="34" charset="0"/>
              </a:rPr>
              <a:t>3. </a:t>
            </a:r>
            <a:r>
              <a:rPr lang="ru-RU" altLang="ru-RU" sz="2600" b="1">
                <a:latin typeface="Calibri" panose="020F0502020204030204" pitchFamily="34" charset="0"/>
              </a:rPr>
              <a:t>Социально-психологическую</a:t>
            </a:r>
            <a:r>
              <a:rPr lang="ru-RU" altLang="ru-RU" sz="2600">
                <a:latin typeface="Calibri" panose="020F0502020204030204" pitchFamily="34" charset="0"/>
              </a:rPr>
              <a:t> -</a:t>
            </a:r>
            <a:r>
              <a:rPr lang="ru-RU" altLang="ru-RU" sz="1500">
                <a:latin typeface="Calibri" panose="020F0502020204030204" pitchFamily="34" charset="0"/>
              </a:rPr>
              <a:t> "</a:t>
            </a:r>
            <a:r>
              <a:rPr lang="ru-RU" altLang="ru-RU" sz="2600" i="1">
                <a:latin typeface="Calibri" panose="020F0502020204030204" pitchFamily="34" charset="0"/>
              </a:rPr>
              <a:t>стиль жизни</a:t>
            </a:r>
            <a:r>
              <a:rPr lang="ru-RU" altLang="ru-RU" sz="2600">
                <a:latin typeface="Calibri" panose="020F0502020204030204" pitchFamily="34" charset="0"/>
              </a:rPr>
              <a:t>"  Режим труда и отдыха</a:t>
            </a:r>
          </a:p>
          <a:p>
            <a:pPr eaLnBrk="1" hangingPunct="1">
              <a:lnSpc>
                <a:spcPct val="100000"/>
              </a:lnSpc>
              <a:spcBef>
                <a:spcPts val="63"/>
              </a:spcBef>
              <a:spcAft>
                <a:spcPts val="850"/>
              </a:spcAft>
              <a:buClrTx/>
              <a:buFontTx/>
              <a:buNone/>
            </a:pPr>
            <a:r>
              <a:rPr lang="ru-RU" altLang="ru-RU" sz="2600">
                <a:latin typeface="Calibri" panose="020F0502020204030204" pitchFamily="34" charset="0"/>
              </a:rPr>
              <a:t>4. </a:t>
            </a:r>
            <a:r>
              <a:rPr lang="ru-RU" altLang="ru-RU" sz="2600" b="1">
                <a:latin typeface="Calibri" panose="020F0502020204030204" pitchFamily="34" charset="0"/>
              </a:rPr>
              <a:t>Социально-экологическую</a:t>
            </a:r>
            <a:r>
              <a:rPr lang="ru-RU" altLang="ru-RU" sz="2600">
                <a:latin typeface="Calibri" panose="020F0502020204030204" pitchFamily="34" charset="0"/>
              </a:rPr>
              <a:t> - "</a:t>
            </a:r>
            <a:r>
              <a:rPr lang="ru-RU" altLang="ru-RU" sz="2600" i="1">
                <a:latin typeface="Calibri" panose="020F0502020204030204" pitchFamily="34" charset="0"/>
              </a:rPr>
              <a:t>уклад жизни</a:t>
            </a:r>
            <a:r>
              <a:rPr lang="ru-RU" altLang="ru-RU" sz="2600">
                <a:latin typeface="Calibri" panose="020F0502020204030204" pitchFamily="34" charset="0"/>
              </a:rPr>
              <a:t>".  Быт, культура</a:t>
            </a:r>
            <a:r>
              <a:rPr lang="ru-RU" altLang="ru-RU" sz="1800">
                <a:latin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95313" y="0"/>
            <a:ext cx="9070975" cy="763588"/>
          </a:xfrm>
        </p:spPr>
        <p:txBody>
          <a:bodyPr lIns="90000" tIns="45000" rIns="90000" bIns="45000" anchor="t"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smtClean="0">
                <a:latin typeface="Calibri" panose="020F0502020204030204" pitchFamily="34" charset="0"/>
              </a:rPr>
              <a:t>Что такое, на Ваш взгляд, «здоровый образ жизни»?  </a:t>
            </a:r>
          </a:p>
        </p:txBody>
      </p:sp>
      <p:graphicFrame>
        <p:nvGraphicFramePr>
          <p:cNvPr id="22530" name="Group 2"/>
          <p:cNvGraphicFramePr>
            <a:graphicFrameLocks noGrp="1"/>
          </p:cNvGraphicFramePr>
          <p:nvPr/>
        </p:nvGraphicFramePr>
        <p:xfrm>
          <a:off x="277813" y="550863"/>
          <a:ext cx="9802812" cy="8256598"/>
        </p:xfrm>
        <a:graphic>
          <a:graphicData uri="http://schemas.openxmlformats.org/drawingml/2006/table">
            <a:tbl>
              <a:tblPr/>
              <a:tblGrid>
                <a:gridCol w="5375275">
                  <a:extLst>
                    <a:ext uri="{9D8B030D-6E8A-4147-A177-3AD203B41FA5}">
                      <a16:colId xmlns:a16="http://schemas.microsoft.com/office/drawing/2014/main" val="1592868195"/>
                    </a:ext>
                  </a:extLst>
                </a:gridCol>
                <a:gridCol w="1068387">
                  <a:extLst>
                    <a:ext uri="{9D8B030D-6E8A-4147-A177-3AD203B41FA5}">
                      <a16:colId xmlns:a16="http://schemas.microsoft.com/office/drawing/2014/main" val="4124015391"/>
                    </a:ext>
                  </a:extLst>
                </a:gridCol>
                <a:gridCol w="1068388">
                  <a:extLst>
                    <a:ext uri="{9D8B030D-6E8A-4147-A177-3AD203B41FA5}">
                      <a16:colId xmlns:a16="http://schemas.microsoft.com/office/drawing/2014/main" val="1228347703"/>
                    </a:ext>
                  </a:extLst>
                </a:gridCol>
                <a:gridCol w="1144587">
                  <a:extLst>
                    <a:ext uri="{9D8B030D-6E8A-4147-A177-3AD203B41FA5}">
                      <a16:colId xmlns:a16="http://schemas.microsoft.com/office/drawing/2014/main" val="1473433096"/>
                    </a:ext>
                  </a:extLst>
                </a:gridCol>
                <a:gridCol w="1146175">
                  <a:extLst>
                    <a:ext uri="{9D8B030D-6E8A-4147-A177-3AD203B41FA5}">
                      <a16:colId xmlns:a16="http://schemas.microsoft.com/office/drawing/2014/main" val="2909501198"/>
                    </a:ext>
                  </a:extLst>
                </a:gridCol>
              </a:tblGrid>
              <a:tr h="589756">
                <a:tc rowSpan="2"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Варианты ответов/ ранговые места 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Студенты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Учителя  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124181"/>
                  </a:ext>
                </a:extLst>
              </a:tr>
              <a:tr h="5897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место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место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953201"/>
                  </a:ext>
                </a:extLst>
              </a:tr>
              <a:tr h="589756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Не употреблять наркотики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28,5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16,6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984224"/>
                  </a:ext>
                </a:extLst>
              </a:tr>
              <a:tr h="589756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Питание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19,0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13,3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398774"/>
                  </a:ext>
                </a:extLst>
              </a:tr>
              <a:tr h="589756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Вести осмысленную жизнь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14,2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25,0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841125"/>
                  </a:ext>
                </a:extLst>
              </a:tr>
              <a:tr h="589756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Гармоничные отношения в семье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9,5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1,6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697174"/>
                  </a:ext>
                </a:extLst>
              </a:tr>
              <a:tr h="589756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Саморазвитие, самосовершенствование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7,6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5,0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9316119"/>
                  </a:ext>
                </a:extLst>
              </a:tr>
              <a:tr h="589756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Заниматься спортом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7,1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737944"/>
                  </a:ext>
                </a:extLst>
              </a:tr>
              <a:tr h="589756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Жить полноценной духовной жизнью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4,7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6,6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093315"/>
                  </a:ext>
                </a:extLst>
              </a:tr>
              <a:tr h="589756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Не пить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1,9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13,3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600996"/>
                  </a:ext>
                </a:extLst>
              </a:tr>
              <a:tr h="589756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Не курить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1,4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3,3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63328"/>
                  </a:ext>
                </a:extLst>
              </a:tr>
              <a:tr h="589756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Не вести беспорядочную  половую жизнь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0,9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965254"/>
                  </a:ext>
                </a:extLst>
              </a:tr>
              <a:tr h="589756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Позитивное отношение к себе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5,0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144907"/>
                  </a:ext>
                </a:extLst>
              </a:tr>
              <a:tr h="589756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Доброжелательное отношение к людям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04208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03913" cy="750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863600" y="3886200"/>
            <a:ext cx="9215438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1728788" y="2447925"/>
            <a:ext cx="7991475" cy="45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/>
              <a:t>План: 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/>
              <a:t>1. Профилактическая медицина и просветительская деятельность врача. 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/>
              <a:t>2. Формы, методы, средства и содержание просветительской работы врача.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/>
              <a:t> 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6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785937"/>
          </a:xfrm>
        </p:spPr>
        <p:txBody>
          <a:bodyPr lIns="90000" tIns="45000" rIns="90000" bIns="45000" anchor="t"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600" smtClean="0">
                <a:latin typeface="Calibri" panose="020F0502020204030204" pitchFamily="34" charset="0"/>
              </a:rPr>
              <a:t>Межведомственная комиссия Совета Безопасности РФ по охране здоровья населения в Федеральных концепциях "Охрана здоровья населения" и "К здоровой России« указала, что в ряду факторов, обеспечивающих здоровье, стоят:</a:t>
            </a:r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323850" y="2276475"/>
            <a:ext cx="8820150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31788" indent="-331788"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panose="020B0604020202020204" pitchFamily="34" charset="0"/>
              <a:buChar char="•"/>
            </a:pPr>
            <a:r>
              <a:rPr lang="ru-RU" altLang="ru-RU" sz="2800">
                <a:latin typeface="Calibri" panose="020F0502020204030204" pitchFamily="34" charset="0"/>
              </a:rPr>
              <a:t>деятельность учреждений здравоохранения - 10-15%.</a:t>
            </a:r>
          </a:p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panose="020B0604020202020204" pitchFamily="34" charset="0"/>
              <a:buChar char="•"/>
            </a:pPr>
            <a:r>
              <a:rPr lang="ru-RU" altLang="ru-RU">
                <a:latin typeface="Calibri" panose="020F0502020204030204" pitchFamily="34" charset="0"/>
              </a:rPr>
              <a:t>генетические факторы                              - 15-20%;</a:t>
            </a:r>
          </a:p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panose="020B0604020202020204" pitchFamily="34" charset="0"/>
              <a:buChar char="•"/>
            </a:pPr>
            <a:r>
              <a:rPr lang="ru-RU" altLang="ru-RU">
                <a:latin typeface="Calibri" panose="020F0502020204030204" pitchFamily="34" charset="0"/>
              </a:rPr>
              <a:t>состояние окружающей среды              - 20-25%;</a:t>
            </a:r>
          </a:p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panose="020B0604020202020204" pitchFamily="34" charset="0"/>
              <a:buChar char="•"/>
            </a:pPr>
            <a:r>
              <a:rPr lang="ru-RU" altLang="ru-RU">
                <a:latin typeface="Calibri" panose="020F0502020204030204" pitchFamily="34" charset="0"/>
              </a:rPr>
              <a:t>условия и образ жизни людей              - 50-55%;</a:t>
            </a:r>
          </a:p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900"/>
            <a:ext cx="10080625" cy="727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 lIns="90000" tIns="45000" rIns="90000" bIns="45000" anchor="t"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mtClean="0">
                <a:latin typeface="Calibri" panose="020F0502020204030204" pitchFamily="34" charset="0"/>
              </a:rPr>
              <a:t>Б.А. Воскресенский </a:t>
            </a:r>
            <a:br>
              <a:rPr lang="ru-RU" altLang="ru-RU" smtClean="0">
                <a:latin typeface="Calibri" panose="020F0502020204030204" pitchFamily="34" charset="0"/>
              </a:rPr>
            </a:br>
            <a:r>
              <a:rPr lang="ru-RU" altLang="ru-RU" smtClean="0">
                <a:latin typeface="Calibri" panose="020F0502020204030204" pitchFamily="34" charset="0"/>
              </a:rPr>
              <a:t>понятие ЗОЖ включает в себя:</a:t>
            </a:r>
          </a:p>
        </p:txBody>
      </p:sp>
      <p:sp>
        <p:nvSpPr>
          <p:cNvPr id="47107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507413" cy="499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31788" indent="-331788"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panose="020B0604020202020204" pitchFamily="34" charset="0"/>
              <a:buChar char="•"/>
            </a:pPr>
            <a:r>
              <a:rPr lang="ru-RU" altLang="ru-RU">
                <a:latin typeface="Calibri" panose="020F0502020204030204" pitchFamily="34" charset="0"/>
              </a:rPr>
              <a:t>правильно организованный физиологически оптимальный труд, </a:t>
            </a:r>
          </a:p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panose="020B0604020202020204" pitchFamily="34" charset="0"/>
              <a:buChar char="•"/>
            </a:pPr>
            <a:r>
              <a:rPr lang="ru-RU" altLang="ru-RU">
                <a:latin typeface="Calibri" panose="020F0502020204030204" pitchFamily="34" charset="0"/>
              </a:rPr>
              <a:t>нравственно-гигиеническое воспитание, </a:t>
            </a:r>
          </a:p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panose="020B0604020202020204" pitchFamily="34" charset="0"/>
              <a:buChar char="•"/>
            </a:pPr>
            <a:r>
              <a:rPr lang="ru-RU" altLang="ru-RU">
                <a:latin typeface="Calibri" panose="020F0502020204030204" pitchFamily="34" charset="0"/>
              </a:rPr>
              <a:t>психогигиену, </a:t>
            </a:r>
          </a:p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panose="020B0604020202020204" pitchFamily="34" charset="0"/>
              <a:buChar char="•"/>
            </a:pPr>
            <a:r>
              <a:rPr lang="ru-RU" altLang="ru-RU">
                <a:latin typeface="Calibri" panose="020F0502020204030204" pitchFamily="34" charset="0"/>
              </a:rPr>
              <a:t>физкультуру, </a:t>
            </a:r>
          </a:p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panose="020B0604020202020204" pitchFamily="34" charset="0"/>
              <a:buChar char="•"/>
            </a:pPr>
            <a:r>
              <a:rPr lang="ru-RU" altLang="ru-RU">
                <a:latin typeface="Calibri" panose="020F0502020204030204" pitchFamily="34" charset="0"/>
              </a:rPr>
              <a:t>закаливание, </a:t>
            </a:r>
          </a:p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panose="020B0604020202020204" pitchFamily="34" charset="0"/>
              <a:buChar char="•"/>
            </a:pPr>
            <a:r>
              <a:rPr lang="ru-RU" altLang="ru-RU">
                <a:latin typeface="Calibri" panose="020F0502020204030204" pitchFamily="34" charset="0"/>
              </a:rPr>
              <a:t>активный двигательный режим, </a:t>
            </a:r>
          </a:p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panose="020B0604020202020204" pitchFamily="34" charset="0"/>
              <a:buChar char="•"/>
            </a:pPr>
            <a:r>
              <a:rPr lang="ru-RU" altLang="ru-RU">
                <a:latin typeface="Calibri" panose="020F0502020204030204" pitchFamily="34" charset="0"/>
              </a:rPr>
              <a:t>продуманную организацию досуга, </a:t>
            </a:r>
          </a:p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panose="020B0604020202020204" pitchFamily="34" charset="0"/>
              <a:buChar char="•"/>
            </a:pPr>
            <a:r>
              <a:rPr lang="ru-RU" altLang="ru-RU">
                <a:latin typeface="Calibri" panose="020F0502020204030204" pitchFamily="34" charset="0"/>
              </a:rPr>
              <a:t>отказ от вредных привычек и </a:t>
            </a:r>
          </a:p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panose="020B0604020202020204" pitchFamily="34" charset="0"/>
              <a:buChar char="•"/>
            </a:pPr>
            <a:r>
              <a:rPr lang="ru-RU" altLang="ru-RU">
                <a:latin typeface="Calibri" panose="020F0502020204030204" pitchFamily="34" charset="0"/>
              </a:rPr>
              <a:t>экологическое воспитание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 lIns="90000" tIns="45000" rIns="90000" bIns="45000" anchor="t"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mtClean="0">
                <a:latin typeface="Calibri" panose="020F0502020204030204" pitchFamily="34" charset="0"/>
              </a:rPr>
              <a:t>С.В. Попов в  понятие ЗОЖ входят следующие составляющие:</a:t>
            </a:r>
          </a:p>
        </p:txBody>
      </p:sp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31788" indent="-331788"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panose="020B0604020202020204" pitchFamily="34" charset="0"/>
              <a:buChar char="•"/>
            </a:pPr>
            <a:r>
              <a:rPr lang="ru-RU" altLang="ru-RU">
                <a:latin typeface="Calibri" panose="020F0502020204030204" pitchFamily="34" charset="0"/>
              </a:rPr>
              <a:t>отказ   от   вредных   пристрастий   (курение, употребление алкогольных напитков и нарко­тических веществ);</a:t>
            </a:r>
          </a:p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panose="020B0604020202020204" pitchFamily="34" charset="0"/>
              <a:buChar char="•"/>
            </a:pPr>
            <a:r>
              <a:rPr lang="ru-RU" altLang="ru-RU">
                <a:latin typeface="Calibri" panose="020F0502020204030204" pitchFamily="34" charset="0"/>
              </a:rPr>
              <a:t>оптимальный двигательный режим;</a:t>
            </a:r>
          </a:p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panose="020B0604020202020204" pitchFamily="34" charset="0"/>
              <a:buChar char="•"/>
            </a:pPr>
            <a:r>
              <a:rPr lang="ru-RU" altLang="ru-RU">
                <a:latin typeface="Calibri" panose="020F0502020204030204" pitchFamily="34" charset="0"/>
              </a:rPr>
              <a:t>рациональное питание;</a:t>
            </a:r>
          </a:p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panose="020B0604020202020204" pitchFamily="34" charset="0"/>
              <a:buChar char="•"/>
            </a:pPr>
            <a:r>
              <a:rPr lang="ru-RU" altLang="ru-RU">
                <a:latin typeface="Calibri" panose="020F0502020204030204" pitchFamily="34" charset="0"/>
              </a:rPr>
              <a:t>закаливание;</a:t>
            </a:r>
          </a:p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panose="020B0604020202020204" pitchFamily="34" charset="0"/>
              <a:buChar char="•"/>
            </a:pPr>
            <a:r>
              <a:rPr lang="ru-RU" altLang="ru-RU">
                <a:latin typeface="Calibri" panose="020F0502020204030204" pitchFamily="34" charset="0"/>
              </a:rPr>
              <a:t>личная гигиена;</a:t>
            </a:r>
          </a:p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panose="020B0604020202020204" pitchFamily="34" charset="0"/>
              <a:buChar char="•"/>
            </a:pPr>
            <a:r>
              <a:rPr lang="ru-RU" altLang="ru-RU">
                <a:latin typeface="Calibri" panose="020F0502020204030204" pitchFamily="34" charset="0"/>
              </a:rPr>
              <a:t>положительные эмоции. </a:t>
            </a:r>
          </a:p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 lIns="90000" tIns="45000" rIns="90000" bIns="45000" anchor="t"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000" smtClean="0">
                <a:latin typeface="Calibri" panose="020F0502020204030204" pitchFamily="34" charset="0"/>
              </a:rPr>
              <a:t>Основные составляющие здорового образа жизни школьника:</a:t>
            </a:r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301625" y="1676400"/>
            <a:ext cx="854075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31788" indent="-331788"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38"/>
              </a:spcBef>
              <a:spcAft>
                <a:spcPts val="1425"/>
              </a:spcAft>
              <a:buClr>
                <a:srgbClr val="9933FF"/>
              </a:buClr>
              <a:buSzPct val="45000"/>
              <a:buFont typeface="Arial" panose="020B0604020202020204" pitchFamily="34" charset="0"/>
              <a:buChar char="•"/>
            </a:pPr>
            <a:r>
              <a:rPr lang="ru-RU" altLang="ru-RU" sz="2800">
                <a:latin typeface="Calibri" panose="020F0502020204030204" pitchFamily="34" charset="0"/>
              </a:rPr>
              <a:t>Режим дня;</a:t>
            </a:r>
          </a:p>
          <a:p>
            <a:pPr eaLnBrk="1" hangingPunct="1">
              <a:lnSpc>
                <a:spcPct val="90000"/>
              </a:lnSpc>
              <a:spcBef>
                <a:spcPts val="638"/>
              </a:spcBef>
              <a:spcAft>
                <a:spcPts val="1425"/>
              </a:spcAft>
              <a:buClr>
                <a:srgbClr val="9933FF"/>
              </a:buClr>
              <a:buSzPct val="45000"/>
              <a:buFont typeface="Arial" panose="020B0604020202020204" pitchFamily="34" charset="0"/>
              <a:buChar char="•"/>
            </a:pPr>
            <a:r>
              <a:rPr lang="ru-RU" altLang="ru-RU" sz="2800">
                <a:latin typeface="Calibri" panose="020F0502020204030204" pitchFamily="34" charset="0"/>
              </a:rPr>
              <a:t>Закаливание;</a:t>
            </a:r>
          </a:p>
          <a:p>
            <a:pPr eaLnBrk="1" hangingPunct="1">
              <a:lnSpc>
                <a:spcPct val="90000"/>
              </a:lnSpc>
              <a:spcBef>
                <a:spcPts val="638"/>
              </a:spcBef>
              <a:spcAft>
                <a:spcPts val="1425"/>
              </a:spcAft>
              <a:buClr>
                <a:srgbClr val="9933FF"/>
              </a:buClr>
              <a:buSzPct val="45000"/>
              <a:buFont typeface="Arial" panose="020B0604020202020204" pitchFamily="34" charset="0"/>
              <a:buChar char="•"/>
            </a:pPr>
            <a:r>
              <a:rPr lang="ru-RU" altLang="ru-RU" sz="2800">
                <a:latin typeface="Calibri" panose="020F0502020204030204" pitchFamily="34" charset="0"/>
              </a:rPr>
              <a:t>Физическая</a:t>
            </a:r>
          </a:p>
          <a:p>
            <a:pPr eaLnBrk="1" hangingPunct="1">
              <a:lnSpc>
                <a:spcPct val="9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ru-RU" altLang="ru-RU" sz="2800">
                <a:latin typeface="Calibri" panose="020F0502020204030204" pitchFamily="34" charset="0"/>
              </a:rPr>
              <a:t>    активность;</a:t>
            </a:r>
          </a:p>
          <a:p>
            <a:pPr eaLnBrk="1" hangingPunct="1">
              <a:lnSpc>
                <a:spcPct val="90000"/>
              </a:lnSpc>
              <a:spcBef>
                <a:spcPts val="638"/>
              </a:spcBef>
              <a:spcAft>
                <a:spcPts val="1425"/>
              </a:spcAft>
              <a:buClr>
                <a:srgbClr val="9933FF"/>
              </a:buClr>
              <a:buSzPct val="45000"/>
              <a:buFont typeface="Arial" panose="020B0604020202020204" pitchFamily="34" charset="0"/>
              <a:buChar char="•"/>
            </a:pPr>
            <a:r>
              <a:rPr lang="ru-RU" altLang="ru-RU" sz="2800">
                <a:latin typeface="Calibri" panose="020F0502020204030204" pitchFamily="34" charset="0"/>
              </a:rPr>
              <a:t>Отсутствие</a:t>
            </a:r>
          </a:p>
          <a:p>
            <a:pPr eaLnBrk="1" hangingPunct="1">
              <a:lnSpc>
                <a:spcPct val="9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ru-RU" altLang="ru-RU" sz="2800">
                <a:latin typeface="Calibri" panose="020F0502020204030204" pitchFamily="34" charset="0"/>
              </a:rPr>
              <a:t>    вредных </a:t>
            </a:r>
          </a:p>
          <a:p>
            <a:pPr eaLnBrk="1" hangingPunct="1">
              <a:lnSpc>
                <a:spcPct val="9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ru-RU" altLang="ru-RU" sz="2800">
                <a:latin typeface="Calibri" panose="020F0502020204030204" pitchFamily="34" charset="0"/>
              </a:rPr>
              <a:t>    привычек;</a:t>
            </a:r>
          </a:p>
          <a:p>
            <a:pPr eaLnBrk="1" hangingPunct="1">
              <a:lnSpc>
                <a:spcPct val="90000"/>
              </a:lnSpc>
              <a:spcBef>
                <a:spcPts val="638"/>
              </a:spcBef>
              <a:spcAft>
                <a:spcPts val="1425"/>
              </a:spcAft>
              <a:buClr>
                <a:srgbClr val="9933FF"/>
              </a:buClr>
              <a:buSzPct val="45000"/>
              <a:buFont typeface="Arial" panose="020B0604020202020204" pitchFamily="34" charset="0"/>
              <a:buChar char="•"/>
            </a:pPr>
            <a:r>
              <a:rPr lang="ru-RU" altLang="ru-RU" sz="2800">
                <a:latin typeface="Calibri" panose="020F0502020204030204" pitchFamily="34" charset="0"/>
              </a:rPr>
              <a:t>Личная гигиена;</a:t>
            </a:r>
          </a:p>
          <a:p>
            <a:pPr eaLnBrk="1" hangingPunct="1">
              <a:lnSpc>
                <a:spcPct val="90000"/>
              </a:lnSpc>
              <a:spcBef>
                <a:spcPts val="638"/>
              </a:spcBef>
              <a:spcAft>
                <a:spcPts val="1425"/>
              </a:spcAft>
              <a:buClr>
                <a:srgbClr val="9933FF"/>
              </a:buClr>
              <a:buSzPct val="45000"/>
              <a:buFont typeface="Arial" panose="020B0604020202020204" pitchFamily="34" charset="0"/>
              <a:buChar char="•"/>
            </a:pPr>
            <a:r>
              <a:rPr lang="ru-RU" altLang="ru-RU" sz="2800">
                <a:latin typeface="Calibri" panose="020F0502020204030204" pitchFamily="34" charset="0"/>
              </a:rPr>
              <a:t>Здоровое рациональное питание;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700213"/>
            <a:ext cx="5113338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1000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8" dur="1000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3" dur="1000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4" dur="1000" fill="hold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1000" fill="hold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0" dur="1000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1" dur="1000" fill="hold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1000" fill="hold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5" dur="1000"/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6" dur="1000" fill="hold"/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" dur="1000" fill="hold"/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0" dur="1000"/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1" dur="1000" fill="hold"/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" dur="1000" fill="hold"/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7" dur="1000"/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8" dur="1000" fill="hold"/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9" dur="1000" fill="hold"/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4" dur="1000"/>
                                        <p:tgtEl>
                                          <p:spTgt spid="27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5" dur="1000" fill="hold"/>
                                        <p:tgtEl>
                                          <p:spTgt spid="27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6" dur="1000" fill="hold"/>
                                        <p:tgtEl>
                                          <p:spTgt spid="27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 lIns="90000" tIns="45000" rIns="90000" bIns="45000" anchor="t"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mtClean="0">
                <a:latin typeface="Calibri" panose="020F0502020204030204" pitchFamily="34" charset="0"/>
              </a:rPr>
              <a:t>Л.И. Алешина </a:t>
            </a:r>
            <a:r>
              <a:rPr lang="ru-RU" altLang="ru-RU" b="1" smtClean="0">
                <a:latin typeface="Calibri" panose="020F0502020204030204" pitchFamily="34" charset="0"/>
              </a:rPr>
              <a:t>ЗОЖ - это </a:t>
            </a:r>
          </a:p>
        </p:txBody>
      </p:sp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457200" y="1412875"/>
            <a:ext cx="8686800" cy="485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31788" indent="-331788"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panose="020B0604020202020204" pitchFamily="34" charset="0"/>
              <a:buChar char="•"/>
            </a:pPr>
            <a:r>
              <a:rPr lang="ru-RU" altLang="ru-RU">
                <a:latin typeface="Calibri" panose="020F0502020204030204" pitchFamily="34" charset="0"/>
              </a:rPr>
              <a:t>система индивидуальных проявлений личности (нравственных, духовных, физических) в сферах различных деятельностей (учебной, бытовой, общественной) отражающая отношение к себе, социальной среде, окружающей природе и позиций ценностей здоровья и способствующая сохранению соответствующей возрасту устойчивости организма, максимальной активности личности в повседневной жизни и профессиональной деятельности"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 lIns="90000" tIns="45000" rIns="90000" bIns="45000" anchor="t"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800" i="1" u="sng" smtClean="0">
                <a:latin typeface="Calibri" panose="020F0502020204030204" pitchFamily="34" charset="0"/>
              </a:rPr>
              <a:t>Здоровый образ жизни</a:t>
            </a:r>
            <a:r>
              <a:rPr lang="ru-RU" altLang="ru-RU" sz="4800" i="1" smtClean="0">
                <a:latin typeface="Calibri" panose="020F0502020204030204" pitchFamily="34" charset="0"/>
              </a:rPr>
              <a:t> —</a:t>
            </a:r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301625" y="1341438"/>
            <a:ext cx="8540750" cy="475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ru-RU" altLang="ru-RU" sz="3600" i="1">
                <a:latin typeface="Calibri" panose="020F0502020204030204" pitchFamily="34" charset="0"/>
              </a:rPr>
              <a:t>   </a:t>
            </a:r>
            <a:r>
              <a:rPr lang="ru-RU" altLang="ru-RU" sz="4000" i="1">
                <a:latin typeface="Calibri" panose="020F0502020204030204" pitchFamily="34" charset="0"/>
              </a:rPr>
              <a:t>это совокупность сознательно сформированных привычек человека, направленных на поддержание и укрепление здоровья и творческого долголетия.</a:t>
            </a:r>
          </a:p>
          <a:p>
            <a:pPr eaLnBrk="1" hangingPunct="1">
              <a:lnSpc>
                <a:spcPct val="9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endParaRPr lang="ru-RU" altLang="ru-RU" sz="4000" i="1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endParaRPr lang="ru-RU" altLang="ru-RU" i="1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endParaRPr lang="ru-RU" altLang="ru-RU" i="1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 lIns="90000" tIns="45000" rIns="90000" bIns="45000" anchor="t"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mtClean="0">
                <a:latin typeface="Calibri" panose="020F0502020204030204" pitchFamily="34" charset="0"/>
              </a:rPr>
              <a:t>Оцените по пятибалльной системе свой образ жизни</a:t>
            </a:r>
          </a:p>
        </p:txBody>
      </p:sp>
      <p:sp>
        <p:nvSpPr>
          <p:cNvPr id="57347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503238" indent="-503238"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03238" algn="l"/>
                <a:tab pos="950913" algn="l"/>
                <a:tab pos="1400175" algn="l"/>
                <a:tab pos="1849438" algn="l"/>
                <a:tab pos="2298700" algn="l"/>
                <a:tab pos="2747963" algn="l"/>
                <a:tab pos="3197225" algn="l"/>
                <a:tab pos="3646488" algn="l"/>
                <a:tab pos="4095750" algn="l"/>
                <a:tab pos="4545013" algn="l"/>
                <a:tab pos="4994275" algn="l"/>
                <a:tab pos="5443538" algn="l"/>
                <a:tab pos="5892800" algn="l"/>
                <a:tab pos="6342063" algn="l"/>
                <a:tab pos="6791325" algn="l"/>
                <a:tab pos="7240588" algn="l"/>
                <a:tab pos="7689850" algn="l"/>
                <a:tab pos="8139113" algn="l"/>
                <a:tab pos="8588375" algn="l"/>
                <a:tab pos="9037638" algn="l"/>
                <a:tab pos="9486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03238" algn="l"/>
                <a:tab pos="950913" algn="l"/>
                <a:tab pos="1400175" algn="l"/>
                <a:tab pos="1849438" algn="l"/>
                <a:tab pos="2298700" algn="l"/>
                <a:tab pos="2747963" algn="l"/>
                <a:tab pos="3197225" algn="l"/>
                <a:tab pos="3646488" algn="l"/>
                <a:tab pos="4095750" algn="l"/>
                <a:tab pos="4545013" algn="l"/>
                <a:tab pos="4994275" algn="l"/>
                <a:tab pos="5443538" algn="l"/>
                <a:tab pos="5892800" algn="l"/>
                <a:tab pos="6342063" algn="l"/>
                <a:tab pos="6791325" algn="l"/>
                <a:tab pos="7240588" algn="l"/>
                <a:tab pos="7689850" algn="l"/>
                <a:tab pos="8139113" algn="l"/>
                <a:tab pos="8588375" algn="l"/>
                <a:tab pos="9037638" algn="l"/>
                <a:tab pos="9486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03238" algn="l"/>
                <a:tab pos="950913" algn="l"/>
                <a:tab pos="1400175" algn="l"/>
                <a:tab pos="1849438" algn="l"/>
                <a:tab pos="2298700" algn="l"/>
                <a:tab pos="2747963" algn="l"/>
                <a:tab pos="3197225" algn="l"/>
                <a:tab pos="3646488" algn="l"/>
                <a:tab pos="4095750" algn="l"/>
                <a:tab pos="4545013" algn="l"/>
                <a:tab pos="4994275" algn="l"/>
                <a:tab pos="5443538" algn="l"/>
                <a:tab pos="5892800" algn="l"/>
                <a:tab pos="6342063" algn="l"/>
                <a:tab pos="6791325" algn="l"/>
                <a:tab pos="7240588" algn="l"/>
                <a:tab pos="7689850" algn="l"/>
                <a:tab pos="8139113" algn="l"/>
                <a:tab pos="8588375" algn="l"/>
                <a:tab pos="9037638" algn="l"/>
                <a:tab pos="9486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03238" algn="l"/>
                <a:tab pos="950913" algn="l"/>
                <a:tab pos="1400175" algn="l"/>
                <a:tab pos="1849438" algn="l"/>
                <a:tab pos="2298700" algn="l"/>
                <a:tab pos="2747963" algn="l"/>
                <a:tab pos="3197225" algn="l"/>
                <a:tab pos="3646488" algn="l"/>
                <a:tab pos="4095750" algn="l"/>
                <a:tab pos="4545013" algn="l"/>
                <a:tab pos="4994275" algn="l"/>
                <a:tab pos="5443538" algn="l"/>
                <a:tab pos="5892800" algn="l"/>
                <a:tab pos="6342063" algn="l"/>
                <a:tab pos="6791325" algn="l"/>
                <a:tab pos="7240588" algn="l"/>
                <a:tab pos="7689850" algn="l"/>
                <a:tab pos="8139113" algn="l"/>
                <a:tab pos="8588375" algn="l"/>
                <a:tab pos="9037638" algn="l"/>
                <a:tab pos="9486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03238" algn="l"/>
                <a:tab pos="950913" algn="l"/>
                <a:tab pos="1400175" algn="l"/>
                <a:tab pos="1849438" algn="l"/>
                <a:tab pos="2298700" algn="l"/>
                <a:tab pos="2747963" algn="l"/>
                <a:tab pos="3197225" algn="l"/>
                <a:tab pos="3646488" algn="l"/>
                <a:tab pos="4095750" algn="l"/>
                <a:tab pos="4545013" algn="l"/>
                <a:tab pos="4994275" algn="l"/>
                <a:tab pos="5443538" algn="l"/>
                <a:tab pos="5892800" algn="l"/>
                <a:tab pos="6342063" algn="l"/>
                <a:tab pos="6791325" algn="l"/>
                <a:tab pos="7240588" algn="l"/>
                <a:tab pos="7689850" algn="l"/>
                <a:tab pos="8139113" algn="l"/>
                <a:tab pos="8588375" algn="l"/>
                <a:tab pos="9037638" algn="l"/>
                <a:tab pos="9486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03238" algn="l"/>
                <a:tab pos="950913" algn="l"/>
                <a:tab pos="1400175" algn="l"/>
                <a:tab pos="1849438" algn="l"/>
                <a:tab pos="2298700" algn="l"/>
                <a:tab pos="2747963" algn="l"/>
                <a:tab pos="3197225" algn="l"/>
                <a:tab pos="3646488" algn="l"/>
                <a:tab pos="4095750" algn="l"/>
                <a:tab pos="4545013" algn="l"/>
                <a:tab pos="4994275" algn="l"/>
                <a:tab pos="5443538" algn="l"/>
                <a:tab pos="5892800" algn="l"/>
                <a:tab pos="6342063" algn="l"/>
                <a:tab pos="6791325" algn="l"/>
                <a:tab pos="7240588" algn="l"/>
                <a:tab pos="7689850" algn="l"/>
                <a:tab pos="8139113" algn="l"/>
                <a:tab pos="8588375" algn="l"/>
                <a:tab pos="9037638" algn="l"/>
                <a:tab pos="9486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03238" algn="l"/>
                <a:tab pos="950913" algn="l"/>
                <a:tab pos="1400175" algn="l"/>
                <a:tab pos="1849438" algn="l"/>
                <a:tab pos="2298700" algn="l"/>
                <a:tab pos="2747963" algn="l"/>
                <a:tab pos="3197225" algn="l"/>
                <a:tab pos="3646488" algn="l"/>
                <a:tab pos="4095750" algn="l"/>
                <a:tab pos="4545013" algn="l"/>
                <a:tab pos="4994275" algn="l"/>
                <a:tab pos="5443538" algn="l"/>
                <a:tab pos="5892800" algn="l"/>
                <a:tab pos="6342063" algn="l"/>
                <a:tab pos="6791325" algn="l"/>
                <a:tab pos="7240588" algn="l"/>
                <a:tab pos="7689850" algn="l"/>
                <a:tab pos="8139113" algn="l"/>
                <a:tab pos="8588375" algn="l"/>
                <a:tab pos="9037638" algn="l"/>
                <a:tab pos="9486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03238" algn="l"/>
                <a:tab pos="950913" algn="l"/>
                <a:tab pos="1400175" algn="l"/>
                <a:tab pos="1849438" algn="l"/>
                <a:tab pos="2298700" algn="l"/>
                <a:tab pos="2747963" algn="l"/>
                <a:tab pos="3197225" algn="l"/>
                <a:tab pos="3646488" algn="l"/>
                <a:tab pos="4095750" algn="l"/>
                <a:tab pos="4545013" algn="l"/>
                <a:tab pos="4994275" algn="l"/>
                <a:tab pos="5443538" algn="l"/>
                <a:tab pos="5892800" algn="l"/>
                <a:tab pos="6342063" algn="l"/>
                <a:tab pos="6791325" algn="l"/>
                <a:tab pos="7240588" algn="l"/>
                <a:tab pos="7689850" algn="l"/>
                <a:tab pos="8139113" algn="l"/>
                <a:tab pos="8588375" algn="l"/>
                <a:tab pos="9037638" algn="l"/>
                <a:tab pos="9486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03238" algn="l"/>
                <a:tab pos="950913" algn="l"/>
                <a:tab pos="1400175" algn="l"/>
                <a:tab pos="1849438" algn="l"/>
                <a:tab pos="2298700" algn="l"/>
                <a:tab pos="2747963" algn="l"/>
                <a:tab pos="3197225" algn="l"/>
                <a:tab pos="3646488" algn="l"/>
                <a:tab pos="4095750" algn="l"/>
                <a:tab pos="4545013" algn="l"/>
                <a:tab pos="4994275" algn="l"/>
                <a:tab pos="5443538" algn="l"/>
                <a:tab pos="5892800" algn="l"/>
                <a:tab pos="6342063" algn="l"/>
                <a:tab pos="6791325" algn="l"/>
                <a:tab pos="7240588" algn="l"/>
                <a:tab pos="7689850" algn="l"/>
                <a:tab pos="8139113" algn="l"/>
                <a:tab pos="8588375" algn="l"/>
                <a:tab pos="9037638" algn="l"/>
                <a:tab pos="9486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Times New Roman" panose="02020603050405020304" pitchFamily="18" charset="0"/>
              <a:buAutoNum type="arabicPeriod"/>
            </a:pPr>
            <a:r>
              <a:rPr lang="ru-RU" altLang="ru-RU">
                <a:latin typeface="Calibri" panose="020F0502020204030204" pitchFamily="34" charset="0"/>
              </a:rPr>
              <a:t>Достаточно ли внимания Вы уделяете физической нагрузке?</a:t>
            </a:r>
          </a:p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Times New Roman" panose="02020603050405020304" pitchFamily="18" charset="0"/>
              <a:buAutoNum type="arabicPeriod"/>
            </a:pPr>
            <a:r>
              <a:rPr lang="ru-RU" altLang="ru-RU">
                <a:latin typeface="Calibri" panose="020F0502020204030204" pitchFamily="34" charset="0"/>
              </a:rPr>
              <a:t>правильно ли питаетесь?</a:t>
            </a:r>
          </a:p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Times New Roman" panose="02020603050405020304" pitchFamily="18" charset="0"/>
              <a:buAutoNum type="arabicPeriod"/>
            </a:pPr>
            <a:r>
              <a:rPr lang="ru-RU" altLang="ru-RU">
                <a:latin typeface="Calibri" panose="020F0502020204030204" pitchFamily="34" charset="0"/>
              </a:rPr>
              <a:t>замечаете ли Вы у себя какие-нибудь вредные привычки?</a:t>
            </a:r>
          </a:p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Times New Roman" panose="02020603050405020304" pitchFamily="18" charset="0"/>
              <a:buAutoNum type="arabicPeriod"/>
            </a:pPr>
            <a:r>
              <a:rPr lang="ru-RU" altLang="ru-RU">
                <a:latin typeface="Calibri" panose="020F0502020204030204" pitchFamily="34" charset="0"/>
              </a:rPr>
              <a:t>умеете ли Вы уменьшать проявления болезней?</a:t>
            </a:r>
          </a:p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ru-RU" altLang="ru-RU">
                <a:latin typeface="Calibri" panose="020F0502020204030204" pitchFamily="34" charset="0"/>
              </a:rPr>
              <a:t>Полученную сумму баллов разделите на 4. </a:t>
            </a:r>
          </a:p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/>
          <p:cNvSpPr txBox="1">
            <a:spLocks noChangeArrowheads="1"/>
          </p:cNvSpPr>
          <p:nvPr/>
        </p:nvSpPr>
        <p:spPr bwMode="auto">
          <a:xfrm>
            <a:off x="576263" y="863600"/>
            <a:ext cx="9505950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84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b="1">
                <a:solidFill>
                  <a:srgbClr val="FF420E"/>
                </a:solidFill>
              </a:rPr>
              <a:t>Здоровый образ жизни</a:t>
            </a:r>
            <a:r>
              <a:rPr lang="ru-RU" altLang="ru-RU" b="1"/>
              <a:t> </a:t>
            </a:r>
            <a:r>
              <a:rPr lang="ru-RU" altLang="ru-RU"/>
              <a:t>— это деятельность, направленная на сохранение, улучшение и укрепление здоровья людей. </a:t>
            </a:r>
          </a:p>
          <a:p>
            <a:pPr algn="ctr"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/>
              <a:t>Он формируется двумя путями: 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u="sng"/>
              <a:t>во-первых</a:t>
            </a:r>
            <a:r>
              <a:rPr lang="ru-RU" altLang="ru-RU"/>
              <a:t>, через уменьшение и элиминирование факторов риска; 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u="sng"/>
              <a:t>во-вторых</a:t>
            </a:r>
            <a:r>
              <a:rPr lang="ru-RU" altLang="ru-RU"/>
              <a:t>, через создание условий для сохранения и укрепления здоровья индивидом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"/>
          <p:cNvSpPr txBox="1">
            <a:spLocks noChangeArrowheads="1"/>
          </p:cNvSpPr>
          <p:nvPr/>
        </p:nvSpPr>
        <p:spPr bwMode="auto">
          <a:xfrm>
            <a:off x="215900" y="252413"/>
            <a:ext cx="9720263" cy="131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Aft>
                <a:spcPts val="150"/>
              </a:spcAft>
              <a:buClrTx/>
              <a:buFontTx/>
              <a:buNone/>
            </a:pPr>
            <a:r>
              <a:rPr lang="ru-RU" altLang="ru-RU" sz="2800" b="1"/>
              <a:t>ПЕРЕЧЕНЬ </a:t>
            </a:r>
            <a:r>
              <a:rPr lang="ru-RU" altLang="ru-RU" sz="2800"/>
              <a:t>ФАКТОРОВ РИСКА ЗДОРОВЬЮ,</a:t>
            </a:r>
          </a:p>
          <a:p>
            <a:pPr algn="ctr" eaLnBrk="1">
              <a:spcAft>
                <a:spcPts val="150"/>
              </a:spcAft>
              <a:buClrTx/>
              <a:buFontTx/>
              <a:buNone/>
            </a:pPr>
            <a:r>
              <a:rPr lang="ru-RU" altLang="ru-RU" sz="2800"/>
              <a:t>СВЯЗАННЫХ С ОБРАЗОМ ЖИЗНИ ЧЕЛОВЕКА </a:t>
            </a:r>
          </a:p>
          <a:p>
            <a:pPr algn="ctr" eaLnBrk="1">
              <a:spcAft>
                <a:spcPts val="150"/>
              </a:spcAft>
              <a:buClrTx/>
              <a:buFontTx/>
              <a:buNone/>
            </a:pPr>
            <a:r>
              <a:rPr lang="ru-RU" altLang="ru-RU" sz="2800"/>
              <a:t>(МР 2.1.10.0033-11 ) </a:t>
            </a:r>
          </a:p>
        </p:txBody>
      </p:sp>
      <p:sp>
        <p:nvSpPr>
          <p:cNvPr id="61443" name="Text Box 2"/>
          <p:cNvSpPr txBox="1">
            <a:spLocks noChangeArrowheads="1"/>
          </p:cNvSpPr>
          <p:nvPr/>
        </p:nvSpPr>
        <p:spPr bwMode="auto">
          <a:xfrm>
            <a:off x="376238" y="1944688"/>
            <a:ext cx="9431337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09550" indent="-209550"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913"/>
              </a:spcBef>
              <a:spcAft>
                <a:spcPts val="713"/>
              </a:spcAft>
              <a:buSzPct val="45000"/>
              <a:buFont typeface="Wingdings" panose="05000000000000000000" pitchFamily="2" charset="2"/>
              <a:buChar char=""/>
            </a:pPr>
            <a:r>
              <a:rPr lang="ru-RU" altLang="ru-RU" sz="3600"/>
              <a:t>Безответственное гигиеническое поведение</a:t>
            </a:r>
          </a:p>
          <a:p>
            <a:pPr eaLnBrk="1">
              <a:spcBef>
                <a:spcPts val="913"/>
              </a:spcBef>
              <a:spcAft>
                <a:spcPts val="713"/>
              </a:spcAft>
              <a:buSzPct val="45000"/>
              <a:buFont typeface="Wingdings" panose="05000000000000000000" pitchFamily="2" charset="2"/>
              <a:buChar char=""/>
            </a:pPr>
            <a:r>
              <a:rPr lang="ru-RU" altLang="ru-RU" sz="3600"/>
              <a:t>Нарушения двигательной активности</a:t>
            </a:r>
          </a:p>
          <a:p>
            <a:pPr eaLnBrk="1">
              <a:spcBef>
                <a:spcPts val="913"/>
              </a:spcBef>
              <a:spcAft>
                <a:spcPts val="713"/>
              </a:spcAft>
              <a:buSzPct val="45000"/>
              <a:buFont typeface="Wingdings" panose="05000000000000000000" pitchFamily="2" charset="2"/>
              <a:buChar char=""/>
            </a:pPr>
            <a:r>
              <a:rPr lang="ru-RU" altLang="ru-RU" sz="3600"/>
              <a:t>Неправильное питание</a:t>
            </a:r>
          </a:p>
          <a:p>
            <a:pPr eaLnBrk="1">
              <a:spcBef>
                <a:spcPts val="913"/>
              </a:spcBef>
              <a:spcAft>
                <a:spcPts val="713"/>
              </a:spcAft>
              <a:buSzPct val="45000"/>
              <a:buFont typeface="Wingdings" panose="05000000000000000000" pitchFamily="2" charset="2"/>
              <a:buChar char=""/>
            </a:pPr>
            <a:r>
              <a:rPr lang="ru-RU" altLang="ru-RU" sz="3600"/>
              <a:t>Аддиктивное и вынужденное поведение</a:t>
            </a:r>
          </a:p>
          <a:p>
            <a:pPr eaLnBrk="1">
              <a:spcBef>
                <a:spcPts val="913"/>
              </a:spcBef>
              <a:spcAft>
                <a:spcPts val="713"/>
              </a:spcAft>
              <a:buSzPct val="45000"/>
              <a:buFont typeface="Wingdings" panose="05000000000000000000" pitchFamily="2" charset="2"/>
              <a:buChar char=""/>
            </a:pPr>
            <a:r>
              <a:rPr lang="ru-RU" altLang="ru-RU" sz="3600"/>
              <a:t>Безответственное медицинское поведение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36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863600" y="144463"/>
            <a:ext cx="89281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b="1"/>
              <a:t>Значение темы. 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/>
              <a:t>Изучение данной темы необходимо для ознакомления с общими принципами просветительской деятельности врача, формами ее организации, целями, задачами, а также возможности дальнейшего практического применения знаний.</a:t>
            </a: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215900" y="4032250"/>
            <a:ext cx="9864725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 dirty="0"/>
              <a:t>Форма организации учебного процесса:</a:t>
            </a:r>
            <a:r>
              <a:rPr lang="ru-RU" altLang="ru-RU" sz="2800" dirty="0"/>
              <a:t> Лекция — 2 ч. </a:t>
            </a:r>
            <a:r>
              <a:rPr lang="ru-RU" altLang="ru-RU" sz="2800" dirty="0" smtClean="0"/>
              <a:t>Практические занятия </a:t>
            </a:r>
            <a:r>
              <a:rPr lang="ru-RU" altLang="ru-RU" sz="2800" dirty="0"/>
              <a:t>— </a:t>
            </a:r>
            <a:r>
              <a:rPr lang="ru-RU" altLang="ru-RU" sz="2800" dirty="0" smtClean="0"/>
              <a:t>2+2 </a:t>
            </a:r>
            <a:r>
              <a:rPr lang="ru-RU" altLang="ru-RU" sz="2800" dirty="0"/>
              <a:t>ч. 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 dirty="0"/>
              <a:t>Разновидность занятия:</a:t>
            </a:r>
            <a:r>
              <a:rPr lang="ru-RU" altLang="ru-RU" sz="2800" dirty="0"/>
              <a:t> </a:t>
            </a:r>
            <a:r>
              <a:rPr lang="ru-RU" altLang="ru-RU" sz="2800" dirty="0" smtClean="0"/>
              <a:t>комбинированное</a:t>
            </a:r>
            <a:r>
              <a:rPr lang="ru-RU" altLang="ru-RU" sz="2800" dirty="0"/>
              <a:t>. 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 dirty="0"/>
              <a:t>Методы обучения:</a:t>
            </a:r>
            <a:r>
              <a:rPr lang="ru-RU" altLang="ru-RU" sz="2800" dirty="0"/>
              <a:t> объяснительно-иллюстративный, метод проблемного изложения.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144463" y="503238"/>
            <a:ext cx="9936162" cy="662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20955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r>
              <a:rPr lang="ru-RU" altLang="ru-RU" sz="3600" b="1" smtClean="0">
                <a:solidFill>
                  <a:srgbClr val="0084D1"/>
                </a:solidFill>
              </a:rPr>
              <a:t>Безответственное гигиеническое поведение:</a:t>
            </a:r>
          </a:p>
          <a:p>
            <a:pPr marL="209550" indent="-203200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600" smtClean="0"/>
              <a:t>Нарушение режима сна и бодрствования</a:t>
            </a:r>
          </a:p>
          <a:p>
            <a:pPr marL="209550" indent="-203200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600" smtClean="0"/>
              <a:t>Нарушение режима труда и отдыха </a:t>
            </a:r>
          </a:p>
          <a:p>
            <a:pPr marL="209550" indent="-203200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600" smtClean="0"/>
              <a:t>Несоблюдение правил личной гигиены </a:t>
            </a:r>
          </a:p>
          <a:p>
            <a:pPr marL="209550" indent="-203200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600" smtClean="0"/>
              <a:t>Несоблюдение правил бытовой гигиены </a:t>
            </a:r>
          </a:p>
          <a:p>
            <a:pPr marL="209550" indent="-203200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600" smtClean="0"/>
              <a:t>Небезопасное сексуальное поведение</a:t>
            </a:r>
          </a:p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endParaRPr lang="ru-RU" altLang="ru-RU" sz="36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144463" y="215900"/>
            <a:ext cx="9936162" cy="224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20955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spcBef>
                <a:spcPts val="913"/>
              </a:spcBef>
              <a:spcAft>
                <a:spcPts val="713"/>
              </a:spcAft>
              <a:buSzPct val="100000"/>
              <a:defRPr/>
            </a:pPr>
            <a:r>
              <a:rPr lang="ru-RU" altLang="ru-RU" sz="3200" b="1" smtClean="0">
                <a:solidFill>
                  <a:srgbClr val="004586"/>
                </a:solidFill>
              </a:rPr>
              <a:t>Нарушения двигательной активности:</a:t>
            </a:r>
          </a:p>
          <a:p>
            <a:pPr marL="209550" indent="-203200" eaLnBrk="1">
              <a:lnSpc>
                <a:spcPct val="93000"/>
              </a:lnSpc>
              <a:spcBef>
                <a:spcPts val="913"/>
              </a:spcBef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00" smtClean="0"/>
              <a:t>Недостаточная двигательная активность </a:t>
            </a:r>
          </a:p>
          <a:p>
            <a:pPr marL="209550" indent="-203200" eaLnBrk="1">
              <a:lnSpc>
                <a:spcPct val="93000"/>
              </a:lnSpc>
              <a:spcBef>
                <a:spcPts val="913"/>
              </a:spcBef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00" smtClean="0"/>
              <a:t>Неадекватная двигательная активность</a:t>
            </a:r>
          </a:p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endParaRPr lang="ru-RU" altLang="ru-RU" sz="3200" smtClean="0"/>
          </a:p>
        </p:txBody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215900" y="2457450"/>
            <a:ext cx="9647238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20955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r>
              <a:rPr lang="ru-RU" altLang="ru-RU" sz="3600" b="1" smtClean="0">
                <a:solidFill>
                  <a:srgbClr val="009900"/>
                </a:solidFill>
              </a:rPr>
              <a:t>Неправильное питание:</a:t>
            </a:r>
          </a:p>
          <a:p>
            <a:pPr marL="209550" indent="-203200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600" smtClean="0"/>
              <a:t>Несбалансированное питание </a:t>
            </a:r>
          </a:p>
          <a:p>
            <a:pPr marL="209550" indent="-203200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600" smtClean="0"/>
              <a:t>Энергетически неадекватное питание</a:t>
            </a:r>
          </a:p>
          <a:p>
            <a:pPr marL="209550" indent="-203200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600" smtClean="0"/>
              <a:t>Нарушение режима питания </a:t>
            </a:r>
          </a:p>
          <a:p>
            <a:pPr marL="209550" indent="-203200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600" smtClean="0"/>
              <a:t>Пренебрежение требованиями безопасности в отношении продуктов питания </a:t>
            </a:r>
          </a:p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endParaRPr lang="ru-RU" altLang="ru-RU" sz="36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215900" y="144463"/>
            <a:ext cx="9864725" cy="760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20955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r>
              <a:rPr lang="ru-RU" altLang="ru-RU" sz="3200" b="1" smtClean="0">
                <a:solidFill>
                  <a:srgbClr val="004586"/>
                </a:solidFill>
              </a:rPr>
              <a:t>Аддиктивное и вынужденное поведение</a:t>
            </a:r>
          </a:p>
          <a:p>
            <a:pPr marL="209550" indent="-203200" eaLnBrk="1">
              <a:lnSpc>
                <a:spcPct val="93000"/>
              </a:lnSpc>
              <a:spcBef>
                <a:spcPts val="913"/>
              </a:spcBef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00" smtClean="0"/>
              <a:t>Активное курение (сигарет, трубки, кальяна)</a:t>
            </a:r>
          </a:p>
          <a:p>
            <a:pPr marL="209550" indent="-203200" eaLnBrk="1">
              <a:lnSpc>
                <a:spcPct val="93000"/>
              </a:lnSpc>
              <a:spcBef>
                <a:spcPts val="913"/>
              </a:spcBef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00" smtClean="0"/>
              <a:t>Пассивное курение </a:t>
            </a:r>
          </a:p>
          <a:p>
            <a:pPr marL="209550" indent="-203200" eaLnBrk="1">
              <a:lnSpc>
                <a:spcPct val="93000"/>
              </a:lnSpc>
              <a:spcBef>
                <a:spcPts val="913"/>
              </a:spcBef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00" smtClean="0"/>
              <a:t>Злоупотребление алкоголем </a:t>
            </a:r>
          </a:p>
          <a:p>
            <a:pPr marL="209550" indent="-203200" eaLnBrk="1">
              <a:lnSpc>
                <a:spcPct val="93000"/>
              </a:lnSpc>
              <a:spcBef>
                <a:spcPts val="913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00" smtClean="0"/>
              <a:t>Употребление наркотиков и ненаркотических психоактивных веществ</a:t>
            </a:r>
          </a:p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endParaRPr lang="ru-RU" altLang="ru-RU" sz="3200" b="1" smtClean="0">
              <a:solidFill>
                <a:srgbClr val="004586"/>
              </a:solidFill>
            </a:endParaRPr>
          </a:p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r>
              <a:rPr lang="ru-RU" altLang="ru-RU" sz="3200" b="1" smtClean="0">
                <a:solidFill>
                  <a:srgbClr val="004586"/>
                </a:solidFill>
              </a:rPr>
              <a:t>Безответственное медицинское поведение</a:t>
            </a:r>
          </a:p>
          <a:p>
            <a:pPr marL="209550" indent="-203200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00" smtClean="0"/>
              <a:t>Несвоевременное обращение к врачу</a:t>
            </a:r>
          </a:p>
          <a:p>
            <a:pPr marL="209550" indent="-203200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00" smtClean="0"/>
              <a:t>Недолечивание</a:t>
            </a:r>
          </a:p>
          <a:p>
            <a:pPr marL="209550" indent="-203200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00" smtClean="0"/>
              <a:t>Самолечение</a:t>
            </a:r>
          </a:p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endParaRPr lang="ru-RU" altLang="ru-RU" sz="32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265113" y="0"/>
            <a:ext cx="9599612" cy="758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20955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r>
              <a:rPr lang="ru-RU" altLang="ru-RU" sz="2800" smtClean="0"/>
              <a:t>п.6.5. Предложенный перечень факторов риска может быть расширен за счет включения факторов, связанных с определенными сферами жизнедеятельности индивидов - бытовой, досуговой, трудовой и т.п. </a:t>
            </a:r>
          </a:p>
          <a:p>
            <a:pPr eaLnBrk="1">
              <a:lnSpc>
                <a:spcPct val="93000"/>
              </a:lnSpc>
              <a:spcBef>
                <a:spcPts val="625"/>
              </a:spcBef>
              <a:spcAft>
                <a:spcPts val="425"/>
              </a:spcAft>
              <a:buSzPct val="45000"/>
              <a:defRPr/>
            </a:pPr>
            <a:r>
              <a:rPr lang="ru-RU" altLang="ru-RU" sz="2800" b="1" smtClean="0">
                <a:solidFill>
                  <a:srgbClr val="004586"/>
                </a:solidFill>
              </a:rPr>
              <a:t>В число факторов могут быть включены:</a:t>
            </a:r>
          </a:p>
          <a:p>
            <a:pPr marL="209550" indent="-203200" eaLnBrk="1">
              <a:lnSpc>
                <a:spcPct val="93000"/>
              </a:lnSpc>
              <a:spcBef>
                <a:spcPts val="625"/>
              </a:spcBef>
              <a:spcAft>
                <a:spcPts val="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800" smtClean="0"/>
              <a:t> неблагоприятный психоэмоциональный климат в семье,</a:t>
            </a:r>
          </a:p>
          <a:p>
            <a:pPr marL="209550" indent="-203200" eaLnBrk="1">
              <a:lnSpc>
                <a:spcPct val="93000"/>
              </a:lnSpc>
              <a:spcBef>
                <a:spcPts val="625"/>
              </a:spcBef>
              <a:spcAft>
                <a:spcPts val="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800" smtClean="0"/>
              <a:t> неполная семья, </a:t>
            </a:r>
          </a:p>
          <a:p>
            <a:pPr marL="209550" indent="-203200" eaLnBrk="1">
              <a:lnSpc>
                <a:spcPct val="93000"/>
              </a:lnSpc>
              <a:spcBef>
                <a:spcPts val="625"/>
              </a:spcBef>
              <a:spcAft>
                <a:spcPts val="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800" smtClean="0"/>
              <a:t>низкий уровень социальной интеграции и пр.</a:t>
            </a:r>
          </a:p>
          <a:p>
            <a:pPr algn="ctr" eaLnBrk="1">
              <a:lnSpc>
                <a:spcPct val="93000"/>
              </a:lnSpc>
              <a:spcBef>
                <a:spcPts val="625"/>
              </a:spcBef>
              <a:spcAft>
                <a:spcPts val="425"/>
              </a:spcAft>
              <a:buSzPct val="100000"/>
              <a:defRPr/>
            </a:pPr>
            <a:r>
              <a:rPr lang="ru-RU" altLang="ru-RU" sz="2800" smtClean="0"/>
              <a:t> </a:t>
            </a:r>
            <a:r>
              <a:rPr lang="ru-RU" altLang="ru-RU" sz="2800" smtClean="0">
                <a:solidFill>
                  <a:srgbClr val="004586"/>
                </a:solidFill>
              </a:rPr>
              <a:t>Критериями включения факторов в процедуру идентификации опасности являются: </a:t>
            </a:r>
          </a:p>
          <a:p>
            <a:pPr eaLnBrk="1">
              <a:lnSpc>
                <a:spcPct val="93000"/>
              </a:lnSpc>
              <a:spcBef>
                <a:spcPts val="625"/>
              </a:spcBef>
              <a:spcAft>
                <a:spcPts val="425"/>
              </a:spcAft>
              <a:buSzPct val="100000"/>
              <a:defRPr/>
            </a:pPr>
            <a:r>
              <a:rPr lang="ru-RU" altLang="ru-RU" sz="2800" smtClean="0"/>
              <a:t>а) значимость фактора для возникновения конкретных ответов со стороны здоровья (например, конкретных патологий); </a:t>
            </a:r>
          </a:p>
          <a:p>
            <a:pPr eaLnBrk="1">
              <a:lnSpc>
                <a:spcPct val="93000"/>
              </a:lnSpc>
              <a:spcBef>
                <a:spcPts val="625"/>
              </a:spcBef>
              <a:spcAft>
                <a:spcPts val="425"/>
              </a:spcAft>
              <a:buSzPct val="100000"/>
              <a:defRPr/>
            </a:pPr>
            <a:r>
              <a:rPr lang="ru-RU" altLang="ru-RU" sz="2800" smtClean="0"/>
              <a:t>б) неясность природы изменения здоровья</a:t>
            </a:r>
          </a:p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endParaRPr lang="ru-RU" altLang="ru-RU" sz="28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1006475" y="1417638"/>
            <a:ext cx="8147050" cy="369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730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r>
              <a:rPr lang="ru-RU" altLang="ru-RU" sz="3600" smtClean="0">
                <a:solidFill>
                  <a:srgbClr val="004586"/>
                </a:solidFill>
              </a:rPr>
              <a:t>Здоровый образ жизни как система складывается из трех основных культур: </a:t>
            </a:r>
          </a:p>
          <a:p>
            <a:pPr marL="892175" indent="-212725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"/>
              <a:defRPr/>
            </a:pPr>
            <a:r>
              <a:rPr lang="ru-RU" altLang="ru-RU" sz="3600" smtClean="0"/>
              <a:t>культуры питания,</a:t>
            </a:r>
          </a:p>
          <a:p>
            <a:pPr marL="892175" indent="-212725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"/>
              <a:defRPr/>
            </a:pPr>
            <a:r>
              <a:rPr lang="ru-RU" altLang="ru-RU" sz="3600" smtClean="0"/>
              <a:t>культуры движения и </a:t>
            </a:r>
          </a:p>
          <a:p>
            <a:pPr marL="892175" indent="-212725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"/>
              <a:defRPr/>
            </a:pPr>
            <a:r>
              <a:rPr lang="ru-RU" altLang="ru-RU" sz="3600" smtClean="0"/>
              <a:t>культуры эмоций.</a:t>
            </a:r>
            <a:r>
              <a:rPr lang="ru-RU" altLang="ru-RU" sz="3200" smtClean="0"/>
              <a:t> </a:t>
            </a:r>
          </a:p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endParaRPr lang="ru-RU" altLang="ru-RU" sz="32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3213"/>
            <a:ext cx="9070975" cy="1968500"/>
          </a:xfrm>
        </p:spPr>
        <p:txBody>
          <a:bodyPr lIns="90000" tIns="45000" rIns="90000" bIns="45000" anchor="t"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mtClean="0">
                <a:solidFill>
                  <a:srgbClr val="004586"/>
                </a:solidFill>
                <a:latin typeface="Calibri" panose="020F0502020204030204" pitchFamily="34" charset="0"/>
              </a:rPr>
              <a:t>Концепция сбалансированного и рационального питания</a:t>
            </a:r>
            <a:r>
              <a:rPr lang="ru-RU" altLang="ru-RU" smtClean="0">
                <a:latin typeface="Calibri" panose="020F0502020204030204" pitchFamily="34" charset="0"/>
              </a:rPr>
              <a:t/>
            </a:r>
            <a:br>
              <a:rPr lang="ru-RU" altLang="ru-RU" smtClean="0">
                <a:latin typeface="Calibri" panose="020F0502020204030204" pitchFamily="34" charset="0"/>
              </a:rPr>
            </a:br>
            <a:r>
              <a:rPr lang="ru-RU" altLang="ru-RU" sz="3200" smtClean="0">
                <a:latin typeface="Calibri" panose="020F0502020204030204" pitchFamily="34" charset="0"/>
              </a:rPr>
              <a:t>А.А. Покровский </a:t>
            </a:r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503238" y="2430463"/>
            <a:ext cx="9070975" cy="432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3020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638"/>
              </a:spcBef>
              <a:spcAft>
                <a:spcPts val="1425"/>
              </a:spcAft>
              <a:buSzPct val="100000"/>
              <a:defRPr/>
            </a:pPr>
            <a:r>
              <a:rPr lang="ru-RU" altLang="ru-RU" sz="3200" smtClean="0">
                <a:latin typeface="Calibri" panose="020F0502020204030204" pitchFamily="34" charset="0"/>
              </a:rPr>
              <a:t>Основу рационального питания составляют три принципа:</a:t>
            </a:r>
          </a:p>
          <a:p>
            <a:pPr marL="331788" indent="-319088" eaLnBrk="1" hangingPunct="1"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Arial" panose="020B0604020202020204" pitchFamily="34" charset="0"/>
              <a:buChar char="•"/>
              <a:defRPr/>
            </a:pPr>
            <a:r>
              <a:rPr lang="ru-RU" altLang="ru-RU" sz="3200" smtClean="0">
                <a:latin typeface="Calibri" panose="020F0502020204030204" pitchFamily="34" charset="0"/>
              </a:rPr>
              <a:t>Энергетическое равновесие.</a:t>
            </a:r>
          </a:p>
          <a:p>
            <a:pPr marL="331788" indent="-319088" eaLnBrk="1" hangingPunct="1"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Arial" panose="020B0604020202020204" pitchFamily="34" charset="0"/>
              <a:buChar char="•"/>
              <a:defRPr/>
            </a:pPr>
            <a:r>
              <a:rPr lang="ru-RU" altLang="ru-RU" sz="3200" smtClean="0">
                <a:latin typeface="Calibri" panose="020F0502020204030204" pitchFamily="34" charset="0"/>
              </a:rPr>
              <a:t>Сбалансированное питание.</a:t>
            </a:r>
          </a:p>
          <a:p>
            <a:pPr marL="331788" indent="-319088" eaLnBrk="1" hangingPunct="1"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Arial" panose="020B0604020202020204" pitchFamily="34" charset="0"/>
              <a:buChar char="•"/>
              <a:defRPr/>
            </a:pPr>
            <a:r>
              <a:rPr lang="ru-RU" altLang="ru-RU" sz="3200" smtClean="0">
                <a:latin typeface="Calibri" panose="020F0502020204030204" pitchFamily="34" charset="0"/>
              </a:rPr>
              <a:t>Режим питания.</a:t>
            </a:r>
          </a:p>
          <a:p>
            <a:pPr eaLnBrk="1" hangingPunct="1">
              <a:spcBef>
                <a:spcPts val="638"/>
              </a:spcBef>
              <a:spcAft>
                <a:spcPts val="1425"/>
              </a:spcAft>
              <a:buSzPct val="100000"/>
              <a:defRPr/>
            </a:pPr>
            <a:endParaRPr lang="ru-RU" altLang="ru-RU" sz="320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3213"/>
            <a:ext cx="9575800" cy="1258887"/>
          </a:xfrm>
        </p:spPr>
        <p:txBody>
          <a:bodyPr lIns="90000" tIns="45000" rIns="90000" bIns="45000" anchor="t"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altLang="ru-RU" i="1" smtClean="0">
                <a:solidFill>
                  <a:srgbClr val="004586"/>
                </a:solidFill>
                <a:latin typeface="Calibri" panose="020F0502020204030204" pitchFamily="34" charset="0"/>
              </a:rPr>
              <a:t>Первый принцип:</a:t>
            </a:r>
            <a:r>
              <a:rPr lang="ru-RU" altLang="ru-RU" b="1" smtClean="0">
                <a:solidFill>
                  <a:srgbClr val="004586"/>
                </a:solidFill>
                <a:latin typeface="Calibri" panose="020F0502020204030204" pitchFamily="34" charset="0"/>
              </a:rPr>
              <a:t> </a:t>
            </a:r>
            <a:r>
              <a:rPr lang="ru-RU" altLang="ru-RU" smtClean="0">
                <a:solidFill>
                  <a:srgbClr val="004586"/>
                </a:solidFill>
                <a:latin typeface="Calibri" panose="020F0502020204030204" pitchFamily="34" charset="0"/>
              </a:rPr>
              <a:t>энергетическое равновесие</a:t>
            </a:r>
          </a:p>
        </p:txBody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277813" y="1763713"/>
            <a:ext cx="9802812" cy="579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3020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638"/>
              </a:spcBef>
              <a:spcAft>
                <a:spcPts val="1425"/>
              </a:spcAft>
              <a:buSzPct val="100000"/>
              <a:defRPr/>
            </a:pPr>
            <a:r>
              <a:rPr lang="ru-RU" altLang="ru-RU" sz="3200" smtClean="0">
                <a:latin typeface="Calibri" panose="020F0502020204030204" pitchFamily="34" charset="0"/>
              </a:rPr>
              <a:t>Энергетическая ценность суточного рациона питания должна соответствовать энерготратам организма. </a:t>
            </a:r>
          </a:p>
          <a:p>
            <a:pPr eaLnBrk="1" hangingPunct="1">
              <a:spcBef>
                <a:spcPts val="638"/>
              </a:spcBef>
              <a:spcAft>
                <a:spcPts val="1425"/>
              </a:spcAft>
              <a:buSzPct val="100000"/>
              <a:defRPr/>
            </a:pPr>
            <a:r>
              <a:rPr lang="ru-RU" altLang="ru-RU" sz="3200" smtClean="0">
                <a:latin typeface="Calibri" panose="020F0502020204030204" pitchFamily="34" charset="0"/>
              </a:rPr>
              <a:t>Энерготраты организма зависят от</a:t>
            </a:r>
          </a:p>
          <a:p>
            <a:pPr marL="331788" indent="-319088" eaLnBrk="1" hangingPunct="1"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Arial" panose="020B0604020202020204" pitchFamily="34" charset="0"/>
              <a:buChar char="•"/>
              <a:defRPr/>
            </a:pPr>
            <a:r>
              <a:rPr lang="ru-RU" altLang="ru-RU" sz="3200" smtClean="0">
                <a:latin typeface="Calibri" panose="020F0502020204030204" pitchFamily="34" charset="0"/>
              </a:rPr>
              <a:t> пола (у женщин они ниже в среднем на 10%), </a:t>
            </a:r>
          </a:p>
          <a:p>
            <a:pPr marL="331788" indent="-319088" eaLnBrk="1" hangingPunct="1"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Arial" panose="020B0604020202020204" pitchFamily="34" charset="0"/>
              <a:buChar char="•"/>
              <a:defRPr/>
            </a:pPr>
            <a:r>
              <a:rPr lang="ru-RU" altLang="ru-RU" sz="3200" smtClean="0">
                <a:latin typeface="Calibri" panose="020F0502020204030204" pitchFamily="34" charset="0"/>
              </a:rPr>
              <a:t>возраста (у пожилых людей они ниже в среднем на 7% в каждом десятилетии), </a:t>
            </a:r>
          </a:p>
          <a:p>
            <a:pPr marL="331788" indent="-319088" eaLnBrk="1" hangingPunct="1"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Arial" panose="020B0604020202020204" pitchFamily="34" charset="0"/>
              <a:buChar char="•"/>
              <a:defRPr/>
            </a:pPr>
            <a:r>
              <a:rPr lang="ru-RU" altLang="ru-RU" sz="3200" smtClean="0">
                <a:latin typeface="Calibri" panose="020F0502020204030204" pitchFamily="34" charset="0"/>
              </a:rPr>
              <a:t>физической активности, </a:t>
            </a:r>
          </a:p>
          <a:p>
            <a:pPr marL="331788" indent="-319088" eaLnBrk="1" hangingPunct="1"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Arial" panose="020B0604020202020204" pitchFamily="34" charset="0"/>
              <a:buChar char="•"/>
              <a:defRPr/>
            </a:pPr>
            <a:r>
              <a:rPr lang="ru-RU" altLang="ru-RU" sz="3200" smtClean="0">
                <a:latin typeface="Calibri" panose="020F0502020204030204" pitchFamily="34" charset="0"/>
              </a:rPr>
              <a:t>профессии. </a:t>
            </a:r>
          </a:p>
          <a:p>
            <a:pPr eaLnBrk="1" hangingPunct="1">
              <a:spcBef>
                <a:spcPts val="638"/>
              </a:spcBef>
              <a:spcAft>
                <a:spcPts val="1425"/>
              </a:spcAft>
              <a:buSzPct val="100000"/>
              <a:defRPr/>
            </a:pPr>
            <a:endParaRPr lang="ru-RU" altLang="ru-RU" sz="320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3213"/>
            <a:ext cx="9070975" cy="1258887"/>
          </a:xfrm>
        </p:spPr>
        <p:txBody>
          <a:bodyPr lIns="90000" tIns="45000" rIns="90000" bIns="45000" anchor="t"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i="1" smtClean="0">
                <a:solidFill>
                  <a:srgbClr val="004586"/>
                </a:solidFill>
                <a:latin typeface="Calibri" panose="020F0502020204030204" pitchFamily="34" charset="0"/>
              </a:rPr>
              <a:t>Второй принцип:</a:t>
            </a:r>
            <a:r>
              <a:rPr lang="ru-RU" altLang="ru-RU" b="1" smtClean="0">
                <a:solidFill>
                  <a:srgbClr val="004586"/>
                </a:solidFill>
                <a:latin typeface="Calibri" panose="020F0502020204030204" pitchFamily="34" charset="0"/>
              </a:rPr>
              <a:t> </a:t>
            </a:r>
            <a:r>
              <a:rPr lang="ru-RU" altLang="ru-RU" smtClean="0">
                <a:solidFill>
                  <a:srgbClr val="004586"/>
                </a:solidFill>
                <a:latin typeface="Calibri" panose="020F0502020204030204" pitchFamily="34" charset="0"/>
              </a:rPr>
              <a:t>сбалансированность рациона</a:t>
            </a:r>
          </a:p>
        </p:txBody>
      </p:sp>
      <p:sp>
        <p:nvSpPr>
          <p:cNvPr id="77827" name="Text Box 2"/>
          <p:cNvSpPr txBox="1">
            <a:spLocks noChangeArrowheads="1"/>
          </p:cNvSpPr>
          <p:nvPr/>
        </p:nvSpPr>
        <p:spPr bwMode="auto">
          <a:xfrm>
            <a:off x="503238" y="1763713"/>
            <a:ext cx="9070975" cy="498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31788" indent="-331788"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panose="020B0604020202020204" pitchFamily="34" charset="0"/>
              <a:buChar char="•"/>
            </a:pPr>
            <a:r>
              <a:rPr lang="ru-RU" altLang="ru-RU">
                <a:latin typeface="Calibri" panose="020F0502020204030204" pitchFamily="34" charset="0"/>
              </a:rPr>
              <a:t>Рациональное питание должно быть сбалансированным. Т.е. строго определенное соотношение </a:t>
            </a:r>
            <a:r>
              <a:rPr lang="ru-RU" altLang="ru-RU" b="1">
                <a:latin typeface="Calibri" panose="020F0502020204030204" pitchFamily="34" charset="0"/>
              </a:rPr>
              <a:t>Б, Ж </a:t>
            </a:r>
            <a:r>
              <a:rPr lang="ru-RU" altLang="ru-RU">
                <a:latin typeface="Calibri" panose="020F0502020204030204" pitchFamily="34" charset="0"/>
              </a:rPr>
              <a:t>и</a:t>
            </a:r>
            <a:r>
              <a:rPr lang="ru-RU" altLang="ru-RU" b="1">
                <a:latin typeface="Calibri" panose="020F0502020204030204" pitchFamily="34" charset="0"/>
              </a:rPr>
              <a:t> У </a:t>
            </a:r>
            <a:r>
              <a:rPr lang="ru-RU" altLang="ru-RU">
                <a:latin typeface="Calibri" panose="020F0502020204030204" pitchFamily="34" charset="0"/>
              </a:rPr>
              <a:t>в суточном рационе. Нормальным считается соотношение </a:t>
            </a:r>
            <a:r>
              <a:rPr lang="ru-RU" altLang="ru-RU" b="1">
                <a:latin typeface="Calibri" panose="020F0502020204030204" pitchFamily="34" charset="0"/>
              </a:rPr>
              <a:t>1:1:4</a:t>
            </a:r>
            <a:r>
              <a:rPr lang="ru-RU" altLang="ru-RU">
                <a:latin typeface="Calibri" panose="020F0502020204030204" pitchFamily="34" charset="0"/>
              </a:rPr>
              <a:t> (т.е.  80-100 гр белков,  80 гр жиров и 300-400 гр углеводов). Обязательно включение в рацион овощей, содержащих витамины и минеральные вещества.</a:t>
            </a:r>
          </a:p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322263"/>
            <a:ext cx="9647238" cy="703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15938" y="0"/>
            <a:ext cx="9070975" cy="936625"/>
          </a:xfrm>
        </p:spPr>
        <p:txBody>
          <a:bodyPr lIns="90000" tIns="45000" rIns="90000" bIns="45000" anchor="t"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 i="1" smtClean="0">
                <a:solidFill>
                  <a:srgbClr val="004586"/>
                </a:solidFill>
                <a:latin typeface="Calibri" panose="020F0502020204030204" pitchFamily="34" charset="0"/>
              </a:rPr>
              <a:t>Третий принцип:</a:t>
            </a:r>
            <a:r>
              <a:rPr lang="ru-RU" altLang="ru-RU" b="1" smtClean="0">
                <a:solidFill>
                  <a:srgbClr val="004586"/>
                </a:solidFill>
                <a:latin typeface="Calibri" panose="020F0502020204030204" pitchFamily="34" charset="0"/>
              </a:rPr>
              <a:t> режим питания</a:t>
            </a:r>
          </a:p>
        </p:txBody>
      </p:sp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0" y="922338"/>
            <a:ext cx="10079038" cy="663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95250" indent="-82550">
              <a:tabLst>
                <a:tab pos="95250" algn="l"/>
                <a:tab pos="542925" algn="l"/>
                <a:tab pos="992188" algn="l"/>
                <a:tab pos="1441450" algn="l"/>
                <a:tab pos="1890713" algn="l"/>
                <a:tab pos="2339975" algn="l"/>
                <a:tab pos="2789238" algn="l"/>
                <a:tab pos="3238500" algn="l"/>
                <a:tab pos="3687763" algn="l"/>
                <a:tab pos="4137025" algn="l"/>
                <a:tab pos="4586288" algn="l"/>
                <a:tab pos="5035550" algn="l"/>
                <a:tab pos="5484813" algn="l"/>
                <a:tab pos="5934075" algn="l"/>
                <a:tab pos="6383338" algn="l"/>
                <a:tab pos="6832600" algn="l"/>
                <a:tab pos="7281863" algn="l"/>
                <a:tab pos="7731125" algn="l"/>
                <a:tab pos="8180388" algn="l"/>
                <a:tab pos="8629650" algn="l"/>
                <a:tab pos="90789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5250" algn="l"/>
                <a:tab pos="542925" algn="l"/>
                <a:tab pos="992188" algn="l"/>
                <a:tab pos="1441450" algn="l"/>
                <a:tab pos="1890713" algn="l"/>
                <a:tab pos="2339975" algn="l"/>
                <a:tab pos="2789238" algn="l"/>
                <a:tab pos="3238500" algn="l"/>
                <a:tab pos="3687763" algn="l"/>
                <a:tab pos="4137025" algn="l"/>
                <a:tab pos="4586288" algn="l"/>
                <a:tab pos="5035550" algn="l"/>
                <a:tab pos="5484813" algn="l"/>
                <a:tab pos="5934075" algn="l"/>
                <a:tab pos="6383338" algn="l"/>
                <a:tab pos="6832600" algn="l"/>
                <a:tab pos="7281863" algn="l"/>
                <a:tab pos="7731125" algn="l"/>
                <a:tab pos="8180388" algn="l"/>
                <a:tab pos="8629650" algn="l"/>
                <a:tab pos="90789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5250" algn="l"/>
                <a:tab pos="542925" algn="l"/>
                <a:tab pos="992188" algn="l"/>
                <a:tab pos="1441450" algn="l"/>
                <a:tab pos="1890713" algn="l"/>
                <a:tab pos="2339975" algn="l"/>
                <a:tab pos="2789238" algn="l"/>
                <a:tab pos="3238500" algn="l"/>
                <a:tab pos="3687763" algn="l"/>
                <a:tab pos="4137025" algn="l"/>
                <a:tab pos="4586288" algn="l"/>
                <a:tab pos="5035550" algn="l"/>
                <a:tab pos="5484813" algn="l"/>
                <a:tab pos="5934075" algn="l"/>
                <a:tab pos="6383338" algn="l"/>
                <a:tab pos="6832600" algn="l"/>
                <a:tab pos="7281863" algn="l"/>
                <a:tab pos="7731125" algn="l"/>
                <a:tab pos="8180388" algn="l"/>
                <a:tab pos="8629650" algn="l"/>
                <a:tab pos="90789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5250" algn="l"/>
                <a:tab pos="542925" algn="l"/>
                <a:tab pos="992188" algn="l"/>
                <a:tab pos="1441450" algn="l"/>
                <a:tab pos="1890713" algn="l"/>
                <a:tab pos="2339975" algn="l"/>
                <a:tab pos="2789238" algn="l"/>
                <a:tab pos="3238500" algn="l"/>
                <a:tab pos="3687763" algn="l"/>
                <a:tab pos="4137025" algn="l"/>
                <a:tab pos="4586288" algn="l"/>
                <a:tab pos="5035550" algn="l"/>
                <a:tab pos="5484813" algn="l"/>
                <a:tab pos="5934075" algn="l"/>
                <a:tab pos="6383338" algn="l"/>
                <a:tab pos="6832600" algn="l"/>
                <a:tab pos="7281863" algn="l"/>
                <a:tab pos="7731125" algn="l"/>
                <a:tab pos="8180388" algn="l"/>
                <a:tab pos="8629650" algn="l"/>
                <a:tab pos="90789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5250" algn="l"/>
                <a:tab pos="542925" algn="l"/>
                <a:tab pos="992188" algn="l"/>
                <a:tab pos="1441450" algn="l"/>
                <a:tab pos="1890713" algn="l"/>
                <a:tab pos="2339975" algn="l"/>
                <a:tab pos="2789238" algn="l"/>
                <a:tab pos="3238500" algn="l"/>
                <a:tab pos="3687763" algn="l"/>
                <a:tab pos="4137025" algn="l"/>
                <a:tab pos="4586288" algn="l"/>
                <a:tab pos="5035550" algn="l"/>
                <a:tab pos="5484813" algn="l"/>
                <a:tab pos="5934075" algn="l"/>
                <a:tab pos="6383338" algn="l"/>
                <a:tab pos="6832600" algn="l"/>
                <a:tab pos="7281863" algn="l"/>
                <a:tab pos="7731125" algn="l"/>
                <a:tab pos="8180388" algn="l"/>
                <a:tab pos="8629650" algn="l"/>
                <a:tab pos="90789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5250" algn="l"/>
                <a:tab pos="542925" algn="l"/>
                <a:tab pos="992188" algn="l"/>
                <a:tab pos="1441450" algn="l"/>
                <a:tab pos="1890713" algn="l"/>
                <a:tab pos="2339975" algn="l"/>
                <a:tab pos="2789238" algn="l"/>
                <a:tab pos="3238500" algn="l"/>
                <a:tab pos="3687763" algn="l"/>
                <a:tab pos="4137025" algn="l"/>
                <a:tab pos="4586288" algn="l"/>
                <a:tab pos="5035550" algn="l"/>
                <a:tab pos="5484813" algn="l"/>
                <a:tab pos="5934075" algn="l"/>
                <a:tab pos="6383338" algn="l"/>
                <a:tab pos="6832600" algn="l"/>
                <a:tab pos="7281863" algn="l"/>
                <a:tab pos="7731125" algn="l"/>
                <a:tab pos="8180388" algn="l"/>
                <a:tab pos="8629650" algn="l"/>
                <a:tab pos="90789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5250" algn="l"/>
                <a:tab pos="542925" algn="l"/>
                <a:tab pos="992188" algn="l"/>
                <a:tab pos="1441450" algn="l"/>
                <a:tab pos="1890713" algn="l"/>
                <a:tab pos="2339975" algn="l"/>
                <a:tab pos="2789238" algn="l"/>
                <a:tab pos="3238500" algn="l"/>
                <a:tab pos="3687763" algn="l"/>
                <a:tab pos="4137025" algn="l"/>
                <a:tab pos="4586288" algn="l"/>
                <a:tab pos="5035550" algn="l"/>
                <a:tab pos="5484813" algn="l"/>
                <a:tab pos="5934075" algn="l"/>
                <a:tab pos="6383338" algn="l"/>
                <a:tab pos="6832600" algn="l"/>
                <a:tab pos="7281863" algn="l"/>
                <a:tab pos="7731125" algn="l"/>
                <a:tab pos="8180388" algn="l"/>
                <a:tab pos="8629650" algn="l"/>
                <a:tab pos="90789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5250" algn="l"/>
                <a:tab pos="542925" algn="l"/>
                <a:tab pos="992188" algn="l"/>
                <a:tab pos="1441450" algn="l"/>
                <a:tab pos="1890713" algn="l"/>
                <a:tab pos="2339975" algn="l"/>
                <a:tab pos="2789238" algn="l"/>
                <a:tab pos="3238500" algn="l"/>
                <a:tab pos="3687763" algn="l"/>
                <a:tab pos="4137025" algn="l"/>
                <a:tab pos="4586288" algn="l"/>
                <a:tab pos="5035550" algn="l"/>
                <a:tab pos="5484813" algn="l"/>
                <a:tab pos="5934075" algn="l"/>
                <a:tab pos="6383338" algn="l"/>
                <a:tab pos="6832600" algn="l"/>
                <a:tab pos="7281863" algn="l"/>
                <a:tab pos="7731125" algn="l"/>
                <a:tab pos="8180388" algn="l"/>
                <a:tab pos="8629650" algn="l"/>
                <a:tab pos="90789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5250" algn="l"/>
                <a:tab pos="542925" algn="l"/>
                <a:tab pos="992188" algn="l"/>
                <a:tab pos="1441450" algn="l"/>
                <a:tab pos="1890713" algn="l"/>
                <a:tab pos="2339975" algn="l"/>
                <a:tab pos="2789238" algn="l"/>
                <a:tab pos="3238500" algn="l"/>
                <a:tab pos="3687763" algn="l"/>
                <a:tab pos="4137025" algn="l"/>
                <a:tab pos="4586288" algn="l"/>
                <a:tab pos="5035550" algn="l"/>
                <a:tab pos="5484813" algn="l"/>
                <a:tab pos="5934075" algn="l"/>
                <a:tab pos="6383338" algn="l"/>
                <a:tab pos="6832600" algn="l"/>
                <a:tab pos="7281863" algn="l"/>
                <a:tab pos="7731125" algn="l"/>
                <a:tab pos="8180388" algn="l"/>
                <a:tab pos="8629650" algn="l"/>
                <a:tab pos="90789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63"/>
              </a:spcBef>
              <a:spcAft>
                <a:spcPts val="575"/>
              </a:spcAft>
              <a:buSzPct val="100000"/>
              <a:defRPr/>
            </a:pPr>
            <a:r>
              <a:rPr lang="ru-RU" altLang="ru-RU" sz="2600" smtClean="0">
                <a:latin typeface="Calibri" panose="020F0502020204030204" pitchFamily="34" charset="0"/>
              </a:rPr>
              <a:t>приспособление характера питания, частоты и периодичности приема пищи к суточным ритмам труда и отдыха, биоритмам ЖКТ</a:t>
            </a:r>
          </a:p>
          <a:p>
            <a:pPr eaLnBrk="1" hangingPunct="1">
              <a:spcBef>
                <a:spcPts val="63"/>
              </a:spcBef>
              <a:spcAft>
                <a:spcPts val="575"/>
              </a:spcAft>
              <a:buSzPct val="100000"/>
              <a:defRPr/>
            </a:pPr>
            <a:r>
              <a:rPr lang="ru-RU" altLang="ru-RU" sz="2600" smtClean="0">
                <a:latin typeface="Calibri" panose="020F0502020204030204" pitchFamily="34" charset="0"/>
              </a:rPr>
              <a:t>Наиболее рациональным является четырехразовый прием пищи в одни и те же часы суток.  </a:t>
            </a:r>
          </a:p>
          <a:p>
            <a:pPr eaLnBrk="1" hangingPunct="1">
              <a:spcBef>
                <a:spcPts val="63"/>
              </a:spcBef>
              <a:spcAft>
                <a:spcPts val="575"/>
              </a:spcAft>
              <a:buSzPct val="100000"/>
              <a:defRPr/>
            </a:pPr>
            <a:r>
              <a:rPr lang="ru-RU" altLang="ru-RU" sz="2600" smtClean="0">
                <a:latin typeface="Calibri" panose="020F0502020204030204" pitchFamily="34" charset="0"/>
              </a:rPr>
              <a:t>Интервал между приемами пищи должен составлять  4-5 часов. Последний прием пищи должен быть не позднее, чем за 2-3 часа до сна.</a:t>
            </a:r>
          </a:p>
          <a:p>
            <a:pPr eaLnBrk="1" hangingPunct="1">
              <a:spcBef>
                <a:spcPts val="63"/>
              </a:spcBef>
              <a:spcAft>
                <a:spcPts val="575"/>
              </a:spcAft>
              <a:buSzPct val="100000"/>
              <a:defRPr/>
            </a:pPr>
            <a:r>
              <a:rPr lang="ru-RU" altLang="ru-RU" sz="2600" smtClean="0">
                <a:solidFill>
                  <a:srgbClr val="004586"/>
                </a:solidFill>
                <a:latin typeface="Calibri" panose="020F0502020204030204" pitchFamily="34" charset="0"/>
              </a:rPr>
              <a:t>Общую калорийность суточного  рациона  целесообразно  распределять следующим образом: </a:t>
            </a:r>
          </a:p>
          <a:p>
            <a:pPr marL="331788" indent="-319088" eaLnBrk="1" hangingPunct="1">
              <a:spcBef>
                <a:spcPts val="63"/>
              </a:spcBef>
              <a:spcAft>
                <a:spcPts val="575"/>
              </a:spcAft>
              <a:buClr>
                <a:srgbClr val="7030A0"/>
              </a:buClr>
              <a:buSzPct val="45000"/>
              <a:buFont typeface="Arial" panose="020B0604020202020204" pitchFamily="34" charset="0"/>
              <a:buChar char="•"/>
              <a:defRPr/>
            </a:pPr>
            <a:r>
              <a:rPr lang="ru-RU" altLang="ru-RU" sz="2600" smtClean="0">
                <a:solidFill>
                  <a:srgbClr val="004586"/>
                </a:solidFill>
                <a:latin typeface="Calibri" panose="020F0502020204030204" pitchFamily="34" charset="0"/>
              </a:rPr>
              <a:t>на завтрак - 25%, второй завтрак - 15%, обед - 35%, ужин -25%. </a:t>
            </a:r>
          </a:p>
          <a:p>
            <a:pPr eaLnBrk="1" hangingPunct="1">
              <a:spcBef>
                <a:spcPts val="63"/>
              </a:spcBef>
              <a:spcAft>
                <a:spcPts val="575"/>
              </a:spcAft>
              <a:buSzPct val="100000"/>
              <a:defRPr/>
            </a:pPr>
            <a:r>
              <a:rPr lang="ru-RU" altLang="ru-RU" sz="2600" smtClean="0">
                <a:latin typeface="Calibri" panose="020F0502020204030204" pitchFamily="34" charset="0"/>
              </a:rPr>
              <a:t>Если нет возможности питаться 4 раза в сутки, распределение калорийности следующее:</a:t>
            </a:r>
          </a:p>
          <a:p>
            <a:pPr marL="331788" indent="-319088" eaLnBrk="1" hangingPunct="1">
              <a:spcBef>
                <a:spcPts val="63"/>
              </a:spcBef>
              <a:spcAft>
                <a:spcPts val="575"/>
              </a:spcAft>
              <a:buClr>
                <a:srgbClr val="7030A0"/>
              </a:buClr>
              <a:buSzPct val="45000"/>
              <a:buFont typeface="Arial" panose="020B0604020202020204" pitchFamily="34" charset="0"/>
              <a:buChar char="•"/>
              <a:defRPr/>
            </a:pPr>
            <a:r>
              <a:rPr lang="ru-RU" altLang="ru-RU" sz="2600" smtClean="0">
                <a:latin typeface="Calibri" panose="020F0502020204030204" pitchFamily="34" charset="0"/>
              </a:rPr>
              <a:t>  На завтрак - 30%, обед - 45%, ужин -25%. </a:t>
            </a:r>
          </a:p>
          <a:p>
            <a:pPr eaLnBrk="1" hangingPunct="1">
              <a:spcBef>
                <a:spcPts val="63"/>
              </a:spcBef>
              <a:spcAft>
                <a:spcPts val="575"/>
              </a:spcAft>
              <a:buSzPct val="100000"/>
              <a:defRPr/>
            </a:pPr>
            <a:r>
              <a:rPr lang="ru-RU" altLang="ru-RU" sz="2600" smtClean="0">
                <a:latin typeface="Calibri" panose="020F0502020204030204" pitchFamily="34" charset="0"/>
              </a:rPr>
              <a:t>Причем на ужин рекомендуется принимать легкоусвояемую пищу не позднее, чем за три часа до отхода ко сну.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431800" y="720725"/>
            <a:ext cx="957580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 b="1"/>
              <a:t>Педагогические аспекты деятельности врача</a:t>
            </a:r>
            <a:r>
              <a:rPr lang="ru-RU" altLang="ru-RU" sz="2600"/>
              <a:t>: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/>
              <a:t> обучение пациентов особенностям, приёмам и методам ведения здорового образа жизни; 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/>
              <a:t>ведение просветительской работы среди населения в целях профилактики и борьбы с заболеваниями.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600"/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431800" y="3908425"/>
            <a:ext cx="9215438" cy="3363913"/>
          </a:xfrm>
          <a:prstGeom prst="rect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 i="1" dirty="0"/>
              <a:t>«..В настоящее время охрана и укрепление здоровья населения занимает приоритетное место в государственной политике стран с социально ориентированной рыночной экономикой.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 i="1" dirty="0"/>
              <a:t> Во всех экономических системах функция охраны и укрепления здоровья населения традиционно возлагается на здравоохранение»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600" i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8438" y="0"/>
            <a:ext cx="9882187" cy="1258888"/>
          </a:xfrm>
        </p:spPr>
        <p:txBody>
          <a:bodyPr lIns="90000" tIns="45000" rIns="90000" bIns="45000" anchor="t"/>
          <a:lstStyle/>
          <a:p>
            <a:pPr eaLnBrk="1" hangingPunct="1">
              <a:lnSpc>
                <a:spcPts val="3263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altLang="ru-RU" sz="2800" b="1" smtClean="0">
                <a:solidFill>
                  <a:srgbClr val="004586"/>
                </a:solidFill>
                <a:latin typeface="Calibri" panose="020F0502020204030204" pitchFamily="34" charset="0"/>
              </a:rPr>
              <a:t>Заболеваемость с  временной утратой трудоспособности оценивается по следующим показателям:</a:t>
            </a:r>
          </a:p>
        </p:txBody>
      </p:sp>
      <p:sp>
        <p:nvSpPr>
          <p:cNvPr id="83971" name="Text Box 2"/>
          <p:cNvSpPr txBox="1">
            <a:spLocks noChangeArrowheads="1"/>
          </p:cNvSpPr>
          <p:nvPr/>
        </p:nvSpPr>
        <p:spPr bwMode="auto">
          <a:xfrm>
            <a:off x="277813" y="1239838"/>
            <a:ext cx="9802812" cy="611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ts val="850"/>
              </a:spcAft>
              <a:buClrTx/>
              <a:buFontTx/>
              <a:buNone/>
            </a:pPr>
            <a:r>
              <a:rPr lang="ru-RU" altLang="ru-RU">
                <a:latin typeface="Calibri" panose="020F0502020204030204" pitchFamily="34" charset="0"/>
              </a:rPr>
              <a:t>1. </a:t>
            </a:r>
            <a:r>
              <a:rPr lang="ru-RU" altLang="ru-RU" b="1">
                <a:latin typeface="Calibri" panose="020F0502020204030204" pitchFamily="34" charset="0"/>
              </a:rPr>
              <a:t>Количество часто и длительно болеющих детей</a:t>
            </a:r>
            <a:r>
              <a:rPr lang="ru-RU" altLang="ru-RU">
                <a:latin typeface="Calibri" panose="020F0502020204030204" pitchFamily="34" charset="0"/>
              </a:rPr>
              <a:t> (т.н.  ЧиДБД) - 4 раза в  год  и более //часто встречается в пересчете на 100 человек, хотя есть и в % отношении//.</a:t>
            </a:r>
          </a:p>
          <a:p>
            <a:pPr eaLnBrk="1" hangingPunct="1">
              <a:lnSpc>
                <a:spcPct val="100000"/>
              </a:lnSpc>
              <a:spcAft>
                <a:spcPts val="850"/>
              </a:spcAft>
              <a:buClrTx/>
              <a:buFontTx/>
              <a:buNone/>
            </a:pPr>
            <a:r>
              <a:rPr lang="ru-RU" altLang="ru-RU">
                <a:latin typeface="Calibri" panose="020F0502020204030204" pitchFamily="34" charset="0"/>
              </a:rPr>
              <a:t>2. </a:t>
            </a:r>
            <a:r>
              <a:rPr lang="ru-RU" altLang="ru-RU" b="1">
                <a:latin typeface="Calibri" panose="020F0502020204030204" pitchFamily="34" charset="0"/>
              </a:rPr>
              <a:t>Индекс здоровья (ИЗ)</a:t>
            </a:r>
            <a:r>
              <a:rPr lang="ru-RU" altLang="ru-RU">
                <a:latin typeface="Calibri" panose="020F0502020204030204" pitchFamily="34" charset="0"/>
              </a:rPr>
              <a:t> - процент ни разу не болевших за учебный год детей.</a:t>
            </a:r>
          </a:p>
          <a:p>
            <a:pPr eaLnBrk="1" hangingPunct="1">
              <a:lnSpc>
                <a:spcPct val="100000"/>
              </a:lnSpc>
              <a:spcAft>
                <a:spcPts val="850"/>
              </a:spcAft>
              <a:buClrTx/>
              <a:buFontTx/>
              <a:buNone/>
            </a:pPr>
            <a:r>
              <a:rPr lang="ru-RU" altLang="ru-RU">
                <a:latin typeface="Calibri" panose="020F0502020204030204" pitchFamily="34" charset="0"/>
              </a:rPr>
              <a:t>3. </a:t>
            </a:r>
            <a:r>
              <a:rPr lang="ru-RU" altLang="ru-RU" b="1">
                <a:latin typeface="Calibri" panose="020F0502020204030204" pitchFamily="34" charset="0"/>
              </a:rPr>
              <a:t>Индекс пропусков</a:t>
            </a:r>
            <a:r>
              <a:rPr lang="ru-RU" altLang="ru-RU">
                <a:latin typeface="Calibri" panose="020F0502020204030204" pitchFamily="34" charset="0"/>
              </a:rPr>
              <a:t>, вычисляемый по формуле:</a:t>
            </a:r>
          </a:p>
          <a:p>
            <a:pPr eaLnBrk="1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</a:pPr>
            <a:endParaRPr lang="ru-RU" altLang="ru-RU"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</a:pPr>
            <a:r>
              <a:rPr lang="ru-RU" altLang="ru-RU">
                <a:latin typeface="Calibri" panose="020F0502020204030204" pitchFamily="34" charset="0"/>
              </a:rPr>
              <a:t>	</a:t>
            </a:r>
          </a:p>
          <a:p>
            <a:pPr eaLnBrk="1" hangingPunct="1">
              <a:lnSpc>
                <a:spcPct val="100000"/>
              </a:lnSpc>
              <a:spcAft>
                <a:spcPts val="288"/>
              </a:spcAft>
              <a:buClrTx/>
              <a:buFontTx/>
              <a:buNone/>
            </a:pPr>
            <a:r>
              <a:rPr lang="ru-RU" altLang="ru-RU">
                <a:latin typeface="Calibri" panose="020F0502020204030204" pitchFamily="34" charset="0"/>
              </a:rPr>
              <a:t>Е  -  сумма пропущенных  дней</a:t>
            </a:r>
          </a:p>
          <a:p>
            <a:pPr eaLnBrk="1" hangingPunct="1">
              <a:lnSpc>
                <a:spcPct val="100000"/>
              </a:lnSpc>
              <a:spcAft>
                <a:spcPts val="288"/>
              </a:spcAft>
              <a:buClrTx/>
              <a:buFontTx/>
              <a:buNone/>
            </a:pPr>
            <a:r>
              <a:rPr lang="ru-RU" altLang="ru-RU">
                <a:latin typeface="Calibri" panose="020F0502020204030204" pitchFamily="34" charset="0"/>
              </a:rPr>
              <a:t>М1 - число учащихся;  М2 - число учебных дней.</a:t>
            </a:r>
          </a:p>
        </p:txBody>
      </p:sp>
      <p:sp>
        <p:nvSpPr>
          <p:cNvPr id="83972" name="Rectangle 3"/>
          <p:cNvSpPr>
            <a:spLocks noChangeArrowheads="1"/>
          </p:cNvSpPr>
          <p:nvPr/>
        </p:nvSpPr>
        <p:spPr bwMode="auto">
          <a:xfrm>
            <a:off x="0" y="0"/>
            <a:ext cx="1007903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83973" name="Rectangle 4"/>
          <p:cNvSpPr>
            <a:spLocks noChangeArrowheads="1"/>
          </p:cNvSpPr>
          <p:nvPr/>
        </p:nvSpPr>
        <p:spPr bwMode="auto">
          <a:xfrm>
            <a:off x="0" y="0"/>
            <a:ext cx="1007903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graphicFrame>
        <p:nvGraphicFramePr>
          <p:cNvPr id="83974" name="Object 5"/>
          <p:cNvGraphicFramePr>
            <a:graphicFrameLocks noChangeAspect="1"/>
          </p:cNvGraphicFramePr>
          <p:nvPr/>
        </p:nvGraphicFramePr>
        <p:xfrm>
          <a:off x="3532188" y="4970463"/>
          <a:ext cx="3254375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3" r:id="rId4" imgW="988100" imgH="868081" progId="">
                  <p:embed/>
                </p:oleObj>
              </mc:Choice>
              <mc:Fallback>
                <p:oleObj r:id="rId4" imgW="988100" imgH="868081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2188" y="4970463"/>
                        <a:ext cx="3254375" cy="1027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3213"/>
            <a:ext cx="9070975" cy="1258887"/>
          </a:xfrm>
        </p:spPr>
        <p:txBody>
          <a:bodyPr lIns="90000" tIns="45000" rIns="90000" bIns="45000" anchor="t"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mtClean="0">
                <a:solidFill>
                  <a:srgbClr val="004586"/>
                </a:solidFill>
                <a:latin typeface="Calibri" panose="020F0502020204030204" pitchFamily="34" charset="0"/>
              </a:rPr>
              <a:t>ДИАГНОСТИКА ЗДОРОВЬЯ</a:t>
            </a:r>
          </a:p>
        </p:txBody>
      </p:sp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503238" y="1763713"/>
            <a:ext cx="9070975" cy="498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514350" indent="-501650">
              <a:tabLst>
                <a:tab pos="514350" algn="l"/>
                <a:tab pos="962025" algn="l"/>
                <a:tab pos="1411288" algn="l"/>
                <a:tab pos="1860550" algn="l"/>
                <a:tab pos="2309813" algn="l"/>
                <a:tab pos="2759075" algn="l"/>
                <a:tab pos="3208338" algn="l"/>
                <a:tab pos="3657600" algn="l"/>
                <a:tab pos="4106863" algn="l"/>
                <a:tab pos="4556125" algn="l"/>
                <a:tab pos="5005388" algn="l"/>
                <a:tab pos="5454650" algn="l"/>
                <a:tab pos="5903913" algn="l"/>
                <a:tab pos="6353175" algn="l"/>
                <a:tab pos="6802438" algn="l"/>
                <a:tab pos="7251700" algn="l"/>
                <a:tab pos="7700963" algn="l"/>
                <a:tab pos="8150225" algn="l"/>
                <a:tab pos="8599488" algn="l"/>
                <a:tab pos="9048750" algn="l"/>
                <a:tab pos="94980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514350" algn="l"/>
                <a:tab pos="962025" algn="l"/>
                <a:tab pos="1411288" algn="l"/>
                <a:tab pos="1860550" algn="l"/>
                <a:tab pos="2309813" algn="l"/>
                <a:tab pos="2759075" algn="l"/>
                <a:tab pos="3208338" algn="l"/>
                <a:tab pos="3657600" algn="l"/>
                <a:tab pos="4106863" algn="l"/>
                <a:tab pos="4556125" algn="l"/>
                <a:tab pos="5005388" algn="l"/>
                <a:tab pos="5454650" algn="l"/>
                <a:tab pos="5903913" algn="l"/>
                <a:tab pos="6353175" algn="l"/>
                <a:tab pos="6802438" algn="l"/>
                <a:tab pos="7251700" algn="l"/>
                <a:tab pos="7700963" algn="l"/>
                <a:tab pos="8150225" algn="l"/>
                <a:tab pos="8599488" algn="l"/>
                <a:tab pos="9048750" algn="l"/>
                <a:tab pos="94980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514350" algn="l"/>
                <a:tab pos="962025" algn="l"/>
                <a:tab pos="1411288" algn="l"/>
                <a:tab pos="1860550" algn="l"/>
                <a:tab pos="2309813" algn="l"/>
                <a:tab pos="2759075" algn="l"/>
                <a:tab pos="3208338" algn="l"/>
                <a:tab pos="3657600" algn="l"/>
                <a:tab pos="4106863" algn="l"/>
                <a:tab pos="4556125" algn="l"/>
                <a:tab pos="5005388" algn="l"/>
                <a:tab pos="5454650" algn="l"/>
                <a:tab pos="5903913" algn="l"/>
                <a:tab pos="6353175" algn="l"/>
                <a:tab pos="6802438" algn="l"/>
                <a:tab pos="7251700" algn="l"/>
                <a:tab pos="7700963" algn="l"/>
                <a:tab pos="8150225" algn="l"/>
                <a:tab pos="8599488" algn="l"/>
                <a:tab pos="9048750" algn="l"/>
                <a:tab pos="94980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514350" algn="l"/>
                <a:tab pos="962025" algn="l"/>
                <a:tab pos="1411288" algn="l"/>
                <a:tab pos="1860550" algn="l"/>
                <a:tab pos="2309813" algn="l"/>
                <a:tab pos="2759075" algn="l"/>
                <a:tab pos="3208338" algn="l"/>
                <a:tab pos="3657600" algn="l"/>
                <a:tab pos="4106863" algn="l"/>
                <a:tab pos="4556125" algn="l"/>
                <a:tab pos="5005388" algn="l"/>
                <a:tab pos="5454650" algn="l"/>
                <a:tab pos="5903913" algn="l"/>
                <a:tab pos="6353175" algn="l"/>
                <a:tab pos="6802438" algn="l"/>
                <a:tab pos="7251700" algn="l"/>
                <a:tab pos="7700963" algn="l"/>
                <a:tab pos="8150225" algn="l"/>
                <a:tab pos="8599488" algn="l"/>
                <a:tab pos="9048750" algn="l"/>
                <a:tab pos="94980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514350" algn="l"/>
                <a:tab pos="962025" algn="l"/>
                <a:tab pos="1411288" algn="l"/>
                <a:tab pos="1860550" algn="l"/>
                <a:tab pos="2309813" algn="l"/>
                <a:tab pos="2759075" algn="l"/>
                <a:tab pos="3208338" algn="l"/>
                <a:tab pos="3657600" algn="l"/>
                <a:tab pos="4106863" algn="l"/>
                <a:tab pos="4556125" algn="l"/>
                <a:tab pos="5005388" algn="l"/>
                <a:tab pos="5454650" algn="l"/>
                <a:tab pos="5903913" algn="l"/>
                <a:tab pos="6353175" algn="l"/>
                <a:tab pos="6802438" algn="l"/>
                <a:tab pos="7251700" algn="l"/>
                <a:tab pos="7700963" algn="l"/>
                <a:tab pos="8150225" algn="l"/>
                <a:tab pos="8599488" algn="l"/>
                <a:tab pos="9048750" algn="l"/>
                <a:tab pos="94980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14350" algn="l"/>
                <a:tab pos="962025" algn="l"/>
                <a:tab pos="1411288" algn="l"/>
                <a:tab pos="1860550" algn="l"/>
                <a:tab pos="2309813" algn="l"/>
                <a:tab pos="2759075" algn="l"/>
                <a:tab pos="3208338" algn="l"/>
                <a:tab pos="3657600" algn="l"/>
                <a:tab pos="4106863" algn="l"/>
                <a:tab pos="4556125" algn="l"/>
                <a:tab pos="5005388" algn="l"/>
                <a:tab pos="5454650" algn="l"/>
                <a:tab pos="5903913" algn="l"/>
                <a:tab pos="6353175" algn="l"/>
                <a:tab pos="6802438" algn="l"/>
                <a:tab pos="7251700" algn="l"/>
                <a:tab pos="7700963" algn="l"/>
                <a:tab pos="8150225" algn="l"/>
                <a:tab pos="8599488" algn="l"/>
                <a:tab pos="9048750" algn="l"/>
                <a:tab pos="94980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14350" algn="l"/>
                <a:tab pos="962025" algn="l"/>
                <a:tab pos="1411288" algn="l"/>
                <a:tab pos="1860550" algn="l"/>
                <a:tab pos="2309813" algn="l"/>
                <a:tab pos="2759075" algn="l"/>
                <a:tab pos="3208338" algn="l"/>
                <a:tab pos="3657600" algn="l"/>
                <a:tab pos="4106863" algn="l"/>
                <a:tab pos="4556125" algn="l"/>
                <a:tab pos="5005388" algn="l"/>
                <a:tab pos="5454650" algn="l"/>
                <a:tab pos="5903913" algn="l"/>
                <a:tab pos="6353175" algn="l"/>
                <a:tab pos="6802438" algn="l"/>
                <a:tab pos="7251700" algn="l"/>
                <a:tab pos="7700963" algn="l"/>
                <a:tab pos="8150225" algn="l"/>
                <a:tab pos="8599488" algn="l"/>
                <a:tab pos="9048750" algn="l"/>
                <a:tab pos="94980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14350" algn="l"/>
                <a:tab pos="962025" algn="l"/>
                <a:tab pos="1411288" algn="l"/>
                <a:tab pos="1860550" algn="l"/>
                <a:tab pos="2309813" algn="l"/>
                <a:tab pos="2759075" algn="l"/>
                <a:tab pos="3208338" algn="l"/>
                <a:tab pos="3657600" algn="l"/>
                <a:tab pos="4106863" algn="l"/>
                <a:tab pos="4556125" algn="l"/>
                <a:tab pos="5005388" algn="l"/>
                <a:tab pos="5454650" algn="l"/>
                <a:tab pos="5903913" algn="l"/>
                <a:tab pos="6353175" algn="l"/>
                <a:tab pos="6802438" algn="l"/>
                <a:tab pos="7251700" algn="l"/>
                <a:tab pos="7700963" algn="l"/>
                <a:tab pos="8150225" algn="l"/>
                <a:tab pos="8599488" algn="l"/>
                <a:tab pos="9048750" algn="l"/>
                <a:tab pos="94980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14350" algn="l"/>
                <a:tab pos="962025" algn="l"/>
                <a:tab pos="1411288" algn="l"/>
                <a:tab pos="1860550" algn="l"/>
                <a:tab pos="2309813" algn="l"/>
                <a:tab pos="2759075" algn="l"/>
                <a:tab pos="3208338" algn="l"/>
                <a:tab pos="3657600" algn="l"/>
                <a:tab pos="4106863" algn="l"/>
                <a:tab pos="4556125" algn="l"/>
                <a:tab pos="5005388" algn="l"/>
                <a:tab pos="5454650" algn="l"/>
                <a:tab pos="5903913" algn="l"/>
                <a:tab pos="6353175" algn="l"/>
                <a:tab pos="6802438" algn="l"/>
                <a:tab pos="7251700" algn="l"/>
                <a:tab pos="7700963" algn="l"/>
                <a:tab pos="8150225" algn="l"/>
                <a:tab pos="8599488" algn="l"/>
                <a:tab pos="9048750" algn="l"/>
                <a:tab pos="94980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638"/>
              </a:spcBef>
              <a:spcAft>
                <a:spcPts val="1425"/>
              </a:spcAft>
              <a:buSzPct val="100000"/>
              <a:defRPr/>
            </a:pPr>
            <a:r>
              <a:rPr lang="ru-RU" altLang="ru-RU" sz="3200" smtClean="0">
                <a:latin typeface="Calibri" panose="020F0502020204030204" pitchFamily="34" charset="0"/>
              </a:rPr>
              <a:t>С целью диагностики, определения "количества" здоровья наиболее часто используются следующие подходы:</a:t>
            </a:r>
          </a:p>
          <a:p>
            <a:pPr marL="503238" indent="-490538" eaLnBrk="1" hangingPunct="1"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Times New Roman" panose="02020603050405020304" pitchFamily="18" charset="0"/>
              <a:buAutoNum type="arabicPeriod"/>
              <a:defRPr/>
            </a:pPr>
            <a:r>
              <a:rPr lang="ru-RU" altLang="ru-RU" sz="3200" b="1" smtClean="0">
                <a:latin typeface="Calibri" panose="020F0502020204030204" pitchFamily="34" charset="0"/>
              </a:rPr>
              <a:t>Осмотр и опрос</a:t>
            </a:r>
            <a:r>
              <a:rPr lang="ru-RU" altLang="ru-RU" sz="3200" smtClean="0">
                <a:latin typeface="Calibri" panose="020F0502020204030204" pitchFamily="34" charset="0"/>
              </a:rPr>
              <a:t>.</a:t>
            </a:r>
          </a:p>
          <a:p>
            <a:pPr marL="503238" indent="-490538" eaLnBrk="1" hangingPunct="1"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Times New Roman" panose="02020603050405020304" pitchFamily="18" charset="0"/>
              <a:buAutoNum type="arabicPeriod"/>
              <a:defRPr/>
            </a:pPr>
            <a:r>
              <a:rPr lang="ru-RU" altLang="ru-RU" sz="3200" b="1" smtClean="0">
                <a:latin typeface="Calibri" panose="020F0502020204030204" pitchFamily="34" charset="0"/>
              </a:rPr>
              <a:t>Антропометрический подход</a:t>
            </a:r>
            <a:r>
              <a:rPr lang="ru-RU" altLang="ru-RU" sz="3200" smtClean="0">
                <a:latin typeface="Calibri" panose="020F0502020204030204" pitchFamily="34" charset="0"/>
              </a:rPr>
              <a:t>. </a:t>
            </a:r>
          </a:p>
          <a:p>
            <a:pPr eaLnBrk="1" hangingPunct="1">
              <a:spcBef>
                <a:spcPts val="638"/>
              </a:spcBef>
              <a:spcAft>
                <a:spcPts val="1425"/>
              </a:spcAft>
              <a:buSzPct val="100000"/>
              <a:defRPr/>
            </a:pPr>
            <a:r>
              <a:rPr lang="ru-RU" altLang="ru-RU" sz="3200" b="1" smtClean="0">
                <a:latin typeface="Calibri" panose="020F0502020204030204" pitchFamily="34" charset="0"/>
              </a:rPr>
              <a:t>3. Диагностика  уровня  функционального  состояния основных функциональных систем организма человека.</a:t>
            </a:r>
          </a:p>
          <a:p>
            <a:pPr eaLnBrk="1" hangingPunct="1">
              <a:spcBef>
                <a:spcPts val="638"/>
              </a:spcBef>
              <a:spcAft>
                <a:spcPts val="1425"/>
              </a:spcAft>
              <a:buSzPct val="100000"/>
              <a:defRPr/>
            </a:pPr>
            <a:endParaRPr lang="ru-RU" altLang="ru-RU" sz="3200" b="1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3213"/>
            <a:ext cx="9070975" cy="1258887"/>
          </a:xfrm>
        </p:spPr>
        <p:txBody>
          <a:bodyPr lIns="90000" tIns="45000" rIns="90000" bIns="45000" anchor="t"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 smtClean="0">
                <a:solidFill>
                  <a:srgbClr val="004586"/>
                </a:solidFill>
                <a:latin typeface="Calibri" panose="020F0502020204030204" pitchFamily="34" charset="0"/>
              </a:rPr>
              <a:t>Мотивация ЗОЖ</a:t>
            </a:r>
          </a:p>
        </p:txBody>
      </p:sp>
      <p:sp>
        <p:nvSpPr>
          <p:cNvPr id="88067" name="Text Box 2"/>
          <p:cNvSpPr txBox="1">
            <a:spLocks noChangeArrowheads="1"/>
          </p:cNvSpPr>
          <p:nvPr/>
        </p:nvSpPr>
        <p:spPr bwMode="auto">
          <a:xfrm>
            <a:off x="503238" y="1398588"/>
            <a:ext cx="9575800" cy="55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ru-RU" altLang="ru-RU" b="1">
                <a:latin typeface="Calibri" panose="020F0502020204030204" pitchFamily="34" charset="0"/>
              </a:rPr>
              <a:t>Медицинская модель </a:t>
            </a:r>
            <a:r>
              <a:rPr lang="ru-RU" altLang="ru-RU">
                <a:latin typeface="Calibri" panose="020F0502020204030204" pitchFamily="34" charset="0"/>
              </a:rPr>
              <a:t>одна из наиболее ранних и часто именуется профилактической. Она полностью построена на информировании школьников и является чисто когнитивной; ее иногда называют моделью ЗОП (Знание, Отношение, Поведение). </a:t>
            </a:r>
          </a:p>
          <a:p>
            <a:pPr eaLnBrk="1" hangingPunct="1"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ru-RU" altLang="ru-RU">
                <a:latin typeface="Calibri" panose="020F0502020204030204" pitchFamily="34" charset="0"/>
              </a:rPr>
              <a:t>Она предполагает, что, если человек знает об опасности для здоровья определенного стиля поведения, он начнет относиться к такому поведению отрицательно и будет от него воздерживаться.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77813" y="303213"/>
            <a:ext cx="9802812" cy="1258887"/>
          </a:xfrm>
        </p:spPr>
        <p:txBody>
          <a:bodyPr lIns="90000" tIns="45000" rIns="90000" bIns="45000" anchor="t"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altLang="ru-RU" sz="3600" b="1" smtClean="0">
                <a:solidFill>
                  <a:srgbClr val="004586"/>
                </a:solidFill>
                <a:latin typeface="Calibri" panose="020F0502020204030204" pitchFamily="34" charset="0"/>
              </a:rPr>
              <a:t>Модель убеждения в области здоровья</a:t>
            </a:r>
          </a:p>
        </p:txBody>
      </p:sp>
      <p:sp>
        <p:nvSpPr>
          <p:cNvPr id="90115" name="Text Box 2"/>
          <p:cNvSpPr txBox="1">
            <a:spLocks noChangeArrowheads="1"/>
          </p:cNvSpPr>
          <p:nvPr/>
        </p:nvSpPr>
        <p:spPr bwMode="auto">
          <a:xfrm>
            <a:off x="503238" y="1763713"/>
            <a:ext cx="9070975" cy="498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ru-RU" altLang="ru-RU">
                <a:latin typeface="Calibri" panose="020F0502020204030204" pitchFamily="34" charset="0"/>
              </a:rPr>
              <a:t>Основное положение этой модели заключается в том, что на поведение человека в сфере охраны здоровья влияют четыре фактора:</a:t>
            </a:r>
            <a:br>
              <a:rPr lang="ru-RU" altLang="ru-RU">
                <a:latin typeface="Calibri" panose="020F0502020204030204" pitchFamily="34" charset="0"/>
              </a:rPr>
            </a:br>
            <a:r>
              <a:rPr lang="ru-RU" altLang="ru-RU">
                <a:latin typeface="Calibri" panose="020F0502020204030204" pitchFamily="34" charset="0"/>
              </a:rPr>
              <a:t>1. Эмоциональное отношение к болезни.</a:t>
            </a:r>
            <a:br>
              <a:rPr lang="ru-RU" altLang="ru-RU">
                <a:latin typeface="Calibri" panose="020F0502020204030204" pitchFamily="34" charset="0"/>
              </a:rPr>
            </a:br>
            <a:r>
              <a:rPr lang="ru-RU" altLang="ru-RU">
                <a:latin typeface="Calibri" panose="020F0502020204030204" pitchFamily="34" charset="0"/>
              </a:rPr>
              <a:t>2. Осознание серьезности заболевания.</a:t>
            </a:r>
            <a:br>
              <a:rPr lang="ru-RU" altLang="ru-RU">
                <a:latin typeface="Calibri" panose="020F0502020204030204" pitchFamily="34" charset="0"/>
              </a:rPr>
            </a:br>
            <a:r>
              <a:rPr lang="ru-RU" altLang="ru-RU">
                <a:latin typeface="Calibri" panose="020F0502020204030204" pitchFamily="34" charset="0"/>
              </a:rPr>
              <a:t>3. Восприятие угрозы заболевания.</a:t>
            </a:r>
            <a:br>
              <a:rPr lang="ru-RU" altLang="ru-RU">
                <a:latin typeface="Calibri" panose="020F0502020204030204" pitchFamily="34" charset="0"/>
              </a:rPr>
            </a:br>
            <a:r>
              <a:rPr lang="ru-RU" altLang="ru-RU">
                <a:latin typeface="Calibri" panose="020F0502020204030204" pitchFamily="34" charset="0"/>
              </a:rPr>
              <a:t>4.1. Убеждение в необходимости действовать.</a:t>
            </a:r>
            <a:br>
              <a:rPr lang="ru-RU" altLang="ru-RU">
                <a:latin typeface="Calibri" panose="020F0502020204030204" pitchFamily="34" charset="0"/>
              </a:rPr>
            </a:br>
            <a:r>
              <a:rPr lang="ru-RU" altLang="ru-RU">
                <a:latin typeface="Calibri" panose="020F0502020204030204" pitchFamily="34" charset="0"/>
              </a:rPr>
              <a:t>4.2. Убеждение в наличии преград, затрудняющих выполнение решений.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8438" y="0"/>
            <a:ext cx="9882187" cy="2747963"/>
          </a:xfrm>
        </p:spPr>
        <p:txBody>
          <a:bodyPr lIns="90000" tIns="45000" rIns="90000" bIns="45000" anchor="t"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altLang="ru-RU" sz="2800" b="1" smtClean="0">
                <a:latin typeface="Calibri" panose="020F0502020204030204" pitchFamily="34" charset="0"/>
              </a:rPr>
              <a:t>Теория аргументированного действия</a:t>
            </a:r>
            <a:br>
              <a:rPr lang="ru-RU" altLang="ru-RU" sz="2800" b="1" smtClean="0">
                <a:latin typeface="Calibri" panose="020F0502020204030204" pitchFamily="34" charset="0"/>
              </a:rPr>
            </a:br>
            <a:r>
              <a:rPr lang="ru-RU" altLang="ru-RU" sz="2800" b="1" smtClean="0">
                <a:latin typeface="Calibri" panose="020F0502020204030204" pitchFamily="34" charset="0"/>
              </a:rPr>
              <a:t>На п</a:t>
            </a:r>
            <a:r>
              <a:rPr lang="ru-RU" altLang="ru-RU" sz="2800" smtClean="0">
                <a:latin typeface="Calibri" panose="020F0502020204030204" pitchFamily="34" charset="0"/>
              </a:rPr>
              <a:t>оведение человека огромное влияние оказывают намерения (1). Но намерения человека формируются под влиянием двух факторов: отношений (2) и субъективных норм (З).</a:t>
            </a:r>
          </a:p>
        </p:txBody>
      </p:sp>
      <p:graphicFrame>
        <p:nvGraphicFramePr>
          <p:cNvPr id="48130" name="Group 2"/>
          <p:cNvGraphicFramePr>
            <a:graphicFrameLocks noGrp="1"/>
          </p:cNvGraphicFramePr>
          <p:nvPr/>
        </p:nvGraphicFramePr>
        <p:xfrm>
          <a:off x="277813" y="2797175"/>
          <a:ext cx="9801225" cy="4475163"/>
        </p:xfrm>
        <a:graphic>
          <a:graphicData uri="http://schemas.openxmlformats.org/drawingml/2006/table">
            <a:tbl>
              <a:tblPr/>
              <a:tblGrid>
                <a:gridCol w="2449512">
                  <a:extLst>
                    <a:ext uri="{9D8B030D-6E8A-4147-A177-3AD203B41FA5}">
                      <a16:colId xmlns:a16="http://schemas.microsoft.com/office/drawing/2014/main" val="3573740434"/>
                    </a:ext>
                  </a:extLst>
                </a:gridCol>
                <a:gridCol w="407988">
                  <a:extLst>
                    <a:ext uri="{9D8B030D-6E8A-4147-A177-3AD203B41FA5}">
                      <a16:colId xmlns:a16="http://schemas.microsoft.com/office/drawing/2014/main" val="1403217523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2230691159"/>
                    </a:ext>
                  </a:extLst>
                </a:gridCol>
                <a:gridCol w="407987">
                  <a:extLst>
                    <a:ext uri="{9D8B030D-6E8A-4147-A177-3AD203B41FA5}">
                      <a16:colId xmlns:a16="http://schemas.microsoft.com/office/drawing/2014/main" val="2253803174"/>
                    </a:ext>
                  </a:extLst>
                </a:gridCol>
                <a:gridCol w="1836738">
                  <a:extLst>
                    <a:ext uri="{9D8B030D-6E8A-4147-A177-3AD203B41FA5}">
                      <a16:colId xmlns:a16="http://schemas.microsoft.com/office/drawing/2014/main" val="2153321515"/>
                    </a:ext>
                  </a:extLst>
                </a:gridCol>
                <a:gridCol w="407987">
                  <a:extLst>
                    <a:ext uri="{9D8B030D-6E8A-4147-A177-3AD203B41FA5}">
                      <a16:colId xmlns:a16="http://schemas.microsoft.com/office/drawing/2014/main" val="216949502"/>
                    </a:ext>
                  </a:extLst>
                </a:gridCol>
                <a:gridCol w="2043113">
                  <a:extLst>
                    <a:ext uri="{9D8B030D-6E8A-4147-A177-3AD203B41FA5}">
                      <a16:colId xmlns:a16="http://schemas.microsoft.com/office/drawing/2014/main" val="1312448310"/>
                    </a:ext>
                  </a:extLst>
                </a:gridCol>
              </a:tblGrid>
              <a:tr h="1989138">
                <a:tc>
                  <a:txBody>
                    <a:bodyPr/>
                    <a:lstStyle>
                      <a:lvl1pPr indent="53975"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53975" algn="l" defTabSz="449263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4.Убеждения в     </a:t>
                      </a:r>
                    </a:p>
                    <a:p>
                      <a:pPr marL="0" marR="0" lvl="0" indent="53975" algn="l" defTabSz="449263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 значимости</a:t>
                      </a:r>
                    </a:p>
                    <a:p>
                      <a:pPr marL="0" marR="0" lvl="0" indent="53975" algn="l" defTabSz="449263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 поведения</a:t>
                      </a:r>
                    </a:p>
                  </a:txBody>
                  <a:tcPr marL="68400" marR="68400" marT="505080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68400" marR="68400" marT="451296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2. Отношения</a:t>
                      </a:r>
                    </a:p>
                  </a:txBody>
                  <a:tcPr marL="68400" marR="68400" marT="505080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68400" marR="68400" marT="451296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68400" marR="68400" marT="451296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68400" marR="68400" marT="451296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68400" marR="68400" marT="451296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32509"/>
                  </a:ext>
                </a:extLst>
              </a:tr>
              <a:tr h="993775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68400" marR="68400" marT="451296" marB="0" horzOverflow="overflow">
                    <a:lnL>
                      <a:noFill/>
                    </a:lnL>
                    <a:lnR>
                      <a:noFill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68400" marR="68400" marT="451296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68400" marR="68400" marT="451296" marB="0" horzOverflow="overflow">
                    <a:lnL>
                      <a:noFill/>
                    </a:lnL>
                    <a:lnR>
                      <a:noFill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68400" marR="68400" marT="451296" marB="0" horzOverflow="overflow">
                    <a:lnL>
                      <a:noFill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Намерения  </a:t>
                      </a:r>
                    </a:p>
                  </a:txBody>
                  <a:tcPr marL="68400" marR="68400" marT="378900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68400" marR="68400" marT="451296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ПОВЕДЕНИЕ</a:t>
                      </a:r>
                    </a:p>
                  </a:txBody>
                  <a:tcPr marL="68400" marR="68400" marT="420840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308909"/>
                  </a:ext>
                </a:extLst>
              </a:tr>
              <a:tr h="1492250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Авторитетные  </a:t>
                      </a:r>
                    </a:p>
                    <a:p>
                      <a:pPr marL="0" marR="0" lvl="0" indent="53975" algn="l" defTabSz="449263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люди</a:t>
                      </a:r>
                    </a:p>
                  </a:txBody>
                  <a:tcPr marL="68400" marR="68400" marT="420840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68400" marR="68400" marT="451296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3.Субъективные  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нормы</a:t>
                      </a:r>
                    </a:p>
                  </a:txBody>
                  <a:tcPr marL="68400" marR="68400" marT="505080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68400" marR="68400" marT="451296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68400" marR="68400" marT="451296" marB="0" horzOverflow="overflow">
                    <a:lnL>
                      <a:noFill/>
                    </a:lnL>
                    <a:lnR>
                      <a:noFill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68400" marR="68400" marT="451296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68400" marR="68400" marT="451296" marB="0" horzOverflow="overflow">
                    <a:lnL>
                      <a:noFill/>
                    </a:lnL>
                    <a:lnR>
                      <a:noFill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735341"/>
                  </a:ext>
                </a:extLst>
              </a:tr>
            </a:tbl>
          </a:graphicData>
        </a:graphic>
      </p:graphicFrame>
      <p:sp>
        <p:nvSpPr>
          <p:cNvPr id="92209" name="Line 48"/>
          <p:cNvSpPr>
            <a:spLocks noChangeShapeType="1"/>
          </p:cNvSpPr>
          <p:nvPr/>
        </p:nvSpPr>
        <p:spPr bwMode="auto">
          <a:xfrm>
            <a:off x="2736850" y="3779838"/>
            <a:ext cx="377825" cy="158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10" name="Line 49"/>
          <p:cNvSpPr>
            <a:spLocks noChangeShapeType="1"/>
          </p:cNvSpPr>
          <p:nvPr/>
        </p:nvSpPr>
        <p:spPr bwMode="auto">
          <a:xfrm>
            <a:off x="2736850" y="6478588"/>
            <a:ext cx="377825" cy="158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11" name="Line 50"/>
          <p:cNvSpPr>
            <a:spLocks noChangeShapeType="1"/>
          </p:cNvSpPr>
          <p:nvPr/>
        </p:nvSpPr>
        <p:spPr bwMode="auto">
          <a:xfrm>
            <a:off x="5675313" y="4176713"/>
            <a:ext cx="252412" cy="377825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12" name="Line 51"/>
          <p:cNvSpPr>
            <a:spLocks noChangeShapeType="1"/>
          </p:cNvSpPr>
          <p:nvPr/>
        </p:nvSpPr>
        <p:spPr bwMode="auto">
          <a:xfrm flipV="1">
            <a:off x="5516563" y="5991225"/>
            <a:ext cx="252412" cy="27463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13" name="Line 52"/>
          <p:cNvSpPr>
            <a:spLocks noChangeShapeType="1"/>
          </p:cNvSpPr>
          <p:nvPr/>
        </p:nvSpPr>
        <p:spPr bwMode="auto">
          <a:xfrm>
            <a:off x="7659688" y="5208588"/>
            <a:ext cx="252412" cy="158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14" name="Rectangle 53"/>
          <p:cNvSpPr>
            <a:spLocks noChangeArrowheads="1"/>
          </p:cNvSpPr>
          <p:nvPr/>
        </p:nvSpPr>
        <p:spPr bwMode="auto">
          <a:xfrm>
            <a:off x="0" y="0"/>
            <a:ext cx="10079038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92215" name="Rectangle 54"/>
          <p:cNvSpPr>
            <a:spLocks noChangeArrowheads="1"/>
          </p:cNvSpPr>
          <p:nvPr/>
        </p:nvSpPr>
        <p:spPr bwMode="auto">
          <a:xfrm>
            <a:off x="0" y="503238"/>
            <a:ext cx="10079038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1"/>
          <p:cNvSpPr txBox="1">
            <a:spLocks noChangeArrowheads="1"/>
          </p:cNvSpPr>
          <p:nvPr/>
        </p:nvSpPr>
        <p:spPr bwMode="auto">
          <a:xfrm>
            <a:off x="936625" y="431800"/>
            <a:ext cx="8640763" cy="655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/>
              <a:t>Санитарно-просветительная работа ведется с помощью агитации и обучения по трем основным направлениям: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/>
              <a:t>1) распространение сведений о здоровом образе жизни, путях и методах сохранения здоровья, профилактики заболеваний;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/>
              <a:t>2) пропаганда соблюдения правил и методов здорового образа жизни и профилактики путем воспитания и убеждения;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/>
              <a:t>3) гигиеническое обучение и воспитание</a:t>
            </a:r>
            <a:r>
              <a:rPr lang="ru-RU" altLang="ru-RU" sz="2600"/>
              <a:t>.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6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3213"/>
            <a:ext cx="9070975" cy="1258887"/>
          </a:xfrm>
        </p:spPr>
        <p:txBody>
          <a:bodyPr lIns="90000" tIns="45000" rIns="90000" bIns="45000" anchor="t"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000" b="1" smtClean="0">
                <a:solidFill>
                  <a:srgbClr val="336600"/>
                </a:solidFill>
                <a:latin typeface="Calibri" panose="020F0502020204030204" pitchFamily="34" charset="0"/>
              </a:rPr>
              <a:t>Модель изменения поведения </a:t>
            </a:r>
            <a:br>
              <a:rPr lang="ru-RU" altLang="ru-RU" sz="4000" b="1" smtClean="0">
                <a:solidFill>
                  <a:srgbClr val="336600"/>
                </a:solidFill>
                <a:latin typeface="Calibri" panose="020F0502020204030204" pitchFamily="34" charset="0"/>
              </a:rPr>
            </a:br>
            <a:r>
              <a:rPr lang="ru-RU" altLang="ru-RU" sz="3600" b="1" smtClean="0">
                <a:solidFill>
                  <a:srgbClr val="336600"/>
                </a:solidFill>
                <a:latin typeface="Calibri" panose="020F0502020204030204" pitchFamily="34" charset="0"/>
              </a:rPr>
              <a:t>по Прачаско и Диклименти</a:t>
            </a:r>
          </a:p>
        </p:txBody>
      </p:sp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503238" y="1763713"/>
            <a:ext cx="9070975" cy="498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3178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638"/>
              </a:spcBef>
              <a:spcAft>
                <a:spcPts val="1425"/>
              </a:spcAft>
              <a:buSzPct val="100000"/>
              <a:defRPr/>
            </a:pPr>
            <a:r>
              <a:rPr lang="ru-RU" altLang="ru-RU" sz="3200" smtClean="0">
                <a:latin typeface="Calibri" panose="020F0502020204030204" pitchFamily="34" charset="0"/>
              </a:rPr>
              <a:t>Стадии изменения поведения:</a:t>
            </a:r>
          </a:p>
          <a:p>
            <a:pPr marL="333375" indent="-322263" eaLnBrk="1" hangingPunct="1">
              <a:lnSpc>
                <a:spcPct val="93000"/>
              </a:lnSpc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Arial" panose="020B0604020202020204" pitchFamily="34" charset="0"/>
              <a:buChar char="•"/>
              <a:defRPr/>
            </a:pPr>
            <a:r>
              <a:rPr lang="ru-RU" altLang="ru-RU" sz="3200" i="1" smtClean="0">
                <a:latin typeface="Calibri" panose="020F0502020204030204" pitchFamily="34" charset="0"/>
              </a:rPr>
              <a:t>До размышления.</a:t>
            </a:r>
            <a:r>
              <a:rPr lang="ru-RU" altLang="ru-RU" sz="3200" smtClean="0">
                <a:latin typeface="Calibri" panose="020F0502020204030204" pitchFamily="34" charset="0"/>
              </a:rPr>
              <a:t> </a:t>
            </a:r>
          </a:p>
          <a:p>
            <a:pPr marL="333375" indent="-322263" eaLnBrk="1" hangingPunct="1">
              <a:lnSpc>
                <a:spcPct val="93000"/>
              </a:lnSpc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Arial" panose="020B0604020202020204" pitchFamily="34" charset="0"/>
              <a:buChar char="•"/>
              <a:defRPr/>
            </a:pPr>
            <a:r>
              <a:rPr lang="ru-RU" altLang="ru-RU" sz="3200" i="1" smtClean="0">
                <a:latin typeface="Calibri" panose="020F0502020204030204" pitchFamily="34" charset="0"/>
              </a:rPr>
              <a:t>Размышление.</a:t>
            </a:r>
          </a:p>
          <a:p>
            <a:pPr marL="333375" indent="-322263" eaLnBrk="1" hangingPunct="1">
              <a:lnSpc>
                <a:spcPct val="93000"/>
              </a:lnSpc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Arial" panose="020B0604020202020204" pitchFamily="34" charset="0"/>
              <a:buChar char="•"/>
              <a:defRPr/>
            </a:pPr>
            <a:r>
              <a:rPr lang="ru-RU" altLang="ru-RU" sz="3200" i="1" smtClean="0">
                <a:latin typeface="Calibri" panose="020F0502020204030204" pitchFamily="34" charset="0"/>
              </a:rPr>
              <a:t>Приготовление.</a:t>
            </a:r>
          </a:p>
          <a:p>
            <a:pPr marL="333375" indent="-322263" eaLnBrk="1" hangingPunct="1">
              <a:lnSpc>
                <a:spcPct val="93000"/>
              </a:lnSpc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Arial" panose="020B0604020202020204" pitchFamily="34" charset="0"/>
              <a:buChar char="•"/>
              <a:defRPr/>
            </a:pPr>
            <a:r>
              <a:rPr lang="ru-RU" altLang="ru-RU" sz="3200" i="1" smtClean="0">
                <a:latin typeface="Calibri" panose="020F0502020204030204" pitchFamily="34" charset="0"/>
              </a:rPr>
              <a:t>Действие.</a:t>
            </a:r>
          </a:p>
          <a:p>
            <a:pPr marL="333375" indent="-322263" eaLnBrk="1" hangingPunct="1">
              <a:lnSpc>
                <a:spcPct val="93000"/>
              </a:lnSpc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Arial" panose="020B0604020202020204" pitchFamily="34" charset="0"/>
              <a:buChar char="•"/>
              <a:defRPr/>
            </a:pPr>
            <a:r>
              <a:rPr lang="ru-RU" altLang="ru-RU" sz="3200" i="1" smtClean="0">
                <a:latin typeface="Calibri" panose="020F0502020204030204" pitchFamily="34" charset="0"/>
              </a:rPr>
              <a:t>Поддержка.</a:t>
            </a:r>
          </a:p>
          <a:p>
            <a:pPr marL="333375" indent="-322263" eaLnBrk="1" hangingPunct="1">
              <a:lnSpc>
                <a:spcPct val="93000"/>
              </a:lnSpc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Arial" panose="020B0604020202020204" pitchFamily="34" charset="0"/>
              <a:buChar char="•"/>
              <a:defRPr/>
            </a:pPr>
            <a:r>
              <a:rPr lang="ru-RU" altLang="ru-RU" sz="3200" i="1" smtClean="0">
                <a:latin typeface="Calibri" panose="020F0502020204030204" pitchFamily="34" charset="0"/>
              </a:rPr>
              <a:t>Завершение.</a:t>
            </a:r>
          </a:p>
          <a:p>
            <a:pPr eaLnBrk="1" hangingPunct="1">
              <a:lnSpc>
                <a:spcPct val="93000"/>
              </a:lnSpc>
              <a:spcBef>
                <a:spcPts val="638"/>
              </a:spcBef>
              <a:spcAft>
                <a:spcPts val="1425"/>
              </a:spcAft>
              <a:buSzPct val="100000"/>
              <a:defRPr/>
            </a:pPr>
            <a:endParaRPr lang="ru-RU" altLang="ru-RU" sz="3200" i="1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Заголовок 1"/>
          <p:cNvSpPr>
            <a:spLocks noGrp="1"/>
          </p:cNvSpPr>
          <p:nvPr>
            <p:ph type="title"/>
          </p:nvPr>
        </p:nvSpPr>
        <p:spPr>
          <a:xfrm>
            <a:off x="436563" y="128588"/>
            <a:ext cx="8866187" cy="877887"/>
          </a:xfrm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5938" y="1474788"/>
            <a:ext cx="9070975" cy="5400675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b="1" i="1" u="sng" dirty="0">
                <a:latin typeface="Times New Roman" pitchFamily="18" charset="0"/>
                <a:cs typeface="Times New Roman" pitchFamily="18" charset="0"/>
              </a:rPr>
              <a:t>Основная:</a:t>
            </a:r>
          </a:p>
          <a:p>
            <a:pPr marL="0" indent="396828">
              <a:spcBef>
                <a:spcPts val="0"/>
              </a:spcBef>
              <a:defRPr/>
            </a:pPr>
            <a:r>
              <a:rPr lang="ru-RU" sz="2800" dirty="0"/>
              <a:t>Психология и педагогика в медицинском образовании : учебник / Н. В. Кудрявая, К. В. Зорин, Н. Б. Смирнова [и др.] ; ред. Н. В. Кудрявая. - М. : КНОРУС, 2016. - 318 с</a:t>
            </a:r>
            <a:r>
              <a:rPr lang="ru-RU" sz="2800" dirty="0" smtClean="0"/>
              <a:t>.. </a:t>
            </a:r>
            <a:endParaRPr lang="ru-RU" sz="2800" dirty="0"/>
          </a:p>
          <a:p>
            <a:pPr marL="0" indent="396828">
              <a:spcBef>
                <a:spcPts val="0"/>
              </a:spcBef>
              <a:defRPr/>
            </a:pP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Дополнительная</a:t>
            </a:r>
            <a:r>
              <a:rPr lang="ru-RU" sz="2800" b="1" i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396828">
              <a:spcBef>
                <a:spcPts val="0"/>
              </a:spcBef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Г. С. Никифоров. Практикум по психологии здоровья</a:t>
            </a:r>
          </a:p>
          <a:p>
            <a:pPr marL="0" indent="396828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Электронные ресурсы:</a:t>
            </a:r>
          </a:p>
          <a:p>
            <a:pPr marL="0" indent="396828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  1. Электронный каталог КрасГМУ.. ЭБС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Colibris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396828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  2. Электронная библиотека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Absotheue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96828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  3. БД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МедАрт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720725" y="2117725"/>
            <a:ext cx="8712200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b="1"/>
              <a:t>Просветительская деятельность врача</a:t>
            </a:r>
            <a:r>
              <a:rPr lang="ru-RU" altLang="ru-RU"/>
              <a:t> заключается в распространении медицинских знаний среди населения и приобретения полезных навыков и привычек здорового образа жизни и убежденности в необходимости их соблюдения.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317500" y="287338"/>
            <a:ext cx="9258300" cy="5148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dirty="0"/>
              <a:t>Основой просветительской деятельности врача выступает </a:t>
            </a:r>
            <a:r>
              <a:rPr lang="ru-RU" altLang="ru-RU" sz="2800" b="1" dirty="0"/>
              <a:t>санитарное просвещение</a:t>
            </a:r>
            <a:r>
              <a:rPr lang="ru-RU" altLang="ru-RU" sz="2800" dirty="0"/>
              <a:t> — совокупность образовательных, воспитательных, агитационных и пропагандистских мероприятий, направленных на формирование здорового образа жизни, профилактику заболеваний, сохранение и укрепление здоровья, повышение трудоспособности людей, продление их активной жизни.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 dirty="0"/>
              <a:t>Целью санитарного просвещения </a:t>
            </a:r>
            <a:r>
              <a:rPr lang="ru-RU" altLang="ru-RU" sz="2800" dirty="0"/>
              <a:t>является формирование санитарной культуры населения, соответствующей современным гигиеническим требованиям и рекомендациям. 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31800" y="5868069"/>
            <a:ext cx="9403332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 dirty="0">
                <a:solidFill>
                  <a:srgbClr val="C00000"/>
                </a:solidFill>
              </a:rPr>
              <a:t>Санитарная культура</a:t>
            </a:r>
            <a:r>
              <a:rPr lang="ru-RU" altLang="ru-RU" sz="2800" dirty="0">
                <a:solidFill>
                  <a:srgbClr val="C00000"/>
                </a:solidFill>
              </a:rPr>
              <a:t> — это осведомленность населения в вопросах гигиены и в области охраны здоровья.</a:t>
            </a:r>
            <a:endParaRPr lang="ru-RU" alt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647824" y="323453"/>
            <a:ext cx="8928100" cy="671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400" b="1" dirty="0"/>
              <a:t>Уровни медико-просветительской деятельности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400" b="1" dirty="0"/>
              <a:t>1. Уровень</a:t>
            </a:r>
            <a:r>
              <a:rPr lang="ru-RU" altLang="ru-RU" sz="2400" dirty="0"/>
              <a:t>, соответствующий целям общественного здравоохранения, требует участия врачей в коммуникационных программах, направленных на продвижение идеи здоровья. 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400" dirty="0"/>
              <a:t>Виды деятельности (позиции): разработчики, эксперты и методисты.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400" b="1" dirty="0"/>
              <a:t>2. Уровень</a:t>
            </a:r>
            <a:r>
              <a:rPr lang="ru-RU" altLang="ru-RU" sz="2400" dirty="0"/>
              <a:t> персонального общения с пациентом предполагает, что врач владеет тактикой проведения тематических бесед. 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400" dirty="0"/>
              <a:t>Причем слушателями могут быть не только пациенты или люди, подвергшиеся недугу, но и группы риска, родственники пациентов и просто отдельные группы населения, в отношении которых необходима медико-просветительская работа.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3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>
          <a:xfrm>
            <a:off x="393700" y="144463"/>
            <a:ext cx="9293225" cy="1439862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700" b="1" smtClean="0">
                <a:solidFill>
                  <a:srgbClr val="7E0021"/>
                </a:solidFill>
                <a:latin typeface="Times New Roman" panose="02020603050405020304" pitchFamily="18" charset="0"/>
              </a:rPr>
              <a:t>Изобразительные средства могут быть как объемные, так и плоскостные.</a:t>
            </a:r>
            <a:br>
              <a:rPr lang="ru-RU" altLang="ru-RU" sz="2700" b="1" smtClean="0">
                <a:solidFill>
                  <a:srgbClr val="7E0021"/>
                </a:solidFill>
                <a:latin typeface="Times New Roman" panose="02020603050405020304" pitchFamily="18" charset="0"/>
              </a:rPr>
            </a:br>
            <a:r>
              <a:rPr lang="ru-RU" altLang="ru-RU" sz="2700" b="1" u="sng" smtClean="0">
                <a:solidFill>
                  <a:srgbClr val="7E0021"/>
                </a:solidFill>
                <a:latin typeface="Times New Roman" panose="02020603050405020304" pitchFamily="18" charset="0"/>
              </a:rPr>
              <a:t>К объемным </a:t>
            </a:r>
            <a:r>
              <a:rPr lang="ru-RU" altLang="ru-RU" sz="2700" b="1" smtClean="0">
                <a:solidFill>
                  <a:srgbClr val="7E0021"/>
                </a:solidFill>
                <a:latin typeface="Times New Roman" panose="02020603050405020304" pitchFamily="18" charset="0"/>
              </a:rPr>
              <a:t>средствам относятся</a:t>
            </a:r>
            <a:r>
              <a:rPr lang="ru-RU" altLang="ru-RU" sz="3600" b="1" smtClean="0">
                <a:solidFill>
                  <a:srgbClr val="7E0021"/>
                </a:solidFill>
                <a:latin typeface="Times New Roman" panose="02020603050405020304" pitchFamily="18" charset="0"/>
              </a:rPr>
              <a:t>:</a:t>
            </a:r>
            <a:r>
              <a:rPr lang="ru-RU" altLang="ru-RU" sz="3600" b="1" smtClean="0">
                <a:solidFill>
                  <a:srgbClr val="FF9B6D"/>
                </a:solidFill>
              </a:rPr>
              <a:t/>
            </a:r>
            <a:br>
              <a:rPr lang="ru-RU" altLang="ru-RU" sz="3600" b="1" smtClean="0">
                <a:solidFill>
                  <a:srgbClr val="FF9B6D"/>
                </a:solidFill>
              </a:rPr>
            </a:br>
            <a:endParaRPr lang="ru-RU" altLang="ru-RU" sz="3600" b="1" smtClean="0">
              <a:solidFill>
                <a:srgbClr val="FF9B6D"/>
              </a:solidFill>
            </a:endParaRP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550863" y="2047875"/>
            <a:ext cx="9021762" cy="46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63525" indent="-261938">
              <a:lnSpc>
                <a:spcPct val="101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35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  <a:defRPr sz="31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1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35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1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35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  <a:defRPr sz="21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1000"/>
              </a:lnSpc>
              <a:spcAft>
                <a:spcPts val="6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35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1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35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  <a:defRPr sz="22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35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  <a:defRPr sz="22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35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  <a:defRPr sz="22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35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  <a:defRPr sz="22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35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  <a:defRPr sz="22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ts val="263"/>
              </a:spcBef>
              <a:spcAft>
                <a:spcPct val="0"/>
              </a:spcAft>
              <a:buClr>
                <a:srgbClr val="FE8637"/>
              </a:buClr>
              <a:buSzPct val="80000"/>
              <a:buFont typeface="Wingdings" panose="05000000000000000000" pitchFamily="2" charset="2"/>
              <a:buChar char=""/>
            </a:pPr>
            <a:r>
              <a:rPr lang="ru-RU" altLang="ru-RU" sz="2800" b="1" i="1">
                <a:latin typeface="Times New Roman" panose="02020603050405020304" pitchFamily="18" charset="0"/>
              </a:rPr>
              <a:t>муляжи</a:t>
            </a:r>
          </a:p>
          <a:p>
            <a:pPr algn="just" eaLnBrk="1" hangingPunct="1">
              <a:lnSpc>
                <a:spcPct val="100000"/>
              </a:lnSpc>
              <a:spcBef>
                <a:spcPts val="263"/>
              </a:spcBef>
              <a:spcAft>
                <a:spcPct val="0"/>
              </a:spcAft>
              <a:buClr>
                <a:srgbClr val="FE8637"/>
              </a:buClr>
              <a:buSzPct val="80000"/>
              <a:buFont typeface="Wingdings" panose="05000000000000000000" pitchFamily="2" charset="2"/>
              <a:buChar char=""/>
            </a:pPr>
            <a:r>
              <a:rPr lang="ru-RU" altLang="ru-RU" sz="2800" b="1" i="1">
                <a:latin typeface="Times New Roman" panose="02020603050405020304" pitchFamily="18" charset="0"/>
              </a:rPr>
              <a:t>макеты</a:t>
            </a:r>
          </a:p>
          <a:p>
            <a:pPr algn="just" eaLnBrk="1" hangingPunct="1">
              <a:lnSpc>
                <a:spcPct val="100000"/>
              </a:lnSpc>
              <a:spcBef>
                <a:spcPts val="263"/>
              </a:spcBef>
              <a:spcAft>
                <a:spcPct val="0"/>
              </a:spcAft>
              <a:buClr>
                <a:srgbClr val="FE8637"/>
              </a:buClr>
              <a:buSzPct val="80000"/>
              <a:buFont typeface="Wingdings" panose="05000000000000000000" pitchFamily="2" charset="2"/>
              <a:buChar char=""/>
            </a:pPr>
            <a:r>
              <a:rPr lang="ru-RU" altLang="ru-RU" sz="2800" b="1" i="1">
                <a:latin typeface="Times New Roman" panose="02020603050405020304" pitchFamily="18" charset="0"/>
              </a:rPr>
              <a:t>модели</a:t>
            </a:r>
          </a:p>
          <a:p>
            <a:pPr algn="just" eaLnBrk="1" hangingPunct="1">
              <a:lnSpc>
                <a:spcPct val="100000"/>
              </a:lnSpc>
              <a:spcBef>
                <a:spcPts val="263"/>
              </a:spcBef>
              <a:spcAft>
                <a:spcPct val="0"/>
              </a:spcAft>
              <a:buClr>
                <a:srgbClr val="FE8637"/>
              </a:buClr>
              <a:buSzPct val="80000"/>
              <a:buFont typeface="Wingdings" panose="05000000000000000000" pitchFamily="2" charset="2"/>
              <a:buChar char=""/>
            </a:pPr>
            <a:r>
              <a:rPr lang="ru-RU" altLang="ru-RU" sz="2800" b="1" i="1">
                <a:latin typeface="Times New Roman" panose="02020603050405020304" pitchFamily="18" charset="0"/>
              </a:rPr>
              <a:t>фантомы</a:t>
            </a: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9202738" y="6737350"/>
            <a:ext cx="503237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1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1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1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1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1000"/>
              </a:lnSpc>
              <a:spcAft>
                <a:spcPts val="6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1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E7D1A162-DBA2-4CAC-AB01-2DC17C0AC7B9}" type="slidenum">
              <a:rPr lang="ru-RU" altLang="ru-RU" sz="1800">
                <a:cs typeface="Lucida Sans Unicode" panose="020B0602030504020204" pitchFamily="34" charset="0"/>
              </a:rPr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8</a:t>
            </a:fld>
            <a:endParaRPr lang="ru-RU" altLang="ru-RU" sz="1800">
              <a:cs typeface="Lucida Sans Unicode" panose="020B0602030504020204" pitchFamily="34" charset="0"/>
            </a:endParaRPr>
          </a:p>
        </p:txBody>
      </p:sp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87863"/>
            <a:ext cx="5467350" cy="307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75" y="1811338"/>
            <a:ext cx="3779838" cy="267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3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1584325"/>
            <a:ext cx="4095750" cy="248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38" y="4987925"/>
            <a:ext cx="4567237" cy="228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4" name="Rectangle 3"/>
          <p:cNvSpPr>
            <a:spLocks noGrp="1" noChangeArrowheads="1"/>
          </p:cNvSpPr>
          <p:nvPr>
            <p:ph type="title"/>
          </p:nvPr>
        </p:nvSpPr>
        <p:spPr>
          <a:xfrm>
            <a:off x="482600" y="209550"/>
            <a:ext cx="9021763" cy="1158875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600" b="1" smtClean="0">
                <a:solidFill>
                  <a:srgbClr val="7E0021"/>
                </a:solidFill>
                <a:latin typeface="Times New Roman" panose="02020603050405020304" pitchFamily="18" charset="0"/>
              </a:rPr>
              <a:t>Изобразительные средства могут быть как объемные, так и плоскостные.</a:t>
            </a:r>
            <a:br>
              <a:rPr lang="ru-RU" altLang="ru-RU" sz="2600" b="1" smtClean="0">
                <a:solidFill>
                  <a:srgbClr val="7E0021"/>
                </a:solidFill>
                <a:latin typeface="Times New Roman" panose="02020603050405020304" pitchFamily="18" charset="0"/>
              </a:rPr>
            </a:br>
            <a:r>
              <a:rPr lang="ru-RU" altLang="ru-RU" sz="2600" b="1" u="sng" smtClean="0">
                <a:solidFill>
                  <a:srgbClr val="7E0021"/>
                </a:solidFill>
                <a:latin typeface="Times New Roman" panose="02020603050405020304" pitchFamily="18" charset="0"/>
              </a:rPr>
              <a:t>К плоским </a:t>
            </a:r>
            <a:r>
              <a:rPr lang="ru-RU" altLang="ru-RU" sz="2600" b="1" smtClean="0">
                <a:solidFill>
                  <a:srgbClr val="7E0021"/>
                </a:solidFill>
                <a:latin typeface="Times New Roman" panose="02020603050405020304" pitchFamily="18" charset="0"/>
              </a:rPr>
              <a:t>средствам относятся:</a:t>
            </a:r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396875" y="1655763"/>
            <a:ext cx="9178925" cy="46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63525" indent="-261938">
              <a:lnSpc>
                <a:spcPct val="101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35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  <a:defRPr sz="31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1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35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1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35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  <a:defRPr sz="21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1000"/>
              </a:lnSpc>
              <a:spcAft>
                <a:spcPts val="6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35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1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35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  <a:defRPr sz="22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35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  <a:defRPr sz="22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35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  <a:defRPr sz="22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35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  <a:defRPr sz="22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35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  <a:defRPr sz="22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ts val="263"/>
              </a:spcBef>
              <a:spcAft>
                <a:spcPct val="0"/>
              </a:spcAft>
              <a:buClr>
                <a:srgbClr val="FE8637"/>
              </a:buClr>
              <a:buSzPct val="80000"/>
              <a:buFont typeface="Wingdings" panose="05000000000000000000" pitchFamily="2" charset="2"/>
              <a:buChar char=""/>
            </a:pPr>
            <a:r>
              <a:rPr lang="ru-RU" altLang="ru-RU" sz="2800" b="1" i="1">
                <a:latin typeface="Times New Roman" panose="02020603050405020304" pitchFamily="18" charset="0"/>
              </a:rPr>
              <a:t>Плакаты</a:t>
            </a:r>
          </a:p>
          <a:p>
            <a:pPr algn="just" eaLnBrk="1" hangingPunct="1">
              <a:lnSpc>
                <a:spcPct val="100000"/>
              </a:lnSpc>
              <a:spcBef>
                <a:spcPts val="263"/>
              </a:spcBef>
              <a:spcAft>
                <a:spcPct val="0"/>
              </a:spcAft>
              <a:buClr>
                <a:srgbClr val="FE8637"/>
              </a:buClr>
              <a:buSzPct val="80000"/>
              <a:buFont typeface="Wingdings" panose="05000000000000000000" pitchFamily="2" charset="2"/>
              <a:buChar char=""/>
            </a:pPr>
            <a:r>
              <a:rPr lang="ru-RU" altLang="ru-RU" sz="2800" b="1" i="1">
                <a:latin typeface="Times New Roman" panose="02020603050405020304" pitchFamily="18" charset="0"/>
              </a:rPr>
              <a:t>Брошюры</a:t>
            </a:r>
          </a:p>
          <a:p>
            <a:pPr algn="just" eaLnBrk="1" hangingPunct="1">
              <a:lnSpc>
                <a:spcPct val="100000"/>
              </a:lnSpc>
              <a:spcBef>
                <a:spcPts val="263"/>
              </a:spcBef>
              <a:spcAft>
                <a:spcPct val="0"/>
              </a:spcAft>
              <a:buClr>
                <a:srgbClr val="FE8637"/>
              </a:buClr>
              <a:buSzPct val="80000"/>
              <a:buFont typeface="Wingdings" panose="05000000000000000000" pitchFamily="2" charset="2"/>
              <a:buChar char=""/>
            </a:pPr>
            <a:r>
              <a:rPr lang="ru-RU" altLang="ru-RU" sz="2800" b="1" i="1">
                <a:latin typeface="Times New Roman" panose="02020603050405020304" pitchFamily="18" charset="0"/>
              </a:rPr>
              <a:t>Буклеты (листовки)</a:t>
            </a:r>
          </a:p>
          <a:p>
            <a:pPr algn="just" eaLnBrk="1" hangingPunct="1">
              <a:lnSpc>
                <a:spcPct val="100000"/>
              </a:lnSpc>
              <a:spcBef>
                <a:spcPts val="263"/>
              </a:spcBef>
              <a:spcAft>
                <a:spcPct val="0"/>
              </a:spcAft>
              <a:buClr>
                <a:srgbClr val="FE8637"/>
              </a:buClr>
              <a:buSzPct val="80000"/>
              <a:buFont typeface="Wingdings" panose="05000000000000000000" pitchFamily="2" charset="2"/>
              <a:buChar char=""/>
            </a:pPr>
            <a:r>
              <a:rPr lang="ru-RU" altLang="ru-RU" sz="2800" b="1" i="1">
                <a:latin typeface="Times New Roman" panose="02020603050405020304" pitchFamily="18" charset="0"/>
              </a:rPr>
              <a:t>Памятки</a:t>
            </a:r>
          </a:p>
        </p:txBody>
      </p:sp>
      <p:sp>
        <p:nvSpPr>
          <p:cNvPr id="20486" name="Text Box 5"/>
          <p:cNvSpPr txBox="1">
            <a:spLocks noChangeArrowheads="1"/>
          </p:cNvSpPr>
          <p:nvPr/>
        </p:nvSpPr>
        <p:spPr bwMode="auto">
          <a:xfrm>
            <a:off x="9202738" y="6737350"/>
            <a:ext cx="503237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1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1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1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1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1000"/>
              </a:lnSpc>
              <a:spcAft>
                <a:spcPts val="6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1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D8F297E6-8101-407D-BAED-77FC08836F0D}" type="slidenum">
              <a:rPr lang="ru-RU" altLang="ru-RU" sz="1800">
                <a:cs typeface="Lucida Sans Unicode" panose="020B0602030504020204" pitchFamily="34" charset="0"/>
              </a:rPr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9</a:t>
            </a:fld>
            <a:endParaRPr lang="ru-RU" altLang="ru-RU" sz="1800">
              <a:cs typeface="Lucida Sans Unicode" panose="020B0602030504020204" pitchFamily="34" charset="0"/>
            </a:endParaRPr>
          </a:p>
        </p:txBody>
      </p:sp>
      <p:pic>
        <p:nvPicPr>
          <p:cNvPr id="2048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0075"/>
            <a:ext cx="4200525" cy="314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5" y="4106863"/>
            <a:ext cx="2125663" cy="294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Verdana"/>
        <a:ea typeface="Microsoft YaHei"/>
        <a:cs typeface=""/>
      </a:majorFont>
      <a:minorFont>
        <a:latin typeface="Verdana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34466</TotalTime>
  <Words>2346</Words>
  <Application>Microsoft Office PowerPoint</Application>
  <PresentationFormat>Произвольный</PresentationFormat>
  <Paragraphs>356</Paragraphs>
  <Slides>47</Slides>
  <Notes>46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47</vt:i4>
      </vt:variant>
    </vt:vector>
  </HeadingPairs>
  <TitlesOfParts>
    <vt:vector size="56" baseType="lpstr">
      <vt:lpstr>Microsoft YaHei</vt:lpstr>
      <vt:lpstr>Arial</vt:lpstr>
      <vt:lpstr>Calibri</vt:lpstr>
      <vt:lpstr>Lucida Sans Unicode</vt:lpstr>
      <vt:lpstr>Times New Roman</vt:lpstr>
      <vt:lpstr>Verdana</vt:lpstr>
      <vt:lpstr>Wingdings</vt:lpstr>
      <vt:lpstr>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Изобразительные средства могут быть как объемные, так и плоскостные. К объемным средствам относятся: </vt:lpstr>
      <vt:lpstr>Изобразительные средства могут быть как объемные, так и плоскостные. К плоским средствам относятся: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Нередко смешивают понятия  «образ жизни» и  «условия  жизни»</vt:lpstr>
      <vt:lpstr>Что такое, на Ваш взгляд, «здоровый образ жизни»?  </vt:lpstr>
      <vt:lpstr>Межведомственная комиссия Совета Безопасности РФ по охране здоровья населения в Федеральных концепциях "Охрана здоровья населения" и "К здоровой России« указала, что в ряду факторов, обеспечивающих здоровье, стоят:</vt:lpstr>
      <vt:lpstr>Презентация PowerPoint</vt:lpstr>
      <vt:lpstr>Б.А. Воскресенский  понятие ЗОЖ включает в себя:</vt:lpstr>
      <vt:lpstr>С.В. Попов в  понятие ЗОЖ входят следующие составляющие:</vt:lpstr>
      <vt:lpstr>Основные составляющие здорового образа жизни школьника:</vt:lpstr>
      <vt:lpstr>Л.И. Алешина ЗОЖ - это </vt:lpstr>
      <vt:lpstr>Здоровый образ жизни —</vt:lpstr>
      <vt:lpstr>Оцените по пятибалльной системе свой образ жизни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Концепция сбалансированного и рационального питания А.А. Покровский </vt:lpstr>
      <vt:lpstr>Первый принцип: энергетическое равновесие</vt:lpstr>
      <vt:lpstr>Второй принцип: сбалансированность рациона</vt:lpstr>
      <vt:lpstr>Презентация PowerPoint</vt:lpstr>
      <vt:lpstr>Третий принцип: режим питания</vt:lpstr>
      <vt:lpstr>Заболеваемость с  временной утратой трудоспособности оценивается по следующим показателям:</vt:lpstr>
      <vt:lpstr>ДИАГНОСТИКА ЗДОРОВЬЯ</vt:lpstr>
      <vt:lpstr>Мотивация ЗОЖ</vt:lpstr>
      <vt:lpstr>Модель убеждения в области здоровья</vt:lpstr>
      <vt:lpstr>Теория аргументированного действия На поведение человека огромное влияние оказывают намерения (1). Но намерения человека формируются под влиянием двух факторов: отношений (2) и субъективных норм (З).</vt:lpstr>
      <vt:lpstr>Презентация PowerPoint</vt:lpstr>
      <vt:lpstr>Модель изменения поведения  по Прачаско и Диклименти</vt:lpstr>
      <vt:lpstr>Литература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 Гуоров</dc:creator>
  <cp:lastModifiedBy>Гуров</cp:lastModifiedBy>
  <cp:revision>9</cp:revision>
  <cp:lastPrinted>1601-01-01T00:00:00Z</cp:lastPrinted>
  <dcterms:created xsi:type="dcterms:W3CDTF">2016-10-21T04:40:46Z</dcterms:created>
  <dcterms:modified xsi:type="dcterms:W3CDTF">2021-11-10T04:50:05Z</dcterms:modified>
</cp:coreProperties>
</file>