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2" autoAdjust="0"/>
    <p:restoredTop sz="94667" autoAdjust="0"/>
  </p:normalViewPr>
  <p:slideViewPr>
    <p:cSldViewPr>
      <p:cViewPr varScale="1">
        <p:scale>
          <a:sx n="47" d="100"/>
          <a:sy n="47" d="100"/>
        </p:scale>
        <p:origin x="-11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7C8F1E-3E6A-4658-9005-B3838CAEC64D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EF1160-1E95-4E8D-857B-3BFF4A6B23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27809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Кафедра</a:t>
            </a:r>
            <a:r>
              <a:rPr lang="ru-RU" sz="3200" dirty="0" smtClean="0"/>
              <a:t> сестринского дела и клинического ухода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4800" dirty="0" smtClean="0"/>
              <a:t>Тема: Организационные формы оказания паллиативной помощи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9144000" cy="3356992"/>
          </a:xfrm>
        </p:spPr>
        <p:txBody>
          <a:bodyPr/>
          <a:lstStyle/>
          <a:p>
            <a:r>
              <a:rPr lang="ru-RU" dirty="0" smtClean="0"/>
              <a:t>Лекция № 2 для студентов 3 курса, обучающихся по специальности </a:t>
            </a:r>
            <a:r>
              <a:rPr lang="ru-RU" dirty="0" smtClean="0"/>
              <a:t>39.03.02 </a:t>
            </a:r>
            <a:r>
              <a:rPr lang="ru-RU" dirty="0" smtClean="0"/>
              <a:t>-  направления подготовки Социальная работа</a:t>
            </a:r>
          </a:p>
          <a:p>
            <a:endParaRPr lang="ru-RU" dirty="0" smtClean="0"/>
          </a:p>
          <a:p>
            <a:r>
              <a:rPr lang="ru-RU" dirty="0" smtClean="0"/>
              <a:t>к.м.н., ассистент В.Г. Иванов</a:t>
            </a:r>
          </a:p>
          <a:p>
            <a:endParaRPr lang="ru-RU" dirty="0" smtClean="0"/>
          </a:p>
          <a:p>
            <a:r>
              <a:rPr lang="ru-RU" smtClean="0"/>
              <a:t>Красноярск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3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оказание квалифицированной паллиативной помощи онкологическим больным в стационаре и на дому;</a:t>
            </a:r>
          </a:p>
          <a:p>
            <a:pPr lvl="0"/>
            <a:r>
              <a:rPr lang="ru-RU" dirty="0"/>
              <a:t>оказание консультативной помощи медицинским учреждениям по организации паллиативной помощи онкологическим больным; </a:t>
            </a:r>
          </a:p>
          <a:p>
            <a:pPr lvl="0"/>
            <a:r>
              <a:rPr lang="ru-RU" dirty="0"/>
              <a:t>внедрение новых методов лечения; </a:t>
            </a:r>
          </a:p>
          <a:p>
            <a:pPr lvl="0"/>
            <a:r>
              <a:rPr lang="ru-RU" dirty="0"/>
              <a:t>проведение фармакотерапии болевого синдрома, </a:t>
            </a:r>
            <a:r>
              <a:rPr lang="ru-RU" dirty="0" err="1"/>
              <a:t>интракорпоральной</a:t>
            </a:r>
            <a:r>
              <a:rPr lang="ru-RU" dirty="0"/>
              <a:t> </a:t>
            </a:r>
            <a:r>
              <a:rPr lang="ru-RU" dirty="0" err="1"/>
              <a:t>детоксикации</a:t>
            </a:r>
            <a:r>
              <a:rPr lang="ru-RU" dirty="0"/>
              <a:t>, паллиативных хирургических вмешательств (лапароцентез, </a:t>
            </a:r>
            <a:r>
              <a:rPr lang="ru-RU" dirty="0" err="1"/>
              <a:t>торакоцентез</a:t>
            </a:r>
            <a:r>
              <a:rPr lang="ru-RU" dirty="0"/>
              <a:t>, </a:t>
            </a:r>
            <a:r>
              <a:rPr lang="ru-RU" dirty="0" err="1"/>
              <a:t>эпицистостомия</a:t>
            </a:r>
            <a:r>
              <a:rPr lang="ru-RU" dirty="0"/>
              <a:t>); </a:t>
            </a:r>
          </a:p>
          <a:p>
            <a:pPr lvl="0"/>
            <a:r>
              <a:rPr lang="ru-RU" dirty="0"/>
              <a:t>повышение квалификации врачей, среднего и младшего медицинского персонала по оказанию медицинской помощи и уходу за больными с распространенными формами рака;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Функции хосписа предусматривают следующее: </a:t>
            </a:r>
          </a:p>
        </p:txBody>
      </p:sp>
    </p:spTree>
    <p:extLst>
      <p:ext uri="{BB962C8B-B14F-4D97-AF65-F5344CB8AC3E}">
        <p14:creationId xmlns="" xmlns:p14="http://schemas.microsoft.com/office/powerpoint/2010/main" val="35335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3204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проведение комплекса мероприятий по социальной реабилитации онкологических больных;</a:t>
            </a:r>
          </a:p>
          <a:p>
            <a:pPr lvl="0"/>
            <a:r>
              <a:rPr lang="ru-RU" dirty="0"/>
              <a:t>оказание психологической поддержки и моральной помощи больным и их родственникам; содействие в оказании пациентам духовной поддержки;</a:t>
            </a:r>
          </a:p>
          <a:p>
            <a:pPr lvl="0"/>
            <a:r>
              <a:rPr lang="ru-RU" dirty="0"/>
              <a:t>ведение медицинской документации (амбулаторной карты или истории болезни, специальной документации по оценке эффективности лечения хронической боли); </a:t>
            </a:r>
          </a:p>
          <a:p>
            <a:pPr lvl="0"/>
            <a:r>
              <a:rPr lang="ru-RU" dirty="0"/>
              <a:t>статистический учет больных с распространенными формами злокачественных новообразований; </a:t>
            </a:r>
          </a:p>
          <a:p>
            <a:pPr lvl="0"/>
            <a:r>
              <a:rPr lang="ru-RU" dirty="0"/>
              <a:t>учет и хранение лекарственных средств в соответствии с приказами;</a:t>
            </a:r>
          </a:p>
          <a:p>
            <a:pPr lvl="0"/>
            <a:r>
              <a:rPr lang="ru-RU" dirty="0"/>
              <a:t>обучение родственников больных основам оказания ухода, медицинской и психологической помощи;</a:t>
            </a:r>
          </a:p>
          <a:p>
            <a:pPr lvl="0"/>
            <a:r>
              <a:rPr lang="ru-RU" dirty="0"/>
              <a:t>составление отчетов о результатах работы и ежегодное их представление в головное онкологическое учреждение региона.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Функции хосписа предусматривают следующее: </a:t>
            </a:r>
          </a:p>
        </p:txBody>
      </p:sp>
    </p:spTree>
    <p:extLst>
      <p:ext uri="{BB962C8B-B14F-4D97-AF65-F5344CB8AC3E}">
        <p14:creationId xmlns="" xmlns:p14="http://schemas.microsoft.com/office/powerpoint/2010/main" val="29844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Организационная структура хосписа.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99488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9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Организационная структура системы патронажной помощи.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768752" cy="447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1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наблюдение за наиболее тяжелыми больными, закрепленными за кабинетом противоболевой терапии, и их лечение на дому; </a:t>
            </a:r>
          </a:p>
          <a:p>
            <a:pPr lvl="0"/>
            <a:r>
              <a:rPr lang="ru-RU" dirty="0"/>
              <a:t>наблюдение за больными, выписанными из отделения паллиативной помощи или хосписа, и их лечение на дому; </a:t>
            </a:r>
          </a:p>
          <a:p>
            <a:pPr lvl="0"/>
            <a:r>
              <a:rPr lang="ru-RU" dirty="0"/>
              <a:t>выявление и </a:t>
            </a:r>
            <a:r>
              <a:rPr lang="ru-RU" dirty="0" err="1"/>
              <a:t>курация</a:t>
            </a:r>
            <a:r>
              <a:rPr lang="ru-RU" dirty="0"/>
              <a:t> на дому нетранспортабельных и одиноких онкологических больных; </a:t>
            </a:r>
          </a:p>
          <a:p>
            <a:pPr lvl="0"/>
            <a:r>
              <a:rPr lang="ru-RU" dirty="0"/>
              <a:t>выявление онкологических больных, нуждающихся в госпитализации для проведения паллиативных хирургических вмешательств, регионарных методов обезболивания и инструментальных методов диагностики и лечения;</a:t>
            </a:r>
          </a:p>
          <a:p>
            <a:pPr lvl="0"/>
            <a:r>
              <a:rPr lang="ru-RU" dirty="0"/>
              <a:t>обучение родственников больных основам оказания медицинской и психологической помощи;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Направления работы патронажных бригад паллиативной помощи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959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460851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оказание психологической помощи и моральной поддержки онкологическим больным и их родственникам; </a:t>
            </a:r>
          </a:p>
          <a:p>
            <a:pPr lvl="0"/>
            <a:r>
              <a:rPr lang="ru-RU" dirty="0"/>
              <a:t>содействие в оказании онкологическим больным социальной и духовной поддержки; </a:t>
            </a:r>
          </a:p>
          <a:p>
            <a:pPr lvl="0"/>
            <a:r>
              <a:rPr lang="ru-RU" dirty="0"/>
              <a:t>забота о повышении качества жизни больных с распространенными формами злокачественных новообразований; </a:t>
            </a:r>
          </a:p>
          <a:p>
            <a:pPr lvl="0"/>
            <a:r>
              <a:rPr lang="ru-RU" dirty="0"/>
              <a:t>ведение медицинской документации (амбулаторной карты или истории болезни, специальной документации по оценке эффективности лечения хронической боли); </a:t>
            </a:r>
          </a:p>
          <a:p>
            <a:pPr lvl="0"/>
            <a:r>
              <a:rPr lang="ru-RU" dirty="0"/>
              <a:t>статистический учет больных с распространенными формами злокачественных новообразований;</a:t>
            </a:r>
          </a:p>
          <a:p>
            <a:pPr lvl="0"/>
            <a:r>
              <a:rPr lang="ru-RU" dirty="0"/>
              <a:t>учет и хранение лекарственных средств в соответствии с приказами; </a:t>
            </a:r>
          </a:p>
          <a:p>
            <a:pPr lvl="0"/>
            <a:r>
              <a:rPr lang="ru-RU" dirty="0"/>
              <a:t>обучение родственников больных основам оказания ухода, медицинской и психологической помощи; </a:t>
            </a:r>
          </a:p>
          <a:p>
            <a:r>
              <a:rPr lang="ru-RU" dirty="0"/>
              <a:t>составление отчетов о результатах работы и ежегодное их представление в головное онкологическое учреждение региона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Направления работы патронажных бригад паллиативной помощи</a:t>
            </a:r>
          </a:p>
        </p:txBody>
      </p:sp>
    </p:spTree>
    <p:extLst>
      <p:ext uri="{BB962C8B-B14F-4D97-AF65-F5344CB8AC3E}">
        <p14:creationId xmlns="" xmlns:p14="http://schemas.microsoft.com/office/powerpoint/2010/main" val="2046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424935" cy="468052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None/>
            </a:pPr>
            <a:r>
              <a:rPr lang="ru-RU" dirty="0"/>
              <a:t>Основная: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Медико-социальные основы независимой жизни инвалидов: учеб. пособие Ткаченко В. С. М.: </a:t>
            </a:r>
            <a:r>
              <a:rPr lang="ru-RU" dirty="0" err="1" smtClean="0"/>
              <a:t>Изд.-торговая</a:t>
            </a:r>
            <a:r>
              <a:rPr lang="ru-RU" dirty="0" smtClean="0"/>
              <a:t> корпорация  Дашков и К, 2012.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Основы </a:t>
            </a:r>
            <a:r>
              <a:rPr lang="ru-RU" dirty="0"/>
              <a:t>ухода за хирургическими больными учебное </a:t>
            </a:r>
            <a:r>
              <a:rPr lang="ru-RU" dirty="0" smtClean="0"/>
              <a:t>пособие </a:t>
            </a:r>
            <a:r>
              <a:rPr lang="ru-RU" dirty="0" err="1" smtClean="0"/>
              <a:t>Глухов</a:t>
            </a:r>
            <a:r>
              <a:rPr lang="ru-RU" dirty="0" smtClean="0"/>
              <a:t> </a:t>
            </a:r>
            <a:r>
              <a:rPr lang="ru-RU" dirty="0"/>
              <a:t>А.А., Андреев А.А., </a:t>
            </a:r>
            <a:r>
              <a:rPr lang="ru-RU" dirty="0" err="1"/>
              <a:t>Болотских</a:t>
            </a:r>
            <a:r>
              <a:rPr lang="ru-RU" dirty="0"/>
              <a:t> В.И.  ГОЭТАР-Медиа. </a:t>
            </a:r>
            <a:r>
              <a:rPr lang="ru-RU" dirty="0" smtClean="0"/>
              <a:t>2013.</a:t>
            </a:r>
            <a:endParaRPr lang="ru-RU" dirty="0"/>
          </a:p>
          <a:p>
            <a:pPr marL="457200" indent="-457200">
              <a:buNone/>
            </a:pPr>
            <a:r>
              <a:rPr lang="ru-RU" dirty="0"/>
              <a:t>Дополнительная: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Медико-социальные основы независимой жизни инвалидов: учеб. пособие Ткаченко В. С. М.: </a:t>
            </a:r>
            <a:r>
              <a:rPr lang="ru-RU" dirty="0" err="1" smtClean="0"/>
              <a:t>Изд.-торговая</a:t>
            </a:r>
            <a:r>
              <a:rPr lang="ru-RU" dirty="0" smtClean="0"/>
              <a:t> корпорация  Дашков и К, 2012.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Основы социальной медицины: учеб. Пособие для студентов, по специальности Социальная работа Ткаченко </a:t>
            </a:r>
            <a:r>
              <a:rPr lang="ru-RU" dirty="0"/>
              <a:t>В.С. </a:t>
            </a:r>
            <a:r>
              <a:rPr lang="ru-RU" dirty="0" smtClean="0"/>
              <a:t>М.: </a:t>
            </a:r>
            <a:r>
              <a:rPr lang="ru-RU" dirty="0"/>
              <a:t>Дашков и К, 2012</a:t>
            </a:r>
            <a:r>
              <a:rPr lang="ru-RU" dirty="0" smtClean="0"/>
              <a:t>.\</a:t>
            </a:r>
          </a:p>
          <a:p>
            <a:pPr marL="457200" indent="-457200">
              <a:buNone/>
            </a:pPr>
            <a:r>
              <a:rPr lang="ru-RU" dirty="0" smtClean="0"/>
              <a:t>Электронные ресурсы: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</a:t>
            </a:r>
            <a:r>
              <a:rPr lang="ru-RU" dirty="0" err="1" smtClean="0"/>
              <a:t>КрасГМУ</a:t>
            </a:r>
            <a:r>
              <a:rPr lang="ru-RU" dirty="0" smtClean="0"/>
              <a:t>  </a:t>
            </a:r>
            <a:r>
              <a:rPr lang="en-US" dirty="0" smtClean="0"/>
              <a:t>“</a:t>
            </a:r>
            <a:r>
              <a:rPr lang="en-US" dirty="0" err="1" smtClean="0"/>
              <a:t>Colibris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Консультант студента;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</a:t>
            </a:r>
            <a:r>
              <a:rPr lang="en-US" dirty="0" err="1" smtClean="0"/>
              <a:t>iBooks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ЭНБ </a:t>
            </a:r>
            <a:r>
              <a:rPr lang="en-US" dirty="0" err="1" smtClean="0"/>
              <a:t>eLibrary</a:t>
            </a:r>
            <a:r>
              <a:rPr lang="ru-RU" dirty="0" smtClean="0"/>
              <a:t>+Материалы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37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912768" cy="44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66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Актуальность 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Модель структуры организации паллиативной помощи онкологическим больным в регионах РФ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Модель координации организационно-методических мероприятий по оказанию паллиативной помощи онкологическим больным в России.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Организационная структура кабинета противоболевой терапии.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Организационная структура отделения паллиативной помощи, хосписа, системы патронажной службы.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Выводы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98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dirty="0" smtClean="0"/>
              <a:t>Для полноценного развития службы паллиативной помощи в России, необходимы знания о современных формах оказания паллиативной помощи в Российской Федерации и наиболее развитых странах мира (Великобритания).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73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/>
              <a:t>Модель структуры организации </a:t>
            </a:r>
            <a:r>
              <a:rPr lang="ru-RU" sz="2400" dirty="0"/>
              <a:t>паллиативной</a:t>
            </a:r>
            <a:r>
              <a:rPr lang="ru-RU" sz="2200" dirty="0"/>
              <a:t> помощи онкологическим больным в регионах РФ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552728" cy="468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11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Модель координации организационно-методических мероприятий по оказанию паллиативной помощи онкологическим больным в России.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77637"/>
            <a:ext cx="5688632" cy="468036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1101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Организационная структура кабинета противоболевой терапии.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4922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42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7"/>
            <a:ext cx="7745505" cy="479715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оказание квалифицированной паллиативной помощи онкологическим больным; </a:t>
            </a:r>
          </a:p>
          <a:p>
            <a:pPr lvl="0"/>
            <a:r>
              <a:rPr lang="ru-RU" dirty="0"/>
              <a:t>оказание амбулаторной помощи в лечебно-консультативном кабинете, дневном стационаре, стационаре и на дому; </a:t>
            </a:r>
          </a:p>
          <a:p>
            <a:pPr lvl="0"/>
            <a:r>
              <a:rPr lang="ru-RU" dirty="0"/>
              <a:t>оказание консультативной помощи медицинским учреждениям по организации паллиативной помощи онкологическим больным; </a:t>
            </a:r>
          </a:p>
          <a:p>
            <a:pPr lvl="0"/>
            <a:r>
              <a:rPr lang="ru-RU" dirty="0"/>
              <a:t>внедрение новых методов лечения; </a:t>
            </a:r>
          </a:p>
          <a:p>
            <a:pPr lvl="0"/>
            <a:r>
              <a:rPr lang="ru-RU" dirty="0"/>
              <a:t>проведение паллиативных хирургических вмешательств (лапароцентез, </a:t>
            </a:r>
            <a:r>
              <a:rPr lang="ru-RU" dirty="0" err="1"/>
              <a:t>торакоцентез</a:t>
            </a:r>
            <a:r>
              <a:rPr lang="ru-RU" dirty="0"/>
              <a:t>, </a:t>
            </a:r>
            <a:r>
              <a:rPr lang="ru-RU" dirty="0" err="1"/>
              <a:t>эпицистостомия</a:t>
            </a:r>
            <a:r>
              <a:rPr lang="ru-RU" dirty="0"/>
              <a:t>), инвазивных методов обезболивания (регионарная анестезия, центральная </a:t>
            </a:r>
            <a:r>
              <a:rPr lang="ru-RU" dirty="0" err="1"/>
              <a:t>электронейростимуляция</a:t>
            </a:r>
            <a:r>
              <a:rPr lang="ru-RU" dirty="0"/>
              <a:t>, химическая </a:t>
            </a:r>
            <a:r>
              <a:rPr lang="ru-RU" dirty="0" err="1"/>
              <a:t>денервация</a:t>
            </a:r>
            <a:r>
              <a:rPr lang="ru-RU" dirty="0"/>
              <a:t>, радиочастотный </a:t>
            </a:r>
            <a:r>
              <a:rPr lang="ru-RU" dirty="0" err="1"/>
              <a:t>нейролизис</a:t>
            </a:r>
            <a:r>
              <a:rPr lang="ru-RU" dirty="0"/>
              <a:t>), фармакотерапии болевого синдрома, </a:t>
            </a:r>
            <a:r>
              <a:rPr lang="ru-RU" dirty="0" err="1"/>
              <a:t>интракорпоральной</a:t>
            </a:r>
            <a:r>
              <a:rPr lang="ru-RU" dirty="0"/>
              <a:t> </a:t>
            </a:r>
            <a:r>
              <a:rPr lang="ru-RU" dirty="0" err="1"/>
              <a:t>детоксикации</a:t>
            </a:r>
            <a:r>
              <a:rPr lang="ru-RU" dirty="0"/>
              <a:t>, электроимпульсной терапии, лазеротерапии, эндолимфатического введения лекарственных средств и др.;</a:t>
            </a:r>
          </a:p>
          <a:p>
            <a:pPr lvl="0"/>
            <a:r>
              <a:rPr lang="ru-RU" dirty="0"/>
              <a:t>повышение квалификации врачей, среднего и младшего медицинского персонала по оказанию медицинской помощи и уходу за больными с распространенными формами рака; </a:t>
            </a:r>
          </a:p>
          <a:p>
            <a:pPr lvl="0"/>
            <a:r>
              <a:rPr lang="ru-RU" dirty="0"/>
              <a:t>проведение комплекса мероприятий по социальной реабилитации онкологических больных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Функции отделения (центра )паллиативной помощи.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733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7"/>
            <a:ext cx="7745505" cy="406531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оказание психологической поддержки и моральной помощи больным и их родственникам; </a:t>
            </a:r>
          </a:p>
          <a:p>
            <a:pPr lvl="0"/>
            <a:r>
              <a:rPr lang="ru-RU" dirty="0"/>
              <a:t>содействие в оказании пациентам духовной поддержки; </a:t>
            </a:r>
          </a:p>
          <a:p>
            <a:pPr lvl="0"/>
            <a:r>
              <a:rPr lang="ru-RU" dirty="0"/>
              <a:t>ведение медицинской документации (амбулаторной карты или истории болезни, специальной документации по оценке эффективности лечения хронической боли); </a:t>
            </a:r>
          </a:p>
          <a:p>
            <a:pPr lvl="0"/>
            <a:r>
              <a:rPr lang="ru-RU" dirty="0"/>
              <a:t>статистический учет больных с распространенными формами злокачественных новообразований; </a:t>
            </a:r>
          </a:p>
          <a:p>
            <a:pPr lvl="0"/>
            <a:r>
              <a:rPr lang="ru-RU" dirty="0"/>
              <a:t>учет и хранение лекарственных средств в соответствии с приказами;</a:t>
            </a:r>
          </a:p>
          <a:p>
            <a:pPr lvl="0"/>
            <a:r>
              <a:rPr lang="ru-RU" dirty="0"/>
              <a:t>обучение родственников больных основам оказания ухода, медицинской и психологической помощи; </a:t>
            </a:r>
          </a:p>
          <a:p>
            <a:r>
              <a:rPr lang="ru-RU" dirty="0"/>
              <a:t>составление отчетов о результатах работы и ежегодное их представление в головное онкологическое учреждение региона.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Функции отделения (центра )паллиативной помощи.</a:t>
            </a:r>
          </a:p>
        </p:txBody>
      </p:sp>
    </p:spTree>
    <p:extLst>
      <p:ext uri="{BB962C8B-B14F-4D97-AF65-F5344CB8AC3E}">
        <p14:creationId xmlns="" xmlns:p14="http://schemas.microsoft.com/office/powerpoint/2010/main" val="5371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Организационная структура отделения паллиативной помощи.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204864"/>
            <a:ext cx="789984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319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91</TotalTime>
  <Words>853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Кафедра сестринского дела и клинического ухода   Тема: Организационные формы оказания паллиативной помощи</vt:lpstr>
      <vt:lpstr>План лекции</vt:lpstr>
      <vt:lpstr>Актуальность темы</vt:lpstr>
      <vt:lpstr>Модель структуры организации паллиативной помощи онкологическим больным в регионах РФ</vt:lpstr>
      <vt:lpstr>Модель координации организационно-методических мероприятий по оказанию паллиативной помощи онкологическим больным в России.</vt:lpstr>
      <vt:lpstr>Организационная структура кабинета противоболевой терапии.</vt:lpstr>
      <vt:lpstr>Функции отделения (центра )паллиативной помощи.</vt:lpstr>
      <vt:lpstr>Функции отделения (центра )паллиативной помощи.</vt:lpstr>
      <vt:lpstr>Организационная структура отделения паллиативной помощи.</vt:lpstr>
      <vt:lpstr>Функции хосписа предусматривают следующее: </vt:lpstr>
      <vt:lpstr>Функции хосписа предусматривают следующее: </vt:lpstr>
      <vt:lpstr>Организационная структура хосписа.</vt:lpstr>
      <vt:lpstr>Организационная структура системы патронажной помощи.</vt:lpstr>
      <vt:lpstr>Направления работы патронажных бригад паллиативной помощи</vt:lpstr>
      <vt:lpstr>Направления работы патронажных бригад паллиативной помощи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Организационные формы оказания паллиативной помощи</dc:title>
  <dc:creator>Турчина</dc:creator>
  <cp:lastModifiedBy>Виталя</cp:lastModifiedBy>
  <cp:revision>13</cp:revision>
  <dcterms:created xsi:type="dcterms:W3CDTF">2013-10-08T05:44:34Z</dcterms:created>
  <dcterms:modified xsi:type="dcterms:W3CDTF">2017-12-10T16:53:01Z</dcterms:modified>
</cp:coreProperties>
</file>