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4" r:id="rId1"/>
    <p:sldMasterId id="2147483856" r:id="rId2"/>
    <p:sldMasterId id="2147483868" r:id="rId3"/>
    <p:sldMasterId id="2147483892" r:id="rId4"/>
    <p:sldMasterId id="2147483921" r:id="rId5"/>
  </p:sldMasterIdLst>
  <p:notesMasterIdLst>
    <p:notesMasterId r:id="rId43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6" r:id="rId15"/>
    <p:sldId id="265" r:id="rId16"/>
    <p:sldId id="267" r:id="rId17"/>
    <p:sldId id="268" r:id="rId18"/>
    <p:sldId id="270" r:id="rId19"/>
    <p:sldId id="272" r:id="rId20"/>
    <p:sldId id="273" r:id="rId21"/>
    <p:sldId id="274" r:id="rId22"/>
    <p:sldId id="275" r:id="rId23"/>
    <p:sldId id="276" r:id="rId24"/>
    <p:sldId id="277" r:id="rId25"/>
    <p:sldId id="279" r:id="rId26"/>
    <p:sldId id="280" r:id="rId27"/>
    <p:sldId id="281" r:id="rId28"/>
    <p:sldId id="283" r:id="rId29"/>
    <p:sldId id="284" r:id="rId30"/>
    <p:sldId id="285" r:id="rId31"/>
    <p:sldId id="287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86" r:id="rId40"/>
    <p:sldId id="296" r:id="rId41"/>
    <p:sldId id="288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221" autoAdjust="0"/>
    <p:restoredTop sz="92280" autoAdjust="0"/>
  </p:normalViewPr>
  <p:slideViewPr>
    <p:cSldViewPr>
      <p:cViewPr varScale="1">
        <p:scale>
          <a:sx n="67" d="100"/>
          <a:sy n="67" d="100"/>
        </p:scale>
        <p:origin x="-148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5418F7-D13D-4D15-9E8E-3965588FF1DA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F43261-0B23-4213-B795-93D824A7DB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2864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43261-0B23-4213-B795-93D824A7DBB9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1980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43261-0B23-4213-B795-93D824A7DBB9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4485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43261-0B23-4213-B795-93D824A7DBB9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96019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9760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5083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616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97767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0350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69391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65168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87892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951816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78116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57765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77681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96187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72507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689393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769238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884536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532417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445128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958303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328335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6540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364288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725511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95836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80626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448165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81341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375962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64118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279014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311807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2551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59548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202319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36686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39589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247070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206458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09991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93489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89452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953409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57396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534940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037700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51660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73493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41872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05543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9430116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61433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1821066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70023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5315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529104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0845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6049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7997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8269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92040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2175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3079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181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086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  <p:sldLayoutId id="2147483934" r:id="rId13"/>
    <p:sldLayoutId id="2147483935" r:id="rId14"/>
    <p:sldLayoutId id="2147483936" r:id="rId15"/>
    <p:sldLayoutId id="214748393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575" y="2204864"/>
            <a:ext cx="9144000" cy="2079112"/>
          </a:xfrm>
        </p:spPr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ru-RU" sz="3600" b="1" i="1" dirty="0">
                <a:latin typeface="Calibri" panose="020F0502020204030204" pitchFamily="34" charset="0"/>
                <a:cs typeface="Calibri" panose="020F0502020204030204" pitchFamily="34" charset="0"/>
              </a:rPr>
              <a:t>Отделению оториноларингологии </a:t>
            </a:r>
            <a:r>
              <a:rPr lang="ru-RU" sz="36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36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6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Краевой </a:t>
            </a:r>
            <a:r>
              <a:rPr lang="ru-RU" sz="3600" b="1" i="1" dirty="0">
                <a:latin typeface="Calibri" panose="020F0502020204030204" pitchFamily="34" charset="0"/>
                <a:cs typeface="Calibri" panose="020F0502020204030204" pitchFamily="34" charset="0"/>
              </a:rPr>
              <a:t>клинической </a:t>
            </a:r>
            <a:r>
              <a:rPr lang="ru-RU" sz="36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36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6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больницы </a:t>
            </a:r>
            <a:r>
              <a:rPr lang="ru-RU" sz="3600" b="1" i="1" dirty="0">
                <a:latin typeface="Calibri" panose="020F0502020204030204" pitchFamily="34" charset="0"/>
                <a:cs typeface="Calibri" panose="020F0502020204030204" pitchFamily="34" charset="0"/>
              </a:rPr>
              <a:t>75 лет</a:t>
            </a:r>
            <a:br>
              <a:rPr lang="ru-RU" sz="3600" b="1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36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94" name="AutoShape 2" descr="Картинки по запросу рефлекто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6" name="AutoShape 4" descr="Картинки по запросу рефлекто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8" name="AutoShape 6" descr="Картинки по запросу рефлекто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0"/>
            <a:ext cx="2843808" cy="1230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lorordin\Desktop\история кафедры\Фото старые Пар.,Фйзенб. и др\слева направо- зав. ЛОР-отделением ККБ Огурень М.Г., к.м.н., асс.Парилов В.Е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4422"/>
            <a:ext cx="9144000" cy="5643578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547664" y="214290"/>
            <a:ext cx="5976664" cy="100015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В.Е. </a:t>
            </a:r>
            <a:r>
              <a:rPr lang="ru-RU" dirty="0" err="1" smtClean="0"/>
              <a:t>Парилов</a:t>
            </a:r>
            <a:r>
              <a:rPr lang="ru-RU" dirty="0" smtClean="0"/>
              <a:t> передает бразды правления отделением М.Г. </a:t>
            </a:r>
            <a:r>
              <a:rPr lang="ru-RU" dirty="0" err="1" smtClean="0"/>
              <a:t>Огурень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44307" y="0"/>
            <a:ext cx="2099693" cy="9087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lorordin\Desktop\20170822_1641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1071547"/>
            <a:ext cx="3714776" cy="5786453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2095" y="0"/>
            <a:ext cx="2267744" cy="981450"/>
          </a:xfrm>
          <a:prstGeom prst="rect">
            <a:avLst/>
          </a:prstGeom>
        </p:spPr>
      </p:pic>
      <p:sp>
        <p:nvSpPr>
          <p:cNvPr id="7" name="Содержимое 4"/>
          <p:cNvSpPr>
            <a:spLocks noGrp="1"/>
          </p:cNvSpPr>
          <p:nvPr>
            <p:ph idx="1"/>
          </p:nvPr>
        </p:nvSpPr>
        <p:spPr>
          <a:xfrm>
            <a:off x="1547664" y="214290"/>
            <a:ext cx="5976664" cy="100015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Михаил Георгиевич </a:t>
            </a:r>
            <a:r>
              <a:rPr lang="ru-RU" dirty="0" err="1" smtClean="0"/>
              <a:t>Огурень</a:t>
            </a:r>
            <a:endParaRPr lang="ru-RU" dirty="0" smtClean="0"/>
          </a:p>
          <a:p>
            <a:pPr algn="ctr">
              <a:buNone/>
            </a:pPr>
            <a:r>
              <a:rPr lang="ru-RU" dirty="0" smtClean="0"/>
              <a:t>Годы работы 1974- 1999 г.</a:t>
            </a:r>
          </a:p>
          <a:p>
            <a:pPr algn="ctr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7856"/>
            <a:ext cx="7668344" cy="85725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dirty="0" smtClean="0"/>
              <a:t>Обход заведующего отделением</a:t>
            </a:r>
            <a:endParaRPr lang="ru-RU" sz="2000" dirty="0"/>
          </a:p>
        </p:txBody>
      </p:sp>
      <p:pic>
        <p:nvPicPr>
          <p:cNvPr id="38914" name="Picture 2" descr="C:\Users\lorordin\Desktop\история кафедры\Фото старые Пар.,Фйзенб. и др\Копия Сохранить01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592" y="1268760"/>
            <a:ext cx="4786314" cy="3044419"/>
          </a:xfrm>
          <a:prstGeom prst="rect">
            <a:avLst/>
          </a:prstGeom>
          <a:noFill/>
        </p:spPr>
      </p:pic>
      <p:pic>
        <p:nvPicPr>
          <p:cNvPr id="38915" name="Picture 3" descr="C:\Users\lorordin\Desktop\история кафедры\101MSDCF\DSC009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10225" y="3789040"/>
            <a:ext cx="5245447" cy="306896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091" y="0"/>
            <a:ext cx="2267909" cy="9815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\\srv\обмен\Отоларингология\Зав.отд\Для ВЮ\1993г. Зав. отд. с1974по1999г Огурень М.Г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32101"/>
            <a:ext cx="4286248" cy="3110374"/>
          </a:xfrm>
          <a:prstGeom prst="rect">
            <a:avLst/>
          </a:prstGeom>
          <a:noFill/>
        </p:spPr>
      </p:pic>
      <p:pic>
        <p:nvPicPr>
          <p:cNvPr id="39939" name="Picture 3" descr="\\srv\обмен\Отоларингология\Зав.отд\Для ВЮ\IMG_07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3214686"/>
            <a:ext cx="4857752" cy="3643314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091" y="0"/>
            <a:ext cx="2267909" cy="981541"/>
          </a:xfrm>
          <a:prstGeom prst="rect">
            <a:avLst/>
          </a:prstGeom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115616" y="196596"/>
            <a:ext cx="5976664" cy="100015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Михаил Георгиевич за работой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4"/>
          <p:cNvSpPr txBox="1">
            <a:spLocks/>
          </p:cNvSpPr>
          <p:nvPr/>
        </p:nvSpPr>
        <p:spPr>
          <a:xfrm>
            <a:off x="0" y="214290"/>
            <a:ext cx="7236296" cy="10001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Александр Александрович Кривопалов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годы работы1999-2012г.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0963" name="Picture 3" descr="C:\Users\lorordin\Desktop\история кафедры\кафедра ЛОР-болезней с курсом ПО\к.м.н., асс.Кривопалов А.А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5563" y="1014364"/>
            <a:ext cx="4000528" cy="5715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091" y="-1457"/>
            <a:ext cx="2267909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20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58214" y="5643578"/>
            <a:ext cx="633386" cy="436547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Содержимое 4"/>
          <p:cNvSpPr txBox="1">
            <a:spLocks/>
          </p:cNvSpPr>
          <p:nvPr/>
        </p:nvSpPr>
        <p:spPr>
          <a:xfrm>
            <a:off x="954624" y="214290"/>
            <a:ext cx="6159058" cy="1000156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Александра Андреевна Врублевская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3010" name="Picture 2" descr="\\srv\обмен\Отоларингология\Зав.отд\Для ВЮ\Врублевская А.А\Врублевская А.А. (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37" y="1214446"/>
            <a:ext cx="5072066" cy="3500462"/>
          </a:xfrm>
          <a:prstGeom prst="rect">
            <a:avLst/>
          </a:prstGeom>
          <a:noFill/>
        </p:spPr>
      </p:pic>
      <p:pic>
        <p:nvPicPr>
          <p:cNvPr id="43011" name="Picture 3" descr="C:\Users\lorordin\Desktop\история кафедры\Фото старые Пар.,Фйзенб. и др\Сохранить01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3276" y="3857628"/>
            <a:ext cx="4964184" cy="3000372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2731" y="-55614"/>
            <a:ext cx="2267909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293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29256" y="4786322"/>
            <a:ext cx="3562344" cy="129380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Содержимое 4"/>
          <p:cNvSpPr txBox="1">
            <a:spLocks/>
          </p:cNvSpPr>
          <p:nvPr/>
        </p:nvSpPr>
        <p:spPr>
          <a:xfrm>
            <a:off x="1259632" y="189363"/>
            <a:ext cx="5582994" cy="10001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lang="ru-RU" sz="3200" dirty="0" smtClean="0">
                <a:solidFill>
                  <a:schemeClr val="tx2"/>
                </a:solidFill>
              </a:rPr>
              <a:t>Юрий </a:t>
            </a:r>
            <a:r>
              <a:rPr lang="ru-RU" sz="3200" dirty="0" err="1" smtClean="0">
                <a:solidFill>
                  <a:schemeClr val="tx2"/>
                </a:solidFill>
              </a:rPr>
              <a:t>Власович</a:t>
            </a:r>
            <a:r>
              <a:rPr lang="ru-RU" sz="3200" dirty="0" smtClean="0">
                <a:solidFill>
                  <a:schemeClr val="tx2"/>
                </a:solidFill>
              </a:rPr>
              <a:t> Павлов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4034" name="Picture 2" descr="\\srv\обмен\Отоларингология\Зав.отд\Для ВЮ\Врач-оталаринголог Ю.В. Павлов,ветеран войны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502137" y="1153009"/>
            <a:ext cx="4739358" cy="5114880"/>
          </a:xfrm>
          <a:prstGeom prst="rect">
            <a:avLst/>
          </a:prstGeom>
          <a:noFill/>
        </p:spPr>
      </p:pic>
      <p:pic>
        <p:nvPicPr>
          <p:cNvPr id="44035" name="Picture 3" descr="\\srv\обмен\Отоларингология\Зав.отд\Для ВЮ\3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45899" y="1189519"/>
            <a:ext cx="3929058" cy="5479841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0280" y="0"/>
            <a:ext cx="2267909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5787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4"/>
          <p:cNvSpPr txBox="1">
            <a:spLocks/>
          </p:cNvSpPr>
          <p:nvPr/>
        </p:nvSpPr>
        <p:spPr>
          <a:xfrm>
            <a:off x="683568" y="142828"/>
            <a:ext cx="6375082" cy="10001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lang="ru-RU" sz="3200" dirty="0" smtClean="0">
                <a:solidFill>
                  <a:schemeClr val="tx2"/>
                </a:solidFill>
              </a:rPr>
              <a:t>Юрий </a:t>
            </a:r>
            <a:r>
              <a:rPr lang="ru-RU" sz="3200" dirty="0" err="1" smtClean="0">
                <a:solidFill>
                  <a:schemeClr val="tx2"/>
                </a:solidFill>
              </a:rPr>
              <a:t>Власович</a:t>
            </a:r>
            <a:r>
              <a:rPr lang="ru-RU" sz="3200" dirty="0" smtClean="0">
                <a:solidFill>
                  <a:schemeClr val="tx2"/>
                </a:solidFill>
              </a:rPr>
              <a:t> Павлов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5058" name="Picture 2" descr="\\srv\обмен\Отоларингология\Зав.отд\Для ВЮ\ПавловЮрий Власович,врач,участник В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142984"/>
            <a:ext cx="8429652" cy="538274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3178" y="0"/>
            <a:ext cx="2267909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08617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4"/>
          <p:cNvSpPr txBox="1">
            <a:spLocks/>
          </p:cNvSpPr>
          <p:nvPr/>
        </p:nvSpPr>
        <p:spPr>
          <a:xfrm>
            <a:off x="0" y="214290"/>
            <a:ext cx="7668344" cy="10001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Первый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заведующий кафедрой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lang="ru-RU" sz="2000" dirty="0" smtClean="0">
                <a:solidFill>
                  <a:schemeClr val="tx2"/>
                </a:solidFill>
              </a:rPr>
              <a:t>А.З. Левин (1942-1944 гг.)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pic>
        <p:nvPicPr>
          <p:cNvPr id="5" name="Picture 3" descr="\\srv\обмен\Отоларингология\Зав.отд\Для ВЮ\IMG_12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8093" y="1005771"/>
            <a:ext cx="4071965" cy="5786454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3684" y="0"/>
            <a:ext cx="2274005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05244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4"/>
          <p:cNvSpPr txBox="1">
            <a:spLocks/>
          </p:cNvSpPr>
          <p:nvPr/>
        </p:nvSpPr>
        <p:spPr>
          <a:xfrm>
            <a:off x="755576" y="188640"/>
            <a:ext cx="6156176" cy="10001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Борис Абрамович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Лемберский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lang="ru-RU" sz="2400" dirty="0" smtClean="0">
                <a:solidFill>
                  <a:schemeClr val="tx2"/>
                </a:solidFill>
              </a:rPr>
              <a:t> 1944 -1946 гг.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7360" y="0"/>
            <a:ext cx="2274005" cy="9815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356" y="1628800"/>
            <a:ext cx="7245469" cy="460851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796136" y="3140968"/>
            <a:ext cx="1368152" cy="936104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9407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 txBox="1">
            <a:spLocks/>
          </p:cNvSpPr>
          <p:nvPr/>
        </p:nvSpPr>
        <p:spPr>
          <a:xfrm>
            <a:off x="214282" y="2857496"/>
            <a:ext cx="8686800" cy="130333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457200" y="4214818"/>
            <a:ext cx="8686800" cy="130333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8667" y="3181682"/>
            <a:ext cx="79296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1931г.- открылось ЛОР отделение на 16 коек в Красноярской городской больнице.</a:t>
            </a:r>
          </a:p>
          <a:p>
            <a:r>
              <a:rPr lang="ru-RU" sz="2000" dirty="0" smtClean="0"/>
              <a:t>Заведующий – Сергей Федорович Федоров.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50105" y="4573633"/>
            <a:ext cx="77867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1940г.- перевод  16 коек во вновь построенную Краевую клиническую больницу( загородную) и доведение коечного фонда до 30 коек.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50105" y="1420705"/>
            <a:ext cx="77867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ru-RU" sz="2000" dirty="0" smtClean="0"/>
              <a:t>До </a:t>
            </a:r>
            <a:r>
              <a:rPr lang="ru-RU" sz="2000" dirty="0"/>
              <a:t>30х годов </a:t>
            </a:r>
            <a:r>
              <a:rPr lang="ru-RU" sz="2000" dirty="0" smtClean="0"/>
              <a:t>20 </a:t>
            </a:r>
            <a:r>
              <a:rPr lang="ru-RU" sz="2000" dirty="0"/>
              <a:t>века в г. Красноярске медицинскую помощь больным с заболеваниями уха , горла и носа оказывали врачи различных специальностей. Дипломированных </a:t>
            </a:r>
            <a:r>
              <a:rPr lang="ru-RU" sz="2000" dirty="0" err="1"/>
              <a:t>оториноларингологов</a:t>
            </a:r>
            <a:r>
              <a:rPr lang="ru-RU" sz="2000" dirty="0"/>
              <a:t> не было.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66815" y="13916"/>
            <a:ext cx="2177185" cy="9422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4"/>
          <p:cNvSpPr txBox="1">
            <a:spLocks/>
          </p:cNvSpPr>
          <p:nvPr/>
        </p:nvSpPr>
        <p:spPr>
          <a:xfrm>
            <a:off x="0" y="214290"/>
            <a:ext cx="7164288" cy="10001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Ефим Григорьевич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Михлин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lang="ru-RU" sz="2400" dirty="0" smtClean="0">
                <a:solidFill>
                  <a:schemeClr val="tx2"/>
                </a:solidFill>
              </a:rPr>
              <a:t>1946-1968 гг.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pic>
        <p:nvPicPr>
          <p:cNvPr id="46082" name="Picture 2" descr="C:\Users\lorordin\Desktop\история кафедры\101MSDCF\д.м.н., проф.Михлин Е.Г.-зав.кафедрой (1946-1968гг.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119388" y="2105224"/>
            <a:ext cx="5786454" cy="371476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995" y="1635"/>
            <a:ext cx="2274005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627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4"/>
          <p:cNvSpPr txBox="1">
            <a:spLocks/>
          </p:cNvSpPr>
          <p:nvPr/>
        </p:nvSpPr>
        <p:spPr>
          <a:xfrm>
            <a:off x="0" y="214290"/>
            <a:ext cx="7164288" cy="10001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Семен Григорьевич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Айзенберг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lang="ru-RU" sz="2400" dirty="0" smtClean="0">
                <a:solidFill>
                  <a:schemeClr val="tx2"/>
                </a:solidFill>
              </a:rPr>
              <a:t>(июнь 1968-декабрь 1968 гг.)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pic>
        <p:nvPicPr>
          <p:cNvPr id="47106" name="Picture 2" descr="C:\Users\lorordin\Desktop\история кафедры\кафедра ЛОР-болезней с курсом ПО\Доцент Айзенберг С.Г. и ассистент Шевченко Л.Б.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1071546"/>
            <a:ext cx="4071966" cy="5786454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995" y="0"/>
            <a:ext cx="2274005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305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4"/>
          <p:cNvSpPr txBox="1">
            <a:spLocks/>
          </p:cNvSpPr>
          <p:nvPr/>
        </p:nvSpPr>
        <p:spPr>
          <a:xfrm>
            <a:off x="0" y="214290"/>
            <a:ext cx="7956376" cy="10001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Борис Исаакович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Псахис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lang="ru-RU" sz="2000" dirty="0" smtClean="0">
                <a:solidFill>
                  <a:schemeClr val="tx2"/>
                </a:solidFill>
              </a:rPr>
              <a:t>(1969 -1990 гг.)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pic>
        <p:nvPicPr>
          <p:cNvPr id="48130" name="Picture 2" descr="C:\Users\lorordin\Desktop\история кафедры\101MSDCF\д.м.н., проф. Псахис Б.И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1142984"/>
            <a:ext cx="3786214" cy="535785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995" y="0"/>
            <a:ext cx="2274005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35488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4"/>
          <p:cNvSpPr txBox="1">
            <a:spLocks/>
          </p:cNvSpPr>
          <p:nvPr/>
        </p:nvSpPr>
        <p:spPr>
          <a:xfrm>
            <a:off x="1115616" y="48586"/>
            <a:ext cx="6444208" cy="10001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Борис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Иосифови</a:t>
            </a:r>
            <a:r>
              <a:rPr lang="ru-RU" sz="2400" dirty="0" smtClean="0">
                <a:solidFill>
                  <a:schemeClr val="tx2"/>
                </a:solidFill>
              </a:rPr>
              <a:t>ч </a:t>
            </a:r>
            <a:r>
              <a:rPr lang="ru-RU" sz="2400" dirty="0" err="1" smtClean="0">
                <a:solidFill>
                  <a:schemeClr val="tx2"/>
                </a:solidFill>
              </a:rPr>
              <a:t>Хромечек</a:t>
            </a:r>
            <a:endParaRPr lang="ru-RU" sz="2400" dirty="0" smtClean="0">
              <a:solidFill>
                <a:schemeClr val="tx2"/>
              </a:solidFill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(1990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-1991 гг.)</a:t>
            </a:r>
          </a:p>
        </p:txBody>
      </p:sp>
      <p:pic>
        <p:nvPicPr>
          <p:cNvPr id="49155" name="Picture 3" descr="C:\Users\lorordin\Desktop\история кафедры\Хромчек, Михлин\Хромчек, Михлин\Сохранить0253 - копия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7644" y="1048742"/>
            <a:ext cx="5000660" cy="5786454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995" y="1279"/>
            <a:ext cx="2274005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76543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4"/>
          <p:cNvSpPr txBox="1">
            <a:spLocks/>
          </p:cNvSpPr>
          <p:nvPr/>
        </p:nvSpPr>
        <p:spPr>
          <a:xfrm>
            <a:off x="0" y="214290"/>
            <a:ext cx="7668344" cy="10001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Геннадий Иванович Буренков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(1991-2007 гг.)</a:t>
            </a:r>
          </a:p>
        </p:txBody>
      </p:sp>
      <p:pic>
        <p:nvPicPr>
          <p:cNvPr id="50178" name="Picture 2" descr="C:\Users\lorordin\Desktop\история кафедры\кафедра ЛОР-болезней с курсом ПО\д.м.н., проф. Буренков Г.И.-зав.кафедрой 1991-2008 гг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1142984"/>
            <a:ext cx="3880404" cy="5715016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995" y="0"/>
            <a:ext cx="2274005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16905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4"/>
          <p:cNvSpPr txBox="1">
            <a:spLocks/>
          </p:cNvSpPr>
          <p:nvPr/>
        </p:nvSpPr>
        <p:spPr>
          <a:xfrm>
            <a:off x="0" y="214290"/>
            <a:ext cx="7884368" cy="10001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Сергей Геннадьевич Вахрушев </a:t>
            </a:r>
            <a:endParaRPr lang="ru-RU" sz="2400" dirty="0" smtClean="0">
              <a:solidFill>
                <a:schemeClr val="tx2"/>
              </a:solidFill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(2007г</a:t>
            </a:r>
            <a:r>
              <a:rPr lang="ru-RU" sz="2400" dirty="0" smtClean="0">
                <a:solidFill>
                  <a:schemeClr val="tx2"/>
                </a:solidFill>
              </a:rPr>
              <a:t>.- настоящее время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)</a:t>
            </a:r>
          </a:p>
        </p:txBody>
      </p:sp>
      <p:pic>
        <p:nvPicPr>
          <p:cNvPr id="51202" name="Picture 2" descr="C:\Users\lorordin\Desktop\история кафедры\кафедра ЛОР-болезней с курсом ПО\д.м.н., проф. Вахрушев С.Г.-зав.кафедрой с 2008 г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1214422"/>
            <a:ext cx="3929090" cy="5429288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346" y="0"/>
            <a:ext cx="2274005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2923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lorordin\Desktop\IMG-20170822-WA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624" y="1268760"/>
            <a:ext cx="7650482" cy="4950312"/>
          </a:xfrm>
          <a:prstGeom prst="rect">
            <a:avLst/>
          </a:prstGeom>
          <a:noFill/>
        </p:spPr>
      </p:pic>
      <p:sp>
        <p:nvSpPr>
          <p:cNvPr id="3" name="Содержимое 4"/>
          <p:cNvSpPr txBox="1">
            <a:spLocks/>
          </p:cNvSpPr>
          <p:nvPr/>
        </p:nvSpPr>
        <p:spPr>
          <a:xfrm>
            <a:off x="323528" y="268604"/>
            <a:ext cx="7884368" cy="10001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Наш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коллектив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3049" y="0"/>
            <a:ext cx="2274005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78982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lorordin\Desktop\Фото08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238210"/>
            <a:ext cx="4214842" cy="5619790"/>
          </a:xfrm>
          <a:prstGeom prst="rect">
            <a:avLst/>
          </a:prstGeom>
          <a:noFill/>
        </p:spPr>
      </p:pic>
      <p:sp>
        <p:nvSpPr>
          <p:cNvPr id="3" name="Содержимое 4"/>
          <p:cNvSpPr txBox="1">
            <a:spLocks/>
          </p:cNvSpPr>
          <p:nvPr/>
        </p:nvSpPr>
        <p:spPr>
          <a:xfrm>
            <a:off x="0" y="214290"/>
            <a:ext cx="7668344" cy="10001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Валерий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Николаеви</a:t>
            </a:r>
            <a:r>
              <a:rPr lang="ru-RU" sz="2400" dirty="0" smtClean="0">
                <a:solidFill>
                  <a:schemeClr val="tx2"/>
                </a:solidFill>
              </a:rPr>
              <a:t>ч </a:t>
            </a:r>
            <a:r>
              <a:rPr lang="ru-RU" sz="2400" dirty="0" err="1" smtClean="0">
                <a:solidFill>
                  <a:schemeClr val="tx2"/>
                </a:solidFill>
              </a:rPr>
              <a:t>Переверзев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9995" y="6927"/>
            <a:ext cx="2274005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59380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lorordin\Desktop\Данжуров фото\image-22-08-17-03-0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196751"/>
            <a:ext cx="4143404" cy="5663061"/>
          </a:xfrm>
          <a:prstGeom prst="rect">
            <a:avLst/>
          </a:prstGeom>
          <a:noFill/>
        </p:spPr>
      </p:pic>
      <p:sp>
        <p:nvSpPr>
          <p:cNvPr id="3" name="Содержимое 4"/>
          <p:cNvSpPr txBox="1">
            <a:spLocks/>
          </p:cNvSpPr>
          <p:nvPr/>
        </p:nvSpPr>
        <p:spPr>
          <a:xfrm>
            <a:off x="0" y="214290"/>
            <a:ext cx="7668344" cy="10001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Евгений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Олегович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Данжуров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995" y="0"/>
            <a:ext cx="2274005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527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lorordin\Desktop\IMG-20170822-WA0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5816" y="1214398"/>
            <a:ext cx="3929090" cy="5643602"/>
          </a:xfrm>
          <a:prstGeom prst="rect">
            <a:avLst/>
          </a:prstGeom>
          <a:noFill/>
        </p:spPr>
      </p:pic>
      <p:sp>
        <p:nvSpPr>
          <p:cNvPr id="3" name="Содержимое 4"/>
          <p:cNvSpPr txBox="1">
            <a:spLocks/>
          </p:cNvSpPr>
          <p:nvPr/>
        </p:nvSpPr>
        <p:spPr>
          <a:xfrm>
            <a:off x="0" y="214290"/>
            <a:ext cx="7668344" cy="10001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Елена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Сергеевна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Паринова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995" y="0"/>
            <a:ext cx="2274005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5582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285728"/>
            <a:ext cx="8501122" cy="64291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200" dirty="0" smtClean="0"/>
              <a:t>Александр Захарович Левин</a:t>
            </a:r>
          </a:p>
          <a:p>
            <a:pPr algn="ctr">
              <a:buNone/>
            </a:pPr>
            <a:r>
              <a:rPr lang="ru-RU" sz="2200" dirty="0" smtClean="0"/>
              <a:t>Годы работы  1940г.-1961</a:t>
            </a:r>
          </a:p>
        </p:txBody>
      </p:sp>
      <p:pic>
        <p:nvPicPr>
          <p:cNvPr id="5122" name="Picture 2" descr="\\srv\обмен\Отоларингология\Зав.отд\Для ВЮ\6 первые врачи 19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215534" y="-9715592"/>
            <a:ext cx="5572164" cy="7429552"/>
          </a:xfrm>
          <a:prstGeom prst="rect">
            <a:avLst/>
          </a:prstGeom>
          <a:noFill/>
        </p:spPr>
      </p:pic>
      <p:pic>
        <p:nvPicPr>
          <p:cNvPr id="5123" name="Picture 3" descr="\\srv\обмен\Отоларингология\Зав.отд\Для ВЮ\IMG_12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31840" y="1412776"/>
            <a:ext cx="3915771" cy="5372802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47611" y="0"/>
            <a:ext cx="2097825" cy="9079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lorordin\Desktop\DSCN2101фт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1069531"/>
            <a:ext cx="3429024" cy="5786478"/>
          </a:xfrm>
          <a:prstGeom prst="rect">
            <a:avLst/>
          </a:prstGeom>
          <a:noFill/>
        </p:spPr>
      </p:pic>
      <p:sp>
        <p:nvSpPr>
          <p:cNvPr id="3" name="Содержимое 4"/>
          <p:cNvSpPr txBox="1">
            <a:spLocks/>
          </p:cNvSpPr>
          <p:nvPr/>
        </p:nvSpPr>
        <p:spPr>
          <a:xfrm>
            <a:off x="0" y="214290"/>
            <a:ext cx="7668344" cy="10001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lang="ru-RU" sz="2400" dirty="0" smtClean="0">
                <a:solidFill>
                  <a:schemeClr val="tx2"/>
                </a:solidFill>
              </a:rPr>
              <a:t>Вероника Владимировна </a:t>
            </a:r>
            <a:r>
              <a:rPr lang="ru-RU" sz="2400" dirty="0" err="1" smtClean="0">
                <a:solidFill>
                  <a:schemeClr val="tx2"/>
                </a:solidFill>
              </a:rPr>
              <a:t>Жуклина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995" y="0"/>
            <a:ext cx="2274005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1113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lorordin\Desktop\20170822_1818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556792"/>
            <a:ext cx="7786710" cy="4745039"/>
          </a:xfrm>
          <a:prstGeom prst="rect">
            <a:avLst/>
          </a:prstGeom>
          <a:noFill/>
        </p:spPr>
      </p:pic>
      <p:sp>
        <p:nvSpPr>
          <p:cNvPr id="4" name="Содержимое 4"/>
          <p:cNvSpPr txBox="1">
            <a:spLocks/>
          </p:cNvSpPr>
          <p:nvPr/>
        </p:nvSpPr>
        <p:spPr>
          <a:xfrm>
            <a:off x="0" y="214290"/>
            <a:ext cx="7668344" cy="10001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Юлия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Игоревна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Лавренова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995" y="18047"/>
            <a:ext cx="2274005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423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lorordin\Desktop\Данжуров фото\image-22-08-17-03-04-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700808"/>
            <a:ext cx="7429552" cy="4572032"/>
          </a:xfrm>
          <a:prstGeom prst="rect">
            <a:avLst/>
          </a:prstGeom>
          <a:noFill/>
        </p:spPr>
      </p:pic>
      <p:sp>
        <p:nvSpPr>
          <p:cNvPr id="3" name="Содержимое 4"/>
          <p:cNvSpPr txBox="1">
            <a:spLocks/>
          </p:cNvSpPr>
          <p:nvPr/>
        </p:nvSpPr>
        <p:spPr>
          <a:xfrm>
            <a:off x="395536" y="188640"/>
            <a:ext cx="7668344" cy="10001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Непрерывное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обучение и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обмен опытом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995" y="0"/>
            <a:ext cx="2274005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26799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lorordin\Desktop\Фото04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37123" y="2596647"/>
            <a:ext cx="3234246" cy="4241616"/>
          </a:xfrm>
          <a:prstGeom prst="rect">
            <a:avLst/>
          </a:prstGeom>
          <a:noFill/>
        </p:spPr>
      </p:pic>
      <p:sp>
        <p:nvSpPr>
          <p:cNvPr id="3" name="Содержимое 4"/>
          <p:cNvSpPr txBox="1">
            <a:spLocks/>
          </p:cNvSpPr>
          <p:nvPr/>
        </p:nvSpPr>
        <p:spPr>
          <a:xfrm>
            <a:off x="285110" y="142828"/>
            <a:ext cx="7668344" cy="10001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Умеем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работать –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умее</a:t>
            </a:r>
            <a:r>
              <a:rPr lang="ru-RU" sz="2400" dirty="0" smtClean="0">
                <a:solidFill>
                  <a:schemeClr val="tx2"/>
                </a:solidFill>
              </a:rPr>
              <a:t>м праздновать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805" y="23695"/>
            <a:ext cx="2274005" cy="9815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12379"/>
            <a:ext cx="6284783" cy="343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69069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lorordin\Desktop\IMG-20170822-WA0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1340768"/>
            <a:ext cx="4500866" cy="3078104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99917" y="3600967"/>
            <a:ext cx="4344083" cy="3257033"/>
          </a:xfrm>
          <a:prstGeom prst="rect">
            <a:avLst/>
          </a:prstGeom>
        </p:spPr>
      </p:pic>
      <p:sp>
        <p:nvSpPr>
          <p:cNvPr id="4" name="Содержимое 4"/>
          <p:cNvSpPr txBox="1">
            <a:spLocks/>
          </p:cNvSpPr>
          <p:nvPr/>
        </p:nvSpPr>
        <p:spPr>
          <a:xfrm>
            <a:off x="285110" y="142828"/>
            <a:ext cx="7668344" cy="10001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…. И отдыхать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9995" y="23339"/>
            <a:ext cx="2274005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615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lorordin\Desktop\доки\фото для АВЮ\DEI_02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556792"/>
            <a:ext cx="7232486" cy="4375958"/>
          </a:xfrm>
          <a:prstGeom prst="rect">
            <a:avLst/>
          </a:prstGeom>
          <a:noFill/>
        </p:spPr>
      </p:pic>
      <p:sp>
        <p:nvSpPr>
          <p:cNvPr id="3" name="Содержимое 4"/>
          <p:cNvSpPr txBox="1">
            <a:spLocks/>
          </p:cNvSpPr>
          <p:nvPr/>
        </p:nvSpPr>
        <p:spPr>
          <a:xfrm>
            <a:off x="323528" y="269011"/>
            <a:ext cx="7878363" cy="10001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Наши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любимые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lang="ru-RU" sz="2400" baseline="0" dirty="0" smtClean="0">
                <a:solidFill>
                  <a:schemeClr val="tx2"/>
                </a:solidFill>
              </a:rPr>
              <a:t>медсестры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995" y="0"/>
            <a:ext cx="2274005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10788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lorordin\Desktop\20170822_1831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340768"/>
            <a:ext cx="7024294" cy="4809427"/>
          </a:xfrm>
          <a:prstGeom prst="rect">
            <a:avLst/>
          </a:prstGeom>
          <a:noFill/>
        </p:spPr>
      </p:pic>
      <p:sp>
        <p:nvSpPr>
          <p:cNvPr id="3" name="Содержимое 4"/>
          <p:cNvSpPr txBox="1">
            <a:spLocks/>
          </p:cNvSpPr>
          <p:nvPr/>
        </p:nvSpPr>
        <p:spPr>
          <a:xfrm>
            <a:off x="285110" y="142828"/>
            <a:ext cx="7668344" cy="10001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2730" y="17868"/>
            <a:ext cx="2274005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84928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509490"/>
          </a:xfrm>
        </p:spPr>
        <p:txBody>
          <a:bodyPr/>
          <a:lstStyle/>
          <a:p>
            <a:r>
              <a:rPr lang="ru-RU" dirty="0" smtClean="0"/>
              <a:t>С Уважением, Ваши </a:t>
            </a:r>
            <a:r>
              <a:rPr lang="ru-RU" dirty="0" err="1" smtClean="0"/>
              <a:t>оториноларингологи</a:t>
            </a:r>
            <a:r>
              <a:rPr lang="ru-RU" dirty="0" smtClean="0"/>
              <a:t>!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2348880"/>
            <a:ext cx="5441783" cy="40813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8213" y="0"/>
            <a:ext cx="2274005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7538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\\srv\обмен\Отоларингология\Зав.отд\Для ВЮ\6 первые врачи 19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971218"/>
            <a:ext cx="4803059" cy="6059152"/>
          </a:xfrm>
          <a:prstGeom prst="rect">
            <a:avLst/>
          </a:prstGeom>
          <a:noFill/>
        </p:spPr>
      </p:pic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357158" y="214290"/>
            <a:ext cx="7887250" cy="914400"/>
          </a:xfrm>
        </p:spPr>
        <p:txBody>
          <a:bodyPr/>
          <a:lstStyle/>
          <a:p>
            <a:pPr algn="ctr"/>
            <a:r>
              <a:rPr lang="ru-RU" dirty="0" smtClean="0"/>
              <a:t>Приказ о назначении А.З. Левина </a:t>
            </a:r>
          </a:p>
          <a:p>
            <a:pPr algn="ctr"/>
            <a:r>
              <a:rPr lang="ru-RU" dirty="0" smtClean="0"/>
              <a:t>Заведующим ЛОР отделением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90799" y="-10972"/>
            <a:ext cx="2019795" cy="8741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\\srv\обмен\Отоларингология\Зав.отд\Для ВЮ\1948г.консультируют зав. отд. с1941по1944г.(зав. каф.)Левин Александр Захарович и Кокорина А.А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88018" cy="3429000"/>
          </a:xfrm>
          <a:prstGeom prst="rect">
            <a:avLst/>
          </a:prstGeom>
          <a:noFill/>
        </p:spPr>
      </p:pic>
      <p:pic>
        <p:nvPicPr>
          <p:cNvPr id="3074" name="Picture 2" descr="\\srv\обмен\Отоларингология\Зав.отд\Для ВЮ\Коллектив отоларингологического отделения. В центре А.З. Левин и А.А. Врублевская (1961). -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67137" y="3438525"/>
            <a:ext cx="5376863" cy="3419475"/>
          </a:xfrm>
          <a:prstGeom prst="rect">
            <a:avLst/>
          </a:prstGeom>
          <a:noFill/>
        </p:spPr>
      </p:pic>
      <p:sp>
        <p:nvSpPr>
          <p:cNvPr id="11" name="Подзаголовок 10"/>
          <p:cNvSpPr>
            <a:spLocks noGrp="1"/>
          </p:cNvSpPr>
          <p:nvPr>
            <p:ph type="subTitle" idx="1"/>
          </p:nvPr>
        </p:nvSpPr>
        <p:spPr>
          <a:xfrm>
            <a:off x="5429256" y="2204864"/>
            <a:ext cx="3714744" cy="1142984"/>
          </a:xfrm>
        </p:spPr>
        <p:txBody>
          <a:bodyPr/>
          <a:lstStyle/>
          <a:p>
            <a:pPr algn="ctr"/>
            <a:r>
              <a:rPr lang="ru-RU" dirty="0" smtClean="0"/>
              <a:t>А.З. Левин у постели больной</a:t>
            </a:r>
          </a:p>
          <a:p>
            <a:endParaRPr lang="ru-RU" dirty="0"/>
          </a:p>
        </p:txBody>
      </p:sp>
      <p:sp>
        <p:nvSpPr>
          <p:cNvPr id="13" name="Подзаголовок 10"/>
          <p:cNvSpPr txBox="1">
            <a:spLocks/>
          </p:cNvSpPr>
          <p:nvPr/>
        </p:nvSpPr>
        <p:spPr>
          <a:xfrm>
            <a:off x="323528" y="4941168"/>
            <a:ext cx="3714744" cy="1142984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hade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Коллектив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shade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ЛОР отделения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77924" y="1"/>
            <a:ext cx="2266076" cy="9807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srv\обмен\Отоларингология\Зав.отд\Для ВЮ\Бирженюк Валентин Васильевич,зав. отд. с1962по1972гг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7323" y="1142960"/>
            <a:ext cx="5929354" cy="5388388"/>
          </a:xfrm>
          <a:prstGeom prst="rect">
            <a:avLst/>
          </a:prstGeom>
          <a:noFill/>
        </p:spPr>
      </p:pic>
      <p:sp>
        <p:nvSpPr>
          <p:cNvPr id="11" name="Подзаголовок 10"/>
          <p:cNvSpPr>
            <a:spLocks noGrp="1"/>
          </p:cNvSpPr>
          <p:nvPr>
            <p:ph type="subTitle" idx="1"/>
          </p:nvPr>
        </p:nvSpPr>
        <p:spPr>
          <a:xfrm>
            <a:off x="0" y="285728"/>
            <a:ext cx="8676456" cy="85723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2800" dirty="0" smtClean="0"/>
              <a:t>Валентин Васильевич </a:t>
            </a:r>
            <a:r>
              <a:rPr lang="ru-RU" sz="2800" dirty="0" err="1" smtClean="0"/>
              <a:t>Бирженюк</a:t>
            </a:r>
            <a:endParaRPr lang="ru-RU" sz="2800" dirty="0" smtClean="0"/>
          </a:p>
          <a:p>
            <a:pPr algn="ctr"/>
            <a:r>
              <a:rPr lang="ru-RU" sz="2800" dirty="0" smtClean="0"/>
              <a:t>Годы работы 1961г.-1972г.</a:t>
            </a:r>
          </a:p>
          <a:p>
            <a:endParaRPr lang="ru-RU" sz="2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84559" y="0"/>
            <a:ext cx="1859441" cy="80474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67544" y="137611"/>
            <a:ext cx="6232206" cy="914400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/>
              <a:t>В.В. </a:t>
            </a:r>
            <a:r>
              <a:rPr lang="ru-RU" sz="2000" dirty="0" err="1" smtClean="0"/>
              <a:t>Бирженюк</a:t>
            </a:r>
            <a:r>
              <a:rPr lang="ru-RU" sz="2000" dirty="0" smtClean="0"/>
              <a:t> выполняет эзофагоскопию под местной анестезией у больного с инородным телом пищевода.</a:t>
            </a:r>
            <a:endParaRPr lang="ru-RU" sz="2000" dirty="0"/>
          </a:p>
        </p:txBody>
      </p:sp>
      <p:pic>
        <p:nvPicPr>
          <p:cNvPr id="1030" name="Picture 6" descr="C:\Users\lorordin\Desktop\история кафедры\Фото старые Пар.,Фйзенб. и др\Сохранить01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1071546"/>
            <a:ext cx="4214842" cy="5535558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51086" y="0"/>
            <a:ext cx="2099694" cy="9087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дзаголовок 5"/>
          <p:cNvSpPr txBox="1">
            <a:spLocks/>
          </p:cNvSpPr>
          <p:nvPr/>
        </p:nvSpPr>
        <p:spPr>
          <a:xfrm>
            <a:off x="971600" y="188640"/>
            <a:ext cx="6192688" cy="914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Профессор Е.Г.</a:t>
            </a:r>
            <a:r>
              <a:rPr kumimoji="0" lang="ru-RU" sz="22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200" b="0" i="0" u="none" strike="noStrike" kern="120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Михлин</a:t>
            </a:r>
            <a:r>
              <a:rPr kumimoji="0" lang="ru-RU" sz="22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и В.В. </a:t>
            </a:r>
            <a:r>
              <a:rPr kumimoji="0" lang="ru-RU" sz="2200" b="0" i="0" u="none" strike="noStrike" kern="120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Бирженюк</a:t>
            </a:r>
            <a:r>
              <a:rPr kumimoji="0" lang="ru-RU" sz="22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 группой студентов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6865" name="Picture 1" descr="C:\Users\lorordin\Desktop\история кафедры\Хромчек, Михлин\Сохранить02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3106" y="1340768"/>
            <a:ext cx="8715436" cy="4714908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98770" y="14791"/>
            <a:ext cx="1859441" cy="80474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214290"/>
            <a:ext cx="8786842" cy="100015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Владимир Ефимович </a:t>
            </a:r>
            <a:r>
              <a:rPr lang="ru-RU" dirty="0" err="1" smtClean="0"/>
              <a:t>Парилов</a:t>
            </a:r>
            <a:endParaRPr lang="ru-RU" dirty="0" smtClean="0"/>
          </a:p>
          <a:p>
            <a:pPr algn="ctr">
              <a:buNone/>
            </a:pPr>
            <a:r>
              <a:rPr lang="ru-RU" dirty="0" smtClean="0"/>
              <a:t> годы работы 1972г.-1974г. </a:t>
            </a:r>
            <a:endParaRPr lang="ru-RU" dirty="0"/>
          </a:p>
        </p:txBody>
      </p:sp>
      <p:pic>
        <p:nvPicPr>
          <p:cNvPr id="35841" name="Picture 1" descr="C:\Users\lorordin\Desktop\история кафедры\101MSDCF\DSC009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616156" y="1939483"/>
            <a:ext cx="5554530" cy="4104456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96527" y="0"/>
            <a:ext cx="2147473" cy="9293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217</TotalTime>
  <Words>298</Words>
  <Application>Microsoft Office PowerPoint</Application>
  <PresentationFormat>Экран (4:3)</PresentationFormat>
  <Paragraphs>60</Paragraphs>
  <Slides>37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HDOfficeLightV0</vt:lpstr>
      <vt:lpstr>1_HDOfficeLightV0</vt:lpstr>
      <vt:lpstr>2_HDOfficeLightV0</vt:lpstr>
      <vt:lpstr>3_HDOfficeLightV0</vt:lpstr>
      <vt:lpstr>Легкий дым</vt:lpstr>
      <vt:lpstr>Отделению оториноларингологии  Краевой клинической  больницы 75 лет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 Уважением, Ваши оториноларингологи!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ВМП в ЛОР отделении</dc:title>
  <dc:creator>лор отделение орд.</dc:creator>
  <cp:lastModifiedBy>lavrenovaui</cp:lastModifiedBy>
  <cp:revision>31</cp:revision>
  <dcterms:created xsi:type="dcterms:W3CDTF">2017-01-26T05:58:34Z</dcterms:created>
  <dcterms:modified xsi:type="dcterms:W3CDTF">2017-08-23T00:38:10Z</dcterms:modified>
</cp:coreProperties>
</file>