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0" r:id="rId1"/>
  </p:sldMasterIdLst>
  <p:notesMasterIdLst>
    <p:notesMasterId r:id="rId16"/>
  </p:notesMasterIdLst>
  <p:sldIdLst>
    <p:sldId id="256" r:id="rId2"/>
    <p:sldId id="272" r:id="rId3"/>
    <p:sldId id="257" r:id="rId4"/>
    <p:sldId id="258" r:id="rId5"/>
    <p:sldId id="259" r:id="rId6"/>
    <p:sldId id="260" r:id="rId7"/>
    <p:sldId id="264" r:id="rId8"/>
    <p:sldId id="270" r:id="rId9"/>
    <p:sldId id="266" r:id="rId10"/>
    <p:sldId id="267" r:id="rId11"/>
    <p:sldId id="265" r:id="rId12"/>
    <p:sldId id="268" r:id="rId13"/>
    <p:sldId id="273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32" autoAdjust="0"/>
    <p:restoredTop sz="94697"/>
  </p:normalViewPr>
  <p:slideViewPr>
    <p:cSldViewPr snapToGrid="0" snapToObjects="1">
      <p:cViewPr>
        <p:scale>
          <a:sx n="50" d="100"/>
          <a:sy n="50" d="100"/>
        </p:scale>
        <p:origin x="-60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0488B7-4F79-4BCD-9C71-F97FF6FC6BC8}" type="datetimeFigureOut">
              <a:rPr lang="ru-RU" smtClean="0"/>
              <a:t>10.03.2021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E8D5E5-F82E-4A25-AACF-8C707C10E1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622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EE17EE4-DD94-4A6E-BE89-8136B73465D9}" type="datetime1">
              <a:rPr lang="ru-RU" smtClean="0"/>
              <a:t>10.03.2021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F2B9755-7C66-AA48-A988-9564ECD017C2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4393797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3BF9-E5AD-49CD-848F-3BF9A1597AD2}" type="datetime1">
              <a:rPr lang="ru-RU" smtClean="0"/>
              <a:t>10.03.2021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9755-7C66-AA48-A988-9564ECD017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2787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2290A-1448-4DA8-BF18-ED540207B500}" type="datetime1">
              <a:rPr lang="ru-RU" smtClean="0"/>
              <a:t>10.03.2021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9755-7C66-AA48-A988-9564ECD017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0139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D0DA9-3FE6-43E0-A32D-6CD09E2B1B2D}" type="datetime1">
              <a:rPr lang="ru-RU" smtClean="0"/>
              <a:t>10.03.2021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9755-7C66-AA48-A988-9564ECD017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676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AD870BA-58C3-47F1-9056-C95ECCE5C965}" type="datetime1">
              <a:rPr lang="ru-RU" smtClean="0"/>
              <a:t>10.03.2021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F2B9755-7C66-AA48-A988-9564ECD017C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9059242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9A337-A2F1-4BDB-95C3-49FDC2B2CBF4}" type="datetime1">
              <a:rPr lang="ru-RU" smtClean="0"/>
              <a:t>10.03.2021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9755-7C66-AA48-A988-9564ECD017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615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ADDC3-E5B6-4ACE-9CF1-356BE1F0DF46}" type="datetime1">
              <a:rPr lang="ru-RU" smtClean="0"/>
              <a:t>10.03.2021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9755-7C66-AA48-A988-9564ECD017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21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4517C-00EC-4C29-B8E2-B03606A45A2F}" type="datetime1">
              <a:rPr lang="ru-RU" smtClean="0"/>
              <a:t>10.03.2021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9755-7C66-AA48-A988-9564ECD017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1362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4C948-8606-43CA-A644-A7812BEA8385}" type="datetime1">
              <a:rPr lang="ru-RU" smtClean="0"/>
              <a:t>10.03.2021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9755-7C66-AA48-A988-9564ECD017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6687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1632D8A-F779-4398-96B4-713735DBA2A8}" type="datetime1">
              <a:rPr lang="ru-RU" smtClean="0"/>
              <a:t>10.03.2021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F2B9755-7C66-AA48-A988-9564ECD017C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8689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8F05ABB-8C9E-4E78-92FE-592B6ABB1203}" type="datetime1">
              <a:rPr lang="ru-RU" smtClean="0"/>
              <a:t>10.03.2021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F2B9755-7C66-AA48-A988-9564ECD017C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43018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EB1E88A3-E8F6-4FC9-B1DA-DCCFEB11E56B}" type="datetime1">
              <a:rPr lang="ru-RU" smtClean="0"/>
              <a:t>10.03.2021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CF2B9755-7C66-AA48-A988-9564ECD017C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63489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hf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1D6C3F-E50C-5D45-8EF4-F1923AE246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6295" y="2665608"/>
            <a:ext cx="9009413" cy="1526784"/>
          </a:xfrm>
        </p:spPr>
        <p:txBody>
          <a:bodyPr>
            <a:noAutofit/>
          </a:bodyPr>
          <a:lstStyle/>
          <a:p>
            <a:r>
              <a:rPr lang="ru-RU" sz="3200" cap="none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тему: Организация хранения наркотических средств и психотропных веществ в аптечных организациях</a:t>
            </a:r>
            <a:r>
              <a:rPr lang="ru-RU" sz="3200" cap="none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200" cap="none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15381BE-E9FF-5A49-9DC9-50BFF586D5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26380" y="4895329"/>
            <a:ext cx="6262254" cy="1018583"/>
          </a:xfrm>
        </p:spPr>
        <p:txBody>
          <a:bodyPr>
            <a:normAutofit/>
          </a:bodyPr>
          <a:lstStyle/>
          <a:p>
            <a:pPr algn="r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Халитова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Е. Р.</a:t>
            </a:r>
          </a:p>
          <a:p>
            <a:pPr algn="r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Проверил преподаватель: Казакова Е. Н.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643754C-6F1C-CC42-B89D-B61EC0E28DC3}"/>
              </a:ext>
            </a:extLst>
          </p:cNvPr>
          <p:cNvSpPr/>
          <p:nvPr/>
        </p:nvSpPr>
        <p:spPr>
          <a:xfrm>
            <a:off x="732312" y="124216"/>
            <a:ext cx="11459688" cy="841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80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Федеральное государственное бюджетное образовательное учреждение высшего образования «Красноярский государственный медицинский университет имени профессора В.Ф. </a:t>
            </a:r>
            <a:r>
              <a:rPr lang="ru-RU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Войно-Ясенецкого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Министерства здравоохранения Российской Федерации </a:t>
            </a:r>
          </a:p>
          <a:p>
            <a:pPr algn="ctr">
              <a:spcAft>
                <a:spcPts val="80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Фармацевтический колледж</a:t>
            </a: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83B17B3-DBAA-4F69-88E0-64203BBCFEE7}"/>
              </a:ext>
            </a:extLst>
          </p:cNvPr>
          <p:cNvSpPr txBox="1"/>
          <p:nvPr/>
        </p:nvSpPr>
        <p:spPr>
          <a:xfrm>
            <a:off x="2894428" y="1690391"/>
            <a:ext cx="609834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Курсовая работа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C425086-CB82-4CEB-A0A8-29569D5B2E67}"/>
              </a:ext>
            </a:extLst>
          </p:cNvPr>
          <p:cNvSpPr txBox="1"/>
          <p:nvPr/>
        </p:nvSpPr>
        <p:spPr>
          <a:xfrm>
            <a:off x="2894428" y="6143468"/>
            <a:ext cx="609834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Красноярск 2021</a:t>
            </a: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F0658592-E882-49D9-9337-366DA5B44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71436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ADB8F06-9510-D34C-B372-69FBBA9776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6449" y="165100"/>
            <a:ext cx="6572251" cy="6210300"/>
          </a:xfrm>
        </p:spPr>
        <p:txBody>
          <a:bodyPr>
            <a:normAutofit/>
          </a:bodyPr>
          <a:lstStyle/>
          <a:p>
            <a:pPr marL="0" indent="0" algn="just" fontAlgn="base">
              <a:lnSpc>
                <a:spcPct val="100000"/>
              </a:lnSpc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Места хранения наркотических и психотропных лекарственных средств, требующих защиты от повышенной температуры, необходимо оборудовать приборами для регистрации температуры - термометры, гигрометры.</a:t>
            </a:r>
          </a:p>
          <a:p>
            <a:pPr marL="0" indent="0" algn="just" fontAlgn="base">
              <a:lnSpc>
                <a:spcPct val="100000"/>
              </a:lnSpc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аптеках наркотические, психотропные вещества и прекурсоры, независимо от лекарственной формы должны учитываться в «Журналах учёта наркотических средств, психотропных веществ и прекурсоров в аптечных учреждениях здравоохранения».</a:t>
            </a: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670AFEF-821E-3441-9B32-3EF183492B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5700" y="165100"/>
            <a:ext cx="4540251" cy="3898900"/>
          </a:xfrm>
          <a:prstGeom prst="rect">
            <a:avLst/>
          </a:prstGeom>
        </p:spPr>
      </p:pic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8B398882-2BB6-4B5B-9D08-7F7D3059D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9755-7C66-AA48-A988-9564ECD017C2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10991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970A44-BC58-8845-AF61-B006CB757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71450"/>
            <a:ext cx="10820400" cy="1485900"/>
          </a:xfrm>
        </p:spPr>
        <p:txBody>
          <a:bodyPr>
            <a:noAutofit/>
          </a:bodyPr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ведения и хранения специальных журналов регистрации операций, связанных с оборотом наркотических средств и психотропных веществ</a:t>
            </a:r>
            <a:b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4DE1F1A-0E14-A748-AB5C-4FBB5BC31F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1885" y="2810573"/>
            <a:ext cx="5699915" cy="387597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Листы журналов регистрации, заполняемых в электронной форме, ежемесячно распечатываются, нумеруются, подписываются лицом, ответственным за их ведение и хранение, и брошюруются по наименованию наркотического средства или психотропного вещества, дозировке, лекарственной форме.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4F08D93-75D7-0943-B300-5AA126092E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1918" y="2573741"/>
            <a:ext cx="5321756" cy="402383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1BE686B0-C47C-F24F-8543-0C98860535DE}"/>
              </a:ext>
            </a:extLst>
          </p:cNvPr>
          <p:cNvSpPr/>
          <p:nvPr/>
        </p:nvSpPr>
        <p:spPr>
          <a:xfrm>
            <a:off x="1081885" y="1657350"/>
            <a:ext cx="10575278" cy="1168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Журналы регистрации, оформленные на бумажном носителе, должны быть сброшюрованы, пронумерованы и скреплены подписью руководителя юридического лица и печатью юридического лица.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23C122B-B0E4-4298-8E29-D532FEC59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9755-7C66-AA48-A988-9564ECD017C2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14135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9900C80-A9EE-5948-A959-1FAA0383FB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550" y="328613"/>
            <a:ext cx="11004550" cy="35814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истечении календарного года сброшюрованные помесячно листы журнала регистрации оформляются в журнал регистрации, опечатываются  с указанием количества листов и заверяются подписью и печатью лица, ответственного  за ведение и хранение журнала регистрации.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Записи в журналах регистрации производятся лицом, ответственным за их ведение и хранение, с периодичностью, устанавливаемой руководителем, но не реже одного раза в течение дня совершения операций с наркотическими средствами и психотропными веществами на основании документов, подтверждающих совершение этих операций.</a:t>
            </a:r>
          </a:p>
          <a:p>
            <a:endParaRPr lang="ru-RU" dirty="0"/>
          </a:p>
        </p:txBody>
      </p:sp>
      <p:pic>
        <p:nvPicPr>
          <p:cNvPr id="4102" name="Picture 6" descr="Делопроизводство в Управляющих Организациях. Номенклатура на 2020 год. –  gkhhelp.ru">
            <a:extLst>
              <a:ext uri="{FF2B5EF4-FFF2-40B4-BE49-F238E27FC236}">
                <a16:creationId xmlns:a16="http://schemas.microsoft.com/office/drawing/2014/main" id="{1C4A8761-E120-9541-9AC9-D139AFB004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2806" y="3457381"/>
            <a:ext cx="5939889" cy="3072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81839F62-0496-4600-ABED-906E7F1E4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9755-7C66-AA48-A988-9564ECD017C2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75100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210D68-97F7-4019-B238-3CEA7651F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01421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kern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  <a:br>
              <a:rPr lang="ru-RU" sz="3600" b="1" kern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ECCE68A-74FA-4418-B2B5-AC750017FD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535" y="1369925"/>
            <a:ext cx="10578905" cy="5327971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завершению работы могу сказать, что цель работы достигнута в полном объеме, поставленные задачи решены.</a:t>
            </a:r>
            <a:endParaRPr lang="ru-RU" sz="2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Можно сделать вывод, что х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ранение занимает важное место в организации работы аптечных учреждений. От того, как организовано хранение товаров, зависит их качество. При несоблюдении правил хранения качество резко ухудшается, могут происходить деструктивные изменения. 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07A8EC5-4B8B-4732-A634-C65A884FE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9755-7C66-AA48-A988-9564ECD017C2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51849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Благодарю за внимание!!!, Мем Тони Старк (Роберт Дауни младший) - Рисовач  .Ру">
            <a:extLst>
              <a:ext uri="{FF2B5EF4-FFF2-40B4-BE49-F238E27FC236}">
                <a16:creationId xmlns:a16="http://schemas.microsoft.com/office/drawing/2014/main" id="{21AB431E-16D3-A847-A4C1-944D7B492D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900" y="152400"/>
            <a:ext cx="10236200" cy="682915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8A7F8EF9-CDAC-419C-A45A-3E568849F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9755-7C66-AA48-A988-9564ECD017C2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3965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2FEEF5-E73A-40FE-8359-3FE0E0396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22384"/>
            <a:ext cx="9601200" cy="749105"/>
          </a:xfrm>
        </p:spPr>
        <p:txBody>
          <a:bodyPr>
            <a:normAutofit/>
          </a:bodyPr>
          <a:lstStyle/>
          <a:p>
            <a:pPr algn="ctr"/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и задачи работы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8EDF8D2-AEA6-4861-B2AE-CDDDBD30A7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0585" y="1162929"/>
            <a:ext cx="9601200" cy="4661096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курсовой работы - является изучение организации хранения наркотических средств и психотропных веществ в современной аптечной организации.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достижения цели необходимо решить следующие задачи: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иметь понятие о наркотических средствах, психотропных веществ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прекурсоров.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рассмотреть организацию снабжения аптек наркотическими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психотропными веществами.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выявить требования к помещению, на основе законодательных документов, для хранения лекарств, содержащих наркотические и психотропные вещества.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изучить вопросы контроля данных лекарственных средств.</a:t>
            </a: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B61A449-7643-4AD5-8F81-691F612AC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9755-7C66-AA48-A988-9564ECD017C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204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A65FA6-0F71-AC4D-85E7-6CB5B2DB0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6603" y="247650"/>
            <a:ext cx="9601200" cy="895350"/>
          </a:xfrm>
        </p:spPr>
        <p:txBody>
          <a:bodyPr>
            <a:normAutofit/>
          </a:bodyPr>
          <a:lstStyle/>
          <a:p>
            <a:pPr algn="ctr"/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372FE32-BB8F-7546-9AA0-5B503C81DF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6000" y="905988"/>
            <a:ext cx="9601200" cy="4008911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-наркотические средства - вещества синтетического или естественного происхождения, препараты, включенные в перечень наркотических средств, психотропных веществ и 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прекурсоров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подлежащих контролю в Российской Федерации;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-психотропные вещества - вещества синтетического или естественного происхождения, препараты, природные материалы, включенные в Перечень наркотических средств, психотропных веществ и 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прекурсоров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ru-RU" dirty="0"/>
          </a:p>
        </p:txBody>
      </p:sp>
      <p:pic>
        <p:nvPicPr>
          <p:cNvPr id="6146" name="Picture 2" descr="Как проходит аттестация педагогов РК дошкольного, технического образования">
            <a:extLst>
              <a:ext uri="{FF2B5EF4-FFF2-40B4-BE49-F238E27FC236}">
                <a16:creationId xmlns:a16="http://schemas.microsoft.com/office/drawing/2014/main" id="{991031A7-F856-394A-811E-64A74EA344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2502" y="3200400"/>
            <a:ext cx="3810000" cy="340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F38D2144-76F3-DA4B-832D-29D802BFB840}"/>
              </a:ext>
            </a:extLst>
          </p:cNvPr>
          <p:cNvSpPr/>
          <p:nvPr/>
        </p:nvSpPr>
        <p:spPr>
          <a:xfrm>
            <a:off x="974602" y="3327400"/>
            <a:ext cx="60579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прекурсоры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наркотических средств и психотропных веществ - вещества, часто используемые при производстве, изготовлении, переработке наркотических средств и психотропных веществ.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801C801-230B-468A-9ED5-C925DFF87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9755-7C66-AA48-A988-9564ECD017C2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7768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02B2D81-EB74-B14F-97E3-223506BB6A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0682" y="529564"/>
            <a:ext cx="10562962" cy="5209557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Списки названий наркотических средств и психотропных веществ, зарегистрированных в качестве лекарственных средств (международные непатентованные, патентованные, оригинальные названия или при их отсутствии химические названия), заносятся Министерством здравоохранения Российской Федерации в государственный реестр лекарственных средств для медицинского применения.</a:t>
            </a:r>
            <a:endParaRPr lang="ru-RU" sz="210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4FACF63-8082-2C41-A43D-75131384B8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0264" y="2810021"/>
            <a:ext cx="4865736" cy="3243824"/>
          </a:xfrm>
          <a:prstGeom prst="rect">
            <a:avLst/>
          </a:prstGeom>
        </p:spPr>
      </p:pic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25B505BC-1A47-4635-8C4F-AF32D164C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9755-7C66-AA48-A988-9564ECD017C2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3214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16E409-F903-2248-89CF-BF2214187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412750"/>
            <a:ext cx="9601200" cy="1485900"/>
          </a:xfrm>
        </p:spPr>
        <p:txBody>
          <a:bodyPr>
            <a:noAutofit/>
          </a:bodyPr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рецептурном бланке формы № 148–1/у-88 выписываются: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FC5A87D-7D50-AA45-BDFA-EA8C68B90F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8462" y="1642259"/>
            <a:ext cx="6577776" cy="5102925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наркотические и психотропные ЛП Списка II в виде ТДТС-ЛП, содержащие НС в сочетании с антагонистом опиоидных рецепторов;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психотропные ЛП Списка III;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—ЛП, обладающие анаболической активностью, относящиеся по АТХ к анаболическим стероидам (код А14А);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ЛП, указанные в пункте 5 Приказа Минздрава 562 н от 17.05.2012;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—ЛП индивидуального изготовления, содержащие НС или ПВ Списка II и другие фармакологически активные вещества;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иные ЛП, подлежащие ПКУ.</a:t>
            </a:r>
          </a:p>
          <a:p>
            <a:endParaRPr lang="ru-RU" dirty="0"/>
          </a:p>
        </p:txBody>
      </p:sp>
      <p:pic>
        <p:nvPicPr>
          <p:cNvPr id="7170" name="Picture 2" descr="Рецептурный бланк. Форма 148-1/у-88 | Образец - бланк - форма - 2020">
            <a:extLst>
              <a:ext uri="{FF2B5EF4-FFF2-40B4-BE49-F238E27FC236}">
                <a16:creationId xmlns:a16="http://schemas.microsoft.com/office/drawing/2014/main" id="{3E075770-13B8-FE49-8A9F-C1CD3829D5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6238" y="1377273"/>
            <a:ext cx="3797300" cy="5367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D759C40-AD68-4F0C-887B-9A1DEEAEF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9755-7C66-AA48-A988-9564ECD017C2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6673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732F94-3615-CF44-96DA-0C30A066F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1637" y="0"/>
            <a:ext cx="9601200" cy="14859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снабжения аптек наркотическими средствами и психотропными веществами.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7399A97-7C6C-3541-B109-361CFB4E5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0593" y="1148943"/>
            <a:ext cx="10775157" cy="369452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со статьей 24 Закона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3-ФЗ приобретение наркотических средств и психотропных веществ осуществляется юридическими лицами при наличии лицензий, предусмотренных законодательством Российской Федерации о лицензировании отдельных видов деятельности.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приеме наркотических и психотропных лекарственных препаратов вся транспортная упаковка подлежит вскрытию и проверке на соответствие количества наркотических и психотропных лекарственных препаратов данным, указанным в приходных документах, и целостность первичной упаковки, о чем составляется акт приема.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28FA768-A3E1-A84A-B182-D5B7768BAB8C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310436" y="3846274"/>
            <a:ext cx="4405313" cy="2963875"/>
          </a:xfrm>
          <a:prstGeom prst="rect">
            <a:avLst/>
          </a:prstGeom>
          <a:noFill/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1B01BD82-606E-6742-A1C3-EC5534D1A7EE}"/>
              </a:ext>
            </a:extLst>
          </p:cNvPr>
          <p:cNvSpPr/>
          <p:nvPr/>
        </p:nvSpPr>
        <p:spPr>
          <a:xfrm>
            <a:off x="940593" y="3873967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обнаружении недостачи, излишков, порчи, боя, нарушения маркировки комиссия составляет дополнительный акт за подписью членов комиссии, производивших прием наркотических и психотропных лекарственных препаратов, и представителей поставщика.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5195877-0D16-4487-B77A-E6CDC85B2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9755-7C66-AA48-A988-9564ECD017C2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6557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7BE67D-007F-A74F-AA45-B641F815A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1562" y="214311"/>
            <a:ext cx="11120438" cy="1700213"/>
          </a:xfrm>
        </p:spPr>
        <p:txBody>
          <a:bodyPr>
            <a:normAutofit/>
          </a:bodyPr>
          <a:lstStyle/>
          <a:p>
            <a:pPr algn="ctr"/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хранения наркотических средств и психотропных веществ в аптеках.</a:t>
            </a:r>
            <a:b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61D910A-1402-D243-8704-B95E7632CC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763" y="919955"/>
            <a:ext cx="7246938" cy="572373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algn="just" fontAlgn="base">
              <a:lnSpc>
                <a:spcPct val="110000"/>
              </a:lnSpc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Хранение, поступивших в аптеку наркотических, психотропных лекарственных средств и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прекурсоров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производится в специально оборудованных помещениях согласно действующему законодательству.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аптечной организации наркотические и психотропные лекарственные средства для парентерального, внутреннего и наружного применения должны храниться раздельно.</a:t>
            </a:r>
          </a:p>
          <a:p>
            <a:pPr marL="0" indent="0" algn="just">
              <a:buNone/>
            </a:pPr>
            <a:endParaRPr lang="ru-RU" dirty="0"/>
          </a:p>
        </p:txBody>
      </p:sp>
      <p:pic>
        <p:nvPicPr>
          <p:cNvPr id="2050" name="Picture 2" descr="Учет и хранение наркотических средств и психотропных веществ">
            <a:extLst>
              <a:ext uri="{FF2B5EF4-FFF2-40B4-BE49-F238E27FC236}">
                <a16:creationId xmlns:a16="http://schemas.microsoft.com/office/drawing/2014/main" id="{8637EE8D-04C2-A843-877F-A59F7EC596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701" y="1349376"/>
            <a:ext cx="4051299" cy="4073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E22904D-A672-4BB8-8851-BCE4CD257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9755-7C66-AA48-A988-9564ECD017C2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1010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F6522D6-943D-284A-A507-5D72102D2F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4385" y="504245"/>
            <a:ext cx="10023229" cy="3587262"/>
          </a:xfrm>
        </p:spPr>
        <p:txBody>
          <a:bodyPr/>
          <a:lstStyle/>
          <a:p>
            <a:pPr marL="0" indent="0" algn="just">
              <a:lnSpc>
                <a:spcPct val="110000"/>
              </a:lnSpc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указанном случае наркотические и психотропные лекарственные средства должны храниться на отдельной полке или в отдельном отделении запирающегося сейфа или металлического шкафа.</a:t>
            </a:r>
          </a:p>
          <a:p>
            <a:pPr marL="0" indent="0" algn="just" fontAlgn="base">
              <a:lnSpc>
                <a:spcPct val="110000"/>
              </a:lnSpc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аптечных организациях на внутренних сторонах дверец сейфов или металлических шкафов, в которых осуществляется хранение наркотических и психотропных лекарственных средств, должны вывешиваться списки хранящихся наркотических и психотропных лекарственных средств с указанием их высших разовых и высших суточных доз.</a:t>
            </a:r>
          </a:p>
          <a:p>
            <a:endParaRPr lang="ru-RU" dirty="0"/>
          </a:p>
        </p:txBody>
      </p:sp>
      <p:pic>
        <p:nvPicPr>
          <p:cNvPr id="4" name="Picture 6" descr="Хранение лекарственных средств в медучреждении">
            <a:extLst>
              <a:ext uri="{FF2B5EF4-FFF2-40B4-BE49-F238E27FC236}">
                <a16:creationId xmlns:a16="http://schemas.microsoft.com/office/drawing/2014/main" id="{608BEE5A-A0D9-3741-AF29-043519BD3F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7939" y="3206934"/>
            <a:ext cx="5065485" cy="3406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BE0249EB-0A7D-42DF-BC97-3A571B4EB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9755-7C66-AA48-A988-9564ECD017C2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56205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52DCEBD-B84E-0B4A-9DD0-9BAAE3C4AE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974" y="185737"/>
            <a:ext cx="11058525" cy="4043363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Хранение фармацевтических субстанций, используемых для изготовления наркотических и психотропных лекарственных средств в виде готовых лекарственных форм, в аптечных организациях должно осуществляться в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штанглазах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помещенных в сейфы (металлические шкафы) с указанием высших разовых и высших суточных доз.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Хранение лекарственных средств, требующих защиты от повышенной температуры, в аптечных организациях осуществляется в помещениях, специально оборудованных инженерными и техническими средствами охраны, в запирающихся холодильниках или в специальной зоне для размещения холодильников, отделенной от основного места хранения металлической решеткой с запирающейся решетчатой дверью.</a:t>
            </a:r>
          </a:p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AB6813D-7E9E-2B44-8801-B8142469E8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12403" y="4049801"/>
            <a:ext cx="2292350" cy="2801761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F18477D-E680-E944-BAC0-000A553599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0398" y="4024400"/>
            <a:ext cx="2151101" cy="2827162"/>
          </a:xfrm>
          <a:prstGeom prst="rect">
            <a:avLst/>
          </a:prstGeom>
        </p:spPr>
      </p:pic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525FED43-EC0D-4CBC-8676-9EB9A2E79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B9755-7C66-AA48-A988-9564ECD017C2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3513251"/>
      </p:ext>
    </p:extLst>
  </p:cSld>
  <p:clrMapOvr>
    <a:masterClrMapping/>
  </p:clrMapOvr>
</p:sld>
</file>

<file path=ppt/theme/theme1.xml><?xml version="1.0" encoding="utf-8"?>
<a:theme xmlns:a="http://schemas.openxmlformats.org/drawingml/2006/main" name="Уголки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Уголки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Уголки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{217C973E-1CB4-ED4B-930C-6D86DC78F4A1}tf10001072</Template>
  <TotalTime>1664</TotalTime>
  <Words>975</Words>
  <Application>Microsoft Office PowerPoint</Application>
  <PresentationFormat>Широкоэкранный</PresentationFormat>
  <Paragraphs>66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Calibri</vt:lpstr>
      <vt:lpstr>Franklin Gothic Book</vt:lpstr>
      <vt:lpstr>Times New Roman</vt:lpstr>
      <vt:lpstr>Уголки</vt:lpstr>
      <vt:lpstr>На тему: Организация хранения наркотических средств и психотропных веществ в аптечных организациях </vt:lpstr>
      <vt:lpstr>Цели и задачи работы</vt:lpstr>
      <vt:lpstr>Основные понятия</vt:lpstr>
      <vt:lpstr>Презентация PowerPoint</vt:lpstr>
      <vt:lpstr>На рецептурном бланке формы № 148–1/у-88 выписываются: </vt:lpstr>
      <vt:lpstr>Организация снабжения аптек наркотическими средствами и психотропными веществами. </vt:lpstr>
      <vt:lpstr>Организация хранения наркотических средств и психотропных веществ в аптеках. </vt:lpstr>
      <vt:lpstr>Презентация PowerPoint</vt:lpstr>
      <vt:lpstr>Презентация PowerPoint</vt:lpstr>
      <vt:lpstr>Презентация PowerPoint</vt:lpstr>
      <vt:lpstr>Правила ведения и хранения специальных журналов регистрации операций, связанных с оборотом наркотических средств и психотропных веществ </vt:lpstr>
      <vt:lpstr>Презентация PowerPoint</vt:lpstr>
      <vt:lpstr>ЗАКЛЮЧЕНИЕ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хранения наркотических средств и психотропных веществ в аптечных организациях </dc:title>
  <dc:creator>Nikita Baydukov</dc:creator>
  <cp:lastModifiedBy>Nikita Baydukov</cp:lastModifiedBy>
  <cp:revision>23</cp:revision>
  <dcterms:created xsi:type="dcterms:W3CDTF">2021-03-03T05:19:29Z</dcterms:created>
  <dcterms:modified xsi:type="dcterms:W3CDTF">2021-03-10T15:19:08Z</dcterms:modified>
</cp:coreProperties>
</file>