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2" r:id="rId3"/>
    <p:sldId id="277" r:id="rId4"/>
    <p:sldId id="280" r:id="rId5"/>
    <p:sldId id="275" r:id="rId6"/>
    <p:sldId id="274" r:id="rId7"/>
    <p:sldId id="270" r:id="rId8"/>
    <p:sldId id="272" r:id="rId9"/>
    <p:sldId id="286" r:id="rId10"/>
    <p:sldId id="279" r:id="rId11"/>
    <p:sldId id="287" r:id="rId12"/>
    <p:sldId id="268" r:id="rId13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714" autoAdjust="0"/>
  </p:normalViewPr>
  <p:slideViewPr>
    <p:cSldViewPr>
      <p:cViewPr varScale="1">
        <p:scale>
          <a:sx n="79" d="100"/>
          <a:sy n="79" d="100"/>
        </p:scale>
        <p:origin x="173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996952"/>
            <a:ext cx="5688632" cy="1318046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63688" y="1124744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251520" y="2132856"/>
            <a:ext cx="871296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24744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132856"/>
            <a:ext cx="871296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30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636912"/>
            <a:ext cx="5688632" cy="13180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Медь не только для «медных труб»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768" y="34720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Федеральное государственное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Войно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Ясенецкого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Министерства здравоохранения Российской Федерации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Фармацевтический колледж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3933056"/>
            <a:ext cx="71642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Выполнили:</a:t>
            </a:r>
          </a:p>
          <a:p>
            <a:pPr algn="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Студенты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группы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201-11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отделения «Фармация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Поносова Анна, Уланова Дарья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Красноярск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2020 г.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768" y="623731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27">
        <p:fade/>
      </p:transition>
    </mc:Choice>
    <mc:Fallback xmlns="">
      <p:transition spd="med" advTm="6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6415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Передозировка медью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547664" y="4642299"/>
            <a:ext cx="3560865" cy="2215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2276872"/>
            <a:ext cx="4081343" cy="2230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2492896"/>
            <a:ext cx="3751895" cy="2495102"/>
          </a:xfrm>
          <a:prstGeom prst="rect">
            <a:avLst/>
          </a:prstGeom>
        </p:spPr>
      </p:pic>
      <p:pic>
        <p:nvPicPr>
          <p:cNvPr id="3" name="10-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6" y="633668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9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123">
        <p:fade/>
      </p:transition>
    </mc:Choice>
    <mc:Fallback xmlns="">
      <p:transition spd="med" advTm="31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30802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068960"/>
            <a:ext cx="4788024" cy="2448272"/>
          </a:xfr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sz="3200" b="1" i="1" dirty="0" smtClean="0">
                <a:effectLst/>
              </a:rPr>
              <a:t>«Только доза делает лекарство ядом и яд лекарством»</a:t>
            </a:r>
            <a:endParaRPr lang="ru-RU" sz="3200" b="1" i="1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92080" y="1345088"/>
            <a:ext cx="3441471" cy="4460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5805264"/>
            <a:ext cx="346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Теофраст Парацельс</a:t>
            </a:r>
          </a:p>
        </p:txBody>
      </p:sp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848" y="620799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0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511">
        <p:fade/>
      </p:transition>
    </mc:Choice>
    <mc:Fallback xmlns="">
      <p:transition spd="med" advTm="27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27304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797977" y="2204864"/>
            <a:ext cx="4286192" cy="3213075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1547664" y="5229200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Будьте здоровы!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29891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39">
        <p:fade/>
      </p:transition>
    </mc:Choice>
    <mc:Fallback xmlns="">
      <p:transition spd="med" advTm="4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403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310289"/>
            <a:ext cx="2555775" cy="2555775"/>
          </a:xfrm>
          <a:prstGeom prst="rect">
            <a:avLst/>
          </a:prstGeom>
        </p:spPr>
      </p:pic>
      <p:pic>
        <p:nvPicPr>
          <p:cNvPr id="12290" name="Picture 2" descr="https://cyprusbutterfly.com.cy/images/all/cb9af22a959eec2c8cf94ade765619f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7230"/>
            <a:ext cx="4572000" cy="2979265"/>
          </a:xfrm>
          <a:prstGeom prst="rect">
            <a:avLst/>
          </a:prstGeom>
          <a:noFill/>
        </p:spPr>
      </p:pic>
      <p:pic>
        <p:nvPicPr>
          <p:cNvPr id="6" name="Picture 2" descr="http://kiprlive.ru/wp-content/uploads/2020/03/25-%D0%B8%D0%BD%D1%82%D0%B5%D1%80%D0%B5%D1%81%D0%BD%D1%8B%D1%85-%D1%84%D0%B0%D0%BA%D1%82%D0%BE%D0%B2-%D0%BE-%D0%9A%D0%B8%D0%BF%D1%80%D0%B5-%D0%B8-%D0%BA%D0%B8%D0%BF%D1%80%D0%B8%D0%BE%D1%82%D0%B0%D1%85-3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78744"/>
            <a:ext cx="3399871" cy="2966119"/>
          </a:xfrm>
          <a:prstGeom prst="rect">
            <a:avLst/>
          </a:prstGeom>
          <a:noFill/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007" y="611993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324">
        <p:fade/>
      </p:transition>
    </mc:Choice>
    <mc:Fallback xmlns="">
      <p:transition spd="med" advTm="333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32914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1061" y="2852936"/>
            <a:ext cx="2815419" cy="2815419"/>
          </a:xfrm>
          <a:prstGeom prst="rect">
            <a:avLst/>
          </a:prstGeom>
        </p:spPr>
      </p:pic>
      <p:pic>
        <p:nvPicPr>
          <p:cNvPr id="11266" name="Picture 2" descr="https://avatars.mds.yandex.net/get-zen_doc/1328466/pub_5d80914d5ba2b500adfde5a3_5d8091e21d656a00ada7e556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5387" y="1283657"/>
            <a:ext cx="4211960" cy="20252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72" name="Picture 8" descr="https://sep.yimg.com/ca/I/yhst-87491460501412_2267_4193839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0" y="4000715"/>
            <a:ext cx="2827157" cy="2827157"/>
          </a:xfrm>
          <a:prstGeom prst="rect">
            <a:avLst/>
          </a:prstGeom>
          <a:noFill/>
        </p:spPr>
      </p:pic>
      <p:pic>
        <p:nvPicPr>
          <p:cNvPr id="11274" name="Picture 10" descr="https://st3.depositphotos.com/1050070/12704/i/950/depositphotos_127043960-stock-photo-antique-copper-utensil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29" y="5157192"/>
            <a:ext cx="4662939" cy="1665336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0" y="1271993"/>
            <a:ext cx="3131840" cy="2348880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439" y="611624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9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269">
        <p:fade/>
      </p:transition>
    </mc:Choice>
    <mc:Fallback xmlns="">
      <p:transition spd="med" advTm="89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7"/>
        <p14:stopEvt time="88978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4744"/>
            <a:ext cx="8712968" cy="230425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482453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Медики заинтересовались влиянием меди на организм человека лишь в конце 18 века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2420888"/>
            <a:ext cx="3571631" cy="44371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23928" y="5877272"/>
            <a:ext cx="355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10" y="6309320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31">
        <p:fade/>
      </p:transition>
    </mc:Choice>
    <mc:Fallback xmlns="">
      <p:transition spd="med" advTm="25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25618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892480" cy="2309967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995292"/>
              </p:ext>
            </p:extLst>
          </p:nvPr>
        </p:nvGraphicFramePr>
        <p:xfrm>
          <a:off x="467544" y="2114799"/>
          <a:ext cx="8460432" cy="45939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230216">
                  <a:extLst>
                    <a:ext uri="{9D8B030D-6E8A-4147-A177-3AD203B41FA5}">
                      <a16:colId xmlns:a16="http://schemas.microsoft.com/office/drawing/2014/main" xmlns="" val="849086021"/>
                    </a:ext>
                  </a:extLst>
                </a:gridCol>
                <a:gridCol w="4230216">
                  <a:extLst>
                    <a:ext uri="{9D8B030D-6E8A-4147-A177-3AD203B41FA5}">
                      <a16:colId xmlns:a16="http://schemas.microsoft.com/office/drawing/2014/main" xmlns="" val="1733081994"/>
                    </a:ext>
                  </a:extLst>
                </a:gridCol>
              </a:tblGrid>
              <a:tr h="88177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Возрастная</a:t>
                      </a:r>
                      <a:r>
                        <a:rPr lang="ru-RU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категория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Суточная</a:t>
                      </a:r>
                      <a:r>
                        <a:rPr lang="ru-RU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норма </a:t>
                      </a:r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(мг)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8017929"/>
                  </a:ext>
                </a:extLst>
              </a:tr>
              <a:tr h="881775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Взрослые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1,5 – 3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2116328"/>
                  </a:ext>
                </a:extLst>
              </a:tr>
              <a:tr h="881775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Не более 2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0840625"/>
                  </a:ext>
                </a:extLst>
              </a:tr>
              <a:tr h="881775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до года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До</a:t>
                      </a:r>
                      <a:r>
                        <a:rPr lang="ru-RU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1442109"/>
                  </a:ext>
                </a:extLst>
              </a:tr>
              <a:tr h="881775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до 3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Не более 1,5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7102823"/>
                  </a:ext>
                </a:extLst>
              </a:tr>
            </a:tbl>
          </a:graphicData>
        </a:graphic>
      </p:graphicFrame>
      <p:sp>
        <p:nvSpPr>
          <p:cNvPr id="8" name="Заголовок 2"/>
          <p:cNvSpPr txBox="1">
            <a:spLocks/>
          </p:cNvSpPr>
          <p:nvPr/>
        </p:nvSpPr>
        <p:spPr>
          <a:xfrm>
            <a:off x="1835696" y="908720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Суточная норма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8" y="62448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2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95">
        <p:fade/>
      </p:transition>
    </mc:Choice>
    <mc:Fallback xmlns="">
      <p:transition spd="med" advTm="93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stopEvt time="9395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404664"/>
            <a:ext cx="5976664" cy="12687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 пользе меди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3428585" cy="2375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78" y="4087648"/>
            <a:ext cx="3010098" cy="23984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1268760"/>
            <a:ext cx="2582201" cy="2592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59844" y="4398204"/>
            <a:ext cx="2870448" cy="1911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1340768"/>
            <a:ext cx="2803096" cy="1934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30644" y="4458692"/>
            <a:ext cx="2813356" cy="17907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00815" y="3625239"/>
            <a:ext cx="2274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Обмен </a:t>
            </a:r>
            <a:r>
              <a:rPr lang="ru-RU" sz="2400" b="1" dirty="0"/>
              <a:t>веществ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54808" y="6309967"/>
            <a:ext cx="1174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Сосуды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83276" y="3809905"/>
            <a:ext cx="1945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Работа </a:t>
            </a:r>
            <a:r>
              <a:rPr lang="ru-RU" sz="2400" b="1" dirty="0"/>
              <a:t>мозга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64906" y="6315326"/>
            <a:ext cx="224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Кроветворение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28184" y="3284984"/>
            <a:ext cx="2530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Красота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и здоровье кожи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035705" y="6230456"/>
            <a:ext cx="1753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Иммунитет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898" y="6442137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567">
        <p:fade/>
      </p:transition>
    </mc:Choice>
    <mc:Fallback xmlns="">
      <p:transition spd="med" advTm="102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102204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3657"/>
            <a:ext cx="8496944" cy="11852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Продукты питания богатые медью  </a:t>
            </a:r>
            <a:br>
              <a:rPr lang="ru-RU" dirty="0" smtClean="0"/>
            </a:br>
            <a:r>
              <a:rPr lang="ru-RU" dirty="0" smtClean="0"/>
              <a:t>( в 100 г продукта)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 t="9291"/>
          <a:stretch>
            <a:fillRect/>
          </a:stretch>
        </p:blipFill>
        <p:spPr>
          <a:xfrm>
            <a:off x="1115616" y="2318648"/>
            <a:ext cx="7884368" cy="4387951"/>
          </a:xfrm>
          <a:prstGeom prst="rect">
            <a:avLst/>
          </a:prstGeom>
        </p:spPr>
      </p:pic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09" y="621923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498">
        <p:fade/>
      </p:transition>
    </mc:Choice>
    <mc:Fallback xmlns="">
      <p:transition spd="med" advTm="22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stopEvt time="12261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1755888"/>
            <a:ext cx="3164200" cy="2167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1815047"/>
            <a:ext cx="2757800" cy="21900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075" y="1922140"/>
            <a:ext cx="2447925" cy="1866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936" y="4193475"/>
            <a:ext cx="2952328" cy="2304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91880" y="4365104"/>
            <a:ext cx="3230488" cy="21326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93024" y="4729732"/>
            <a:ext cx="2450976" cy="14355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3284984"/>
            <a:ext cx="986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Астма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067944" y="3471391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Псориаз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74142" y="3851756"/>
            <a:ext cx="1422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Глаукома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93374" y="6402502"/>
            <a:ext cx="175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/>
              <a:t>Остеопороз</a:t>
            </a:r>
            <a:endParaRPr lang="ru-RU" sz="24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779912" y="6351711"/>
            <a:ext cx="2596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Сахарный</a:t>
            </a:r>
            <a:r>
              <a:rPr lang="ru-RU" sz="2400" dirty="0" smtClean="0"/>
              <a:t> </a:t>
            </a:r>
            <a:r>
              <a:rPr lang="ru-RU" sz="2400" b="1" dirty="0" smtClean="0"/>
              <a:t>диабет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423825" y="6187941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Бронхит</a:t>
            </a:r>
            <a:endParaRPr lang="ru-RU" sz="2400" b="1" dirty="0"/>
          </a:p>
        </p:txBody>
      </p:sp>
      <p:sp>
        <p:nvSpPr>
          <p:cNvPr id="18" name="Заголовок 2"/>
          <p:cNvSpPr txBox="1">
            <a:spLocks/>
          </p:cNvSpPr>
          <p:nvPr/>
        </p:nvSpPr>
        <p:spPr>
          <a:xfrm>
            <a:off x="395536" y="875625"/>
            <a:ext cx="849694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Недостаток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меди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854" y="62540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47">
        <p:fade/>
      </p:transition>
    </mc:Choice>
    <mc:Fallback xmlns="">
      <p:transition spd="med" advTm="21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035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553744"/>
            <a:ext cx="8712968" cy="23042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/>
              <a:t>    Хандра</a:t>
            </a:r>
            <a:r>
              <a:rPr lang="ru-RU" dirty="0" smtClean="0"/>
              <a:t> – это состояние, характеризующееся сниженным эмоциональным фоном, унынием и нежеланием что-либо предпринимать по поводу конкретной ситуации</a:t>
            </a:r>
            <a:endParaRPr lang="ru-RU" dirty="0"/>
          </a:p>
        </p:txBody>
      </p:sp>
      <p:pic>
        <p:nvPicPr>
          <p:cNvPr id="4" name="Picture 2" descr="https://psyfactor.org/lib/i/depre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268760"/>
            <a:ext cx="5112568" cy="3194138"/>
          </a:xfrm>
          <a:prstGeom prst="rect">
            <a:avLst/>
          </a:prstGeom>
          <a:noFill/>
        </p:spPr>
      </p:pic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237312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854">
        <p:fade/>
      </p:transition>
    </mc:Choice>
    <mc:Fallback xmlns="">
      <p:transition spd="med" advTm="28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28854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fe5e5795bbb4719a46cbff6e14c7a43b2a3ac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151</Words>
  <Application>Microsoft Office PowerPoint</Application>
  <PresentationFormat>Экран (4:3)</PresentationFormat>
  <Paragraphs>48</Paragraphs>
  <Slides>12</Slides>
  <Notes>1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Медь не только для «медных труб»</vt:lpstr>
      <vt:lpstr>Презентация PowerPoint</vt:lpstr>
      <vt:lpstr>Презентация PowerPoint</vt:lpstr>
      <vt:lpstr>.</vt:lpstr>
      <vt:lpstr> </vt:lpstr>
      <vt:lpstr>О пользе меди</vt:lpstr>
      <vt:lpstr>Продукты питания богатые медью   ( в 100 г продукта)</vt:lpstr>
      <vt:lpstr>Презентация PowerPoint</vt:lpstr>
      <vt:lpstr>Презентация PowerPoint</vt:lpstr>
      <vt:lpstr>Передозировка медью </vt:lpstr>
      <vt:lpstr>«Только доза делает лекарство ядом и яд лекарством»</vt:lpstr>
      <vt:lpstr>Спасибо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Медицинские принадлежности</dc:title>
  <dc:creator>obstinate</dc:creator>
  <dc:description>Шаблон презентации с сайта https://presentation-creation.ru/</dc:description>
  <cp:lastModifiedBy>Агафонова Ирина Петровна</cp:lastModifiedBy>
  <cp:revision>515</cp:revision>
  <dcterms:created xsi:type="dcterms:W3CDTF">2018-02-25T09:09:03Z</dcterms:created>
  <dcterms:modified xsi:type="dcterms:W3CDTF">2020-11-26T02:51:12Z</dcterms:modified>
</cp:coreProperties>
</file>