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59" r:id="rId8"/>
    <p:sldId id="260" r:id="rId9"/>
    <p:sldId id="275" r:id="rId10"/>
    <p:sldId id="276" r:id="rId11"/>
    <p:sldId id="274" r:id="rId12"/>
    <p:sldId id="261" r:id="rId13"/>
    <p:sldId id="262" r:id="rId14"/>
    <p:sldId id="281" r:id="rId15"/>
    <p:sldId id="278" r:id="rId16"/>
    <p:sldId id="279" r:id="rId17"/>
    <p:sldId id="263" r:id="rId18"/>
    <p:sldId id="282" r:id="rId19"/>
    <p:sldId id="264" r:id="rId20"/>
    <p:sldId id="265" r:id="rId21"/>
    <p:sldId id="284" r:id="rId22"/>
    <p:sldId id="266" r:id="rId23"/>
    <p:sldId id="285" r:id="rId24"/>
    <p:sldId id="267" r:id="rId25"/>
    <p:sldId id="286" r:id="rId26"/>
    <p:sldId id="287" r:id="rId27"/>
    <p:sldId id="268" r:id="rId28"/>
    <p:sldId id="288" r:id="rId29"/>
    <p:sldId id="269" r:id="rId30"/>
    <p:sldId id="283" r:id="rId31"/>
    <p:sldId id="289" r:id="rId32"/>
    <p:sldId id="270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0%D0%BB%D1%8C%D0%BF%D0%B5%D1%80%D0%B8%D0%BD,_%D0%9F%D1%91%D1%82%D1%80_%D0%AF%D0%BA%D0%BE%D0%B2%D0%BB%D0%B5%D0%B2%D0%B8%D1%87" TargetMode="External"/><Relationship Id="rId2" Type="http://schemas.openxmlformats.org/officeDocument/2006/relationships/hyperlink" Target="http://ru.wikipedia.org/wiki/%D0%97%D0%B0%D0%BF%D0%BE%D1%80%D0%BE%D0%B6%D0%B5%D1%86,_%D0%90%D0%BB%D0%B5%D0%BA%D1%81%D0%B0%D0%BD%D0%B4%D1%80_%D0%92%D0%BB%D0%B0%D0%B4%D0%B8%D0%BC%D0%B8%D1%80%D0%BE%D0%B2%D0%B8%D1%8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D%D0%BB%D1%8C%D0%BA%D0%BE%D0%BD%D0%B8%D0%BD,_%D0%94%D0%B0%D0%BD%D0%B8%D0%B8%D0%BB_%D0%91%D0%BE%D1%80%D0%B8%D1%81%D0%BE%D0%B2%D0%B8%D1%8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Теории развития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Канд. психол. наук, доцент Артюхова Т.Ю.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Красноярск, 2017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75" y="3571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Кафедра педагогики и  психологии с курсом ПО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ей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ей\Desktop\img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Теория социального научения А.Бандуры</a:t>
            </a:r>
            <a:endParaRPr lang="ru-RU" sz="2800" dirty="0"/>
          </a:p>
        </p:txBody>
      </p:sp>
      <p:pic>
        <p:nvPicPr>
          <p:cNvPr id="4" name="Содержимое 3" descr="slide_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1" y="1023520"/>
            <a:ext cx="7715304" cy="578647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Исследования интеллектуального развития ребенка. Теория Ж.Пиаже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ей\Desktop\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60"/>
            <a:ext cx="9144000" cy="6853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Четыре основные стадии развития интеллекта: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838200" y="1981200"/>
            <a:ext cx="8077200" cy="4648200"/>
          </a:xfrm>
        </p:spPr>
        <p:txBody>
          <a:bodyPr/>
          <a:lstStyle/>
          <a:p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сенсомоторный период  (0-1,5г — 2 лет),</a:t>
            </a:r>
          </a:p>
          <a:p>
            <a:pPr>
              <a:buFont typeface="Wingdings 2" pitchFamily="18" charset="2"/>
              <a:buNone/>
            </a:pP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дооперациональное мышление  (от 2 до 7л),</a:t>
            </a:r>
          </a:p>
          <a:p>
            <a:pPr>
              <a:buFont typeface="Wingdings 2" pitchFamily="18" charset="2"/>
              <a:buNone/>
            </a:pP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стадия конкретных операций (от 7 до 11 л),</a:t>
            </a:r>
          </a:p>
          <a:p>
            <a:pPr>
              <a:buFont typeface="Wingdings 2" pitchFamily="18" charset="2"/>
              <a:buNone/>
            </a:pP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стадия формальных или пропозициональных операций (от 11-12 до 14-15 лет).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ей\Desktop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ексей\Desktop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Культурно-историческая концепция развития высших психических функций </a:t>
            </a:r>
            <a:r>
              <a:rPr lang="ru-RU" sz="2800" dirty="0" err="1" smtClean="0"/>
              <a:t>Л.С.Выготского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rgbClr val="002060"/>
                </a:solidFill>
              </a:rPr>
              <a:t>В работе «Проблема возраста» (1934) 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Л.С. Выготский…предположил, что онтогенез есть регулярный процесс смены стабильных и критических возрастов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err="1" smtClean="0"/>
              <a:t>Выготский</a:t>
            </a:r>
            <a:r>
              <a:rPr lang="ru-RU" sz="2800" dirty="0" smtClean="0"/>
              <a:t> Л.С. </a:t>
            </a:r>
            <a:endParaRPr lang="ru-RU" sz="2800" dirty="0"/>
          </a:p>
        </p:txBody>
      </p:sp>
      <p:pic>
        <p:nvPicPr>
          <p:cNvPr id="4" name="Содержимое 3" descr="по выготском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927155"/>
            <a:ext cx="8001055" cy="512201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Сравнение подходов Пиаже и Выготского к решению вопроса об отношении обучения и развития ребенка</a:t>
            </a:r>
            <a:endParaRPr lang="ru-RU" sz="28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«Мышление и речь» (1934), вопросу об эгоцентрической речи.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отсутствие  учёта социальной и культурной среды.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Различия взглядов в понимании источника и движущих сил психического развития.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Пиаже: умственное развитие как спонтанный, независимый от обучения процесс, который подчиняется биологическим законам.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Отечественные психологи: источник умственного развития ребёнка в его среде, а само развитие рассматривают как процесс присвоения ребёнком общественно-исторического опыта.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Экспериментальные исследования (</a:t>
            </a:r>
            <a:r>
              <a:rPr lang="ru-RU" sz="2000" dirty="0" smtClean="0">
                <a:hlinkClick r:id="rId2" action="ppaction://hlinkfile" tooltip="Запорожец, Александр Владимирович"/>
              </a:rPr>
              <a:t>Запорожец А. В.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3" action="ppaction://hlinkfile" tooltip="Гальперин, Пётр Яковлевич"/>
              </a:rPr>
              <a:t>Гальперин П. Я.</a:t>
            </a:r>
            <a:r>
              <a:rPr lang="ru-RU" sz="2000" dirty="0" smtClean="0"/>
              <a:t>, </a:t>
            </a:r>
            <a:r>
              <a:rPr lang="ru-RU" sz="2000" dirty="0" err="1" smtClean="0">
                <a:hlinkClick r:id="rId4" action="ppaction://hlinkfile" tooltip="Эльконин, Даниил Борисович"/>
              </a:rPr>
              <a:t>Эльконин</a:t>
            </a:r>
            <a:r>
              <a:rPr lang="ru-RU" sz="2000" dirty="0" smtClean="0">
                <a:hlinkClick r:id="rId4" action="ppaction://hlinkfile" tooltip="Эльконин, Даниил Борисович"/>
              </a:rPr>
              <a:t> Д. Б.</a:t>
            </a:r>
            <a:r>
              <a:rPr lang="ru-RU" sz="2000" dirty="0" smtClean="0"/>
              <a:t>) показали, что не логические операции, а ориентировка в предметах и явлениях есть важнейшая часть всякой человеческой деятельности и от её характера зависят результаты этой деятельности.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329642" cy="5429288"/>
          </a:xfrm>
        </p:spPr>
        <p:txBody>
          <a:bodyPr>
            <a:normAutofit fontScale="62500" lnSpcReduction="20000"/>
          </a:bodyPr>
          <a:lstStyle/>
          <a:p>
            <a:pPr marL="0" indent="185738">
              <a:buFont typeface="+mj-lt"/>
              <a:buAutoNum type="arabicPeriod"/>
            </a:pPr>
            <a:r>
              <a:rPr lang="ru-RU" dirty="0" smtClean="0"/>
              <a:t> Ранние теории: теория Д.Локка и теория развития Ж.-Ж.Руссо. </a:t>
            </a:r>
          </a:p>
          <a:p>
            <a:pPr marL="0" indent="185738">
              <a:buFont typeface="+mj-lt"/>
              <a:buAutoNum type="arabicPeriod"/>
            </a:pPr>
            <a:r>
              <a:rPr lang="ru-RU" dirty="0" smtClean="0"/>
              <a:t>Теория созревания </a:t>
            </a:r>
            <a:r>
              <a:rPr lang="ru-RU" dirty="0" err="1" smtClean="0"/>
              <a:t>А.Гезелла</a:t>
            </a:r>
            <a:r>
              <a:rPr lang="ru-RU" dirty="0" smtClean="0"/>
              <a:t>. </a:t>
            </a:r>
          </a:p>
          <a:p>
            <a:pPr marL="0" indent="185738">
              <a:buFont typeface="+mj-lt"/>
              <a:buAutoNum type="arabicPeriod"/>
            </a:pPr>
            <a:r>
              <a:rPr lang="ru-RU" dirty="0" err="1" smtClean="0"/>
              <a:t>Бихевиористические</a:t>
            </a:r>
            <a:r>
              <a:rPr lang="ru-RU" dirty="0" smtClean="0"/>
              <a:t> теории развития. Теория научения: И.Павлов, Д.Уотсон, Б.Скиннер. </a:t>
            </a:r>
          </a:p>
          <a:p>
            <a:pPr marL="0" indent="185738">
              <a:buFont typeface="+mj-lt"/>
              <a:buAutoNum type="arabicPeriod"/>
            </a:pPr>
            <a:r>
              <a:rPr lang="ru-RU" dirty="0" smtClean="0"/>
              <a:t>Теория социального научения А.Бандуры.</a:t>
            </a:r>
          </a:p>
          <a:p>
            <a:pPr marL="0" indent="185738">
              <a:buFont typeface="+mj-lt"/>
              <a:buAutoNum type="arabicPeriod"/>
            </a:pPr>
            <a:r>
              <a:rPr lang="ru-RU" dirty="0" smtClean="0"/>
              <a:t> Исследования интеллектуального развития ребенка. Теория Ж.Пиаже.</a:t>
            </a:r>
          </a:p>
          <a:p>
            <a:pPr marL="0" indent="185738">
              <a:buFont typeface="+mj-lt"/>
              <a:buAutoNum type="arabicPeriod"/>
            </a:pPr>
            <a:r>
              <a:rPr lang="ru-RU" dirty="0" smtClean="0"/>
              <a:t> Культурно-историческая концепция развития высших психических функций </a:t>
            </a:r>
            <a:r>
              <a:rPr lang="ru-RU" dirty="0" err="1" smtClean="0"/>
              <a:t>Л.С.Выготского</a:t>
            </a:r>
            <a:r>
              <a:rPr lang="ru-RU" dirty="0" smtClean="0"/>
              <a:t>. </a:t>
            </a:r>
          </a:p>
          <a:p>
            <a:pPr marL="0" indent="185738">
              <a:buFont typeface="+mj-lt"/>
              <a:buAutoNum type="arabicPeriod"/>
            </a:pPr>
            <a:r>
              <a:rPr lang="ru-RU" dirty="0" smtClean="0"/>
              <a:t>Сравнение подходов Пиаже и Выготского к решению вопроса об отношении обучения и развития ребенка.</a:t>
            </a:r>
          </a:p>
          <a:p>
            <a:pPr marL="0" indent="185738">
              <a:buFont typeface="+mj-lt"/>
              <a:buAutoNum type="arabicPeriod"/>
            </a:pPr>
            <a:r>
              <a:rPr lang="ru-RU" dirty="0" smtClean="0"/>
              <a:t> Психоаналитические теории развития. Теория Фрейда Теория развития К.Юнга в период взрослости. </a:t>
            </a:r>
          </a:p>
          <a:p>
            <a:pPr marL="0" indent="185738">
              <a:buFont typeface="+mj-lt"/>
              <a:buAutoNum type="arabicPeriod"/>
            </a:pPr>
            <a:r>
              <a:rPr lang="ru-RU" dirty="0" smtClean="0"/>
              <a:t>Теория привязанности </a:t>
            </a:r>
            <a:r>
              <a:rPr lang="ru-RU" dirty="0" err="1" smtClean="0"/>
              <a:t>Д.Боулби</a:t>
            </a:r>
            <a:r>
              <a:rPr lang="ru-RU" dirty="0" smtClean="0"/>
              <a:t> и </a:t>
            </a:r>
            <a:r>
              <a:rPr lang="ru-RU" dirty="0" err="1" smtClean="0"/>
              <a:t>М.Эйнсворт</a:t>
            </a:r>
            <a:r>
              <a:rPr lang="ru-RU" dirty="0" smtClean="0"/>
              <a:t>. </a:t>
            </a:r>
          </a:p>
          <a:p>
            <a:pPr marL="0" indent="185738">
              <a:buFont typeface="+mj-lt"/>
              <a:buAutoNum type="arabicPeriod"/>
            </a:pPr>
            <a:r>
              <a:rPr lang="ru-RU" dirty="0" smtClean="0"/>
              <a:t>Н.Хомский и его теория языкового развития. </a:t>
            </a:r>
          </a:p>
          <a:p>
            <a:pPr marL="0" indent="185738">
              <a:buFont typeface="+mj-lt"/>
              <a:buAutoNum type="arabicPeriod"/>
            </a:pPr>
            <a:r>
              <a:rPr lang="ru-RU" dirty="0" smtClean="0"/>
              <a:t>Теория развития </a:t>
            </a:r>
            <a:r>
              <a:rPr lang="ru-RU" dirty="0" err="1" smtClean="0"/>
              <a:t>Э.Эриксона</a:t>
            </a:r>
            <a:r>
              <a:rPr lang="ru-RU" dirty="0" smtClean="0"/>
              <a:t>. Основные положения теории </a:t>
            </a:r>
            <a:r>
              <a:rPr lang="ru-RU" dirty="0" err="1" smtClean="0"/>
              <a:t>Э.Эриксона</a:t>
            </a:r>
            <a:r>
              <a:rPr lang="ru-RU" dirty="0" smtClean="0"/>
              <a:t>. Понятие психосоциального кризиса. Содержание психосоциальных кризисов в разные возрастные периоды.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5111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Психоаналитические теории развития. Теория Фрейда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лексей\Desktop\periodizaciya-psihoseksualnogo-razvitiya-po-freydu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1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30" y="214290"/>
            <a:ext cx="4643470" cy="16430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Учение К.Г. Юнга о психологических типах </a:t>
            </a:r>
            <a:endParaRPr lang="ru-RU" sz="2800" dirty="0"/>
          </a:p>
        </p:txBody>
      </p:sp>
      <p:pic>
        <p:nvPicPr>
          <p:cNvPr id="5" name="Содержимое 4" descr="0014-014-Karl-Gustav-JU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096" y="1916204"/>
            <a:ext cx="7000904" cy="494179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Психология личности</a:t>
            </a:r>
            <a:endParaRPr lang="ru-RU"/>
          </a:p>
        </p:txBody>
      </p:sp>
      <p:pic>
        <p:nvPicPr>
          <p:cNvPr id="6" name="Содержимое 4" descr="по юнг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3857653" cy="18780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Теория развития К.Юнга в период взрослости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От </a:t>
            </a:r>
            <a:r>
              <a:rPr lang="ru-RU" dirty="0" err="1" smtClean="0"/>
              <a:t>пубертата</a:t>
            </a:r>
            <a:r>
              <a:rPr lang="ru-RU" dirty="0" smtClean="0"/>
              <a:t> до 35–40 лет — это время внешней экспансии</a:t>
            </a:r>
          </a:p>
          <a:p>
            <a:r>
              <a:rPr lang="ru-RU" dirty="0" smtClean="0"/>
              <a:t>Между 35 и 40 годами человек начинает ощущать, что цели и стремления, когда-то казавшиеся вечными и непреходящими, вдруг потеряли свое значение</a:t>
            </a:r>
          </a:p>
          <a:p>
            <a:r>
              <a:rPr lang="ru-RU" dirty="0" smtClean="0"/>
              <a:t>Середина жизни </a:t>
            </a:r>
          </a:p>
          <a:p>
            <a:r>
              <a:rPr lang="ru-RU" dirty="0" smtClean="0"/>
              <a:t>Старость 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«Я использую термин “</a:t>
            </a:r>
            <a:r>
              <a:rPr lang="ru-RU" i="1" dirty="0" err="1" smtClean="0"/>
              <a:t>индивидуация</a:t>
            </a:r>
            <a:r>
              <a:rPr lang="ru-RU" i="1" dirty="0" smtClean="0"/>
              <a:t>” для обозначения такого процесса, посредством которого достигается психологическая </a:t>
            </a:r>
            <a:r>
              <a:rPr lang="ru-RU" i="1" dirty="0" err="1" smtClean="0"/>
              <a:t>ин-дивидуальность</a:t>
            </a:r>
            <a:r>
              <a:rPr lang="ru-RU" i="1" dirty="0" smtClean="0"/>
              <a:t>, т. е. нераздельное, неделимое единство, некая “целостность”»</a:t>
            </a:r>
            <a:endParaRPr lang="ru-RU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лексей\Desktop\1339068153_111ry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652" y="0"/>
            <a:ext cx="65266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>Теория привязанности </a:t>
            </a:r>
            <a:r>
              <a:rPr lang="ru-RU" sz="2800" dirty="0" err="1" smtClean="0"/>
              <a:t>Д.Боулби</a:t>
            </a:r>
            <a:r>
              <a:rPr lang="ru-RU" sz="2800" dirty="0" smtClean="0"/>
              <a:t> и </a:t>
            </a:r>
            <a:r>
              <a:rPr lang="ru-RU" sz="2800" dirty="0" err="1" smtClean="0"/>
              <a:t>М.Эйнсоурт</a:t>
            </a:r>
            <a:r>
              <a:rPr lang="ru-RU" sz="2800" dirty="0" smtClean="0"/>
              <a:t> (</a:t>
            </a:r>
            <a:r>
              <a:rPr lang="ru-RU" sz="2800" dirty="0" err="1" smtClean="0"/>
              <a:t>Эйнсворт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r>
              <a:rPr lang="ru-RU" dirty="0" smtClean="0"/>
              <a:t>Привязанность – стремление к близости, при достижении которой человек обретает чувство безопасности</a:t>
            </a:r>
          </a:p>
          <a:p>
            <a:endParaRPr lang="ru-RU" dirty="0"/>
          </a:p>
        </p:txBody>
      </p:sp>
      <p:pic>
        <p:nvPicPr>
          <p:cNvPr id="11266" name="Picture 2" descr="C:\Users\Алексей\Desktop\10050611544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92908"/>
            <a:ext cx="5981716" cy="4265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Стили привязанности (по </a:t>
            </a:r>
            <a:r>
              <a:rPr lang="ru-RU" sz="3200" dirty="0" err="1" smtClean="0"/>
              <a:t>Дж.Боулби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Безопасная </a:t>
            </a:r>
            <a:r>
              <a:rPr lang="ru-RU" sz="2400" dirty="0" smtClean="0"/>
              <a:t>(качество ухода)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Тревожно-избегающая </a:t>
            </a:r>
            <a:r>
              <a:rPr lang="ru-RU" sz="2400" dirty="0" smtClean="0"/>
              <a:t>(матери говорят ребенку теплые слова, играют с ребенком, но не проявляют тесный контакт)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Двойственно-сопротивляемая</a:t>
            </a:r>
            <a:r>
              <a:rPr lang="ru-RU" dirty="0" smtClean="0"/>
              <a:t> </a:t>
            </a:r>
            <a:r>
              <a:rPr lang="ru-RU" sz="2400" dirty="0" smtClean="0"/>
              <a:t>(непоследовательное поведение матери)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Дезорганизационно-контролируемая</a:t>
            </a:r>
            <a:r>
              <a:rPr lang="ru-RU" dirty="0" smtClean="0"/>
              <a:t> привязанность (смесь, </a:t>
            </a:r>
            <a:r>
              <a:rPr lang="ru-RU" sz="1800" dirty="0" smtClean="0"/>
              <a:t>часто встречается у детей, матери которых были жертвами жестокого обращения)</a:t>
            </a:r>
            <a:endParaRPr lang="ru-RU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Этапы становления привязанности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(по  Р. </a:t>
            </a:r>
            <a:r>
              <a:rPr lang="ru-RU" sz="2400" dirty="0" err="1" smtClean="0"/>
              <a:t>Шэффер</a:t>
            </a:r>
            <a:r>
              <a:rPr lang="ru-RU" sz="2400" dirty="0" smtClean="0"/>
              <a:t> и П. </a:t>
            </a:r>
            <a:r>
              <a:rPr lang="ru-RU" sz="2400" dirty="0" err="1" smtClean="0"/>
              <a:t>Эмерсон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продольное исследование, 60 младенцев)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29600" cy="347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5842"/>
                <a:gridCol w="2714644"/>
                <a:gridCol w="43291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Период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Стадия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Проявление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50">
                <a:tc>
                  <a:txBody>
                    <a:bodyPr/>
                    <a:lstStyle/>
                    <a:p>
                      <a:r>
                        <a:rPr lang="ru-RU" dirty="0" smtClean="0"/>
                        <a:t>О-3 мес.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Предварительна стадия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 проявляют особой привязанности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 7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Стадия недифференцированной привязанности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предпочтение первичному и вторичному опекунам, развивается чувство доверия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 7 до 11 </a:t>
                      </a:r>
                      <a:r>
                        <a:rPr lang="ru-RU" dirty="0" err="1" smtClean="0"/>
                        <a:t>мес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Стадия дифференцированной привязанности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сильная привязанность к одной конкретной личности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 9го </a:t>
                      </a:r>
                      <a:r>
                        <a:rPr lang="ru-RU" dirty="0" err="1" smtClean="0"/>
                        <a:t>мес</a:t>
                      </a:r>
                      <a:r>
                        <a:rPr lang="ru-RU" dirty="0" smtClean="0"/>
                        <a:t> жизни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Стадия множественной привязанности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образовыватся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прочные эмоциональные связи с другими опекунами — уже за пределами первичной привязанности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Н.Хомский и его теория языкового развития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лексей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07233"/>
            <a:ext cx="7572428" cy="567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Алексей\Desktop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ей\Desktop\img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253" y="428604"/>
            <a:ext cx="7221465" cy="5500726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    Эпигенетическая теория </a:t>
            </a:r>
            <a:r>
              <a:rPr lang="ru-RU" sz="2800" dirty="0" err="1" smtClean="0"/>
              <a:t>Э.Эриксона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Основные положения</a:t>
            </a:r>
            <a:endParaRPr lang="ru-RU" sz="2800" dirty="0"/>
          </a:p>
        </p:txBody>
      </p:sp>
      <p:pic>
        <p:nvPicPr>
          <p:cNvPr id="9" name="Содержимое 3" descr="эриксо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2183492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969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700" dirty="0" smtClean="0"/>
              <a:t>Ранние теории: теория Д.Локка и теория развития Ж.-Ж.Руссо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smtClean="0"/>
              <a:t>Джон Локк (1632-1704),</a:t>
            </a:r>
            <a:r>
              <a:rPr lang="ru-RU" dirty="0" smtClean="0"/>
              <a:t> новорождённый человек - </a:t>
            </a:r>
            <a:r>
              <a:rPr lang="ru-RU" i="1" dirty="0" smtClean="0"/>
              <a:t>«</a:t>
            </a:r>
            <a:r>
              <a:rPr lang="ru-RU" i="1" dirty="0" err="1" smtClean="0"/>
              <a:t>tabula</a:t>
            </a:r>
            <a:r>
              <a:rPr lang="ru-RU" i="1" dirty="0" smtClean="0"/>
              <a:t> </a:t>
            </a:r>
            <a:r>
              <a:rPr lang="ru-RU" i="1" dirty="0" err="1" smtClean="0"/>
              <a:t>rasa</a:t>
            </a:r>
            <a:r>
              <a:rPr lang="ru-RU" i="1" dirty="0" smtClean="0"/>
              <a:t>»</a:t>
            </a:r>
            <a:r>
              <a:rPr lang="ru-RU" dirty="0" smtClean="0"/>
              <a:t> (чистая доска), </a:t>
            </a:r>
          </a:p>
          <a:p>
            <a:r>
              <a:rPr lang="ru-RU" dirty="0" smtClean="0"/>
              <a:t>отказался от традиционной для своего времени т. </a:t>
            </a:r>
            <a:r>
              <a:rPr lang="ru-RU" dirty="0" err="1" smtClean="0"/>
              <a:t>з</a:t>
            </a:r>
            <a:r>
              <a:rPr lang="ru-RU" dirty="0" smtClean="0"/>
              <a:t>. о врождённости человеческих идей </a:t>
            </a:r>
          </a:p>
          <a:p>
            <a:r>
              <a:rPr lang="ru-RU" dirty="0" smtClean="0"/>
              <a:t>дал обоснование опытного происхождения знаний, </a:t>
            </a:r>
          </a:p>
          <a:p>
            <a:r>
              <a:rPr lang="ru-RU" dirty="0" smtClean="0"/>
              <a:t>разработал эмпирическую теорию познания. </a:t>
            </a:r>
          </a:p>
          <a:p>
            <a:r>
              <a:rPr lang="ru-RU" dirty="0" smtClean="0"/>
              <a:t>решающая роль воспитания и окружающей среды в формировании личности растущего человека</a:t>
            </a:r>
          </a:p>
          <a:p>
            <a:r>
              <a:rPr lang="ru-RU" dirty="0" smtClean="0"/>
              <a:t>три основные направления воспитания: физическое, нравственное и умственное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8" descr="периодизация по эриксон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9" y="428604"/>
            <a:ext cx="8947691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654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err="1" smtClean="0"/>
              <a:t>Э.Эриксон</a:t>
            </a:r>
            <a:r>
              <a:rPr lang="ru-RU" sz="3200" dirty="0" smtClean="0"/>
              <a:t> «Детство и общество» (</a:t>
            </a:r>
            <a:r>
              <a:rPr lang="ru-RU" sz="3200" dirty="0" err="1" smtClean="0"/>
              <a:t>Erikson</a:t>
            </a:r>
            <a:r>
              <a:rPr lang="ru-RU" sz="3200" dirty="0" smtClean="0"/>
              <a:t>, 1963)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85738">
              <a:buNone/>
            </a:pPr>
            <a:r>
              <a:rPr lang="ru-RU" dirty="0" smtClean="0"/>
              <a:t>Психосоциальный кризис – «</a:t>
            </a:r>
            <a:r>
              <a:rPr lang="ru-RU" i="1" dirty="0" smtClean="0"/>
              <a:t>поворотный момент в жизни индивидуума, который возникает как следствие достижения определенного уровня психологической зрелости и социальных требований, предъявляемых к индивидууму на этой стадии»</a:t>
            </a:r>
            <a:endParaRPr lang="ru-RU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Алексей\Desktop\59712f8892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78" y="714356"/>
            <a:ext cx="8500524" cy="571504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Содержание психосоциальных кризисов в разные возрастные периоды</a:t>
            </a:r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лексей\Desktop\slide_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9060"/>
            <a:ext cx="2928926" cy="5368940"/>
          </a:xfr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184007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7" y="285728"/>
            <a:ext cx="6215074" cy="466130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Жан-Жак Руссо (1712-17878)</a:t>
            </a:r>
          </a:p>
          <a:p>
            <a:r>
              <a:rPr lang="ru-RU" dirty="0" smtClean="0"/>
              <a:t>«естественное воспитание»,   </a:t>
            </a:r>
          </a:p>
          <a:p>
            <a:r>
              <a:rPr lang="ru-RU" dirty="0" smtClean="0"/>
              <a:t>«Эмиль, или о воспитании» (1762): «Всё хорошим выходит из рук Творца, всё вырождается в руках человека»</a:t>
            </a:r>
          </a:p>
          <a:p>
            <a:r>
              <a:rPr lang="ru-RU" dirty="0" smtClean="0"/>
              <a:t>Этапы возрастного развития</a:t>
            </a:r>
          </a:p>
          <a:p>
            <a:pPr>
              <a:buNone/>
            </a:pPr>
            <a:r>
              <a:rPr lang="ru-RU" dirty="0" smtClean="0"/>
              <a:t>-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Младенчество (от 0 до 2-х лет)- инстинкты и полная зависимость от взрослых. ! физическое Р. и укрепления здоровья; речь - естественным путем без искусственного ускорения данного процесса,</a:t>
            </a:r>
          </a:p>
          <a:p>
            <a:r>
              <a:rPr lang="ru-RU" dirty="0" smtClean="0"/>
              <a:t>«сон разума» (от 2 до 12 лет) - осознают себя как личность, становятся относительно самостоятельными, проявляют любопытство и познавательный интерес к тому, что происходит вокруг, не способны к логическому и абстрактному мышлению. Обучать наукам и давать нравственные наставления пока рано. укреплять здоровье и развивать внешние чувства воспитанников</a:t>
            </a:r>
          </a:p>
          <a:p>
            <a:r>
              <a:rPr lang="ru-RU" dirty="0" smtClean="0"/>
              <a:t>от 12 до 15 лет время для активного интеллектуального развития</a:t>
            </a:r>
          </a:p>
          <a:p>
            <a:r>
              <a:rPr lang="ru-RU" dirty="0" smtClean="0"/>
              <a:t>24-25 л.,  самостоятельная жизнь, трудовая деятельность, гражданские обязанности, социальные вопросы, семья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53"/>
            <a:ext cx="9144000" cy="685800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Теория созревания </a:t>
            </a:r>
            <a:r>
              <a:rPr lang="ru-RU" sz="3100" dirty="0" err="1" smtClean="0"/>
              <a:t>А.Гезелла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902076"/>
            <a:ext cx="7715304" cy="578647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err="1" smtClean="0"/>
              <a:t>Бихевиористические</a:t>
            </a:r>
            <a:r>
              <a:rPr lang="ru-RU" sz="2800" dirty="0" smtClean="0"/>
              <a:t> теории развития. Теория научения: И.Павлов, Д.Уотсон, Б.Скиннер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39438"/>
            <a:ext cx="7358082" cy="5518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ей\Desktop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699</Words>
  <PresentationFormat>Экран (4:3)</PresentationFormat>
  <Paragraphs>98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Теории развития </vt:lpstr>
      <vt:lpstr>План</vt:lpstr>
      <vt:lpstr>  Ранние теории: теория Д.Локка и теория развития Ж.-Ж.Руссо </vt:lpstr>
      <vt:lpstr>Слайд 4</vt:lpstr>
      <vt:lpstr>Слайд 5</vt:lpstr>
      <vt:lpstr>Слайд 6</vt:lpstr>
      <vt:lpstr> Теория созревания А.Гезелла </vt:lpstr>
      <vt:lpstr>Бихевиористические теории развития. Теория научения: И.Павлов, Д.Уотсон, Б.Скиннер</vt:lpstr>
      <vt:lpstr>Слайд 9</vt:lpstr>
      <vt:lpstr>Слайд 10</vt:lpstr>
      <vt:lpstr>Слайд 11</vt:lpstr>
      <vt:lpstr>Теория социального научения А.Бандуры</vt:lpstr>
      <vt:lpstr>Исследования интеллектуального развития ребенка. Теория Ж.Пиаже</vt:lpstr>
      <vt:lpstr>Четыре основные стадии развития интеллекта:</vt:lpstr>
      <vt:lpstr>Слайд 15</vt:lpstr>
      <vt:lpstr>Слайд 16</vt:lpstr>
      <vt:lpstr>Культурно-историческая концепция развития высших психических функций Л.С.Выготского</vt:lpstr>
      <vt:lpstr>Выготский Л.С. </vt:lpstr>
      <vt:lpstr>Сравнение подходов Пиаже и Выготского к решению вопроса об отношении обучения и развития ребенка</vt:lpstr>
      <vt:lpstr>Психоаналитические теории развития. Теория Фрейда</vt:lpstr>
      <vt:lpstr>Учение К.Г. Юнга о психологических типах </vt:lpstr>
      <vt:lpstr>Теория развития К.Юнга в период взрослости</vt:lpstr>
      <vt:lpstr>Слайд 23</vt:lpstr>
      <vt:lpstr>Теория привязанности Д.Боулби и М.Эйнсоурт (Эйнсворт)</vt:lpstr>
      <vt:lpstr>Стили привязанности (по Дж.Боулби)</vt:lpstr>
      <vt:lpstr>Этапы становления привязанности  (по  Р. Шэффер и П. Эмерсон,  продольное исследование, 60 младенцев)</vt:lpstr>
      <vt:lpstr>Н.Хомский и его теория языкового развития</vt:lpstr>
      <vt:lpstr>Слайд 28</vt:lpstr>
      <vt:lpstr>    Эпигенетическая теория Э.Эриксона.  Основные положения</vt:lpstr>
      <vt:lpstr>Слайд 30</vt:lpstr>
      <vt:lpstr>Э.Эриксон «Детство и общество» (Erikson, 1963)</vt:lpstr>
      <vt:lpstr>Содержание психосоциальных кризисов в разные возрастные периоды</vt:lpstr>
      <vt:lpstr>Слайд 33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Теории развития</dc:title>
  <dc:creator>рабочий</dc:creator>
  <cp:lastModifiedBy>Алексей</cp:lastModifiedBy>
  <cp:revision>28</cp:revision>
  <dcterms:created xsi:type="dcterms:W3CDTF">2017-09-19T01:56:37Z</dcterms:created>
  <dcterms:modified xsi:type="dcterms:W3CDTF">2017-09-19T03:50:55Z</dcterms:modified>
</cp:coreProperties>
</file>