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1" r:id="rId3"/>
    <p:sldId id="313" r:id="rId4"/>
    <p:sldId id="283" r:id="rId5"/>
    <p:sldId id="284" r:id="rId6"/>
    <p:sldId id="287" r:id="rId7"/>
    <p:sldId id="285" r:id="rId8"/>
    <p:sldId id="288" r:id="rId9"/>
    <p:sldId id="286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14" r:id="rId29"/>
    <p:sldId id="315" r:id="rId30"/>
    <p:sldId id="307" r:id="rId31"/>
    <p:sldId id="308" r:id="rId32"/>
    <p:sldId id="309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1" r:id="rId47"/>
    <p:sldId id="272" r:id="rId48"/>
    <p:sldId id="273" r:id="rId49"/>
    <p:sldId id="274" r:id="rId50"/>
    <p:sldId id="275" r:id="rId51"/>
    <p:sldId id="276" r:id="rId52"/>
    <p:sldId id="277" r:id="rId53"/>
    <p:sldId id="278" r:id="rId54"/>
    <p:sldId id="279" r:id="rId55"/>
    <p:sldId id="312" r:id="rId56"/>
    <p:sldId id="28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life-prog.ru/2_90783_professiogramma-vrach--terapevt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krasgmu.ru/index.php?page%5bcommon%5d=elib&amp;cat=catalog&amp;res_id=50455" TargetMode="External"/><Relationship Id="rId2" Type="http://schemas.openxmlformats.org/officeDocument/2006/relationships/hyperlink" Target="http://krasgmu.ru/index.php?page%5bcommon%5d=elib&amp;cat=catalog&amp;res_id=5069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6715172" cy="4698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Кафедра педагогики и  психологии с курсом ПО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572428" cy="370999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5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Педагогика и психология в системе наук о человеке</a:t>
            </a:r>
          </a:p>
          <a:p>
            <a:pPr>
              <a:lnSpc>
                <a:spcPct val="80000"/>
              </a:lnSpc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</a:rPr>
              <a:t>Лекция №1 для студентов 1 курса, обучающихся по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</a:rPr>
              <a:t>специальности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31.05.01 - Лечебное дело</a:t>
            </a: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u="sng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</a:rPr>
              <a:t>Канд. психол. наук, доцент Артюхова Т.Ю.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</a:rPr>
              <a:t>Красноярск, 2017</a:t>
            </a:r>
            <a:endParaRPr lang="ru-RU" dirty="0"/>
          </a:p>
        </p:txBody>
      </p:sp>
      <p:pic>
        <p:nvPicPr>
          <p:cNvPr id="10242" name="Picture 2" descr="C:\Users\Алексей\Desktop\1385444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357694"/>
            <a:ext cx="285750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методы педагогики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 педагогическое наблюдение;</a:t>
            </a:r>
          </a:p>
          <a:p>
            <a:pPr>
              <a:buNone/>
            </a:pPr>
            <a:r>
              <a:rPr lang="ru-RU" dirty="0" smtClean="0"/>
              <a:t>2) исследовательская беседа;</a:t>
            </a:r>
          </a:p>
          <a:p>
            <a:pPr>
              <a:buNone/>
            </a:pPr>
            <a:r>
              <a:rPr lang="ru-RU" dirty="0" smtClean="0"/>
              <a:t>3) изучение документации и продуктов деятельности обучающихся;</a:t>
            </a:r>
          </a:p>
          <a:p>
            <a:pPr>
              <a:buNone/>
            </a:pPr>
            <a:r>
              <a:rPr lang="ru-RU" dirty="0" smtClean="0"/>
              <a:t>4) педагогический эксперимент;</a:t>
            </a:r>
          </a:p>
          <a:p>
            <a:pPr>
              <a:buNone/>
            </a:pPr>
            <a:r>
              <a:rPr lang="ru-RU" dirty="0" smtClean="0"/>
              <a:t>5) изучение и обобщение передового педагогического опыта.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Основные педагогические категории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образование, </a:t>
            </a:r>
          </a:p>
          <a:p>
            <a:r>
              <a:rPr lang="ru-RU" dirty="0" smtClean="0"/>
              <a:t>воспитание, </a:t>
            </a:r>
          </a:p>
          <a:p>
            <a:r>
              <a:rPr lang="ru-RU" dirty="0" smtClean="0"/>
              <a:t>обучение, </a:t>
            </a:r>
          </a:p>
          <a:p>
            <a:r>
              <a:rPr lang="ru-RU" dirty="0" smtClean="0"/>
              <a:t>самовоспитание, </a:t>
            </a:r>
          </a:p>
          <a:p>
            <a:r>
              <a:rPr lang="ru-RU" dirty="0" smtClean="0"/>
              <a:t>социализация, </a:t>
            </a:r>
          </a:p>
          <a:p>
            <a:r>
              <a:rPr lang="ru-RU" dirty="0" smtClean="0"/>
              <a:t>педагогическая деятельность, </a:t>
            </a:r>
            <a:endParaRPr lang="ru-RU" dirty="0" smtClean="0"/>
          </a:p>
          <a:p>
            <a:r>
              <a:rPr lang="ru-RU" dirty="0" smtClean="0"/>
              <a:t>педагогическая </a:t>
            </a:r>
            <a:r>
              <a:rPr lang="ru-RU" dirty="0" smtClean="0"/>
              <a:t>система, </a:t>
            </a:r>
          </a:p>
          <a:p>
            <a:r>
              <a:rPr lang="ru-RU" dirty="0" smtClean="0"/>
              <a:t>педагогическое взаимодействие, </a:t>
            </a:r>
          </a:p>
          <a:p>
            <a:r>
              <a:rPr lang="ru-RU" dirty="0" smtClean="0"/>
              <a:t>образовательный </a:t>
            </a:r>
            <a:r>
              <a:rPr lang="ru-RU" dirty="0" smtClean="0"/>
              <a:t>процесс и проч.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785794"/>
            <a:ext cx="4972056" cy="1643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«Образование», </a:t>
            </a:r>
            <a:r>
              <a:rPr lang="ru-RU" sz="3600" dirty="0" smtClean="0"/>
              <a:t>1780. </a:t>
            </a:r>
            <a:br>
              <a:rPr lang="ru-RU" sz="3600" dirty="0" smtClean="0"/>
            </a:br>
            <a:r>
              <a:rPr lang="ru-RU" sz="3600" dirty="0" smtClean="0"/>
              <a:t>Иоганн Генрих Песталоцци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1978 г. XX Генеральная конференция ЮНЕСКО: "образование - это процесс и результат совершенствования способностей и поведения личности, при которых она достигает зрелости и индивидуального роста". </a:t>
            </a:r>
          </a:p>
          <a:p>
            <a:endParaRPr lang="ru-RU" dirty="0"/>
          </a:p>
        </p:txBody>
      </p:sp>
      <p:pic>
        <p:nvPicPr>
          <p:cNvPr id="1026" name="Picture 2" descr="C:\Users\Алексей\Desktop\pestalocci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642797" cy="273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Образование - государственный, общественный, личностный характер.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Результат </a:t>
            </a:r>
            <a:r>
              <a:rPr lang="ru-RU" b="1" u="sng" dirty="0" smtClean="0"/>
              <a:t>образования</a:t>
            </a:r>
            <a:r>
              <a:rPr lang="ru-RU" b="1" u="sng" dirty="0" smtClean="0"/>
              <a:t>:</a:t>
            </a:r>
            <a:endParaRPr lang="ru-RU" dirty="0" smtClean="0"/>
          </a:p>
          <a:p>
            <a:r>
              <a:rPr lang="ru-RU" b="1" dirty="0" smtClean="0"/>
              <a:t>Грамотность</a:t>
            </a:r>
            <a:r>
              <a:rPr lang="ru-RU" dirty="0" smtClean="0"/>
              <a:t> - не просто умение читать, писать и считать, но и прежде всего подготовленность к дальнейшему развитию своего образовательного потенциала. Грамотность, приведенная в степень необходимого максимума для конкретного человека, личности, - это уже образованность. </a:t>
            </a:r>
          </a:p>
          <a:p>
            <a:r>
              <a:rPr lang="ru-RU" b="1" dirty="0" smtClean="0"/>
              <a:t>Профессионализм</a:t>
            </a:r>
            <a:r>
              <a:rPr lang="ru-RU" dirty="0" smtClean="0"/>
              <a:t> - определенный уровень образования, именно профессионального образования, личный опыт, а также индивидуализм, индивидуальные особенности и способности человека, его стремление к самообразованию и самосовершенствованию, творческое отношение к делу. </a:t>
            </a:r>
          </a:p>
          <a:p>
            <a:r>
              <a:rPr lang="ru-RU" b="1" dirty="0" smtClean="0"/>
              <a:t>Менталитет</a:t>
            </a:r>
            <a:r>
              <a:rPr lang="ru-RU" dirty="0" smtClean="0"/>
              <a:t> - это глубинные, духовно-нравственные, культурные и мировоззренческие ценности индивидуального и общественного поведения, высшая ценность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Составные части содержания образования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1) знания - сохраненная в памяти информация, которая сопровождается умением воспроизводить эту информацию, а также, что очень важно, умением применять и обобщать теоретические знания и основные факты науки;</a:t>
            </a:r>
          </a:p>
          <a:p>
            <a:pPr>
              <a:buNone/>
            </a:pPr>
            <a:r>
              <a:rPr lang="ru-RU" dirty="0" smtClean="0"/>
              <a:t>2) умения - это возможность применения знаний, которые приобретаются в результате обучения на практике. Знания и навыки являются составной частью умения;</a:t>
            </a:r>
          </a:p>
          <a:p>
            <a:pPr>
              <a:buNone/>
            </a:pPr>
            <a:r>
              <a:rPr lang="ru-RU" dirty="0" smtClean="0"/>
              <a:t>3) навыки - это набор элементарных приемов практической деятельности, приемов контроля и регулирования этой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Виды воспитания: умственное, физическое, трудовое, эстетическое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Воспитание – </a:t>
            </a:r>
            <a:r>
              <a:rPr lang="ru-RU" dirty="0" smtClean="0"/>
              <a:t>целенаправленный и систематический процесс формирования личности на основе определенных отношений к предметам, явлениям окружающего мира, мировоззрения, поведения и предназначенный для подготовки ее к активному участию в общественной, производственной и культурной жизни, а также создание условий (материальных, духовных, организационных) для усвоения новым поколением общественно-исторического опыта.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1. Обучение - это педагогический процесс, направленный на организацию активной учебно-познавательной деятельности </a:t>
            </a:r>
            <a:r>
              <a:rPr lang="ru-RU" dirty="0" smtClean="0"/>
              <a:t>обучающихся </a:t>
            </a:r>
            <a:r>
              <a:rPr lang="ru-RU" dirty="0" smtClean="0"/>
              <a:t>по овладению ими определенными знаниями, умениями и навыками.</a:t>
            </a:r>
          </a:p>
          <a:p>
            <a:pPr>
              <a:buNone/>
            </a:pPr>
            <a:r>
              <a:rPr lang="ru-RU" dirty="0" smtClean="0"/>
              <a:t>    2. Обучение - процесс, при помощи которого происходит управление учебно-познавательной деятельностью </a:t>
            </a:r>
            <a:r>
              <a:rPr lang="ru-RU" dirty="0" smtClean="0"/>
              <a:t>обучающихся.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3. Обучение - это процесс, который </a:t>
            </a:r>
            <a:r>
              <a:rPr lang="ru-RU" dirty="0" err="1" smtClean="0"/>
              <a:t>взаимосвязывает</a:t>
            </a:r>
            <a:r>
              <a:rPr lang="ru-RU" dirty="0" smtClean="0"/>
              <a:t> деятельность педагога и обучающихся, этот процесс протекает в рамках педагогической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Самовоспитание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целенаправленная </a:t>
            </a:r>
            <a:r>
              <a:rPr lang="ru-RU" dirty="0" smtClean="0"/>
              <a:t>и систематическая деятельность личности, которая направлена на формирование или </a:t>
            </a:r>
            <a:r>
              <a:rPr lang="ru-RU" dirty="0" smtClean="0"/>
              <a:t>усовершенствование </a:t>
            </a:r>
            <a:r>
              <a:rPr lang="ru-RU" dirty="0" smtClean="0"/>
              <a:t>каких-либо качеств: моральных, физических, эстетических, а также привычек поведения.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Цель: </a:t>
            </a:r>
            <a:r>
              <a:rPr lang="ru-RU" dirty="0" smtClean="0"/>
              <a:t>стремление привести развитие индивидуальности к определенному социально обусловленному идеалу.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Социализация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(от лат. </a:t>
            </a:r>
            <a:r>
              <a:rPr lang="ru-RU" dirty="0" err="1" smtClean="0"/>
              <a:t>socialis</a:t>
            </a:r>
            <a:r>
              <a:rPr lang="ru-RU" dirty="0" smtClean="0"/>
              <a:t> - "общественный") - процесс усвоения определенных правил и норм деятельности и поведения, которые характерны для определенной культурной общественно-исторической формации.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Выделяют несколько стадий (этапов) социализации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1) </a:t>
            </a:r>
            <a:r>
              <a:rPr lang="ru-RU" b="1" dirty="0" smtClean="0"/>
              <a:t>первичная стадия социализации</a:t>
            </a:r>
            <a:r>
              <a:rPr lang="ru-RU" dirty="0" smtClean="0"/>
              <a:t>, или </a:t>
            </a:r>
            <a:r>
              <a:rPr lang="ru-RU" b="1" dirty="0" smtClean="0"/>
              <a:t>стадия адаптации </a:t>
            </a:r>
            <a:r>
              <a:rPr lang="ru-RU" dirty="0" smtClean="0"/>
              <a:t>(от </a:t>
            </a:r>
            <a:r>
              <a:rPr lang="ru-RU" dirty="0" smtClean="0"/>
              <a:t>0 до 14-15 л)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 этап </a:t>
            </a:r>
            <a:r>
              <a:rPr lang="ru-RU" b="1" dirty="0" smtClean="0"/>
              <a:t>индивидуализации</a:t>
            </a:r>
            <a:r>
              <a:rPr lang="ru-RU" dirty="0" smtClean="0"/>
              <a:t> определяется моментом, когда у человека появляется осознанное желание выделить себя среди других подобных, когда формируется критическая оценка общественных норм поведения;</a:t>
            </a:r>
          </a:p>
          <a:p>
            <a:pPr>
              <a:buNone/>
            </a:pPr>
            <a:r>
              <a:rPr lang="ru-RU" dirty="0" smtClean="0"/>
              <a:t>3) этап </a:t>
            </a:r>
            <a:r>
              <a:rPr lang="ru-RU" b="1" dirty="0" smtClean="0"/>
              <a:t>интеграции</a:t>
            </a:r>
            <a:r>
              <a:rPr lang="ru-RU" dirty="0" smtClean="0"/>
              <a:t> проходит успешно, если человек принимается обществом. Но если общество отвергает человека, то возможны следующие варианты его поведения:</a:t>
            </a:r>
          </a:p>
          <a:p>
            <a:pPr>
              <a:buNone/>
            </a:pPr>
            <a:r>
              <a:rPr lang="ru-RU" dirty="0" smtClean="0"/>
              <a:t>а) появление агрессивного отношения в результате желания человека сохранить свою непохожесть;</a:t>
            </a:r>
          </a:p>
          <a:p>
            <a:pPr>
              <a:buNone/>
            </a:pPr>
            <a:r>
              <a:rPr lang="ru-RU" dirty="0" smtClean="0"/>
              <a:t>б) изменение себя (стать как все);</a:t>
            </a:r>
          </a:p>
          <a:p>
            <a:pPr>
              <a:buNone/>
            </a:pPr>
            <a:r>
              <a:rPr lang="ru-RU" dirty="0" smtClean="0"/>
              <a:t>в) внешнее соглашательство, адаптация;</a:t>
            </a:r>
          </a:p>
          <a:p>
            <a:pPr>
              <a:buNone/>
            </a:pPr>
            <a:r>
              <a:rPr lang="ru-RU" dirty="0" smtClean="0"/>
              <a:t>4) </a:t>
            </a:r>
            <a:r>
              <a:rPr lang="ru-RU" b="1" dirty="0" smtClean="0"/>
              <a:t>трудовой</a:t>
            </a:r>
            <a:r>
              <a:rPr lang="ru-RU" dirty="0" smtClean="0"/>
              <a:t> этап социализации относится к периоду зрелости человека, непосредственно к периоду его трудовой деятельности;</a:t>
            </a:r>
          </a:p>
          <a:p>
            <a:pPr>
              <a:buNone/>
            </a:pPr>
            <a:r>
              <a:rPr lang="ru-RU" dirty="0" smtClean="0"/>
              <a:t>5) </a:t>
            </a:r>
            <a:r>
              <a:rPr lang="ru-RU" b="1" dirty="0" err="1" smtClean="0"/>
              <a:t>послетрудовая</a:t>
            </a:r>
            <a:r>
              <a:rPr lang="ru-RU" dirty="0" smtClean="0"/>
              <a:t> стадия.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Картинки со смыслом\просыпаюсь в 7.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Функции педагогической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 передача знаний, умений и навыков, формирование мировоззрения;</a:t>
            </a:r>
          </a:p>
          <a:p>
            <a:pPr>
              <a:buNone/>
            </a:pPr>
            <a:r>
              <a:rPr lang="ru-RU" dirty="0" smtClean="0"/>
              <a:t>2) развитие интеллектуальных способностей подрастающего поколения;</a:t>
            </a:r>
          </a:p>
          <a:p>
            <a:pPr>
              <a:buNone/>
            </a:pPr>
            <a:r>
              <a:rPr lang="ru-RU" dirty="0" smtClean="0"/>
              <a:t>3) выработка поведения </a:t>
            </a:r>
            <a:r>
              <a:rPr lang="ru-RU" dirty="0" smtClean="0"/>
              <a:t>обучающихся </a:t>
            </a:r>
            <a:r>
              <a:rPr lang="ru-RU" dirty="0" smtClean="0"/>
              <a:t>на основе осознанного </a:t>
            </a:r>
            <a:r>
              <a:rPr lang="ru-RU" dirty="0" smtClean="0"/>
              <a:t>понимания и усвоения </a:t>
            </a:r>
            <a:r>
              <a:rPr lang="ru-RU" dirty="0" smtClean="0"/>
              <a:t>морально-нравственных правил поведения в обществе;</a:t>
            </a:r>
          </a:p>
          <a:p>
            <a:pPr>
              <a:buNone/>
            </a:pPr>
            <a:r>
              <a:rPr lang="ru-RU" dirty="0" smtClean="0"/>
              <a:t>4) формирование эстетического отношения к действительности (учить распознавать прекрасное и безобразное, отстаивать прекрасное).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 smtClean="0"/>
              <a:t>Педагогический процесс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совокупность специально организованного взаимодействия педагогов и воспитанников (педагогическое взаимодействие), с согласованием содержания образования и использованием средств обучения и воспитания (педагогических средств) с возможным определением цели решения задач образования, которые направлены на удовлетворение потребностей общества и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1 занятие пед\особенности псх как нау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844999" cy="653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1 занятие пед\Объект и предмет психолог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1 занятие пед\Состояния свойства по немову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1294"/>
            <a:ext cx="8929718" cy="5794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1 занятие пед\Отрасли пс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3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1 занятие пед\Примеры психических явлени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9468"/>
            <a:ext cx="4857783" cy="661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1 занятие пед\Примеры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35944"/>
            <a:ext cx="7500989" cy="631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категории психологии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Деятельность</a:t>
            </a:r>
          </a:p>
          <a:p>
            <a:r>
              <a:rPr lang="ru-RU" dirty="0" smtClean="0"/>
              <a:t>Сознание</a:t>
            </a:r>
          </a:p>
          <a:p>
            <a:r>
              <a:rPr lang="ru-RU" dirty="0" smtClean="0"/>
              <a:t>Личность</a:t>
            </a:r>
          </a:p>
          <a:p>
            <a:r>
              <a:rPr lang="ru-RU" dirty="0" smtClean="0"/>
              <a:t>Общение</a:t>
            </a:r>
          </a:p>
          <a:p>
            <a:r>
              <a:rPr lang="ru-RU" dirty="0" smtClean="0"/>
              <a:t>Развитие</a:t>
            </a:r>
          </a:p>
          <a:p>
            <a:r>
              <a:rPr lang="ru-RU" dirty="0" smtClean="0"/>
              <a:t>Формирование</a:t>
            </a:r>
          </a:p>
          <a:p>
            <a:r>
              <a:rPr lang="ru-RU" dirty="0" smtClean="0"/>
              <a:t>Становление и др.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15276" cy="593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Картинки со смыслом\бабушкина мудр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29420" cy="640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1 занятие пед\Методы псих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487" y="1000108"/>
            <a:ext cx="8907460" cy="500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Профессиограмма</a:t>
            </a:r>
            <a:r>
              <a:rPr lang="ru-RU" dirty="0" smtClean="0"/>
              <a:t>  </a:t>
            </a:r>
            <a:r>
              <a:rPr lang="en-US" dirty="0" smtClean="0">
                <a:hlinkClick r:id="rId2"/>
              </a:rPr>
              <a:t>http://life-prog.ru/2_90783_professiogramma-vrach--terapevt.html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Психограмма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486398" cy="3357562"/>
          </a:xfrm>
          <a:prstGeom prst="rect">
            <a:avLst/>
          </a:prstGeom>
          <a:noFill/>
        </p:spPr>
      </p:pic>
      <p:pic>
        <p:nvPicPr>
          <p:cNvPr id="11266" name="Picture 2" descr="C:\Users\Алексей\Desktop\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928934"/>
            <a:ext cx="4953008" cy="371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115328" cy="5626121"/>
          </a:xfrm>
        </p:spPr>
        <p:txBody>
          <a:bodyPr/>
          <a:lstStyle/>
          <a:p>
            <a:pPr marL="514350" indent="-51435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познавательных процессов.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познавательных процессов.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характеристика основных познавательных процессов.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нарушений в познавательных процессах.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познавательных процессов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Психические процессы, обеспечивающие получение, хранение и воспроизведение информации, знаний из окружающей среды. 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Развитие в онтогенезе</a:t>
            </a:r>
          </a:p>
          <a:p>
            <a:pPr>
              <a:buNone/>
            </a:pPr>
            <a:endParaRPr lang="ru-RU" i="1" dirty="0"/>
          </a:p>
        </p:txBody>
      </p:sp>
      <p:pic>
        <p:nvPicPr>
          <p:cNvPr id="4" name="Picture 2" descr="C:\Users\Алексей\Desktop\novost-43-izmerenie-intellekt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643314"/>
            <a:ext cx="2560288" cy="255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познавательных процессов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ей\Desktop\пир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5756574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6" y="5000636"/>
            <a:ext cx="371477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Ощущение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4143380"/>
            <a:ext cx="385765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Восприятие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3500438"/>
            <a:ext cx="385765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Память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928934"/>
            <a:ext cx="257176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Мышление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071678"/>
            <a:ext cx="1662443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V="1">
            <a:off x="1393009" y="3679033"/>
            <a:ext cx="400052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3286116" y="1714488"/>
            <a:ext cx="142876" cy="40719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1472" y="257174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познавательных процессов</a:t>
            </a:r>
            <a:endParaRPr lang="ru-RU" dirty="0"/>
          </a:p>
        </p:txBody>
      </p:sp>
      <p:pic>
        <p:nvPicPr>
          <p:cNvPr id="4" name="Содержимое 3" descr="ris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571" y="1639372"/>
            <a:ext cx="6742858" cy="4447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ексей\Desktop\ощу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8215370" cy="451266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43932" cy="1643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Ощущение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это простейший психический процесс, состоящий в отражении 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отдельных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свойств предметов и явлений материального мира, а также внутренних состояний организма при непосредственном воздействии материальных раздражителей на соответствующие рецепторы.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ей\Desktop\Воспр.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026595" cy="3429023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357166"/>
            <a:ext cx="8229600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Восприятие 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это отражение в сознании человека целостных комплексов свойств предметов и явлений объективного мира при их непосредственном воздействии на органы чувств.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000" b="1" i="1" dirty="0" smtClean="0"/>
              <a:t>Память</a:t>
            </a:r>
            <a:r>
              <a:rPr lang="ru-RU" sz="2000" i="1" dirty="0" smtClean="0"/>
              <a:t> - форма психического отражения, заключающаяся в закреплении, сохранении и последующем воспроизведении прошлого опыта, делающая возможным его повторное использование в деятельности или возвращение в сферу сознания.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Алексей\Desktop\Пм.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458" y="1714488"/>
            <a:ext cx="752857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Объект и предмет педагогики. Основные категории и понятия педагогики. </a:t>
            </a:r>
          </a:p>
          <a:p>
            <a:r>
              <a:rPr lang="ru-RU" dirty="0" smtClean="0"/>
              <a:t>2. Объект и предмет психологии. Основные категории и понятия психологии. </a:t>
            </a:r>
          </a:p>
          <a:p>
            <a:r>
              <a:rPr lang="ru-RU" dirty="0" smtClean="0"/>
              <a:t>3. Психолого-педагогические знания в структуре деятельности врача.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ей\Desktop\Вид П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818" y="428604"/>
            <a:ext cx="8569524" cy="5951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Мышление</a:t>
            </a:r>
            <a:r>
              <a:rPr lang="ru-RU" i="1" dirty="0" smtClean="0"/>
              <a:t> — </a:t>
            </a:r>
            <a:r>
              <a:rPr lang="ru-RU" dirty="0" smtClean="0"/>
              <a:t>это опосредованное и обобщенное отражение </a:t>
            </a:r>
            <a:r>
              <a:rPr lang="ru-RU" i="1" dirty="0" smtClean="0"/>
              <a:t>существенных и закономерных связей и отношений</a:t>
            </a:r>
            <a:r>
              <a:rPr lang="ru-RU" dirty="0" smtClean="0"/>
              <a:t> между предметами и явлениями объективной реальности.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мыслю – значит, я существую!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Р. Декарт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ыш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203" y="1357298"/>
            <a:ext cx="8223665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Алексей\Desktop\Вообр ви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30741"/>
            <a:ext cx="7929618" cy="4570028"/>
          </a:xfrm>
          <a:prstGeom prst="rect">
            <a:avLst/>
          </a:prstGeom>
          <a:noFill/>
        </p:spPr>
      </p:pic>
      <p:pic>
        <p:nvPicPr>
          <p:cNvPr id="6148" name="Picture 4" descr="C:\Users\Алексей\Desktop\вообра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40" cy="17145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214290"/>
            <a:ext cx="650085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Воображение (фантазия)</a:t>
            </a:r>
            <a:r>
              <a:rPr lang="ru-RU" dirty="0" smtClean="0"/>
              <a:t> - познавательный психический процесс создания нового образа (представления) предмета или ситуации путем перестройки (преобразования) имеющихся у человека представлений.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ей\Desktop\Во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15189" cy="5697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Вни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246007" cy="6215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571480"/>
            <a:ext cx="3929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– направленность психической деятельности,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сознания человека на одни предметы и явления действительности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или на одни их свойства,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качества, состояния, при одновременном отвлечении от всего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остального.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Внимание – это психофизиологический процесс,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характеризующий динамические особенности 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познавательной деятельности.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нарушений в познавательных процессах</a:t>
            </a:r>
            <a:endParaRPr lang="ru-RU" dirty="0"/>
          </a:p>
        </p:txBody>
      </p:sp>
      <p:pic>
        <p:nvPicPr>
          <p:cNvPr id="4" name="Содержимое 3" descr="1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48099"/>
            <a:ext cx="4643470" cy="4674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НАРУШЕНИЯ ОЩУЩЕНИЙ, ВОСПРИЯТИЯ И ПРЕДСТАВЛЕНИЙ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6974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Гипопатия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гиперпатия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Гиперестезия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Гипостезия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Анестезия</a:t>
            </a:r>
          </a:p>
          <a:p>
            <a:pPr>
              <a:lnSpc>
                <a:spcPct val="8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Сенестопатия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Иллюзии аффективные, вербальные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парейдолические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сенсорного синтеза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дереализация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деперсонализация.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Явление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дэжа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незнакомая, впервые увиденная местность, обстановка кажется знакомой ,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дэжа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вэкю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уже виденное, уже пережитое,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жамэ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привычная обстановка воспринимается совершенно новой, никогда не виденной.</a:t>
            </a:r>
          </a:p>
          <a:p>
            <a:pPr>
              <a:lnSpc>
                <a:spcPct val="8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Агнозии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греч. — без знания). </a:t>
            </a:r>
          </a:p>
          <a:p>
            <a:pPr>
              <a:lnSpc>
                <a:spcPct val="8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Внимательность</a:t>
            </a:r>
            <a:r>
              <a:rPr lang="ru-RU" sz="2400" dirty="0" smtClean="0"/>
              <a:t>, невнимательность и рассеянность.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55721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Невнимательность </a:t>
            </a:r>
          </a:p>
          <a:p>
            <a:pPr>
              <a:lnSpc>
                <a:spcPct val="80000"/>
              </a:lnSpc>
            </a:pPr>
            <a:r>
              <a:rPr lang="ru-RU" i="1" dirty="0" smtClean="0"/>
              <a:t>-</a:t>
            </a:r>
            <a:r>
              <a:rPr lang="ru-RU" b="1" i="1" dirty="0" smtClean="0"/>
              <a:t>первого типа</a:t>
            </a:r>
            <a:r>
              <a:rPr lang="ru-RU" b="1" dirty="0" smtClean="0"/>
              <a:t> </a:t>
            </a:r>
            <a:r>
              <a:rPr lang="ru-RU" dirty="0" smtClean="0"/>
              <a:t>– рассеянность -  легкая  непроизвольная переключаемость </a:t>
            </a:r>
            <a:r>
              <a:rPr lang="ru-RU" dirty="0" err="1" smtClean="0"/>
              <a:t>малоинтенсивного</a:t>
            </a:r>
            <a:r>
              <a:rPr lang="ru-RU" dirty="0" smtClean="0"/>
              <a:t> внимания (дошкольники и </a:t>
            </a:r>
            <a:r>
              <a:rPr lang="ru-RU" dirty="0" err="1" smtClean="0"/>
              <a:t>астенизированные</a:t>
            </a:r>
            <a:r>
              <a:rPr lang="ru-RU" dirty="0" smtClean="0"/>
              <a:t> люди (больным), в том числе и в результате переутомления, нарушения дыхания, неправильного воспитания.</a:t>
            </a: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i="1" dirty="0" smtClean="0"/>
              <a:t>-</a:t>
            </a:r>
            <a:r>
              <a:rPr lang="ru-RU" b="1" i="1" dirty="0" smtClean="0"/>
              <a:t>второго типа</a:t>
            </a:r>
            <a:r>
              <a:rPr lang="ru-RU" b="1" dirty="0" smtClean="0"/>
              <a:t> </a:t>
            </a:r>
            <a:r>
              <a:rPr lang="ru-RU" dirty="0" smtClean="0"/>
              <a:t>- определяется высокой интенсивностью и трудной переключаемостью </a:t>
            </a:r>
            <a:r>
              <a:rPr lang="ru-RU" dirty="0" err="1" smtClean="0"/>
              <a:t>внутринаправленного</a:t>
            </a:r>
            <a:r>
              <a:rPr lang="ru-RU" dirty="0" smtClean="0"/>
              <a:t> внимания. Это — тип  невнимательности ученого», сосредоточенного на своих мыслях. У больных он свойствен лицам со </a:t>
            </a:r>
            <a:r>
              <a:rPr lang="ru-RU" dirty="0" err="1" smtClean="0"/>
              <a:t>сверхценными</a:t>
            </a:r>
            <a:r>
              <a:rPr lang="ru-RU" dirty="0" smtClean="0"/>
              <a:t> и навязчивыми мыслями.</a:t>
            </a: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i="1" dirty="0" smtClean="0"/>
              <a:t>- </a:t>
            </a:r>
            <a:r>
              <a:rPr lang="ru-RU" b="1" i="1" dirty="0" smtClean="0"/>
              <a:t>третьего типа</a:t>
            </a:r>
            <a:r>
              <a:rPr lang="ru-RU" b="1" dirty="0" smtClean="0"/>
              <a:t> </a:t>
            </a:r>
            <a:r>
              <a:rPr lang="ru-RU" dirty="0" smtClean="0"/>
              <a:t>- не только весьма слабая интенсивность концентрированного внимания, но еще более слабая его переключаемость (стариковская рассеянность, в условиях кислородного голодания).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b="1" dirty="0" smtClean="0"/>
              <a:t>РАССТРОЙСТВА ВНИМАНИЯ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повышенная отвлекаемость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гиперметаморфоз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внимания) 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чрезмерная подвижность внимания, постоянный переход от одного объекта и вида деятельности к другому;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уменьшение объема внимания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инертность (малая подвижность) внимания 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невозможность своевременной быстрой переключаемости или патологическая фиксация внимания;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гипо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апрозексия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невозможность в течение необходимого периода времени сосредоточить на чем-нибудь внимание и полное выпадение внимания.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При одних патологических состояниях страдают преимущественно одни свойства, при других обнаруживается недостаточность иных свойств.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ксей\Desktop\1 занятие пед\Предмет педагогической нау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77166"/>
            <a:ext cx="9254733" cy="589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dirty="0" smtClean="0"/>
              <a:t>Расстройства памяти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4292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800" b="1" i="1" dirty="0" err="1" smtClean="0"/>
              <a:t>Гипомнезия</a:t>
            </a:r>
            <a:endParaRPr lang="ru-RU" sz="1800" i="1" dirty="0" smtClean="0"/>
          </a:p>
          <a:p>
            <a:pPr>
              <a:lnSpc>
                <a:spcPct val="80000"/>
              </a:lnSpc>
            </a:pPr>
            <a:r>
              <a:rPr lang="ru-RU" sz="1800" dirty="0" err="1" smtClean="0"/>
              <a:t>Гипомнезия</a:t>
            </a:r>
            <a:r>
              <a:rPr lang="ru-RU" sz="1800" dirty="0" smtClean="0"/>
              <a:t> только на текущие, недавние события- </a:t>
            </a:r>
            <a:r>
              <a:rPr lang="ru-RU" sz="1800" b="1" i="1" dirty="0" smtClean="0"/>
              <a:t>фиксационная </a:t>
            </a:r>
            <a:r>
              <a:rPr lang="ru-RU" sz="1800" b="1" i="1" dirty="0" err="1" smtClean="0"/>
              <a:t>гипомнезия</a:t>
            </a:r>
            <a:r>
              <a:rPr lang="ru-RU" sz="1800" i="1" dirty="0" smtClean="0"/>
              <a:t>.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При затруднениях воспроизведения говорят об </a:t>
            </a:r>
            <a:r>
              <a:rPr lang="ru-RU" sz="1800" b="1" i="1" dirty="0" err="1" smtClean="0"/>
              <a:t>анэкфории</a:t>
            </a:r>
            <a:r>
              <a:rPr lang="ru-RU" sz="1800" i="1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Отсутствие воспоминаний — «выпадение памяти» — носит название </a:t>
            </a:r>
            <a:r>
              <a:rPr lang="ru-RU" sz="1800" b="1" i="1" dirty="0" smtClean="0"/>
              <a:t>амнезии (полная, частичная, фиксационная).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</a:pPr>
            <a:endParaRPr lang="ru-RU" sz="1800" b="1" i="1" dirty="0" smtClean="0"/>
          </a:p>
          <a:p>
            <a:pPr>
              <a:lnSpc>
                <a:spcPct val="80000"/>
              </a:lnSpc>
            </a:pPr>
            <a:r>
              <a:rPr lang="ru-RU" sz="1800" b="1" i="1" dirty="0" err="1" smtClean="0"/>
              <a:t>Гипермнези</a:t>
            </a:r>
            <a:r>
              <a:rPr lang="ru-RU" sz="1800" i="1" dirty="0" err="1" smtClean="0"/>
              <a:t>я</a:t>
            </a: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err="1" smtClean="0"/>
              <a:t>Гипо</a:t>
            </a:r>
            <a:r>
              <a:rPr lang="ru-RU" sz="1800" dirty="0" smtClean="0"/>
              <a:t>-, </a:t>
            </a:r>
            <a:r>
              <a:rPr lang="ru-RU" sz="1800" dirty="0" err="1" smtClean="0"/>
              <a:t>гипер</a:t>
            </a:r>
            <a:r>
              <a:rPr lang="ru-RU" sz="1800" dirty="0" smtClean="0"/>
              <a:t>- и амнезия могут быть, как уже говорилось применительно к амнезии,</a:t>
            </a:r>
            <a:r>
              <a:rPr lang="ru-RU" sz="1800" b="1" dirty="0" smtClean="0"/>
              <a:t> </a:t>
            </a:r>
            <a:r>
              <a:rPr lang="ru-RU" sz="1800" b="1" i="1" dirty="0" err="1" smtClean="0"/>
              <a:t>антероградными</a:t>
            </a:r>
            <a:r>
              <a:rPr lang="ru-RU" sz="1800" b="1" i="1" dirty="0" smtClean="0"/>
              <a:t>,</a:t>
            </a:r>
            <a:r>
              <a:rPr lang="ru-RU" sz="1800" dirty="0" smtClean="0"/>
              <a:t> т.е. распространяться на события, случившиеся уже после начала заболевания, или</a:t>
            </a:r>
            <a:r>
              <a:rPr lang="ru-RU" sz="1800" b="1" dirty="0" smtClean="0"/>
              <a:t> </a:t>
            </a:r>
            <a:r>
              <a:rPr lang="ru-RU" sz="1800" b="1" i="1" dirty="0" smtClean="0"/>
              <a:t>ретроградными,</a:t>
            </a:r>
            <a:r>
              <a:rPr lang="ru-RU" sz="1800" dirty="0" smtClean="0"/>
              <a:t> т.е. захватывать период времени, предшествовавший болезни. Возможны случаи, когда расстройство памяти касается как предшествовавших, так и последующих событий</a:t>
            </a:r>
            <a:r>
              <a:rPr lang="ru-RU" sz="1800" b="1" dirty="0" smtClean="0"/>
              <a:t> </a:t>
            </a:r>
            <a:r>
              <a:rPr lang="ru-RU" sz="1800" b="1" i="1" dirty="0" smtClean="0"/>
              <a:t>(</a:t>
            </a:r>
            <a:r>
              <a:rPr lang="ru-RU" sz="1800" b="1" i="1" dirty="0" err="1" smtClean="0"/>
              <a:t>антероретроградиая</a:t>
            </a:r>
            <a:r>
              <a:rPr lang="ru-RU" sz="1800" dirty="0" smtClean="0"/>
              <a:t> амнезия).</a:t>
            </a:r>
          </a:p>
          <a:p>
            <a:pPr>
              <a:lnSpc>
                <a:spcPct val="80000"/>
              </a:lnSpc>
            </a:pPr>
            <a:endParaRPr lang="ru-RU" sz="1800" b="1" i="1" dirty="0" smtClean="0"/>
          </a:p>
          <a:p>
            <a:pPr>
              <a:lnSpc>
                <a:spcPct val="80000"/>
              </a:lnSpc>
            </a:pPr>
            <a:r>
              <a:rPr lang="ru-RU" sz="1800" b="1" i="1" dirty="0" smtClean="0"/>
              <a:t>Парамнезии</a:t>
            </a:r>
            <a:r>
              <a:rPr lang="ru-RU" sz="1800" dirty="0" smtClean="0"/>
              <a:t> — искажения Пм. </a:t>
            </a:r>
          </a:p>
          <a:p>
            <a:pPr>
              <a:lnSpc>
                <a:spcPct val="80000"/>
              </a:lnSpc>
            </a:pPr>
            <a:r>
              <a:rPr lang="ru-RU" sz="1800" b="1" dirty="0" smtClean="0"/>
              <a:t>Псевдореминисценция</a:t>
            </a:r>
            <a:r>
              <a:rPr lang="ru-RU" sz="18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ru-RU" sz="1800" b="1" dirty="0" smtClean="0"/>
              <a:t>Конфабуляции </a:t>
            </a:r>
            <a:r>
              <a:rPr lang="ru-RU" sz="1800" dirty="0" smtClean="0"/>
              <a:t>(вымыслы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 По аналогии с расстройствами восприятия, псевдореминисценции могут быть поняты как «иллюзии памяти», конфабуляции — как «галлюцинации памяти». Некоторые исследователи причисляют к парамнезиям такие расстройства (памяти и восприятия), когда обычная знакомая обстановка кажется совершенно новой, и наоборот.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Закон </a:t>
            </a:r>
            <a:r>
              <a:rPr lang="ru-RU" b="1" i="1" dirty="0" err="1" smtClean="0"/>
              <a:t>Рибо</a:t>
            </a:r>
            <a:r>
              <a:rPr lang="ru-RU" b="1" i="1" dirty="0" smtClean="0"/>
              <a:t>—Джексона</a:t>
            </a:r>
            <a:r>
              <a:rPr lang="ru-RU" i="1" dirty="0" smtClean="0"/>
              <a:t>:</a:t>
            </a:r>
            <a:r>
              <a:rPr lang="ru-RU" dirty="0" smtClean="0"/>
              <a:t> В случае, если расстройства памяти имеют прогрессирующее течение, запасы памяти истощаются от настоящего к прошлому</a:t>
            </a:r>
            <a:r>
              <a:rPr lang="ru-RU" i="1" dirty="0" smtClean="0"/>
              <a:t>.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С.С. Корсаков, 1887: синдром, включающий в основном только расстройства памяти - 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   </a:t>
            </a:r>
            <a:r>
              <a:rPr lang="ru-RU" b="1" i="1" dirty="0" err="1" smtClean="0"/>
              <a:t>корсаковский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амнестический</a:t>
            </a:r>
            <a:r>
              <a:rPr lang="ru-RU" b="1" i="1" dirty="0" smtClean="0"/>
              <a:t> синдром</a:t>
            </a:r>
            <a:r>
              <a:rPr lang="ru-RU" i="1" dirty="0" smtClean="0"/>
              <a:t> -</a:t>
            </a:r>
            <a:r>
              <a:rPr lang="ru-RU" dirty="0" smtClean="0"/>
              <a:t>включает фиксационную амнезию, парамнезии и </a:t>
            </a:r>
            <a:r>
              <a:rPr lang="ru-RU" dirty="0" err="1" smtClean="0"/>
              <a:t>антероградную</a:t>
            </a:r>
            <a:r>
              <a:rPr lang="ru-RU" dirty="0" smtClean="0"/>
              <a:t> амнезию при достаточно сохранной памяти на отдаленное прошлое.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Виды патологии М. (по Б.В. Зейгарник)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1)</a:t>
            </a:r>
            <a:r>
              <a:rPr lang="ru-RU" sz="4000" b="1" dirty="0" smtClean="0"/>
              <a:t> </a:t>
            </a:r>
            <a:r>
              <a:rPr lang="ru-RU" i="1" dirty="0" smtClean="0"/>
              <a:t>нарушение операционной стороны мышления - </a:t>
            </a:r>
            <a:r>
              <a:rPr lang="ru-RU" sz="2400" i="1" dirty="0" smtClean="0"/>
              <a:t>снижение уровня обобщения и искажение процесса обобщения</a:t>
            </a:r>
            <a:r>
              <a:rPr lang="ru-RU" sz="2400" dirty="0" smtClean="0"/>
              <a:t> </a:t>
            </a:r>
            <a:r>
              <a:rPr lang="ru-RU" sz="2400" i="1" dirty="0" smtClean="0"/>
              <a:t>;</a:t>
            </a:r>
            <a:r>
              <a:rPr lang="ru-RU" i="1" dirty="0" smtClean="0"/>
              <a:t> </a:t>
            </a:r>
          </a:p>
          <a:p>
            <a:r>
              <a:rPr lang="ru-RU" i="1" dirty="0" smtClean="0"/>
              <a:t>2) нарушение динамики мышления - </a:t>
            </a:r>
            <a:r>
              <a:rPr lang="ru-RU" sz="2400" i="1" dirty="0" smtClean="0"/>
              <a:t>лабильность и инертность</a:t>
            </a:r>
            <a:r>
              <a:rPr lang="ru-RU" i="1" dirty="0" smtClean="0"/>
              <a:t>;</a:t>
            </a:r>
            <a:r>
              <a:rPr lang="ru-RU" dirty="0" smtClean="0"/>
              <a:t> </a:t>
            </a:r>
          </a:p>
          <a:p>
            <a:r>
              <a:rPr lang="ru-RU" dirty="0" smtClean="0"/>
              <a:t>3) </a:t>
            </a:r>
            <a:r>
              <a:rPr lang="ru-RU" i="1" dirty="0" smtClean="0"/>
              <a:t>нарушение личностного компонента мышления - </a:t>
            </a:r>
            <a:r>
              <a:rPr lang="ru-RU" sz="2800" i="1" dirty="0" err="1" smtClean="0"/>
              <a:t>разноплановости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мышления</a:t>
            </a:r>
            <a:r>
              <a:rPr lang="ru-RU" sz="2800" i="1" dirty="0" smtClean="0"/>
              <a:t>, нарушения критичности мышления и нарушения </a:t>
            </a:r>
            <a:r>
              <a:rPr lang="ru-RU" sz="2800" i="1" dirty="0" err="1" smtClean="0"/>
              <a:t>саморегуляции</a:t>
            </a:r>
            <a:r>
              <a:rPr lang="ru-RU" sz="2800" i="1" dirty="0" smtClean="0"/>
              <a:t> мышления</a:t>
            </a:r>
            <a:r>
              <a:rPr lang="ru-RU" sz="2800" dirty="0" smtClean="0"/>
              <a:t> </a:t>
            </a:r>
            <a:r>
              <a:rPr lang="ru-RU" sz="2800" b="1" i="1" dirty="0" smtClean="0"/>
              <a:t>.</a:t>
            </a:r>
          </a:p>
          <a:p>
            <a:pPr>
              <a:buNone/>
            </a:pPr>
            <a:endParaRPr lang="ru-RU" sz="2800" b="1" i="1" dirty="0" smtClean="0"/>
          </a:p>
          <a:p>
            <a:r>
              <a:rPr lang="ru-RU" i="1" dirty="0" smtClean="0"/>
              <a:t>В. </a:t>
            </a:r>
            <a:r>
              <a:rPr lang="ru-RU" i="1" dirty="0" err="1" smtClean="0"/>
              <a:t>Гризингер</a:t>
            </a:r>
            <a:r>
              <a:rPr lang="ru-RU" i="1" dirty="0" smtClean="0"/>
              <a:t> (1845) разделил расстройства мышления по форме и по содержанию; к первым он относил ускорение (</a:t>
            </a:r>
            <a:r>
              <a:rPr lang="ru-RU" i="1" dirty="0" err="1" smtClean="0"/>
              <a:t>ментизм</a:t>
            </a:r>
            <a:r>
              <a:rPr lang="ru-RU" i="1" dirty="0" smtClean="0"/>
              <a:t>, </a:t>
            </a:r>
            <a:r>
              <a:rPr lang="ru-RU" i="1" dirty="0" err="1" smtClean="0"/>
              <a:t>тахилалию</a:t>
            </a:r>
            <a:r>
              <a:rPr lang="ru-RU" i="1" dirty="0" smtClean="0"/>
              <a:t>)и замедление мышления (</a:t>
            </a:r>
            <a:r>
              <a:rPr lang="ru-RU" i="1" dirty="0" err="1" smtClean="0"/>
              <a:t>брадилалия</a:t>
            </a:r>
            <a:r>
              <a:rPr lang="ru-RU" i="1" dirty="0" smtClean="0"/>
              <a:t>, </a:t>
            </a:r>
            <a:r>
              <a:rPr lang="ru-RU" i="1" dirty="0" err="1" smtClean="0"/>
              <a:t>шперрунг</a:t>
            </a:r>
            <a:r>
              <a:rPr lang="ru-RU" i="1" dirty="0" smtClean="0"/>
              <a:t>, персеверация), а ко вторым — бред.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Патология воображения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58204" cy="52864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детская лживость и лживость психопатических личностей, переход в псевдологии. </a:t>
            </a:r>
          </a:p>
          <a:p>
            <a:pPr>
              <a:lnSpc>
                <a:spcPct val="80000"/>
              </a:lnSpc>
            </a:pP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Сверхценные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навязчивые и бредовые идеи, являющиеся патологией мышления, тесно связаны и с патологией воображения.</a:t>
            </a:r>
          </a:p>
          <a:p>
            <a:pPr>
              <a:lnSpc>
                <a:spcPct val="80000"/>
              </a:lnSpc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У психопатических личностей описаны (по Бирнбаум,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Маньян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и др.)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бредоподобные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фантазии — нестойкие и изменчивые, похожие на бред представления, нередко с фантастическим содержанием, не складывающиеся в определенную бредовую систему. Возникают остро, в ответ на неблагоприятную для личности ситуацию, и должны правильно оцениваться, особенно в случаях судебных экспертиз.</a:t>
            </a:r>
            <a:endParaRPr lang="ru-RU" sz="42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П.Б. Ганнушкин (1933) описал у психопатических личностей трудно отличимые в практической деятельности от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бредоподобных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фантазий 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грезы наяву.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В.М.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Блейхер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И.Я. И Л.И.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Завилянские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И.В.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Крук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(1989): два психопатологических проявления имеют единую основу и представляют собой, по сути, различную степень выраженности одной и той же симптоматики. </a:t>
            </a:r>
          </a:p>
          <a:p>
            <a:pPr>
              <a:lnSpc>
                <a:spcPct val="80000"/>
              </a:lnSpc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Основным критерием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их разграничения является отношение больного к своим переживаниям: при грезах наяву возможно корригировать переживания  больного, а при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бредоподобных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фантазиях такие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коррегирующие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вмешательства не имеют должного результата.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Основная: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Психология и педагогика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Н.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Бордовская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И. Розум. - СПб. : Питер, 2014. - 624 с. - (Учебник для вузов . Стандарт третьего поколения).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Дополнительная: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Маклаков, А.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Общая психология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[Электронный ресурс] : учеб. для вузов / А. Г. Маклаков. - СПб. : Питер, 2012. - 583 с. : ил. - (Учеб. для вузов). - ISBN 9785459015799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1. Электронный каталог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2. Электронная библиотека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Absotheue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3. БД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Картинки со смыслом\билт  светлое будуще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5768997" cy="576899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388" y="1285860"/>
            <a:ext cx="2471726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Спасибо за внимание!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1600200"/>
            <a:ext cx="2471726" cy="4525963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Спасибо </a:t>
            </a:r>
            <a:r>
              <a:rPr lang="ru-RU" b="1" dirty="0" smtClean="0">
                <a:latin typeface="Times New Roman" pitchFamily="18" charset="0"/>
              </a:rPr>
              <a:t>за внимание</a:t>
            </a:r>
            <a:r>
              <a:rPr lang="ru-RU" b="1" dirty="0" smtClean="0">
                <a:latin typeface="Times New Roman" pitchFamily="18" charset="0"/>
              </a:rPr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Педагогика рассматривает следующие проблемы: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 сущность и закономерность развития личности и их влияние на воспитание;</a:t>
            </a:r>
          </a:p>
          <a:p>
            <a:pPr>
              <a:buNone/>
            </a:pPr>
            <a:r>
              <a:rPr lang="ru-RU" dirty="0" smtClean="0"/>
              <a:t>2) цель воспитания;</a:t>
            </a:r>
          </a:p>
          <a:p>
            <a:pPr>
              <a:buNone/>
            </a:pPr>
            <a:r>
              <a:rPr lang="ru-RU" dirty="0" smtClean="0"/>
              <a:t>3) содержание воспитания;</a:t>
            </a:r>
          </a:p>
          <a:p>
            <a:pPr>
              <a:buNone/>
            </a:pPr>
            <a:r>
              <a:rPr lang="ru-RU" dirty="0" smtClean="0"/>
              <a:t>4) методы воспитания.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Задачи </a:t>
            </a:r>
            <a:r>
              <a:rPr lang="ru-RU" dirty="0" smtClean="0"/>
              <a:t>педагогики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Определение целей воспитания (образования), ориентированных на четко заданный идеал личности.</a:t>
            </a:r>
          </a:p>
          <a:p>
            <a:pPr lvl="0"/>
            <a:r>
              <a:rPr lang="ru-RU" dirty="0" smtClean="0"/>
              <a:t>Проблема </a:t>
            </a:r>
            <a:r>
              <a:rPr lang="ru-RU" dirty="0" smtClean="0"/>
              <a:t>содержания и методов воспитания (образования).</a:t>
            </a:r>
          </a:p>
          <a:p>
            <a:pPr lvl="0"/>
            <a:r>
              <a:rPr lang="ru-RU" dirty="0" smtClean="0"/>
              <a:t>Проблема сущности, смысла и границ самой педагогики, </a:t>
            </a:r>
            <a:r>
              <a:rPr lang="ru-RU" dirty="0" smtClean="0"/>
              <a:t>т.е. проблема </a:t>
            </a:r>
            <a:r>
              <a:rPr lang="ru-RU" dirty="0" err="1" smtClean="0"/>
              <a:t>саморефлексии</a:t>
            </a:r>
            <a:r>
              <a:rPr lang="ru-RU" dirty="0" smtClean="0"/>
              <a:t>, или самосознания ею самой себя.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4832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Практические задачи педагогики заключаются в том, чтобы "</a:t>
            </a:r>
            <a:r>
              <a:rPr lang="ru-RU" i="1" dirty="0" smtClean="0"/>
              <a:t>открывать средства к образованию в человеке такого характера, который противостоял бы напору всех случайностей жизни, спасал бы человека от их вредного растлевающего влияния и давал бы ему возможность извлекать отовсюду только добрые результаты"</a:t>
            </a:r>
            <a:r>
              <a:rPr lang="ru-RU" dirty="0" smtClean="0"/>
              <a:t> (Ушинский К. Д., 1857).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Объект педагогики </a:t>
            </a:r>
            <a:r>
              <a:rPr lang="ru-RU" dirty="0" smtClean="0"/>
              <a:t>- система образовательных и педагогических явлений, связанных с развитием человека</a:t>
            </a:r>
          </a:p>
          <a:p>
            <a:endParaRPr lang="ru-RU" dirty="0" smtClean="0"/>
          </a:p>
          <a:p>
            <a:r>
              <a:rPr lang="ru-RU" b="1" dirty="0" smtClean="0"/>
              <a:t>Предмет педагогики</a:t>
            </a:r>
            <a:r>
              <a:rPr lang="ru-RU" dirty="0" smtClean="0"/>
              <a:t> - образование как целостный педагогический процесс.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1324</Words>
  <PresentationFormat>Экран (4:3)</PresentationFormat>
  <Paragraphs>196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Кафедра педагогики и  психологии с курсом ПО</vt:lpstr>
      <vt:lpstr>Слайд 2</vt:lpstr>
      <vt:lpstr>Слайд 3</vt:lpstr>
      <vt:lpstr>Слайд 4</vt:lpstr>
      <vt:lpstr>Слайд 5</vt:lpstr>
      <vt:lpstr>Педагогика рассматривает следующие проблемы: </vt:lpstr>
      <vt:lpstr>Задачи педагогики</vt:lpstr>
      <vt:lpstr>Слайд 8</vt:lpstr>
      <vt:lpstr>Слайд 9</vt:lpstr>
      <vt:lpstr>Научные методы педагогики</vt:lpstr>
      <vt:lpstr>Основные педагогические категории </vt:lpstr>
      <vt:lpstr>«Образование», 1780.  Иоганн Генрих Песталоцци </vt:lpstr>
      <vt:lpstr>Образование - государственный, общественный, личностный характер.</vt:lpstr>
      <vt:lpstr> Составные части содержания образования: </vt:lpstr>
      <vt:lpstr>Виды воспитания: умственное, физическое, трудовое, эстетическое</vt:lpstr>
      <vt:lpstr>Слайд 16</vt:lpstr>
      <vt:lpstr>Самовоспитание </vt:lpstr>
      <vt:lpstr>Социализация </vt:lpstr>
      <vt:lpstr>Выделяют несколько стадий (этапов) социализации</vt:lpstr>
      <vt:lpstr>Функции педагогической деятельности</vt:lpstr>
      <vt:lpstr>Педагогический процесс </vt:lpstr>
      <vt:lpstr>Слайд 22</vt:lpstr>
      <vt:lpstr>Слайд 23</vt:lpstr>
      <vt:lpstr>Слайд 24</vt:lpstr>
      <vt:lpstr>Слайд 25</vt:lpstr>
      <vt:lpstr>Слайд 26</vt:lpstr>
      <vt:lpstr>Слайд 27</vt:lpstr>
      <vt:lpstr>Базовые категории психологии</vt:lpstr>
      <vt:lpstr>Слайд 29</vt:lpstr>
      <vt:lpstr>Слайд 30</vt:lpstr>
      <vt:lpstr>Слайд 31</vt:lpstr>
      <vt:lpstr>Слайд 32</vt:lpstr>
      <vt:lpstr>Слайд 33</vt:lpstr>
      <vt:lpstr>Понятие познавательных процессов</vt:lpstr>
      <vt:lpstr>Виды познавательных процессов</vt:lpstr>
      <vt:lpstr>Виды познавательных процессов</vt:lpstr>
      <vt:lpstr>  Ощущение - это простейший психический процесс, состоящий в отражении отдельных свойств предметов и явлений материального мира, а также внутренних состояний организма при непосредственном воздействии материальных раздражителей на соответствующие рецепторы. </vt:lpstr>
      <vt:lpstr>Слайд 38</vt:lpstr>
      <vt:lpstr>Память - форма психического отражения, заключающаяся в закреплении, сохранении и последующем воспроизведении прошлого опыта, делающая возможным его повторное использование в деятельности или возвращение в сферу сознания.</vt:lpstr>
      <vt:lpstr>Слайд 40</vt:lpstr>
      <vt:lpstr>Слайд 41</vt:lpstr>
      <vt:lpstr>Я мыслю – значит, я существую!  Р. Декарт</vt:lpstr>
      <vt:lpstr>Слайд 43</vt:lpstr>
      <vt:lpstr>Слайд 44</vt:lpstr>
      <vt:lpstr>Слайд 45</vt:lpstr>
      <vt:lpstr>Виды нарушений в познавательных процессах</vt:lpstr>
      <vt:lpstr>НАРУШЕНИЯ ОЩУЩЕНИЙ, ВОСПРИЯТИЯ И ПРЕДСТАВЛЕНИЙ </vt:lpstr>
      <vt:lpstr> Внимательность, невнимательность и рассеянность.  </vt:lpstr>
      <vt:lpstr>РАССТРОЙСТВА ВНИМАНИЯ </vt:lpstr>
      <vt:lpstr>Расстройства памяти</vt:lpstr>
      <vt:lpstr>Слайд 51</vt:lpstr>
      <vt:lpstr>Виды патологии М. (по Б.В. Зейгарник)</vt:lpstr>
      <vt:lpstr>Патология воображения</vt:lpstr>
      <vt:lpstr>Литература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педагогики и  психологии с курсом ПО</dc:title>
  <dc:creator>рабочий</dc:creator>
  <cp:lastModifiedBy>Алексей</cp:lastModifiedBy>
  <cp:revision>12</cp:revision>
  <dcterms:created xsi:type="dcterms:W3CDTF">2017-02-28T14:02:48Z</dcterms:created>
  <dcterms:modified xsi:type="dcterms:W3CDTF">2017-02-28T15:16:49Z</dcterms:modified>
</cp:coreProperties>
</file>