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5"/>
  </p:notesMasterIdLst>
  <p:sldIdLst>
    <p:sldId id="320" r:id="rId3"/>
    <p:sldId id="257" r:id="rId4"/>
    <p:sldId id="258" r:id="rId5"/>
    <p:sldId id="260" r:id="rId6"/>
    <p:sldId id="261" r:id="rId7"/>
    <p:sldId id="263" r:id="rId8"/>
    <p:sldId id="274" r:id="rId9"/>
    <p:sldId id="275" r:id="rId10"/>
    <p:sldId id="276" r:id="rId11"/>
    <p:sldId id="277" r:id="rId12"/>
    <p:sldId id="279" r:id="rId13"/>
    <p:sldId id="280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312" r:id="rId23"/>
    <p:sldId id="290" r:id="rId24"/>
    <p:sldId id="291" r:id="rId25"/>
    <p:sldId id="295" r:id="rId26"/>
    <p:sldId id="314" r:id="rId27"/>
    <p:sldId id="315" r:id="rId28"/>
    <p:sldId id="316" r:id="rId29"/>
    <p:sldId id="317" r:id="rId30"/>
    <p:sldId id="301" r:id="rId31"/>
    <p:sldId id="318" r:id="rId32"/>
    <p:sldId id="319" r:id="rId33"/>
    <p:sldId id="305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8AEDFA"/>
    <a:srgbClr val="889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44910-5D8B-4CF8-A68C-B000A281286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36B97-E42B-4B63-83CF-EDF02BABA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B19618-EF2D-4F0A-9C20-177A08846D6E}" type="slidenum">
              <a:rPr lang="ru-RU" altLang="ru-RU" smtClean="0">
                <a:solidFill>
                  <a:prstClr val="black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ru-RU" altLang="ru-RU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77388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F480-EE9A-42F9-A909-BFFA7FD4062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28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F480-EE9A-42F9-A909-BFFA7FD4062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3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136B04-AAEE-4BBA-9C2C-FDB37C2577BD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02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136B04-AAEE-4BBA-9C2C-FDB37C2577BD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012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F480-EE9A-42F9-A909-BFFA7FD406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3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F480-EE9A-42F9-A909-BFFA7FD406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0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F480-EE9A-42F9-A909-BFFA7FD406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85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F480-EE9A-42F9-A909-BFFA7FD406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95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F480-EE9A-42F9-A909-BFFA7FD4062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5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F480-EE9A-42F9-A909-BFFA7FD4062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8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CC8-532B-46BC-ADEC-7F2A8CF123D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11A4-7320-47A7-A895-152C50BCC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CC8-532B-46BC-ADEC-7F2A8CF123D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11A4-7320-47A7-A895-152C50BCC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9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CC8-532B-46BC-ADEC-7F2A8CF123D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11A4-7320-47A7-A895-152C50BCC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3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86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29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50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6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0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88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3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CC8-532B-46BC-ADEC-7F2A8CF123D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11A4-7320-47A7-A895-152C50BCC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9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22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9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82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552A0-264D-46C6-AC3F-BBB4D939EA31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04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33342-3E1C-44B5-BA13-BEBF43D3D3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CC8-532B-46BC-ADEC-7F2A8CF123D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11A4-7320-47A7-A895-152C50BCC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2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CC8-532B-46BC-ADEC-7F2A8CF123D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11A4-7320-47A7-A895-152C50BCC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3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CC8-532B-46BC-ADEC-7F2A8CF123D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11A4-7320-47A7-A895-152C50BCC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8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CC8-532B-46BC-ADEC-7F2A8CF123D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11A4-7320-47A7-A895-152C50BCC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7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CC8-532B-46BC-ADEC-7F2A8CF123D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11A4-7320-47A7-A895-152C50BCC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4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CC8-532B-46BC-ADEC-7F2A8CF123D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11A4-7320-47A7-A895-152C50BCC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7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CC8-532B-46BC-ADEC-7F2A8CF123D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11A4-7320-47A7-A895-152C50BCC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9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B0CC8-532B-46BC-ADEC-7F2A8CF123D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11A4-7320-47A7-A895-152C50BCC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0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1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628" y="1379566"/>
            <a:ext cx="11519065" cy="3240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5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Лекция №11</a:t>
            </a:r>
            <a:r>
              <a:rPr lang="ru-RU" altLang="ru-RU" sz="2800" dirty="0">
                <a:latin typeface="Arial Black" panose="020B0A04020102020204" pitchFamily="34" charset="0"/>
              </a:rPr>
              <a:t/>
            </a:r>
            <a:br>
              <a:rPr lang="ru-RU" altLang="ru-RU" sz="2800" dirty="0">
                <a:latin typeface="Arial Black" panose="020B0A04020102020204" pitchFamily="34" charset="0"/>
              </a:rPr>
            </a:br>
            <a:r>
              <a:rPr lang="ru-RU" altLang="ru-RU" sz="4000" b="1" dirty="0">
                <a:latin typeface="Arial Black" panose="020B0A04020102020204" pitchFamily="34" charset="0"/>
              </a:rPr>
              <a:t>Туберкулез и беременность</a:t>
            </a:r>
            <a:r>
              <a:rPr lang="ru-RU" altLang="ru-RU" sz="4000" b="1" dirty="0" smtClean="0">
                <a:latin typeface="Arial" panose="020B0604020202020204" pitchFamily="34" charset="0"/>
              </a:rPr>
              <a:t/>
            </a:r>
            <a:br>
              <a:rPr lang="ru-RU" altLang="ru-RU" sz="4000" b="1" dirty="0" smtClean="0">
                <a:latin typeface="Arial" panose="020B0604020202020204" pitchFamily="34" charset="0"/>
              </a:rPr>
            </a:br>
            <a:r>
              <a:rPr lang="ru-RU" altLang="ru-RU" sz="2200" b="1" dirty="0">
                <a:latin typeface="Arial" panose="020B0604020202020204" pitchFamily="34" charset="0"/>
              </a:rPr>
              <a:t/>
            </a:r>
            <a:br>
              <a:rPr lang="ru-RU" altLang="ru-RU" sz="2200" b="1" dirty="0">
                <a:latin typeface="Arial" panose="020B0604020202020204" pitchFamily="34" charset="0"/>
              </a:rPr>
            </a:br>
            <a:r>
              <a:rPr lang="ru-RU" altLang="ru-RU" sz="1400" dirty="0" smtClean="0">
                <a:latin typeface="Arial Black" panose="020B0A04020102020204" pitchFamily="34" charset="0"/>
              </a:rPr>
              <a:t>    </a:t>
            </a:r>
            <a:r>
              <a:rPr lang="ru-RU" altLang="ru-RU" sz="2000" dirty="0">
                <a:latin typeface="Arial Black" panose="020B0A04020102020204" pitchFamily="34" charset="0"/>
              </a:rPr>
              <a:t/>
            </a:r>
            <a:br>
              <a:rPr lang="ru-RU" altLang="ru-RU" sz="2000" dirty="0">
                <a:latin typeface="Arial Black" panose="020B0A04020102020204" pitchFamily="34" charset="0"/>
              </a:rPr>
            </a:br>
            <a:r>
              <a:rPr lang="ru-RU" altLang="ru-RU" sz="1600" dirty="0">
                <a:latin typeface="Arial Black" panose="020B0A04020102020204" pitchFamily="34" charset="0"/>
              </a:rPr>
              <a:t> Дисциплина: «Фтизиатрия» </a:t>
            </a:r>
            <a:br>
              <a:rPr lang="ru-RU" altLang="ru-RU" sz="1600" dirty="0">
                <a:latin typeface="Arial Black" panose="020B0A04020102020204" pitchFamily="34" charset="0"/>
              </a:rPr>
            </a:br>
            <a:endParaRPr lang="ru-RU" altLang="ru-RU" sz="1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0243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03912" y="5124675"/>
            <a:ext cx="6552728" cy="152400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alt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Лектор: </a:t>
            </a:r>
            <a:r>
              <a:rPr lang="ru-RU" altLang="ru-RU" sz="2200" b="1" spc="300" dirty="0" err="1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Омельчук</a:t>
            </a:r>
            <a:r>
              <a:rPr lang="ru-RU" altLang="ru-RU" sz="2200" b="1" spc="300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Данил Евгеньевич</a:t>
            </a:r>
          </a:p>
          <a:p>
            <a:pPr>
              <a:lnSpc>
                <a:spcPct val="100000"/>
              </a:lnSpc>
            </a:pPr>
            <a:r>
              <a:rPr lang="ru-RU" alt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Зав. кафедрой туберкулеза курсом ПО </a:t>
            </a:r>
            <a:r>
              <a:rPr lang="ru-RU" altLang="ru-RU" sz="1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КрасГМУ</a:t>
            </a:r>
            <a:endParaRPr lang="ru-RU" altLang="ru-RU" sz="16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Доцент, кандидат 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медицинских наук</a:t>
            </a:r>
          </a:p>
          <a:p>
            <a:pPr>
              <a:lnSpc>
                <a:spcPct val="100000"/>
              </a:lnSpc>
            </a:pPr>
            <a:r>
              <a:rPr lang="ru-RU" alt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Заслуженный врач РФ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27448" y="179237"/>
            <a:ext cx="9721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ФГБОУ ВО «Красноярский государственный медицинский университет </a:t>
            </a:r>
            <a:r>
              <a:rPr lang="ru-RU" sz="2400" b="1" dirty="0" smtClean="0">
                <a:solidFill>
                  <a:prstClr val="black"/>
                </a:solidFill>
              </a:rPr>
              <a:t>им. </a:t>
            </a:r>
            <a:r>
              <a:rPr lang="ru-RU" sz="2400" b="1" dirty="0">
                <a:solidFill>
                  <a:prstClr val="black"/>
                </a:solidFill>
              </a:rPr>
              <a:t>проф. В. Ф. </a:t>
            </a:r>
            <a:r>
              <a:rPr lang="ru-RU" sz="2400" b="1" dirty="0" err="1">
                <a:solidFill>
                  <a:prstClr val="black"/>
                </a:solidFill>
              </a:rPr>
              <a:t>Войно-Ясенецкого</a:t>
            </a:r>
            <a:r>
              <a:rPr lang="ru-RU" sz="2400" b="1" dirty="0">
                <a:solidFill>
                  <a:prstClr val="black"/>
                </a:solidFill>
              </a:rPr>
              <a:t>»</a:t>
            </a:r>
            <a:br>
              <a:rPr lang="ru-RU" sz="2400" b="1" dirty="0">
                <a:solidFill>
                  <a:prstClr val="black"/>
                </a:solidFill>
              </a:rPr>
            </a:b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26869"/>
          <a:stretch/>
        </p:blipFill>
        <p:spPr>
          <a:xfrm>
            <a:off x="292182" y="1171895"/>
            <a:ext cx="3709802" cy="50727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598224" y="2081531"/>
            <a:ext cx="8348354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002060"/>
                </a:solidFill>
              </a:rPr>
              <a:t>РОДЫ: </a:t>
            </a:r>
            <a:r>
              <a:rPr lang="ru-RU" sz="2400" b="1" dirty="0" smtClean="0"/>
              <a:t>вызывают </a:t>
            </a:r>
            <a:r>
              <a:rPr lang="ru-RU" sz="2400" b="1" dirty="0"/>
              <a:t>быструю перестройку всех функций организма, кровопотерю, «абдоминальную декомпрессию» 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002060"/>
                </a:solidFill>
              </a:rPr>
              <a:t>КОРМЛЕНИЕ </a:t>
            </a:r>
            <a:r>
              <a:rPr lang="ru-RU" sz="2600" b="1" dirty="0" smtClean="0">
                <a:solidFill>
                  <a:srgbClr val="002060"/>
                </a:solidFill>
              </a:rPr>
              <a:t> ГРУДЬЮ </a:t>
            </a:r>
            <a:endParaRPr lang="ru-RU" sz="26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002060"/>
                </a:solidFill>
              </a:rPr>
              <a:t>НЕРВНО-ПСИХИЧЕСКОЕ  </a:t>
            </a:r>
            <a:r>
              <a:rPr lang="ru-RU" sz="2600" b="1" dirty="0" smtClean="0">
                <a:solidFill>
                  <a:srgbClr val="002060"/>
                </a:solidFill>
              </a:rPr>
              <a:t>НАПРЯЖЕНИЕ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002060"/>
                </a:solidFill>
              </a:rPr>
              <a:t>НОВЫЕ </a:t>
            </a:r>
            <a:r>
              <a:rPr lang="ru-RU" sz="2600" b="1" dirty="0" smtClean="0">
                <a:solidFill>
                  <a:srgbClr val="002060"/>
                </a:solidFill>
              </a:rPr>
              <a:t> ЗАБОТЫ,  </a:t>
            </a:r>
            <a:r>
              <a:rPr lang="ru-RU" sz="2600" b="1" dirty="0" smtClean="0">
                <a:solidFill>
                  <a:srgbClr val="002060"/>
                </a:solidFill>
              </a:rPr>
              <a:t>СВЯЗАННЫЕ </a:t>
            </a:r>
            <a:r>
              <a:rPr lang="ru-RU" sz="2600" b="1" dirty="0" smtClean="0">
                <a:solidFill>
                  <a:srgbClr val="002060"/>
                </a:solidFill>
              </a:rPr>
              <a:t> С  </a:t>
            </a:r>
            <a:r>
              <a:rPr lang="ru-RU" sz="2600" b="1" dirty="0" smtClean="0">
                <a:solidFill>
                  <a:srgbClr val="002060"/>
                </a:solidFill>
              </a:rPr>
              <a:t>МАТЕРИНСТВОМ</a:t>
            </a:r>
            <a:endParaRPr lang="ru-RU" sz="2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5764" y="233466"/>
            <a:ext cx="816202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ПРИЧИНЫ</a:t>
            </a:r>
            <a:r>
              <a:rPr lang="ru-RU" sz="2800" b="1" dirty="0" smtClean="0">
                <a:solidFill>
                  <a:srgbClr val="7030A0"/>
                </a:solidFill>
              </a:rPr>
              <a:t>,  ВЫЗЫВАЮЩИЕ  </a:t>
            </a:r>
            <a:r>
              <a:rPr lang="ru-RU" sz="2800" b="1" dirty="0" smtClean="0">
                <a:solidFill>
                  <a:srgbClr val="7030A0"/>
                </a:solidFill>
              </a:rPr>
              <a:t>НЕБЛАГОПРИЯТНОЕ ВЛИЯНИЕ </a:t>
            </a:r>
            <a:r>
              <a:rPr lang="ru-RU" sz="2800" b="1" dirty="0" smtClean="0">
                <a:solidFill>
                  <a:srgbClr val="7030A0"/>
                </a:solidFill>
              </a:rPr>
              <a:t> БЕРЕМЕННОСТИ  И  РОДОВ  НА  </a:t>
            </a:r>
            <a:r>
              <a:rPr lang="ru-RU" sz="2800" b="1" dirty="0" smtClean="0">
                <a:solidFill>
                  <a:srgbClr val="7030A0"/>
                </a:solidFill>
              </a:rPr>
              <a:t>ТЕЧЕНИЕ ТУБЕРКУЛЕЗА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36" y="1371601"/>
            <a:ext cx="4849974" cy="48499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310745" y="1991887"/>
            <a:ext cx="6638304" cy="33239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ru-RU" sz="2400" b="1" dirty="0" smtClean="0"/>
              <a:t>ХАРАКТЕРОМ </a:t>
            </a:r>
            <a:r>
              <a:rPr lang="ru-RU" sz="2400" b="1" dirty="0" smtClean="0"/>
              <a:t> ТУБЕРКУЛЕЗНОГО  ПРОЦЕССА</a:t>
            </a:r>
            <a:r>
              <a:rPr lang="ru-RU" sz="2400" b="1" dirty="0" smtClean="0"/>
              <a:t>;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endParaRPr lang="ru-RU" sz="1000" b="1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/>
              <a:t>2</a:t>
            </a:r>
            <a:r>
              <a:rPr lang="ru-RU" sz="2400" b="1" dirty="0" smtClean="0"/>
              <a:t>)  ПЕРИОДОМ  БЕРЕМЕННОСТИ  И  РОДАМИ  </a:t>
            </a:r>
            <a:r>
              <a:rPr lang="ru-RU" sz="2400" b="1" dirty="0" smtClean="0"/>
              <a:t>С </a:t>
            </a:r>
            <a:r>
              <a:rPr lang="ru-RU" sz="2400" b="1" dirty="0" smtClean="0"/>
              <a:t>ПОСЛЕРОДОВЫМ  </a:t>
            </a:r>
            <a:r>
              <a:rPr lang="ru-RU" sz="2400" b="1" dirty="0" smtClean="0"/>
              <a:t>ПЕРИОДОМ;</a:t>
            </a:r>
          </a:p>
          <a:p>
            <a:pPr>
              <a:lnSpc>
                <a:spcPct val="150000"/>
              </a:lnSpc>
            </a:pPr>
            <a:endParaRPr lang="ru-RU" sz="1000" b="1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/>
              <a:t>3</a:t>
            </a:r>
            <a:r>
              <a:rPr lang="ru-RU" sz="2400" b="1" dirty="0" smtClean="0"/>
              <a:t>)  СОЦИАЛЬНО-БЫТОВЫМИ  </a:t>
            </a:r>
            <a:r>
              <a:rPr lang="ru-RU" sz="2400" b="1" dirty="0" smtClean="0"/>
              <a:t>И </a:t>
            </a:r>
            <a:r>
              <a:rPr lang="ru-RU" sz="2400" b="1" dirty="0" smtClean="0"/>
              <a:t> СЕМЕЙНЫМИ </a:t>
            </a:r>
            <a:r>
              <a:rPr lang="ru-RU" sz="2400" b="1" dirty="0" smtClean="0"/>
              <a:t>ОБСТОЯТЕЛЬСТВАМИ.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4263" y="306692"/>
            <a:ext cx="9132916" cy="978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ВЛИЯНИЕ  БЕРЕМЕННОСТИ  </a:t>
            </a:r>
            <a:r>
              <a:rPr lang="ru-RU" sz="2400" b="1" dirty="0" smtClean="0">
                <a:solidFill>
                  <a:srgbClr val="7030A0"/>
                </a:solidFill>
              </a:rPr>
              <a:t>И </a:t>
            </a:r>
            <a:r>
              <a:rPr lang="ru-RU" sz="2400" b="1" dirty="0" smtClean="0">
                <a:solidFill>
                  <a:srgbClr val="7030A0"/>
                </a:solidFill>
              </a:rPr>
              <a:t> РОДОВ  НА  </a:t>
            </a:r>
            <a:r>
              <a:rPr lang="ru-RU" sz="2400" b="1" dirty="0" smtClean="0">
                <a:solidFill>
                  <a:srgbClr val="7030A0"/>
                </a:solidFill>
              </a:rPr>
              <a:t>ТЕЧЕНИЕ </a:t>
            </a:r>
            <a:r>
              <a:rPr lang="ru-RU" sz="2400" b="1" dirty="0" smtClean="0">
                <a:solidFill>
                  <a:srgbClr val="7030A0"/>
                </a:solidFill>
              </a:rPr>
              <a:t>ТУБЕРКУЛЕЗА  </a:t>
            </a:r>
            <a:r>
              <a:rPr lang="ru-RU" sz="2400" b="1" dirty="0" smtClean="0">
                <a:solidFill>
                  <a:srgbClr val="7030A0"/>
                </a:solidFill>
              </a:rPr>
              <a:t>ОПРЕДЕЛЯЕТСЯ </a:t>
            </a:r>
            <a:r>
              <a:rPr lang="ru-RU" sz="2400" b="1" dirty="0" smtClean="0">
                <a:solidFill>
                  <a:srgbClr val="7030A0"/>
                </a:solidFill>
              </a:rPr>
              <a:t> ТРЕМЯ  </a:t>
            </a:r>
            <a:r>
              <a:rPr lang="ru-RU" sz="2400" b="1" dirty="0" smtClean="0">
                <a:solidFill>
                  <a:srgbClr val="7030A0"/>
                </a:solidFill>
              </a:rPr>
              <a:t>ОСНОВНЫМИ ФАКТОРАМИ: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7" y="1491381"/>
            <a:ext cx="6216064" cy="4850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370118" y="1174142"/>
            <a:ext cx="7172697" cy="4815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b="1" dirty="0"/>
              <a:t>Неактивный, стойко излеченный туберкулез не обостряется под влиянием беременности.</a:t>
            </a:r>
          </a:p>
          <a:p>
            <a:pPr algn="ctr">
              <a:lnSpc>
                <a:spcPct val="110000"/>
              </a:lnSpc>
            </a:pPr>
            <a:r>
              <a:rPr lang="ru-RU" sz="2000" b="1" dirty="0"/>
              <a:t>Возникший во время беременности процесс обычно имеет склонность к </a:t>
            </a:r>
            <a:r>
              <a:rPr lang="ru-RU" sz="2000" b="1" dirty="0" smtClean="0"/>
              <a:t>прогрессированию.</a:t>
            </a:r>
            <a:endParaRPr lang="ru-RU" sz="2000" b="1" dirty="0"/>
          </a:p>
          <a:p>
            <a:pPr algn="ctr">
              <a:lnSpc>
                <a:spcPct val="110000"/>
              </a:lnSpc>
            </a:pPr>
            <a:r>
              <a:rPr lang="ru-RU" sz="2000" b="1" dirty="0"/>
              <a:t>Вместе с тем такой туберкулез хорошо поддается </a:t>
            </a:r>
            <a:r>
              <a:rPr lang="ru-RU" sz="2000" b="1" dirty="0" err="1"/>
              <a:t>пртивотуберкулезной</a:t>
            </a:r>
            <a:r>
              <a:rPr lang="ru-RU" sz="2000" b="1" dirty="0"/>
              <a:t> терапии, которая в этих условиях так же эффективна, как и у небеременных.</a:t>
            </a:r>
          </a:p>
          <a:p>
            <a:pPr algn="ctr">
              <a:lnSpc>
                <a:spcPct val="110000"/>
              </a:lnSpc>
            </a:pPr>
            <a:r>
              <a:rPr lang="ru-RU" sz="2000" b="1" dirty="0"/>
              <a:t>Угрозу представляют лишь хронические деструктивные процессы в легких с наличием лекарственной устойчивости, особенно МЛУ и ШЛУ и плохой переносимостью химиотерапии.</a:t>
            </a:r>
          </a:p>
          <a:p>
            <a:pPr algn="ctr">
              <a:lnSpc>
                <a:spcPct val="110000"/>
              </a:lnSpc>
            </a:pPr>
            <a:r>
              <a:rPr lang="ru-RU" sz="2000" b="1" dirty="0"/>
              <a:t>Беременность и </a:t>
            </a:r>
            <a:r>
              <a:rPr lang="ru-RU" sz="2000" b="1" dirty="0" smtClean="0"/>
              <a:t>роды </a:t>
            </a:r>
            <a:r>
              <a:rPr lang="ru-RU" sz="2000" b="1" dirty="0"/>
              <a:t>могут способствовать их прогрессированию, хотя эти формы туберкулеза имеют сложный прогноз и без нее.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56986" y="230693"/>
            <a:ext cx="655929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ХАРАКТЕР  ТУБЕРКУЛЕЗНОГО  </a:t>
            </a:r>
            <a:r>
              <a:rPr lang="ru-RU" sz="2800" b="1" dirty="0" smtClean="0">
                <a:solidFill>
                  <a:srgbClr val="7030A0"/>
                </a:solidFill>
              </a:rPr>
              <a:t>ПРОЦЕССА.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33" y="1669512"/>
            <a:ext cx="6216064" cy="4850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845230" y="1792289"/>
            <a:ext cx="7920841" cy="4134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/>
              <a:t>Среди всех ухудшений течения туберкулезного процесса около 1/3 приходится на первые 3 месяца беременности и 2/3 на первое полугодие после родов.</a:t>
            </a:r>
          </a:p>
          <a:p>
            <a:pPr algn="ctr">
              <a:lnSpc>
                <a:spcPct val="110000"/>
              </a:lnSpc>
            </a:pPr>
            <a:r>
              <a:rPr lang="ru-RU" sz="2400" b="1" dirty="0"/>
              <a:t>Таким образам наиболее опасным периодом в отношении обострения туберкулезного процесса у беременной женщины является первый триместр беременности и первые 6 месяцев после родов.</a:t>
            </a:r>
          </a:p>
          <a:p>
            <a:pPr algn="ctr">
              <a:lnSpc>
                <a:spcPct val="110000"/>
              </a:lnSpc>
            </a:pPr>
            <a:r>
              <a:rPr lang="ru-RU" sz="2400" b="1" dirty="0"/>
              <a:t>Во второй половине беременности организм постепенно приспосабливается к новым условиям и может наступить стабилизация туберкулезного процесса.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5488" y="333083"/>
            <a:ext cx="1094857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ПЕРИОД </a:t>
            </a:r>
            <a:r>
              <a:rPr lang="ru-RU" sz="2800" b="1" dirty="0" smtClean="0">
                <a:solidFill>
                  <a:srgbClr val="7030A0"/>
                </a:solidFill>
              </a:rPr>
              <a:t> БЕРЕМЕННОСТИ  И  РОДЫ  С  </a:t>
            </a:r>
            <a:r>
              <a:rPr lang="ru-RU" sz="2800" b="1" dirty="0" smtClean="0">
                <a:solidFill>
                  <a:srgbClr val="7030A0"/>
                </a:solidFill>
              </a:rPr>
              <a:t>ПОСЛЕРОДОВЫМ </a:t>
            </a:r>
            <a:r>
              <a:rPr lang="ru-RU" sz="2800" b="1" dirty="0" smtClean="0">
                <a:solidFill>
                  <a:srgbClr val="7030A0"/>
                </a:solidFill>
              </a:rPr>
              <a:t> ПЕРИОДОМ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14" y="1277625"/>
            <a:ext cx="6216064" cy="4850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055818" y="1575706"/>
            <a:ext cx="7517081" cy="3799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b="1" dirty="0"/>
              <a:t>Прогноз течения туберкулеза так же определяется и временем его возникновения.</a:t>
            </a:r>
          </a:p>
          <a:p>
            <a:pPr algn="ctr">
              <a:lnSpc>
                <a:spcPct val="110000"/>
              </a:lnSpc>
            </a:pPr>
            <a:r>
              <a:rPr lang="ru-RU" sz="2000" b="1" dirty="0"/>
              <a:t>Беременность, наступающая у больной туберкулезом, обычно мало изменяет специфический процесс, который протекает так же, как и без беременности: судьба больной определяется характером туберкулезного процесса.</a:t>
            </a:r>
          </a:p>
          <a:p>
            <a:pPr algn="ctr">
              <a:lnSpc>
                <a:spcPct val="110000"/>
              </a:lnSpc>
            </a:pPr>
            <a:r>
              <a:rPr lang="ru-RU" sz="2000" b="1" dirty="0"/>
              <a:t>Больше настораживает туберкулез, возникающий во время беременности.</a:t>
            </a:r>
          </a:p>
          <a:p>
            <a:pPr algn="ctr">
              <a:lnSpc>
                <a:spcPct val="110000"/>
              </a:lnSpc>
            </a:pPr>
            <a:r>
              <a:rPr lang="ru-RU" sz="2000" b="1" dirty="0"/>
              <a:t>Главная же угроза возникает после родов, когда туберкулез может бурно прогрессировать. Особенно опасны первые 6 месяцев после родов.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5360" y="352138"/>
            <a:ext cx="1070204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ПЕРИОД </a:t>
            </a:r>
            <a:r>
              <a:rPr lang="ru-RU" sz="2800" b="1" dirty="0" smtClean="0">
                <a:solidFill>
                  <a:srgbClr val="7030A0"/>
                </a:solidFill>
              </a:rPr>
              <a:t> БЕРЕМЕННОСТИ  И  </a:t>
            </a:r>
            <a:r>
              <a:rPr lang="ru-RU" sz="2800" b="1" dirty="0" smtClean="0">
                <a:solidFill>
                  <a:srgbClr val="7030A0"/>
                </a:solidFill>
              </a:rPr>
              <a:t>РОДЫ </a:t>
            </a:r>
            <a:r>
              <a:rPr lang="ru-RU" sz="2800" b="1" dirty="0" smtClean="0">
                <a:solidFill>
                  <a:srgbClr val="7030A0"/>
                </a:solidFill>
              </a:rPr>
              <a:t> С  ПОСЛЕРОДОВЫМ  </a:t>
            </a:r>
            <a:r>
              <a:rPr lang="ru-RU" sz="2800" b="1" dirty="0" smtClean="0">
                <a:solidFill>
                  <a:srgbClr val="7030A0"/>
                </a:solidFill>
              </a:rPr>
              <a:t>ПЕРИОДОМ.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83" y="1075745"/>
            <a:ext cx="6216064" cy="4850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441015" y="1486541"/>
            <a:ext cx="7885215" cy="4815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b="1" dirty="0"/>
              <a:t>Хотя туберкулез может возникать в любой срок беременности и после родов, клиническая картина его вспышек и проявлений в разные периоды беременности неодинакова.</a:t>
            </a:r>
          </a:p>
          <a:p>
            <a:pPr algn="ctr">
              <a:lnSpc>
                <a:spcPct val="110000"/>
              </a:lnSpc>
            </a:pPr>
            <a:r>
              <a:rPr lang="ru-RU" sz="2000" b="1" dirty="0"/>
              <a:t>В начале </a:t>
            </a:r>
            <a:r>
              <a:rPr lang="ru-RU" sz="2000" b="1" dirty="0" smtClean="0"/>
              <a:t>беременности туберкулезный </a:t>
            </a:r>
            <a:r>
              <a:rPr lang="ru-RU" sz="2000" b="1" dirty="0"/>
              <a:t>процесс, хотя и протекает </a:t>
            </a:r>
            <a:r>
              <a:rPr lang="ru-RU" sz="2000" b="1" dirty="0" smtClean="0"/>
              <a:t>так же как и у </a:t>
            </a:r>
            <a:r>
              <a:rPr lang="ru-RU" sz="2000" b="1" dirty="0"/>
              <a:t>не </a:t>
            </a:r>
            <a:r>
              <a:rPr lang="ru-RU" sz="2000" b="1" dirty="0" smtClean="0"/>
              <a:t>беременных</a:t>
            </a:r>
            <a:r>
              <a:rPr lang="ru-RU" sz="2000" b="1" dirty="0"/>
              <a:t>, однако он обычно наслаивается еще на признаки раннего токсикоза, что затрудняет </a:t>
            </a:r>
            <a:r>
              <a:rPr lang="ru-RU" sz="2000" b="1" dirty="0" smtClean="0"/>
              <a:t>диагностику</a:t>
            </a:r>
            <a:r>
              <a:rPr lang="ru-RU" sz="2000" b="1" dirty="0"/>
              <a:t>.</a:t>
            </a:r>
          </a:p>
          <a:p>
            <a:pPr algn="ctr">
              <a:lnSpc>
                <a:spcPct val="110000"/>
              </a:lnSpc>
            </a:pPr>
            <a:r>
              <a:rPr lang="ru-RU" sz="2000" b="1" dirty="0"/>
              <a:t>Если к этому добавить боязнь рентгенологического исследования в таком состоянии, то возникает большая опасность просмотреть начало туберкулеза.</a:t>
            </a:r>
          </a:p>
          <a:p>
            <a:pPr algn="ctr">
              <a:lnSpc>
                <a:spcPct val="110000"/>
              </a:lnSpc>
            </a:pPr>
            <a:r>
              <a:rPr lang="ru-RU" sz="2000" b="1" dirty="0"/>
              <a:t>В этих случаях большое значение имеет внимательный анализ всех симптомов с тщательным клинико-лабораторным и рентгенологическим исследованием, с обязательным применением ускоренных методов выявления МБТ – ПЦР и посевы на жидкие питательные среды.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3766" y="279412"/>
            <a:ext cx="1052153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КЛИНИЧЕСКАЯ </a:t>
            </a:r>
            <a:r>
              <a:rPr lang="ru-RU" sz="2800" b="1" dirty="0" smtClean="0">
                <a:solidFill>
                  <a:srgbClr val="7030A0"/>
                </a:solidFill>
              </a:rPr>
              <a:t> КАРТИНА  ТУБЕРКУЛЁЗА  ВО  </a:t>
            </a:r>
            <a:r>
              <a:rPr lang="ru-RU" sz="2800" b="1" dirty="0" smtClean="0">
                <a:solidFill>
                  <a:srgbClr val="7030A0"/>
                </a:solidFill>
              </a:rPr>
              <a:t>ВРЕМЯ БЕРЕМЕННОСТИ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1" y="1146996"/>
            <a:ext cx="6216064" cy="4850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930732" y="1503235"/>
            <a:ext cx="7837715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b="1" dirty="0"/>
              <a:t>Во второй половине беременности обычно самочувствие становиться хорошим и нередко </a:t>
            </a:r>
            <a:r>
              <a:rPr lang="ru-RU" sz="2000" b="1" dirty="0" smtClean="0"/>
              <a:t>женщина чувствуют </a:t>
            </a:r>
            <a:r>
              <a:rPr lang="ru-RU" sz="2000" b="1" dirty="0"/>
              <a:t>себя даже лучше, чем до беременности. Обострения, которые могут возникать во время второй половины </a:t>
            </a:r>
            <a:r>
              <a:rPr lang="ru-RU" sz="2000" b="1" dirty="0" smtClean="0"/>
              <a:t>беременности, </a:t>
            </a:r>
            <a:r>
              <a:rPr lang="ru-RU" sz="2000" b="1" dirty="0"/>
              <a:t>обычно протекают без лихорадки, интоксикации и относительно хорошем самочувствии беременной, даже не подозревающей об прогрессировании туберкулезного процесса.</a:t>
            </a:r>
          </a:p>
          <a:p>
            <a:pPr algn="ctr">
              <a:lnSpc>
                <a:spcPct val="110000"/>
              </a:lnSpc>
            </a:pPr>
            <a:r>
              <a:rPr lang="ru-RU" sz="2000" b="1" dirty="0"/>
              <a:t>Это, так называемая, «холодная вспышка второй половины беременности» при которой поражает явная диспропорция между хорошим общим самочувствием беременной и обширностью туберкулезного поражения с деструкцией легочной ткани, и обсеменением.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0648" y="352945"/>
            <a:ext cx="1087779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КЛИНИЧЕСКАЯ </a:t>
            </a:r>
            <a:r>
              <a:rPr lang="ru-RU" sz="2800" b="1" dirty="0" smtClean="0">
                <a:solidFill>
                  <a:srgbClr val="7030A0"/>
                </a:solidFill>
              </a:rPr>
              <a:t> КАРТИНА  ТУБЕРКУЛЁЗА  ВО  </a:t>
            </a:r>
            <a:r>
              <a:rPr lang="ru-RU" sz="2800" b="1" dirty="0" smtClean="0">
                <a:solidFill>
                  <a:srgbClr val="7030A0"/>
                </a:solidFill>
              </a:rPr>
              <a:t>ВРЕМЯ </a:t>
            </a:r>
            <a:r>
              <a:rPr lang="ru-RU" sz="2800" b="1" dirty="0" smtClean="0">
                <a:solidFill>
                  <a:srgbClr val="7030A0"/>
                </a:solidFill>
              </a:rPr>
              <a:t> БЕРЕМЕННОСТИ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65" y="1460749"/>
            <a:ext cx="6568642" cy="49749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8256" y="1951398"/>
            <a:ext cx="6828310" cy="275152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/>
              <a:t>Если  </a:t>
            </a:r>
            <a:r>
              <a:rPr lang="ru-RU" sz="2400" b="1" dirty="0"/>
              <a:t>возникает </a:t>
            </a:r>
            <a:r>
              <a:rPr lang="ru-RU" sz="2400" b="1" dirty="0" smtClean="0"/>
              <a:t> необходимость  прерывания </a:t>
            </a:r>
            <a:r>
              <a:rPr lang="ru-RU" sz="2400" b="1" dirty="0"/>
              <a:t>беременности</a:t>
            </a:r>
            <a:r>
              <a:rPr lang="ru-RU" sz="2400" b="1" dirty="0" smtClean="0"/>
              <a:t>,  то  она  </a:t>
            </a:r>
            <a:r>
              <a:rPr lang="ru-RU" sz="2400" b="1" dirty="0"/>
              <a:t>диктуется: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ХАРАКТЕРОМ </a:t>
            </a:r>
            <a:r>
              <a:rPr lang="ru-RU" sz="2400" b="1" i="1" dirty="0" smtClean="0">
                <a:solidFill>
                  <a:srgbClr val="002060"/>
                </a:solidFill>
              </a:rPr>
              <a:t> СПЕЦИФИЧЕСКОГО  </a:t>
            </a:r>
            <a:r>
              <a:rPr lang="ru-RU" sz="2400" b="1" i="1" dirty="0" smtClean="0">
                <a:solidFill>
                  <a:srgbClr val="002060"/>
                </a:solidFill>
              </a:rPr>
              <a:t>ПРОЦЕССА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 СРОКОМ </a:t>
            </a:r>
            <a:r>
              <a:rPr lang="ru-RU" sz="2400" b="1" i="1" dirty="0" smtClean="0">
                <a:solidFill>
                  <a:srgbClr val="002060"/>
                </a:solidFill>
              </a:rPr>
              <a:t> БЕРЕМЕННОСТИ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СОЦИАЛЬНО-БЫТОВЫМИ  </a:t>
            </a:r>
            <a:r>
              <a:rPr lang="ru-RU" sz="2400" b="1" i="1" dirty="0" smtClean="0">
                <a:solidFill>
                  <a:srgbClr val="002060"/>
                </a:solidFill>
              </a:rPr>
              <a:t>И </a:t>
            </a:r>
            <a:r>
              <a:rPr lang="ru-RU" sz="2400" b="1" i="1" dirty="0" smtClean="0">
                <a:solidFill>
                  <a:srgbClr val="002060"/>
                </a:solidFill>
              </a:rPr>
              <a:t> СЕМЕЙНЫМИ </a:t>
            </a:r>
            <a:r>
              <a:rPr lang="ru-RU" sz="2400" b="1" i="1" dirty="0" smtClean="0">
                <a:solidFill>
                  <a:srgbClr val="002060"/>
                </a:solidFill>
              </a:rPr>
              <a:t>ОБСТОЯТЕЛЬСТВАМИ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545" y="319728"/>
            <a:ext cx="8277669" cy="6093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7030A0"/>
                </a:solidFill>
              </a:rPr>
              <a:t>ПРЕРЫВАНИЕ </a:t>
            </a:r>
            <a:r>
              <a:rPr lang="ru-RU" sz="2800" b="1" dirty="0" smtClean="0">
                <a:solidFill>
                  <a:srgbClr val="7030A0"/>
                </a:solidFill>
              </a:rPr>
              <a:t> БЕРЕМЕННОСТИ  ПРИ  ТУБЕРКУЛЕЗЕ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44" y="1122220"/>
            <a:ext cx="6796105" cy="52811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2233" y="1703655"/>
            <a:ext cx="7956468" cy="452431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/>
              <a:t>1. </a:t>
            </a:r>
            <a:r>
              <a:rPr lang="ru-RU" sz="2000" b="1" dirty="0" smtClean="0"/>
              <a:t>Распространенные </a:t>
            </a:r>
            <a:r>
              <a:rPr lang="ru-RU" sz="2000" b="1" dirty="0"/>
              <a:t>формы туберкулеза легких с наличием МЛУ и ШЛУ, плохо поддающиеся лечению.</a:t>
            </a:r>
          </a:p>
          <a:p>
            <a:pPr>
              <a:lnSpc>
                <a:spcPct val="120000"/>
              </a:lnSpc>
            </a:pPr>
            <a:r>
              <a:rPr lang="ru-RU" sz="2000" b="1" dirty="0"/>
              <a:t>2. Если предыдущая беременность сопровождалась ухудшением и туберкулез обострялся.</a:t>
            </a:r>
          </a:p>
          <a:p>
            <a:pPr>
              <a:lnSpc>
                <a:spcPct val="120000"/>
              </a:lnSpc>
            </a:pPr>
            <a:r>
              <a:rPr lang="ru-RU" sz="2000" b="1" dirty="0"/>
              <a:t>3. Если новая беременность наступает до года после родов, так как быстрое ее появление с заботами о двоих детях может подорвать силы женщины и вызвать обострение процесса.</a:t>
            </a:r>
          </a:p>
          <a:p>
            <a:pPr>
              <a:lnSpc>
                <a:spcPct val="120000"/>
              </a:lnSpc>
            </a:pPr>
            <a:r>
              <a:rPr lang="ru-RU" sz="2000" b="1" dirty="0"/>
              <a:t>4. Если прошло меньше 2-х лет после перенесенного </a:t>
            </a:r>
            <a:r>
              <a:rPr lang="ru-RU" sz="2000" b="1" dirty="0" smtClean="0"/>
              <a:t>милиарного </a:t>
            </a:r>
            <a:r>
              <a:rPr lang="ru-RU" sz="2000" b="1" dirty="0"/>
              <a:t>туберкулеза, туберкулезного </a:t>
            </a:r>
            <a:r>
              <a:rPr lang="ru-RU" sz="2000" b="1" dirty="0" err="1"/>
              <a:t>менинигита</a:t>
            </a:r>
            <a:r>
              <a:rPr lang="ru-RU" sz="2000" b="1" dirty="0"/>
              <a:t> и больших хирургических вмешательствах.</a:t>
            </a:r>
          </a:p>
          <a:p>
            <a:pPr>
              <a:lnSpc>
                <a:spcPct val="120000"/>
              </a:lnSpc>
            </a:pPr>
            <a:r>
              <a:rPr lang="ru-RU" sz="2000" b="1" dirty="0"/>
              <a:t>5. При сопутствующем тяжелом сахарном </a:t>
            </a:r>
            <a:r>
              <a:rPr lang="ru-RU" sz="2000" b="1" dirty="0" smtClean="0"/>
              <a:t>диабете, </a:t>
            </a:r>
            <a:r>
              <a:rPr lang="ru-RU" sz="2000" b="1" dirty="0"/>
              <a:t>патологии почек, </a:t>
            </a:r>
            <a:r>
              <a:rPr lang="ru-RU" sz="2000" b="1" dirty="0" smtClean="0"/>
              <a:t>и </a:t>
            </a:r>
            <a:r>
              <a:rPr lang="ru-RU" sz="2000" b="1" dirty="0"/>
              <a:t>легочно-сердечной недостаточности. (по жизненным показаниям).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1277" y="400629"/>
            <a:ext cx="10414660" cy="1126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7030A0"/>
                </a:solidFill>
              </a:rPr>
              <a:t>ПОКАЗАНИЯ  </a:t>
            </a:r>
            <a:r>
              <a:rPr lang="ru-RU" sz="2800" b="1" dirty="0" smtClean="0">
                <a:solidFill>
                  <a:srgbClr val="7030A0"/>
                </a:solidFill>
              </a:rPr>
              <a:t>К </a:t>
            </a:r>
            <a:r>
              <a:rPr lang="ru-RU" sz="2800" b="1" dirty="0" smtClean="0">
                <a:solidFill>
                  <a:srgbClr val="7030A0"/>
                </a:solidFill>
              </a:rPr>
              <a:t> ПРЕРЫВАНИЮ  БЕРЕМЕННОСТИ  </a:t>
            </a:r>
            <a:r>
              <a:rPr lang="ru-RU" sz="2800" b="1" dirty="0" smtClean="0">
                <a:solidFill>
                  <a:srgbClr val="7030A0"/>
                </a:solidFill>
              </a:rPr>
              <a:t>ПРИ ТУБЕРКУЛЕЗЕ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73" y="1252848"/>
            <a:ext cx="6796105" cy="52811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8245" y="1785991"/>
            <a:ext cx="7398326" cy="37610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/>
              <a:t>Ранний аборт до 12 недель больные переносят легче, чем позднее прерывание беременности, связанное с серьезным акушерским вмешательством (кесарево сечение), которое угрожает осложнениями и дальнейшим прогрессированием туберкулезного процесса.</a:t>
            </a:r>
          </a:p>
          <a:p>
            <a:pPr algn="ctr">
              <a:lnSpc>
                <a:spcPct val="120000"/>
              </a:lnSpc>
            </a:pPr>
            <a:r>
              <a:rPr lang="ru-RU" sz="2000" b="1" dirty="0"/>
              <a:t>Позднее прерывание беременности может перенестись хуже, чем естественные роды, а обострение туберкулеза после него нередко протекает тяжелее, чем после родов.</a:t>
            </a:r>
          </a:p>
          <a:p>
            <a:pPr algn="ctr">
              <a:lnSpc>
                <a:spcPct val="120000"/>
              </a:lnSpc>
            </a:pPr>
            <a:r>
              <a:rPr lang="ru-RU" sz="2000" b="1" dirty="0"/>
              <a:t>Поэтому такое вмешательство должно применяться исключительно редко и при угрожающих жизни ситуациях.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6292" y="438249"/>
            <a:ext cx="8443924" cy="6093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7030A0"/>
                </a:solidFill>
              </a:rPr>
              <a:t>ПРЕРЫВАНИЕ </a:t>
            </a:r>
            <a:r>
              <a:rPr lang="ru-RU" sz="2800" b="1" dirty="0" smtClean="0">
                <a:solidFill>
                  <a:srgbClr val="7030A0"/>
                </a:solidFill>
              </a:rPr>
              <a:t> БЕРЕМЕННОСТИ  </a:t>
            </a:r>
            <a:r>
              <a:rPr lang="ru-RU" sz="2800" b="1" dirty="0" smtClean="0">
                <a:solidFill>
                  <a:srgbClr val="7030A0"/>
                </a:solidFill>
              </a:rPr>
              <a:t>ПРИ </a:t>
            </a:r>
            <a:r>
              <a:rPr lang="ru-RU" sz="2800" b="1" dirty="0" smtClean="0">
                <a:solidFill>
                  <a:srgbClr val="7030A0"/>
                </a:solidFill>
              </a:rPr>
              <a:t> ТУБЕРКУЛЕЗЕ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906847" y="73326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defRPr/>
            </a:pPr>
            <a:r>
              <a:rPr lang="ru-RU" sz="3800" b="1" kern="0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Цель: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238376" y="2000251"/>
            <a:ext cx="7337943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800" b="1" kern="0" dirty="0">
                <a:cs typeface="Arial" panose="020B0604020202020204" pitchFamily="34" charset="0"/>
              </a:rPr>
              <a:t>Получение знаний по диагностике туберкулеза у беременных, возможности сохранения или необходимости ее прерывания у женщин, больных туберкулезом</a:t>
            </a:r>
          </a:p>
        </p:txBody>
      </p:sp>
    </p:spTree>
    <p:extLst>
      <p:ext uri="{BB962C8B-B14F-4D97-AF65-F5344CB8AC3E}">
        <p14:creationId xmlns:p14="http://schemas.microsoft.com/office/powerpoint/2010/main" val="40760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861" y="3953742"/>
            <a:ext cx="3482303" cy="2321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https://img3.stockfresh.com/files/2/26kot/m/38/445685_stock-photo-pregnant-on-black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1" y="560277"/>
            <a:ext cx="3800475" cy="571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3157" y="1413245"/>
            <a:ext cx="6069354" cy="302236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/>
              <a:t>Туберкулезная инфекция обычно не оказывает неблагоприятного влияния на течение беременности и частота преждевременного прерывания беременности не больше, чем у лиц без туберкулеза.</a:t>
            </a:r>
          </a:p>
          <a:p>
            <a:pPr algn="ctr">
              <a:lnSpc>
                <a:spcPct val="120000"/>
              </a:lnSpc>
            </a:pPr>
            <a:r>
              <a:rPr lang="ru-RU" sz="2000" b="1" dirty="0"/>
              <a:t>Дети туберкулезных матерей рождаются полноценными, с нормальной массой и длинной тела.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0369" y="344010"/>
            <a:ext cx="837493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ВЛИЯНИЕ </a:t>
            </a:r>
            <a:r>
              <a:rPr lang="ru-RU" sz="2800" b="1" dirty="0" smtClean="0">
                <a:solidFill>
                  <a:srgbClr val="7030A0"/>
                </a:solidFill>
              </a:rPr>
              <a:t> ТУБЕРКУЛЕЗА  НА  </a:t>
            </a:r>
            <a:r>
              <a:rPr lang="ru-RU" sz="2800" b="1" dirty="0" smtClean="0">
                <a:solidFill>
                  <a:srgbClr val="7030A0"/>
                </a:solidFill>
              </a:rPr>
              <a:t>БЕРЕМЕННОСТЬ </a:t>
            </a:r>
            <a:r>
              <a:rPr lang="ru-RU" sz="2800" b="1" dirty="0" smtClean="0">
                <a:solidFill>
                  <a:srgbClr val="7030A0"/>
                </a:solidFill>
              </a:rPr>
              <a:t> И </a:t>
            </a:r>
            <a:r>
              <a:rPr lang="ru-RU" sz="2800" b="1" dirty="0" smtClean="0">
                <a:solidFill>
                  <a:srgbClr val="7030A0"/>
                </a:solidFill>
              </a:rPr>
              <a:t>РОДЫ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758" r="22816"/>
          <a:stretch/>
        </p:blipFill>
        <p:spPr>
          <a:xfrm>
            <a:off x="185759" y="663497"/>
            <a:ext cx="3334707" cy="5237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736695" y="69427"/>
            <a:ext cx="7654213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ЛЕЧЕНИЕ </a:t>
            </a:r>
            <a:r>
              <a:rPr lang="ru-RU" sz="2400" b="1" dirty="0" smtClean="0">
                <a:solidFill>
                  <a:srgbClr val="7030A0"/>
                </a:solidFill>
              </a:rPr>
              <a:t> ТУБЕРКУЛЕЗА  У  БЕРЕМЕННЫХ  </a:t>
            </a:r>
            <a:r>
              <a:rPr lang="ru-RU" sz="2400" b="1" dirty="0" smtClean="0">
                <a:solidFill>
                  <a:srgbClr val="7030A0"/>
                </a:solidFill>
              </a:rPr>
              <a:t>ЖЕНЩИН.</a:t>
            </a:r>
            <a:endParaRPr lang="ru-RU" sz="2400" b="1" dirty="0">
              <a:solidFill>
                <a:srgbClr val="7030A0"/>
              </a:solidFill>
            </a:endParaRP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(Федеральные клинические рекомендации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«Туберкулез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у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взрослых»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Москва,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2022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год.)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11335" y="1325823"/>
            <a:ext cx="8680863" cy="511524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/>
              <a:t>Беременность не является противопоказанием для лечения активного туберкулеза.</a:t>
            </a:r>
          </a:p>
          <a:p>
            <a:pPr algn="ctr">
              <a:lnSpc>
                <a:spcPct val="120000"/>
              </a:lnSpc>
            </a:pPr>
            <a:r>
              <a:rPr lang="ru-RU" sz="2000" b="1" dirty="0"/>
              <a:t>Лечение женщин, больных туберкулезом, в период беременности и послеродовом периоде, проводится по общим принципам лечения больных туберкулезом, в соответствии со стандартными режимами </a:t>
            </a:r>
            <a:r>
              <a:rPr lang="ru-RU" sz="2000" b="1" dirty="0" smtClean="0"/>
              <a:t>химиотерапии.</a:t>
            </a:r>
          </a:p>
          <a:p>
            <a:pPr algn="ctr">
              <a:lnSpc>
                <a:spcPct val="120000"/>
              </a:lnSpc>
            </a:pPr>
            <a:r>
              <a:rPr lang="ru-RU" sz="2000" b="1" dirty="0" smtClean="0"/>
              <a:t>Лечение </a:t>
            </a:r>
            <a:r>
              <a:rPr lang="ru-RU" sz="2000" b="1" dirty="0"/>
              <a:t>начинают после сопоставления предполагаемой пользы для матери и потенциального риска для плода</a:t>
            </a: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не  </a:t>
            </a:r>
            <a:r>
              <a:rPr lang="ru-RU" sz="2400" b="1" i="1" dirty="0">
                <a:solidFill>
                  <a:srgbClr val="002060"/>
                </a:solidFill>
              </a:rPr>
              <a:t>ранее </a:t>
            </a:r>
            <a:r>
              <a:rPr lang="ru-RU" sz="2400" b="1" i="1" dirty="0" smtClean="0">
                <a:solidFill>
                  <a:srgbClr val="002060"/>
                </a:solidFill>
              </a:rPr>
              <a:t> второго  </a:t>
            </a:r>
            <a:r>
              <a:rPr lang="ru-RU" sz="2400" b="1" i="1" dirty="0">
                <a:solidFill>
                  <a:srgbClr val="002060"/>
                </a:solidFill>
              </a:rPr>
              <a:t>триместра </a:t>
            </a:r>
            <a:r>
              <a:rPr lang="ru-RU" sz="2400" b="1" i="1" dirty="0" smtClean="0">
                <a:solidFill>
                  <a:srgbClr val="002060"/>
                </a:solidFill>
              </a:rPr>
              <a:t> беременности</a:t>
            </a:r>
            <a:r>
              <a:rPr lang="ru-RU" sz="2400" b="1" i="1" dirty="0">
                <a:solidFill>
                  <a:srgbClr val="002060"/>
                </a:solidFill>
              </a:rPr>
              <a:t>.</a:t>
            </a:r>
          </a:p>
          <a:p>
            <a:pPr algn="ctr">
              <a:lnSpc>
                <a:spcPct val="120000"/>
              </a:lnSpc>
            </a:pPr>
            <a:r>
              <a:rPr lang="ru-RU" sz="2000" b="1" dirty="0"/>
              <a:t>При лечении </a:t>
            </a:r>
            <a:r>
              <a:rPr lang="ru-RU" sz="2000" b="1" dirty="0" smtClean="0"/>
              <a:t>туберкулеза </a:t>
            </a:r>
            <a:r>
              <a:rPr lang="ru-RU" sz="2000" b="1" dirty="0"/>
              <a:t>у беременной женщины из режима исключается</a:t>
            </a:r>
          </a:p>
          <a:p>
            <a:pPr algn="ctr">
              <a:lnSpc>
                <a:spcPct val="120000"/>
              </a:lnSpc>
            </a:pPr>
            <a:r>
              <a:rPr lang="ru-RU" sz="2400" b="1" i="1" dirty="0" smtClean="0">
                <a:solidFill>
                  <a:srgbClr val="002060"/>
                </a:solidFill>
              </a:rPr>
              <a:t>стрептомицин</a:t>
            </a:r>
            <a:r>
              <a:rPr lang="ru-RU" sz="2400" b="1" i="1" dirty="0" smtClean="0">
                <a:solidFill>
                  <a:srgbClr val="002060"/>
                </a:solidFill>
              </a:rPr>
              <a:t>, 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этионамид</a:t>
            </a:r>
            <a:r>
              <a:rPr lang="ru-RU" sz="2400" b="1" i="1" dirty="0" smtClean="0">
                <a:solidFill>
                  <a:srgbClr val="002060"/>
                </a:solidFill>
              </a:rPr>
              <a:t>, 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протионамид</a:t>
            </a:r>
            <a:r>
              <a:rPr lang="ru-RU" sz="2400" b="1" i="1" dirty="0" smtClean="0">
                <a:solidFill>
                  <a:srgbClr val="002060"/>
                </a:solidFill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канамицин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</a:rPr>
              <a:t>амикацин</a:t>
            </a:r>
            <a:r>
              <a:rPr lang="ru-RU" sz="2400" b="1" i="1" dirty="0" smtClean="0">
                <a:solidFill>
                  <a:srgbClr val="002060"/>
                </a:solidFill>
              </a:rPr>
              <a:t>,  </a:t>
            </a:r>
            <a:r>
              <a:rPr lang="ru-RU" sz="2400" b="1" i="1" dirty="0" err="1">
                <a:solidFill>
                  <a:srgbClr val="002060"/>
                </a:solidFill>
              </a:rPr>
              <a:t>капреомицин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деламанид</a:t>
            </a:r>
            <a:endParaRPr lang="ru-RU" sz="2400" b="1" i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035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758" r="22816"/>
          <a:stretch/>
        </p:blipFill>
        <p:spPr>
          <a:xfrm>
            <a:off x="100994" y="1488060"/>
            <a:ext cx="3105344" cy="4877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493819" y="258393"/>
            <a:ext cx="9357755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ВЕДЕНИЕ  БЕРЕМЕННОСТИ  </a:t>
            </a:r>
            <a:r>
              <a:rPr lang="ru-RU" sz="2400" b="1" dirty="0" smtClean="0">
                <a:solidFill>
                  <a:srgbClr val="7030A0"/>
                </a:solidFill>
              </a:rPr>
              <a:t>У </a:t>
            </a:r>
            <a:r>
              <a:rPr lang="ru-RU" sz="2400" b="1" dirty="0" smtClean="0">
                <a:solidFill>
                  <a:srgbClr val="7030A0"/>
                </a:solidFill>
              </a:rPr>
              <a:t> ЖЕНЩИН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smtClean="0">
                <a:solidFill>
                  <a:srgbClr val="7030A0"/>
                </a:solidFill>
              </a:rPr>
              <a:t> БОЛЬНЫХ  ТУБЕРКУЛЕЗОМ </a:t>
            </a:r>
            <a:r>
              <a:rPr lang="ru-RU" sz="2400" b="1" dirty="0" smtClean="0">
                <a:solidFill>
                  <a:srgbClr val="7030A0"/>
                </a:solidFill>
              </a:rPr>
              <a:t>ОРГАНОВ </a:t>
            </a:r>
            <a:r>
              <a:rPr lang="ru-RU" sz="2400" b="1" dirty="0" smtClean="0">
                <a:solidFill>
                  <a:srgbClr val="7030A0"/>
                </a:solidFill>
              </a:rPr>
              <a:t> ДЫХАНИЯ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(Федеральные клинические рекомендации «Туберкулез у взрослых» Москва, 2022 год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.)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7580" y="2032079"/>
            <a:ext cx="8953994" cy="33916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/>
              <a:t>	</a:t>
            </a:r>
            <a:r>
              <a:rPr lang="ru-RU" sz="2000" b="1" dirty="0"/>
              <a:t>1. Беременные с установленным диагнозом туберкулеза органов дыхания должны состоять на диспансерном учете в женской консультации по месту жительства под наблюдением участкового акушера – гинеколога. Одновременно женщина состоит на диспансерном учете в противотуберкулезном диспансере под наблюдением участкового фтизиатра.</a:t>
            </a:r>
          </a:p>
          <a:p>
            <a:pPr>
              <a:lnSpc>
                <a:spcPct val="120000"/>
              </a:lnSpc>
            </a:pPr>
            <a:r>
              <a:rPr lang="ru-RU" sz="2000" b="1" dirty="0"/>
              <a:t>	2. Тактика ведения беременности обсуждается акушером – гинекологом совместно с фтизиатром. При возникновении акушерских осложнений во время беременности лечение больных туберкулезом не отличается от стандартов, принятых в акушерстве.</a:t>
            </a:r>
          </a:p>
        </p:txBody>
      </p:sp>
    </p:spTree>
    <p:extLst>
      <p:ext uri="{BB962C8B-B14F-4D97-AF65-F5344CB8AC3E}">
        <p14:creationId xmlns:p14="http://schemas.microsoft.com/office/powerpoint/2010/main" val="22692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758" r="22816"/>
          <a:stretch/>
        </p:blipFill>
        <p:spPr>
          <a:xfrm>
            <a:off x="178130" y="1385083"/>
            <a:ext cx="3289465" cy="5166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778827" y="381297"/>
            <a:ext cx="8936748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ВЕДЕНИЕ  БЕРЕМЕННОСТИ  У  </a:t>
            </a:r>
            <a:r>
              <a:rPr lang="ru-RU" sz="2400" b="1" dirty="0" smtClean="0">
                <a:solidFill>
                  <a:srgbClr val="7030A0"/>
                </a:solidFill>
              </a:rPr>
              <a:t>ЖЕНЩИН</a:t>
            </a:r>
            <a:r>
              <a:rPr lang="ru-RU" sz="2400" b="1" dirty="0" smtClean="0">
                <a:solidFill>
                  <a:srgbClr val="7030A0"/>
                </a:solidFill>
              </a:rPr>
              <a:t>,  </a:t>
            </a:r>
            <a:r>
              <a:rPr lang="ru-RU" sz="2400" b="1" dirty="0" smtClean="0">
                <a:solidFill>
                  <a:srgbClr val="7030A0"/>
                </a:solidFill>
              </a:rPr>
              <a:t>БОЛЬНЫХ ТУБЕРКУЛЕЗОМ </a:t>
            </a:r>
            <a:r>
              <a:rPr lang="ru-RU" sz="2400" b="1" dirty="0" smtClean="0">
                <a:solidFill>
                  <a:srgbClr val="7030A0"/>
                </a:solidFill>
              </a:rPr>
              <a:t> ОРГАНОВ  </a:t>
            </a:r>
            <a:r>
              <a:rPr lang="ru-RU" sz="2400" b="1" dirty="0" smtClean="0">
                <a:solidFill>
                  <a:srgbClr val="7030A0"/>
                </a:solidFill>
              </a:rPr>
              <a:t>ДЫХАНИЯ.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(Федеральные клинические рекомендации «Туберкулез у взрослых» Москва, 2022 год.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72592" y="2286994"/>
            <a:ext cx="8051470" cy="26530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/>
              <a:t>3. Госпитализация женщин с остаточными изменениями, из очага туберкулезной инфекции, из группы риска в палату патологии беременности осуществляется за 2 недели до родов.</a:t>
            </a:r>
          </a:p>
          <a:p>
            <a:pPr algn="ctr">
              <a:lnSpc>
                <a:spcPct val="120000"/>
              </a:lnSpc>
            </a:pPr>
            <a:r>
              <a:rPr lang="ru-RU" sz="2000" b="1" dirty="0"/>
              <a:t>4. Госпитализация беременных с активным туберкулезом легких осуществляется в различные сроки беременности в связи с необходимостью проведения противотуберкулезного лечения (от 2-х месяцев и более, до излечения от туберкулеза).</a:t>
            </a:r>
          </a:p>
        </p:txBody>
      </p:sp>
    </p:spTree>
    <p:extLst>
      <p:ext uri="{BB962C8B-B14F-4D97-AF65-F5344CB8AC3E}">
        <p14:creationId xmlns:p14="http://schemas.microsoft.com/office/powerpoint/2010/main" val="35141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758" r="22816"/>
          <a:stretch/>
        </p:blipFill>
        <p:spPr>
          <a:xfrm>
            <a:off x="130628" y="839047"/>
            <a:ext cx="3284183" cy="51579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980905" y="219545"/>
            <a:ext cx="889645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ВЕДЕНИЕ </a:t>
            </a:r>
            <a:r>
              <a:rPr lang="ru-RU" sz="2400" b="1" dirty="0" smtClean="0">
                <a:solidFill>
                  <a:srgbClr val="7030A0"/>
                </a:solidFill>
              </a:rPr>
              <a:t> ПОСЛЕРОДОВОГО  </a:t>
            </a:r>
            <a:r>
              <a:rPr lang="ru-RU" sz="2400" b="1" dirty="0" smtClean="0">
                <a:solidFill>
                  <a:srgbClr val="7030A0"/>
                </a:solidFill>
              </a:rPr>
              <a:t>ПЕРИОДА </a:t>
            </a:r>
            <a:r>
              <a:rPr lang="ru-RU" sz="2400" b="1" dirty="0" smtClean="0">
                <a:solidFill>
                  <a:srgbClr val="7030A0"/>
                </a:solidFill>
              </a:rPr>
              <a:t> У  </a:t>
            </a:r>
            <a:r>
              <a:rPr lang="ru-RU" sz="2400" b="1" dirty="0" smtClean="0">
                <a:solidFill>
                  <a:srgbClr val="7030A0"/>
                </a:solidFill>
              </a:rPr>
              <a:t>ЖЕНЩИН</a:t>
            </a:r>
            <a:r>
              <a:rPr lang="ru-RU" sz="2400" b="1" dirty="0" smtClean="0">
                <a:solidFill>
                  <a:srgbClr val="7030A0"/>
                </a:solidFill>
              </a:rPr>
              <a:t>,  </a:t>
            </a:r>
            <a:r>
              <a:rPr lang="ru-RU" sz="2400" b="1" dirty="0" smtClean="0">
                <a:solidFill>
                  <a:srgbClr val="7030A0"/>
                </a:solidFill>
              </a:rPr>
              <a:t>БОЛЬНЫХ ТУБЕРКУЛЕЗОМ </a:t>
            </a:r>
            <a:r>
              <a:rPr lang="ru-RU" sz="2400" b="1" dirty="0" smtClean="0">
                <a:solidFill>
                  <a:srgbClr val="7030A0"/>
                </a:solidFill>
              </a:rPr>
              <a:t> ОРГАНОВ  </a:t>
            </a:r>
            <a:r>
              <a:rPr lang="ru-RU" sz="2400" b="1" dirty="0" smtClean="0">
                <a:solidFill>
                  <a:srgbClr val="7030A0"/>
                </a:solidFill>
              </a:rPr>
              <a:t>ДЫХАНИЯ </a:t>
            </a:r>
            <a:r>
              <a:rPr lang="ru-RU" sz="2400" b="1" dirty="0" smtClean="0">
                <a:solidFill>
                  <a:srgbClr val="7030A0"/>
                </a:solidFill>
              </a:rPr>
              <a:t> И  ТАКТИКА  </a:t>
            </a:r>
            <a:r>
              <a:rPr lang="ru-RU" sz="2400" b="1" dirty="0">
                <a:solidFill>
                  <a:srgbClr val="7030A0"/>
                </a:solidFill>
              </a:rPr>
              <a:t>В </a:t>
            </a:r>
            <a:r>
              <a:rPr lang="ru-RU" sz="2400" b="1" dirty="0" smtClean="0">
                <a:solidFill>
                  <a:srgbClr val="7030A0"/>
                </a:solidFill>
              </a:rPr>
              <a:t>ОТНОШЕНИИ  </a:t>
            </a:r>
            <a:r>
              <a:rPr lang="ru-RU" sz="2400" b="1" dirty="0">
                <a:solidFill>
                  <a:srgbClr val="7030A0"/>
                </a:solidFill>
              </a:rPr>
              <a:t>НОВОРОЖДЕННОГО.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Федеральные клинические рекомендации по диагностике и лечению туберкулеза органов дыхания. Издание второе. Москва, 2014 год.)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0905" y="2121965"/>
            <a:ext cx="8896456" cy="415498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 b="1" dirty="0"/>
              <a:t>1. При наличии активного туберкулезного процесса, особенно с </a:t>
            </a:r>
            <a:r>
              <a:rPr lang="ru-RU" sz="2000" b="1" dirty="0" err="1"/>
              <a:t>бактериовыделением</a:t>
            </a:r>
            <a:r>
              <a:rPr lang="ru-RU" sz="2000" b="1" dirty="0"/>
              <a:t>, после первичной обработки (через 10-15 минут после рождения) необходима изоляция новорожденного сроком на 6-8 недель в случае проведения БЦЖ – вакцинации.</a:t>
            </a:r>
          </a:p>
          <a:p>
            <a:pPr algn="ctr">
              <a:lnSpc>
                <a:spcPct val="110000"/>
              </a:lnSpc>
            </a:pPr>
            <a:r>
              <a:rPr lang="ru-RU" sz="2000" b="1" dirty="0"/>
              <a:t>2. Все новорожденные от матерей, больных туберкулезом, должны быть вакцинированы БЦЖ или БЦЖ-М, в зависимости от состояния новорожденного.</a:t>
            </a:r>
          </a:p>
          <a:p>
            <a:pPr algn="ctr">
              <a:lnSpc>
                <a:spcPct val="110000"/>
              </a:lnSpc>
            </a:pPr>
            <a:r>
              <a:rPr lang="ru-RU" sz="2000" b="1" dirty="0" smtClean="0"/>
              <a:t>Первичную </a:t>
            </a:r>
            <a:r>
              <a:rPr lang="ru-RU" sz="2000" b="1" dirty="0"/>
              <a:t>вакцинацию осуществляют здоровым новорожденным детям на 3-7 сутки жизни.</a:t>
            </a:r>
          </a:p>
          <a:p>
            <a:pPr algn="ctr">
              <a:lnSpc>
                <a:spcPct val="110000"/>
              </a:lnSpc>
            </a:pPr>
            <a:r>
              <a:rPr lang="ru-RU" sz="2000" b="1" dirty="0"/>
              <a:t>Сроки вакцинации детей, родившихся от матерей, больных туберкулезом органов дыхания, устанавливаются врачом – неонатологом совместно с фтизиатром.</a:t>
            </a:r>
          </a:p>
        </p:txBody>
      </p:sp>
    </p:spTree>
    <p:extLst>
      <p:ext uri="{BB962C8B-B14F-4D97-AF65-F5344CB8AC3E}">
        <p14:creationId xmlns:p14="http://schemas.microsoft.com/office/powerpoint/2010/main" val="38061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758" r="22816"/>
          <a:stretch/>
        </p:blipFill>
        <p:spPr>
          <a:xfrm>
            <a:off x="178129" y="888292"/>
            <a:ext cx="3380792" cy="53097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999933" y="195795"/>
            <a:ext cx="857850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ВЕДЕНИЕ  </a:t>
            </a:r>
            <a:r>
              <a:rPr lang="ru-RU" sz="2400" b="1" dirty="0" smtClean="0">
                <a:solidFill>
                  <a:srgbClr val="7030A0"/>
                </a:solidFill>
              </a:rPr>
              <a:t>ПОСЛЕРОДОВОГО </a:t>
            </a:r>
            <a:r>
              <a:rPr lang="ru-RU" sz="2400" b="1" dirty="0" smtClean="0">
                <a:solidFill>
                  <a:srgbClr val="7030A0"/>
                </a:solidFill>
              </a:rPr>
              <a:t> ПЕРИОДА  У  </a:t>
            </a:r>
            <a:r>
              <a:rPr lang="ru-RU" sz="2400" b="1" dirty="0" smtClean="0">
                <a:solidFill>
                  <a:srgbClr val="7030A0"/>
                </a:solidFill>
              </a:rPr>
              <a:t>ЖЕНЩИН</a:t>
            </a:r>
            <a:r>
              <a:rPr lang="ru-RU" sz="2400" b="1" dirty="0" smtClean="0">
                <a:solidFill>
                  <a:srgbClr val="7030A0"/>
                </a:solidFill>
              </a:rPr>
              <a:t>,  </a:t>
            </a:r>
            <a:r>
              <a:rPr lang="ru-RU" sz="2400" b="1" dirty="0" smtClean="0">
                <a:solidFill>
                  <a:srgbClr val="7030A0"/>
                </a:solidFill>
              </a:rPr>
              <a:t>БОЛЬНЫХ </a:t>
            </a:r>
            <a:r>
              <a:rPr lang="ru-RU" sz="2400" b="1" dirty="0" smtClean="0">
                <a:solidFill>
                  <a:srgbClr val="7030A0"/>
                </a:solidFill>
              </a:rPr>
              <a:t> ТУБЕРКУЛЕЗОМ  ОРГАНОВ  </a:t>
            </a:r>
            <a:r>
              <a:rPr lang="ru-RU" sz="2400" b="1" dirty="0" smtClean="0">
                <a:solidFill>
                  <a:srgbClr val="7030A0"/>
                </a:solidFill>
              </a:rPr>
              <a:t>ДЫХАНИЯ </a:t>
            </a:r>
            <a:r>
              <a:rPr lang="ru-RU" sz="2400" b="1" dirty="0" smtClean="0">
                <a:solidFill>
                  <a:srgbClr val="7030A0"/>
                </a:solidFill>
              </a:rPr>
              <a:t> И  </a:t>
            </a:r>
            <a:r>
              <a:rPr lang="ru-RU" sz="2400" b="1" dirty="0">
                <a:solidFill>
                  <a:srgbClr val="7030A0"/>
                </a:solidFill>
              </a:rPr>
              <a:t>ТАКТИКА </a:t>
            </a:r>
            <a:r>
              <a:rPr lang="ru-RU" sz="2400" b="1" dirty="0" smtClean="0">
                <a:solidFill>
                  <a:srgbClr val="7030A0"/>
                </a:solidFill>
              </a:rPr>
              <a:t> В </a:t>
            </a:r>
            <a:r>
              <a:rPr lang="ru-RU" sz="2400" b="1" dirty="0">
                <a:solidFill>
                  <a:srgbClr val="7030A0"/>
                </a:solidFill>
              </a:rPr>
              <a:t>ОТНОШЕНИИ </a:t>
            </a:r>
            <a:r>
              <a:rPr lang="ru-RU" sz="2400" b="1" dirty="0" smtClean="0">
                <a:solidFill>
                  <a:srgbClr val="7030A0"/>
                </a:solidFill>
              </a:rPr>
              <a:t> НОВОРОЖДЕННОГО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Федеральные клинические рекомендации по диагностике и лечению туберкулеза органов дыхания. Издание второе. Москва, 2014 год.)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0454" y="2273287"/>
            <a:ext cx="8896456" cy="33916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/>
              <a:t>3. Дети, не вакцинированные в период новорожденности, получают вакцину БЦЖ-М.</a:t>
            </a:r>
          </a:p>
          <a:p>
            <a:pPr algn="ctr">
              <a:lnSpc>
                <a:spcPct val="120000"/>
              </a:lnSpc>
            </a:pPr>
            <a:r>
              <a:rPr lang="ru-RU" sz="2000" b="1" dirty="0"/>
              <a:t>Детям в возрасте 2 месяцев и старше предварительно проводят пробу Манту с 2ТЕ PPD-L и вакцинируют только туберкулин – отрицательных.</a:t>
            </a:r>
          </a:p>
          <a:p>
            <a:pPr algn="ctr">
              <a:lnSpc>
                <a:spcPct val="120000"/>
              </a:lnSpc>
            </a:pPr>
            <a:r>
              <a:rPr lang="ru-RU" sz="2000" b="1" dirty="0"/>
              <a:t>4. Родильница, больная активным туберкулезов должна быть переведена для дальнейшего лечения в туберкулезный стационар.</a:t>
            </a:r>
          </a:p>
          <a:p>
            <a:pPr algn="ctr">
              <a:lnSpc>
                <a:spcPct val="120000"/>
              </a:lnSpc>
            </a:pPr>
            <a:r>
              <a:rPr lang="ru-RU" sz="2000" b="1" dirty="0"/>
              <a:t>Тактика в отношении перевода ребенка, при необходимости, в отделение патологии новорожденных детской больницы решается врачом неонатологом родильного дома.</a:t>
            </a:r>
          </a:p>
        </p:txBody>
      </p:sp>
    </p:spTree>
    <p:extLst>
      <p:ext uri="{BB962C8B-B14F-4D97-AF65-F5344CB8AC3E}">
        <p14:creationId xmlns:p14="http://schemas.microsoft.com/office/powerpoint/2010/main" val="42485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758" r="22816"/>
          <a:stretch/>
        </p:blipFill>
        <p:spPr>
          <a:xfrm>
            <a:off x="178129" y="888292"/>
            <a:ext cx="3380792" cy="53097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120454" y="150826"/>
            <a:ext cx="857850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ВЕДЕНИЕ </a:t>
            </a:r>
            <a:r>
              <a:rPr lang="ru-RU" sz="2400" b="1" dirty="0" smtClean="0">
                <a:solidFill>
                  <a:srgbClr val="7030A0"/>
                </a:solidFill>
              </a:rPr>
              <a:t> ПОСЛЕРОДОВОГО  ПЕРИОДА  </a:t>
            </a:r>
            <a:r>
              <a:rPr lang="ru-RU" sz="2400" b="1" dirty="0" smtClean="0">
                <a:solidFill>
                  <a:srgbClr val="7030A0"/>
                </a:solidFill>
              </a:rPr>
              <a:t>У </a:t>
            </a:r>
            <a:r>
              <a:rPr lang="ru-RU" sz="2400" b="1" dirty="0" smtClean="0">
                <a:solidFill>
                  <a:srgbClr val="7030A0"/>
                </a:solidFill>
              </a:rPr>
              <a:t> ЖЕНЩИН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smtClean="0">
                <a:solidFill>
                  <a:srgbClr val="7030A0"/>
                </a:solidFill>
              </a:rPr>
              <a:t> БОЛЬНЫХ  ТУБЕРКУЛЕЗОМ  ОРГАНОВ  ДЫХАНИЯ  И  ТАКТИКА  </a:t>
            </a:r>
            <a:r>
              <a:rPr lang="ru-RU" sz="2400" b="1" dirty="0">
                <a:solidFill>
                  <a:srgbClr val="7030A0"/>
                </a:solidFill>
              </a:rPr>
              <a:t>В </a:t>
            </a:r>
            <a:r>
              <a:rPr lang="ru-RU" sz="2400" b="1" dirty="0" smtClean="0">
                <a:solidFill>
                  <a:srgbClr val="7030A0"/>
                </a:solidFill>
              </a:rPr>
              <a:t>ОТНОШЕНИИ  </a:t>
            </a:r>
            <a:r>
              <a:rPr lang="ru-RU" sz="2400" b="1" dirty="0">
                <a:solidFill>
                  <a:srgbClr val="7030A0"/>
                </a:solidFill>
              </a:rPr>
              <a:t>НОВОРОЖДЕННОГО.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Федеральные клинические рекомендации по диагностике и лечению туберкулеза органов дыхания. Издание второе. Москва, 2014 год.)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0454" y="2095157"/>
            <a:ext cx="8896456" cy="449969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/>
              <a:t>Дети, которым не была проведена вакцинация в первые дни жизни, вакцинируются в течение первых двух месяцев в детской поликлинике или другой лечебно-профилактической медицинской организации без предварительной постановки пробы Манту с 2ТЕ ППД-Л.</a:t>
            </a:r>
          </a:p>
          <a:p>
            <a:pPr algn="ctr">
              <a:lnSpc>
                <a:spcPct val="120000"/>
              </a:lnSpc>
            </a:pPr>
            <a:r>
              <a:rPr lang="ru-RU" sz="2000" b="1" dirty="0"/>
              <a:t>Детям старше 2-месячного возраста перед вакцинацией необходима предварительная постановка пробы Манту с 2 ТЕ ППД-Л.</a:t>
            </a:r>
          </a:p>
          <a:p>
            <a:pPr algn="ctr">
              <a:lnSpc>
                <a:spcPct val="120000"/>
              </a:lnSpc>
            </a:pPr>
            <a:r>
              <a:rPr lang="ru-RU" sz="2000" b="1" dirty="0"/>
              <a:t>Вакцинируются дети с отрицательной реакцией на туберкулин. Реакция считается отрицательной при полном отсутствии инфильтрата (гиперемии) или наличия </a:t>
            </a:r>
            <a:r>
              <a:rPr lang="ru-RU" sz="2000" b="1" dirty="0" err="1"/>
              <a:t>уколочной</a:t>
            </a:r>
            <a:r>
              <a:rPr lang="ru-RU" sz="2000" b="1" dirty="0"/>
              <a:t> реакции. Интервал между пробой Манту с 2ТЕ ППД-Л и вакцинацией должен быть не менее 3 дней и не более 2 недель.</a:t>
            </a:r>
          </a:p>
          <a:p>
            <a:pPr algn="ctr">
              <a:lnSpc>
                <a:spcPct val="120000"/>
              </a:lnSpc>
            </a:pPr>
            <a:r>
              <a:rPr lang="ru-RU" sz="2000" b="1" dirty="0"/>
              <a:t>Дети, не привитые в периоде новорожденности,</a:t>
            </a:r>
          </a:p>
          <a:p>
            <a:pPr algn="ctr">
              <a:lnSpc>
                <a:spcPct val="120000"/>
              </a:lnSpc>
            </a:pPr>
            <a:r>
              <a:rPr lang="ru-RU" sz="2000" b="1" dirty="0"/>
              <a:t>получают после снятия противопоказаний вакцину БЦЖ-М.</a:t>
            </a:r>
          </a:p>
        </p:txBody>
      </p:sp>
    </p:spTree>
    <p:extLst>
      <p:ext uri="{BB962C8B-B14F-4D97-AF65-F5344CB8AC3E}">
        <p14:creationId xmlns:p14="http://schemas.microsoft.com/office/powerpoint/2010/main" val="35952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758" r="22816"/>
          <a:stretch/>
        </p:blipFill>
        <p:spPr>
          <a:xfrm>
            <a:off x="178129" y="888292"/>
            <a:ext cx="3380792" cy="53097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906288" y="172183"/>
            <a:ext cx="8811491" cy="2492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ВЕДЕНИЕ </a:t>
            </a:r>
            <a:r>
              <a:rPr lang="ru-RU" sz="2400" b="1" dirty="0" smtClean="0">
                <a:solidFill>
                  <a:srgbClr val="7030A0"/>
                </a:solidFill>
              </a:rPr>
              <a:t> ПОСЛЕРОДОВОГО  </a:t>
            </a:r>
            <a:r>
              <a:rPr lang="ru-RU" sz="2400" b="1" dirty="0" smtClean="0">
                <a:solidFill>
                  <a:srgbClr val="7030A0"/>
                </a:solidFill>
              </a:rPr>
              <a:t>ПЕРИОДА </a:t>
            </a:r>
            <a:r>
              <a:rPr lang="ru-RU" sz="2400" b="1" dirty="0" smtClean="0">
                <a:solidFill>
                  <a:srgbClr val="7030A0"/>
                </a:solidFill>
              </a:rPr>
              <a:t> У  ЖЕНЩИН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smtClean="0">
                <a:solidFill>
                  <a:srgbClr val="7030A0"/>
                </a:solidFill>
              </a:rPr>
              <a:t> БОЛЬНЫХ ТУБЕРКУЛЕЗОМ  ОРГАНОВ  ДЫХАНИЯ  РОДИВШЕГО  </a:t>
            </a:r>
            <a:r>
              <a:rPr lang="ru-RU" sz="2400" b="1" dirty="0" smtClean="0">
                <a:solidFill>
                  <a:srgbClr val="7030A0"/>
                </a:solidFill>
              </a:rPr>
              <a:t>РЕБЕНКА ВНЕ </a:t>
            </a:r>
            <a:r>
              <a:rPr lang="ru-RU" sz="2400" b="1" dirty="0" smtClean="0">
                <a:solidFill>
                  <a:srgbClr val="7030A0"/>
                </a:solidFill>
              </a:rPr>
              <a:t> МЕДИЦИНСКОГО  </a:t>
            </a:r>
            <a:r>
              <a:rPr lang="ru-RU" sz="2400" b="1" dirty="0" smtClean="0">
                <a:solidFill>
                  <a:srgbClr val="7030A0"/>
                </a:solidFill>
              </a:rPr>
              <a:t>УЧРЕЖДЕНИЯ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(</a:t>
            </a:r>
            <a:r>
              <a:rPr lang="ru-RU" sz="2400" b="1" dirty="0" smtClean="0">
                <a:solidFill>
                  <a:srgbClr val="7030A0"/>
                </a:solidFill>
              </a:rPr>
              <a:t>ПРИ </a:t>
            </a:r>
            <a:r>
              <a:rPr lang="ru-RU" sz="2400" b="1" dirty="0" smtClean="0">
                <a:solidFill>
                  <a:srgbClr val="7030A0"/>
                </a:solidFill>
              </a:rPr>
              <a:t> КОНТАКТЕ  РЕБЕНКА  С  МАТЕРЬЮ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ДО  ВВЕДЕНИЯ  ВАКЦИНЫ  </a:t>
            </a:r>
            <a:r>
              <a:rPr lang="ru-RU" sz="2400" b="1" dirty="0" smtClean="0">
                <a:solidFill>
                  <a:srgbClr val="7030A0"/>
                </a:solidFill>
              </a:rPr>
              <a:t>БЦЖ).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Федеральные клинические рекомендации по диагностике и лечению туберкулеза органов дыхания. Издание второе. Москва, 2014 год.)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1117" y="2908099"/>
            <a:ext cx="8944876" cy="30469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/>
              <a:t>Госпитализация матери для лечения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/>
              <a:t>Изоляция ребенка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/>
              <a:t>Вакцинацию БЦЖ не проводят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/>
              <a:t>Назначают ребенку </a:t>
            </a:r>
            <a:r>
              <a:rPr lang="ru-RU" sz="2000" b="1" dirty="0" err="1"/>
              <a:t>химиопрофилактику</a:t>
            </a:r>
            <a:r>
              <a:rPr lang="ru-RU" sz="2000" b="1" dirty="0"/>
              <a:t> на 3 месяца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/>
              <a:t>После ХП проведение пробы Манту с 2 ТЕ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/>
              <a:t>При отрицательной реакции Манту с 2 ТЕ </a:t>
            </a:r>
            <a:r>
              <a:rPr lang="ru-RU" sz="2000" b="1" dirty="0" smtClean="0"/>
              <a:t>проведение вакцинации </a:t>
            </a:r>
            <a:r>
              <a:rPr lang="ru-RU" sz="2000" b="1" dirty="0"/>
              <a:t>БЦЖ-М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/>
              <a:t>После вакцинации ребенок остается разобщенным с матерью не менее чем на 8 недель </a:t>
            </a:r>
          </a:p>
        </p:txBody>
      </p:sp>
    </p:spTree>
    <p:extLst>
      <p:ext uri="{BB962C8B-B14F-4D97-AF65-F5344CB8AC3E}">
        <p14:creationId xmlns:p14="http://schemas.microsoft.com/office/powerpoint/2010/main" val="22368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758" r="22816"/>
          <a:stretch/>
        </p:blipFill>
        <p:spPr>
          <a:xfrm>
            <a:off x="178129" y="888292"/>
            <a:ext cx="3380792" cy="53097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766951" y="195795"/>
            <a:ext cx="881149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ВЕДЕНИЕ </a:t>
            </a:r>
            <a:r>
              <a:rPr lang="ru-RU" sz="2400" b="1" dirty="0" smtClean="0">
                <a:solidFill>
                  <a:srgbClr val="7030A0"/>
                </a:solidFill>
              </a:rPr>
              <a:t> ПОСЛЕРОДОВОГО  ПЕРИОДА  У  </a:t>
            </a:r>
            <a:r>
              <a:rPr lang="ru-RU" sz="2400" b="1" dirty="0" smtClean="0">
                <a:solidFill>
                  <a:srgbClr val="7030A0"/>
                </a:solidFill>
              </a:rPr>
              <a:t>ЖЕНЩИН, </a:t>
            </a:r>
            <a:r>
              <a:rPr lang="ru-RU" sz="2400" b="1" dirty="0" smtClean="0">
                <a:solidFill>
                  <a:srgbClr val="7030A0"/>
                </a:solidFill>
              </a:rPr>
              <a:t> ПРИ </a:t>
            </a:r>
            <a:r>
              <a:rPr lang="ru-RU" sz="2400" b="1" dirty="0" smtClean="0">
                <a:solidFill>
                  <a:srgbClr val="7030A0"/>
                </a:solidFill>
              </a:rPr>
              <a:t>ВЫЯВЛЕНИИ </a:t>
            </a:r>
            <a:r>
              <a:rPr lang="ru-RU" sz="2400" b="1" dirty="0" smtClean="0">
                <a:solidFill>
                  <a:srgbClr val="7030A0"/>
                </a:solidFill>
              </a:rPr>
              <a:t> ТУБЕРКУЛЕЗА  У  МАТЕРИ  ПОСЛЕ  </a:t>
            </a:r>
            <a:r>
              <a:rPr lang="ru-RU" sz="2400" b="1" dirty="0" smtClean="0">
                <a:solidFill>
                  <a:srgbClr val="7030A0"/>
                </a:solidFill>
              </a:rPr>
              <a:t>ВВЕДЕНИЯ РЕБЕНКУ </a:t>
            </a:r>
            <a:r>
              <a:rPr lang="ru-RU" sz="2400" b="1" dirty="0" smtClean="0">
                <a:solidFill>
                  <a:srgbClr val="7030A0"/>
                </a:solidFill>
              </a:rPr>
              <a:t> ВАКЦИНЫ  </a:t>
            </a:r>
            <a:r>
              <a:rPr lang="ru-RU" sz="2400" b="1" dirty="0" smtClean="0">
                <a:solidFill>
                  <a:srgbClr val="7030A0"/>
                </a:solidFill>
              </a:rPr>
              <a:t>БЦЖ: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Федеральные клинические рекомендации по диагностике и лечению туберкулеза органов дыхания. Издание второе. Москва, 2014 год.)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9497" y="2365907"/>
            <a:ext cx="6103917" cy="34163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/>
              <a:t>Разобщение ребенка с матерью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ru-RU" sz="2000" b="1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/>
              <a:t>Назначение ребенку профилактического лечения независимо от сроков введения вакцины БЦЖ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ru-RU" sz="2000" b="1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/>
              <a:t>Тщательное наблюдение за ребенком в ПТД как наиболее угрожаемой группой риска по заболеванию туберкулезом</a:t>
            </a:r>
          </a:p>
        </p:txBody>
      </p:sp>
    </p:spTree>
    <p:extLst>
      <p:ext uri="{BB962C8B-B14F-4D97-AF65-F5344CB8AC3E}">
        <p14:creationId xmlns:p14="http://schemas.microsoft.com/office/powerpoint/2010/main" val="34478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758" r="22816"/>
          <a:stretch/>
        </p:blipFill>
        <p:spPr>
          <a:xfrm>
            <a:off x="213755" y="1026228"/>
            <a:ext cx="3253839" cy="5110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636321" y="232854"/>
            <a:ext cx="9258795" cy="1846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  </a:t>
            </a:r>
            <a:r>
              <a:rPr lang="ru-RU" sz="2400" b="1" dirty="0" smtClean="0">
                <a:solidFill>
                  <a:srgbClr val="7030A0"/>
                </a:solidFill>
              </a:rPr>
              <a:t>ЦЕЛЬЮ </a:t>
            </a:r>
            <a:r>
              <a:rPr lang="ru-RU" sz="2400" b="1" dirty="0" smtClean="0">
                <a:solidFill>
                  <a:srgbClr val="7030A0"/>
                </a:solidFill>
              </a:rPr>
              <a:t> ЭФФЕКТИВНОЙ  ПРОФИЛАКТИКИ  И  </a:t>
            </a:r>
            <a:r>
              <a:rPr lang="ru-RU" sz="2400" b="1" dirty="0" smtClean="0">
                <a:solidFill>
                  <a:srgbClr val="7030A0"/>
                </a:solidFill>
              </a:rPr>
              <a:t>СВОЕВРЕМЕННОГО </a:t>
            </a:r>
            <a:r>
              <a:rPr lang="ru-RU" sz="2400" b="1" dirty="0" smtClean="0">
                <a:solidFill>
                  <a:srgbClr val="7030A0"/>
                </a:solidFill>
              </a:rPr>
              <a:t>ВЫЯВЛЕНИЯ  ТУБЕРКУЛЕЗА  У  </a:t>
            </a:r>
            <a:r>
              <a:rPr lang="ru-RU" sz="2400" b="1" dirty="0" smtClean="0">
                <a:solidFill>
                  <a:srgbClr val="7030A0"/>
                </a:solidFill>
              </a:rPr>
              <a:t>БЕРЕМЕННЫХ </a:t>
            </a:r>
            <a:r>
              <a:rPr lang="ru-RU" sz="2400" b="1" dirty="0" smtClean="0">
                <a:solidFill>
                  <a:srgbClr val="7030A0"/>
                </a:solidFill>
              </a:rPr>
              <a:t> ЖЕНЩИН  </a:t>
            </a:r>
            <a:r>
              <a:rPr lang="ru-RU" sz="2400" b="1" dirty="0" smtClean="0">
                <a:solidFill>
                  <a:srgbClr val="7030A0"/>
                </a:solidFill>
              </a:rPr>
              <a:t>И РОДИЛЬНИЦ </a:t>
            </a:r>
            <a:r>
              <a:rPr lang="ru-RU" sz="2400" b="1" dirty="0" smtClean="0">
                <a:solidFill>
                  <a:srgbClr val="7030A0"/>
                </a:solidFill>
              </a:rPr>
              <a:t> РУКОВОДИТЕЛЯМ  ОРГАНОВ  </a:t>
            </a:r>
            <a:r>
              <a:rPr lang="ru-RU" sz="2400" b="1" dirty="0" smtClean="0">
                <a:solidFill>
                  <a:srgbClr val="7030A0"/>
                </a:solidFill>
              </a:rPr>
              <a:t>И </a:t>
            </a:r>
            <a:r>
              <a:rPr lang="ru-RU" sz="2400" b="1" dirty="0" smtClean="0">
                <a:solidFill>
                  <a:srgbClr val="7030A0"/>
                </a:solidFill>
              </a:rPr>
              <a:t> УЧРЕЖДЕНИЙ ЗДРАВООХРАНЕНИЯ   КРАЯ  РЕКОМЕНДУЮ  </a:t>
            </a:r>
            <a:r>
              <a:rPr lang="ru-RU" sz="2400" b="1" dirty="0" smtClean="0">
                <a:solidFill>
                  <a:srgbClr val="7030A0"/>
                </a:solidFill>
              </a:rPr>
              <a:t>ОРГАНИЗОВАТЬ: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Приказ Министерства здравоохранения красноярского края от 09,01,2014 года № 2-орг.)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0712" y="2509213"/>
            <a:ext cx="8724404" cy="26530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	</a:t>
            </a:r>
            <a:r>
              <a:rPr lang="ru-RU" sz="2000" b="1" dirty="0"/>
              <a:t>1. Обязательное флюорографическое обследование граждан в возрасте старше 15 лет из окружения беременной женщины (родильницы, новорожденного ребенка) независимо от сроков предыдущего обследования; </a:t>
            </a:r>
          </a:p>
          <a:p>
            <a:pPr>
              <a:lnSpc>
                <a:spcPct val="120000"/>
              </a:lnSpc>
            </a:pPr>
            <a:r>
              <a:rPr lang="ru-RU" sz="2000" b="1" dirty="0"/>
              <a:t>	2. Направление беременных женщин при подозрении на наличие туберкулеза в краевые государственные специализированные противотуберкулезные учреждения согласно приложению;</a:t>
            </a:r>
          </a:p>
        </p:txBody>
      </p:sp>
    </p:spTree>
    <p:extLst>
      <p:ext uri="{BB962C8B-B14F-4D97-AF65-F5344CB8AC3E}">
        <p14:creationId xmlns:p14="http://schemas.microsoft.com/office/powerpoint/2010/main" val="13072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108200" y="365125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defRPr/>
            </a:pPr>
            <a:r>
              <a:rPr lang="ru-RU" sz="3800" b="1" kern="0" dirty="0">
                <a:solidFill>
                  <a:srgbClr val="7030A0"/>
                </a:solidFill>
                <a:ea typeface="+mj-ea"/>
                <a:cs typeface="Arial" panose="020B0604020202020204" pitchFamily="34" charset="0"/>
              </a:rPr>
              <a:t>Задачи: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1662545" y="1403546"/>
            <a:ext cx="8597736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800" b="1" u="sng" kern="0" dirty="0">
                <a:cs typeface="Arial" panose="020B0604020202020204" pitchFamily="34" charset="0"/>
              </a:rPr>
              <a:t>Сформировать четкое представление: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endParaRPr lang="ru-RU" sz="800" b="1" u="sng" kern="0" dirty="0"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800" b="1" kern="0" dirty="0">
                <a:cs typeface="Arial" panose="020B0604020202020204" pitchFamily="34" charset="0"/>
              </a:rPr>
              <a:t>	</a:t>
            </a:r>
            <a:r>
              <a:rPr lang="ru-RU" sz="2000" b="1" kern="0" dirty="0">
                <a:cs typeface="Arial" panose="020B0604020202020204" pitchFamily="34" charset="0"/>
              </a:rPr>
              <a:t>1. О беременности как факторе риска заболевания, обострения или рецидива туберкулеза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000" b="1" kern="0" dirty="0">
                <a:cs typeface="Arial" panose="020B0604020202020204" pitchFamily="34" charset="0"/>
              </a:rPr>
              <a:t>	2. Об особенностях клинических проявлений и диагностики туберкулеза у беременных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000" b="1" kern="0" dirty="0">
                <a:cs typeface="Arial" panose="020B0604020202020204" pitchFamily="34" charset="0"/>
              </a:rPr>
              <a:t>	3. О возможности сохранения или необходимости прерывания беременности у женщин, больных туберкулезом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000" b="1" kern="0" dirty="0">
                <a:cs typeface="Arial" panose="020B0604020202020204" pitchFamily="34" charset="0"/>
              </a:rPr>
              <a:t>	4. Об особенностях лечения туберкулеза у беременных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000" b="1" kern="0" dirty="0">
                <a:cs typeface="Arial" panose="020B0604020202020204" pitchFamily="34" charset="0"/>
              </a:rPr>
              <a:t>	5. О тактике ведения ребенка, рожденного от матери больной туберкулезом</a:t>
            </a:r>
            <a:endParaRPr lang="ru-RU" sz="2000" kern="0" dirty="0"/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endParaRPr 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24048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758" r="22816"/>
          <a:stretch/>
        </p:blipFill>
        <p:spPr>
          <a:xfrm>
            <a:off x="213755" y="1026228"/>
            <a:ext cx="3253839" cy="5110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636321" y="232854"/>
            <a:ext cx="9258795" cy="1846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 </a:t>
            </a:r>
            <a:r>
              <a:rPr lang="ru-RU" sz="2400" b="1" dirty="0" smtClean="0">
                <a:solidFill>
                  <a:srgbClr val="7030A0"/>
                </a:solidFill>
              </a:rPr>
              <a:t> ЦЕЛЬЮ  </a:t>
            </a:r>
            <a:r>
              <a:rPr lang="ru-RU" sz="2400" b="1" dirty="0" smtClean="0">
                <a:solidFill>
                  <a:srgbClr val="7030A0"/>
                </a:solidFill>
              </a:rPr>
              <a:t>ЭФФЕКТИВНОЙ </a:t>
            </a:r>
            <a:r>
              <a:rPr lang="ru-RU" sz="2400" b="1" dirty="0" smtClean="0">
                <a:solidFill>
                  <a:srgbClr val="7030A0"/>
                </a:solidFill>
              </a:rPr>
              <a:t> ПРОФИЛАКТИКИ  И  </a:t>
            </a:r>
            <a:r>
              <a:rPr lang="ru-RU" sz="2400" b="1" dirty="0" smtClean="0">
                <a:solidFill>
                  <a:srgbClr val="7030A0"/>
                </a:solidFill>
              </a:rPr>
              <a:t>СВОЕВРЕМЕННОГО ВЫЯВЛЕНИЯ </a:t>
            </a:r>
            <a:r>
              <a:rPr lang="ru-RU" sz="2400" b="1" dirty="0" smtClean="0">
                <a:solidFill>
                  <a:srgbClr val="7030A0"/>
                </a:solidFill>
              </a:rPr>
              <a:t> ТУБЕРКУЛЕЗА  У  </a:t>
            </a:r>
            <a:r>
              <a:rPr lang="ru-RU" sz="2400" b="1" dirty="0" smtClean="0">
                <a:solidFill>
                  <a:srgbClr val="7030A0"/>
                </a:solidFill>
              </a:rPr>
              <a:t>БЕРЕМЕННЫХ </a:t>
            </a:r>
            <a:r>
              <a:rPr lang="ru-RU" sz="2400" b="1" dirty="0" smtClean="0">
                <a:solidFill>
                  <a:srgbClr val="7030A0"/>
                </a:solidFill>
              </a:rPr>
              <a:t> ЖЕНЩИН  И РОДИЛЬНИЦ  РУКОВОДИТЕЛЯМ  ОРГАНОВ  </a:t>
            </a:r>
            <a:r>
              <a:rPr lang="ru-RU" sz="2400" b="1" dirty="0" smtClean="0">
                <a:solidFill>
                  <a:srgbClr val="7030A0"/>
                </a:solidFill>
              </a:rPr>
              <a:t>И </a:t>
            </a:r>
            <a:r>
              <a:rPr lang="ru-RU" sz="2400" b="1" dirty="0" smtClean="0">
                <a:solidFill>
                  <a:srgbClr val="7030A0"/>
                </a:solidFill>
              </a:rPr>
              <a:t> УЧРЕЖДЕНИЙ </a:t>
            </a:r>
            <a:r>
              <a:rPr lang="ru-RU" sz="2400" b="1" dirty="0" smtClean="0">
                <a:solidFill>
                  <a:srgbClr val="7030A0"/>
                </a:solidFill>
              </a:rPr>
              <a:t>ЗДРАВООХРАНЕНИЯ  </a:t>
            </a:r>
            <a:r>
              <a:rPr lang="ru-RU" sz="2400" b="1" dirty="0" smtClean="0">
                <a:solidFill>
                  <a:srgbClr val="7030A0"/>
                </a:solidFill>
              </a:rPr>
              <a:t> КРАЯ  РЕКОМЕНДУЮ  </a:t>
            </a:r>
            <a:r>
              <a:rPr lang="ru-RU" sz="2400" b="1" dirty="0" smtClean="0">
                <a:solidFill>
                  <a:srgbClr val="7030A0"/>
                </a:solidFill>
              </a:rPr>
              <a:t>ОРГАНИЗОВАТЬ: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Приказ Министерства здравоохранения красноярского края от 09,01,2014 года № 2-орг.)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0712" y="2509213"/>
            <a:ext cx="8724404" cy="33916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	</a:t>
            </a:r>
            <a:r>
              <a:rPr lang="ru-RU" sz="2000" b="1" dirty="0"/>
              <a:t>3. Направление беременных женщин, больных туберкулезом, в первую неделю после установления беременности в краевое государственное бюджетное учреждение здравоохранения «Красноярский краевой противотуберкулезный диспансер № 1» для решения вопроса о возможности вынашивания беременности и способе </a:t>
            </a:r>
            <a:r>
              <a:rPr lang="ru-RU" sz="2000" b="1" dirty="0" err="1"/>
              <a:t>родоразрешения</a:t>
            </a:r>
            <a:r>
              <a:rPr lang="ru-RU" sz="2000" b="1" dirty="0"/>
              <a:t>;</a:t>
            </a:r>
          </a:p>
          <a:p>
            <a:pPr>
              <a:lnSpc>
                <a:spcPct val="120000"/>
              </a:lnSpc>
            </a:pPr>
            <a:r>
              <a:rPr lang="ru-RU" sz="2000" b="1" dirty="0"/>
              <a:t>	4. Направление беременных женщин для </a:t>
            </a:r>
            <a:r>
              <a:rPr lang="ru-RU" sz="2000" b="1" dirty="0" err="1"/>
              <a:t>родоразрешения</a:t>
            </a:r>
            <a:r>
              <a:rPr lang="ru-RU" sz="2000" b="1" dirty="0"/>
              <a:t> в краевое государственное казенное учреждение здравоохранения «Красноярский краевой противотуберкулезный диспансер № 1» в срок беременности 32 недели и ранее по показаниям;</a:t>
            </a:r>
          </a:p>
        </p:txBody>
      </p:sp>
    </p:spTree>
    <p:extLst>
      <p:ext uri="{BB962C8B-B14F-4D97-AF65-F5344CB8AC3E}">
        <p14:creationId xmlns:p14="http://schemas.microsoft.com/office/powerpoint/2010/main" val="34374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758" r="22816"/>
          <a:stretch/>
        </p:blipFill>
        <p:spPr>
          <a:xfrm>
            <a:off x="213755" y="1026228"/>
            <a:ext cx="3253839" cy="5110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636321" y="232854"/>
            <a:ext cx="9258795" cy="1846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 </a:t>
            </a:r>
            <a:r>
              <a:rPr lang="ru-RU" sz="2400" b="1" dirty="0" smtClean="0">
                <a:solidFill>
                  <a:srgbClr val="7030A0"/>
                </a:solidFill>
              </a:rPr>
              <a:t> ЦЕЛЬЮ  ЭФФЕКТИВНОЙ  </a:t>
            </a:r>
            <a:r>
              <a:rPr lang="ru-RU" sz="2400" b="1" dirty="0" smtClean="0">
                <a:solidFill>
                  <a:srgbClr val="7030A0"/>
                </a:solidFill>
              </a:rPr>
              <a:t>ПРОФИЛАКТИКИ </a:t>
            </a:r>
            <a:r>
              <a:rPr lang="ru-RU" sz="2400" b="1" dirty="0" smtClean="0">
                <a:solidFill>
                  <a:srgbClr val="7030A0"/>
                </a:solidFill>
              </a:rPr>
              <a:t> И  СВОЕВРЕМЕННОГО </a:t>
            </a:r>
            <a:r>
              <a:rPr lang="ru-RU" sz="2400" b="1" dirty="0" smtClean="0">
                <a:solidFill>
                  <a:srgbClr val="7030A0"/>
                </a:solidFill>
              </a:rPr>
              <a:t>ВЫЯВЛЕНИЯ </a:t>
            </a:r>
            <a:r>
              <a:rPr lang="ru-RU" sz="2400" b="1" dirty="0" smtClean="0">
                <a:solidFill>
                  <a:srgbClr val="7030A0"/>
                </a:solidFill>
              </a:rPr>
              <a:t> ТУБЕРКУЛЕЗА  У  </a:t>
            </a:r>
            <a:r>
              <a:rPr lang="ru-RU" sz="2400" b="1" dirty="0" smtClean="0">
                <a:solidFill>
                  <a:srgbClr val="7030A0"/>
                </a:solidFill>
              </a:rPr>
              <a:t>БЕРЕМЕННЫХ </a:t>
            </a:r>
            <a:r>
              <a:rPr lang="ru-RU" sz="2400" b="1" dirty="0" smtClean="0">
                <a:solidFill>
                  <a:srgbClr val="7030A0"/>
                </a:solidFill>
              </a:rPr>
              <a:t> ЖЕНЩИН  И РОДИЛЬНИЦ  РУКОВОДИТЕЛЯМ  ОРГАНОВ  И  </a:t>
            </a:r>
            <a:r>
              <a:rPr lang="ru-RU" sz="2400" b="1" dirty="0" smtClean="0">
                <a:solidFill>
                  <a:srgbClr val="7030A0"/>
                </a:solidFill>
              </a:rPr>
              <a:t>УЧРЕЖДЕНИЙ ЗДРАВООХРАНЕНИЯ </a:t>
            </a:r>
            <a:r>
              <a:rPr lang="ru-RU" sz="2400" b="1" dirty="0" smtClean="0">
                <a:solidFill>
                  <a:srgbClr val="7030A0"/>
                </a:solidFill>
              </a:rPr>
              <a:t>  КРАЯ  РЕКОМЕНДУЮ  </a:t>
            </a:r>
            <a:r>
              <a:rPr lang="ru-RU" sz="2400" b="1" dirty="0" smtClean="0">
                <a:solidFill>
                  <a:srgbClr val="7030A0"/>
                </a:solidFill>
              </a:rPr>
              <a:t>ОРГАНИЗОВАТЬ: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Приказ Министерства здравоохранения красноярского края от 09,01,2014 года № 2-орг.)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0712" y="2509213"/>
            <a:ext cx="8724404" cy="302236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	</a:t>
            </a:r>
            <a:r>
              <a:rPr lang="ru-RU" sz="2000" b="1" dirty="0"/>
              <a:t>5. Обследование беременных женщин при направлении в краевые государственные специализированные противотуберкулезные учреждения, включая рентгенологическое обследование органов дыхания, исследование мокроты на кислотоустойчивые микобактерии методом простой микроскопии, клинический анализ крови; общий анализ мочи, обследование на наличие ВИЧ-инфекции;</a:t>
            </a:r>
          </a:p>
          <a:p>
            <a:pPr>
              <a:lnSpc>
                <a:spcPct val="120000"/>
              </a:lnSpc>
            </a:pPr>
            <a:r>
              <a:rPr lang="ru-RU" sz="2000" b="1" dirty="0"/>
              <a:t>	6. Изоляцию новорожденного ребенка от матери, больной туберкулезом, которая не имеет заключения фтизиатра.</a:t>
            </a:r>
          </a:p>
        </p:txBody>
      </p:sp>
    </p:spTree>
    <p:extLst>
      <p:ext uri="{BB962C8B-B14F-4D97-AF65-F5344CB8AC3E}">
        <p14:creationId xmlns:p14="http://schemas.microsoft.com/office/powerpoint/2010/main" val="12962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864"/>
          <a:stretch/>
        </p:blipFill>
        <p:spPr>
          <a:xfrm>
            <a:off x="300842" y="866898"/>
            <a:ext cx="4473040" cy="4896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696" y="259407"/>
            <a:ext cx="3877294" cy="21878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63494" y="2246329"/>
            <a:ext cx="809755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Таким образом в настоящее время наличие туберкулёза не является противопоказанием для беременности и рождения ребенка.</a:t>
            </a:r>
          </a:p>
          <a:p>
            <a:pPr algn="ctr"/>
            <a:r>
              <a:rPr lang="ru-RU" sz="2400" b="1" dirty="0"/>
              <a:t>В подавляющем большинстве случаев удается справиться с клинической ситуацией и позволить женщине, без вреда для </a:t>
            </a:r>
            <a:r>
              <a:rPr lang="ru-RU" sz="2400" b="1" dirty="0" smtClean="0"/>
              <a:t>себя, </a:t>
            </a:r>
            <a:r>
              <a:rPr lang="ru-RU" sz="2400" b="1" dirty="0"/>
              <a:t>родить здорового </a:t>
            </a:r>
            <a:r>
              <a:rPr lang="ru-RU" sz="2400" b="1" dirty="0" smtClean="0"/>
              <a:t>ребенка.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64308" y="5374988"/>
            <a:ext cx="542539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Благодарю </a:t>
            </a:r>
            <a:r>
              <a:rPr lang="ru-RU" sz="3600" b="1" dirty="0" smtClean="0">
                <a:solidFill>
                  <a:srgbClr val="FF0000"/>
                </a:solidFill>
              </a:rPr>
              <a:t> за  </a:t>
            </a:r>
            <a:r>
              <a:rPr lang="ru-RU" sz="3600" b="1" dirty="0">
                <a:solidFill>
                  <a:srgbClr val="FF0000"/>
                </a:solidFill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843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145522" y="355795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defRPr/>
            </a:pPr>
            <a:r>
              <a:rPr lang="ru-RU" sz="3800" b="1" kern="0" dirty="0">
                <a:solidFill>
                  <a:srgbClr val="7030A0"/>
                </a:solidFill>
                <a:ea typeface="+mj-ea"/>
                <a:cs typeface="Arial" panose="020B0604020202020204" pitchFamily="34" charset="0"/>
              </a:rPr>
              <a:t>План лекции: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1211282" y="1403546"/>
            <a:ext cx="999902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endParaRPr lang="ru-RU" sz="800" b="1" u="sng" kern="0" dirty="0"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000" b="1" kern="0" dirty="0">
                <a:cs typeface="Arial" panose="020B0604020202020204" pitchFamily="34" charset="0"/>
              </a:rPr>
              <a:t>	1. Причины и факторы, вызывающие неблагоприятное влияние беременности на течение туберкулезного процесса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000" b="1" kern="0" dirty="0">
                <a:cs typeface="Arial" panose="020B0604020202020204" pitchFamily="34" charset="0"/>
              </a:rPr>
              <a:t>	2. Группы повышенного риска заболевания, реактивации, обострения или рецидива туберкулеза во время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000" b="1" kern="0" dirty="0">
                <a:cs typeface="Arial" panose="020B0604020202020204" pitchFamily="34" charset="0"/>
              </a:rPr>
              <a:t>	3. Особенности клинических проявлений и диагностики туберкулеза у беременных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000" b="1" kern="0" dirty="0">
                <a:cs typeface="Arial" panose="020B0604020202020204" pitchFamily="34" charset="0"/>
              </a:rPr>
              <a:t>	4. Алгоритм обследования женщин, больных туберкулезом органов дыхания, в период беременности и в послеродовом периоде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000" b="1" kern="0" dirty="0">
                <a:cs typeface="Arial" panose="020B0604020202020204" pitchFamily="34" charset="0"/>
              </a:rPr>
              <a:t>	5. Показания к сохранению или прерыванию беременности у женщин, больных туберкулезом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000" b="1" kern="0" dirty="0">
                <a:cs typeface="Arial" panose="020B0604020202020204" pitchFamily="34" charset="0"/>
              </a:rPr>
              <a:t>	6.  Лечение туберкулеза у беременных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000" b="1" kern="0" dirty="0">
                <a:cs typeface="Arial" panose="020B0604020202020204" pitchFamily="34" charset="0"/>
              </a:rPr>
              <a:t>	7. Тактика в отношении ребенка рожденного от матери больной туберкулезом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endParaRPr 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9911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6" name="Text Box 166"/>
          <p:cNvSpPr txBox="1">
            <a:spLocks noChangeArrowheads="1"/>
          </p:cNvSpPr>
          <p:nvPr/>
        </p:nvSpPr>
        <p:spPr bwMode="auto">
          <a:xfrm>
            <a:off x="1038040" y="123585"/>
            <a:ext cx="97691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4000" b="1" dirty="0">
                <a:solidFill>
                  <a:srgbClr val="7030A0"/>
                </a:solidFill>
                <a:latin typeface="+mn-lt"/>
              </a:rPr>
              <a:t>ОСНОВНЫЕ  ПОКАЗАТЕЛИ ПО ТУБЕРКУЛЕЗУ</a:t>
            </a:r>
          </a:p>
          <a:p>
            <a:pPr algn="ctr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4000" b="1" dirty="0">
                <a:solidFill>
                  <a:srgbClr val="7030A0"/>
                </a:solidFill>
                <a:latin typeface="+mn-lt"/>
              </a:rPr>
              <a:t>В КРАСНОЯРСКОМ </a:t>
            </a:r>
            <a:r>
              <a:rPr lang="ru-RU" altLang="ru-RU" sz="4000" b="1" dirty="0" smtClean="0">
                <a:solidFill>
                  <a:srgbClr val="7030A0"/>
                </a:solidFill>
                <a:latin typeface="+mn-lt"/>
              </a:rPr>
              <a:t>КРАЕ в 2018 </a:t>
            </a:r>
            <a:r>
              <a:rPr lang="ru-RU" altLang="ru-RU" sz="4000" b="1" dirty="0">
                <a:solidFill>
                  <a:srgbClr val="7030A0"/>
                </a:solidFill>
                <a:latin typeface="+mn-lt"/>
              </a:rPr>
              <a:t>году</a:t>
            </a:r>
            <a:endParaRPr lang="ru-RU" altLang="ru-RU" sz="4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8537" y="4166695"/>
            <a:ext cx="8308172" cy="206210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Доля женщин</a:t>
            </a:r>
          </a:p>
          <a:p>
            <a:pPr algn="ctr"/>
            <a:r>
              <a:rPr lang="ru-RU" sz="2800" b="1" dirty="0"/>
              <a:t>среди впервые выявленных больных туберкулезом</a:t>
            </a:r>
          </a:p>
          <a:p>
            <a:pPr algn="ctr"/>
            <a:r>
              <a:rPr lang="ru-RU" sz="2800" b="1" dirty="0"/>
              <a:t> в Красноярском крае:</a:t>
            </a: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2010г. – 33,9</a:t>
            </a:r>
            <a:r>
              <a:rPr lang="ru-RU" sz="4400" b="1" dirty="0" smtClean="0">
                <a:solidFill>
                  <a:srgbClr val="0070C0"/>
                </a:solidFill>
              </a:rPr>
              <a:t>%      </a:t>
            </a:r>
            <a:r>
              <a:rPr lang="ru-RU" sz="4400" b="1" dirty="0" smtClean="0">
                <a:solidFill>
                  <a:srgbClr val="0070C0"/>
                </a:solidFill>
              </a:rPr>
              <a:t>2022г</a:t>
            </a:r>
            <a:r>
              <a:rPr lang="ru-RU" sz="4400" b="1" dirty="0">
                <a:solidFill>
                  <a:srgbClr val="0070C0"/>
                </a:solidFill>
              </a:rPr>
              <a:t>. – 35,0</a:t>
            </a:r>
            <a:r>
              <a:rPr lang="ru-RU" sz="4400" b="1" dirty="0" smtClean="0">
                <a:solidFill>
                  <a:srgbClr val="0070C0"/>
                </a:solidFill>
              </a:rPr>
              <a:t>% </a:t>
            </a:r>
            <a:endParaRPr lang="ru-RU" sz="4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825668"/>
              </p:ext>
            </p:extLst>
          </p:nvPr>
        </p:nvGraphicFramePr>
        <p:xfrm>
          <a:off x="1858621" y="1619982"/>
          <a:ext cx="8127999" cy="2373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71443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Показатели / годы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D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D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</a:rPr>
                        <a:t>2022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DFA"/>
                    </a:solidFill>
                  </a:tcPr>
                </a:tc>
              </a:tr>
              <a:tr h="71443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Заболеваемость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990033"/>
                          </a:solidFill>
                        </a:rPr>
                        <a:t>109,4</a:t>
                      </a:r>
                      <a:endParaRPr lang="ru-RU" sz="4000" b="1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990033"/>
                          </a:solidFill>
                        </a:rPr>
                        <a:t>44,7</a:t>
                      </a:r>
                      <a:endParaRPr lang="ru-RU" sz="4000" b="1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43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Смертность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990033"/>
                          </a:solidFill>
                        </a:rPr>
                        <a:t>30,4</a:t>
                      </a:r>
                      <a:endParaRPr lang="ru-RU" sz="4000" b="1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990033"/>
                          </a:solidFill>
                        </a:rPr>
                        <a:t>7,2</a:t>
                      </a:r>
                      <a:endParaRPr lang="ru-RU" sz="4000" b="1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7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94" y="945779"/>
            <a:ext cx="6568642" cy="49749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04872" y="3720575"/>
            <a:ext cx="5306070" cy="286232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/>
              <a:t>С каждым годом все большее количество женщин,</a:t>
            </a:r>
          </a:p>
          <a:p>
            <a:pPr algn="ctr">
              <a:lnSpc>
                <a:spcPct val="150000"/>
              </a:lnSpc>
            </a:pPr>
            <a:r>
              <a:rPr lang="ru-RU" sz="2400" b="1" dirty="0"/>
              <a:t>больных туберкулезом, </a:t>
            </a:r>
            <a:r>
              <a:rPr lang="ru-RU" sz="2400" b="1" dirty="0" smtClean="0"/>
              <a:t>принимают </a:t>
            </a:r>
            <a:r>
              <a:rPr lang="ru-RU" sz="2400" b="1" dirty="0"/>
              <a:t>решение о вынашивании беременности и рождении ребенка</a:t>
            </a:r>
            <a:r>
              <a:rPr lang="ru-RU" sz="2000" b="1" dirty="0"/>
              <a:t>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7866" y="377569"/>
            <a:ext cx="8984704" cy="20128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/>
              <a:t>За </a:t>
            </a:r>
            <a:r>
              <a:rPr lang="ru-RU" sz="2400" b="1" dirty="0" smtClean="0"/>
              <a:t>6 лет </a:t>
            </a:r>
            <a:r>
              <a:rPr lang="ru-RU" sz="2400" b="1" dirty="0"/>
              <a:t>под наблюдением</a:t>
            </a:r>
          </a:p>
          <a:p>
            <a:pPr algn="ctr">
              <a:lnSpc>
                <a:spcPct val="120000"/>
              </a:lnSpc>
            </a:pPr>
            <a:r>
              <a:rPr lang="ru-RU" sz="2400" b="1" dirty="0"/>
              <a:t>Красноярского краевого противотуберкулезного диспансера №1</a:t>
            </a:r>
          </a:p>
          <a:p>
            <a:pPr algn="ctr">
              <a:lnSpc>
                <a:spcPct val="120000"/>
              </a:lnSpc>
            </a:pPr>
            <a:r>
              <a:rPr lang="ru-RU" sz="2400" b="1" dirty="0"/>
              <a:t> находились </a:t>
            </a:r>
            <a:r>
              <a:rPr lang="ru-RU" sz="3200" b="1" dirty="0"/>
              <a:t>147</a:t>
            </a:r>
            <a:r>
              <a:rPr lang="ru-RU" sz="2400" b="1" dirty="0"/>
              <a:t> беременных больных активным туберкулезом,</a:t>
            </a:r>
          </a:p>
          <a:p>
            <a:pPr algn="ctr">
              <a:lnSpc>
                <a:spcPct val="120000"/>
              </a:lnSpc>
            </a:pPr>
            <a:r>
              <a:rPr lang="ru-RU" sz="2400" b="1" dirty="0"/>
              <a:t>в том числе 26 (17,6 %) в сочетании с </a:t>
            </a:r>
            <a:r>
              <a:rPr lang="ru-RU" sz="2400" b="1" dirty="0" smtClean="0"/>
              <a:t>ВИЧ-инфекцией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703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3" y="1648211"/>
            <a:ext cx="6568642" cy="49749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3236" y="2450161"/>
            <a:ext cx="6571863" cy="31602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/>
              <a:t>«</a:t>
            </a:r>
            <a:r>
              <a:rPr lang="ru-RU" sz="2800" b="1" dirty="0" smtClean="0"/>
              <a:t>Туберкулезная  девушка  </a:t>
            </a:r>
            <a:r>
              <a:rPr lang="ru-RU" sz="2800" b="1" dirty="0"/>
              <a:t>не </a:t>
            </a:r>
            <a:r>
              <a:rPr lang="ru-RU" sz="2800" b="1" dirty="0" smtClean="0"/>
              <a:t> должна</a:t>
            </a:r>
            <a:r>
              <a:rPr lang="ru-RU" sz="2800" b="1" dirty="0"/>
              <a:t>: </a:t>
            </a:r>
            <a:r>
              <a:rPr lang="ru-RU" sz="2800" b="1" dirty="0" smtClean="0"/>
              <a:t>выходить  </a:t>
            </a:r>
            <a:r>
              <a:rPr lang="ru-RU" sz="2800" b="1" dirty="0"/>
              <a:t>замуж,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/>
              <a:t>Женщина  не  должна  </a:t>
            </a:r>
            <a:r>
              <a:rPr lang="ru-RU" sz="2800" b="1" dirty="0"/>
              <a:t>беременеть, беременная </a:t>
            </a:r>
            <a:r>
              <a:rPr lang="ru-RU" sz="2800" b="1" dirty="0" smtClean="0"/>
              <a:t> не  </a:t>
            </a:r>
            <a:r>
              <a:rPr lang="ru-RU" sz="2800" b="1" dirty="0"/>
              <a:t>должна </a:t>
            </a:r>
            <a:r>
              <a:rPr lang="ru-RU" sz="2800" b="1" dirty="0" smtClean="0"/>
              <a:t> рожать</a:t>
            </a:r>
            <a:r>
              <a:rPr lang="ru-RU" sz="2800" b="1" dirty="0"/>
              <a:t>, а родившая </a:t>
            </a:r>
            <a:r>
              <a:rPr lang="ru-RU" sz="2800" b="1" dirty="0" smtClean="0"/>
              <a:t> не  должна  </a:t>
            </a:r>
            <a:r>
              <a:rPr lang="ru-RU" sz="2800" b="1" dirty="0"/>
              <a:t>кормить грудью».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3863" y="279646"/>
            <a:ext cx="8781236" cy="1126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7030A0"/>
                </a:solidFill>
              </a:rPr>
              <a:t>ОТНОШЕНИЕ  </a:t>
            </a:r>
            <a:r>
              <a:rPr lang="ru-RU" sz="2800" b="1" dirty="0" smtClean="0">
                <a:solidFill>
                  <a:srgbClr val="7030A0"/>
                </a:solidFill>
              </a:rPr>
              <a:t>НА </a:t>
            </a:r>
            <a:r>
              <a:rPr lang="ru-RU" sz="2800" b="1" dirty="0" smtClean="0">
                <a:solidFill>
                  <a:srgbClr val="7030A0"/>
                </a:solidFill>
              </a:rPr>
              <a:t> ПРОБЛЕМУ  МАТЕРИНСТВА  </a:t>
            </a:r>
            <a:r>
              <a:rPr lang="ru-RU" sz="2800" b="1" dirty="0" smtClean="0">
                <a:solidFill>
                  <a:srgbClr val="7030A0"/>
                </a:solidFill>
              </a:rPr>
              <a:t>У </a:t>
            </a:r>
            <a:r>
              <a:rPr lang="ru-RU" sz="2800" b="1" dirty="0" smtClean="0">
                <a:solidFill>
                  <a:srgbClr val="7030A0"/>
                </a:solidFill>
              </a:rPr>
              <a:t>БОЛЬНЫХ  </a:t>
            </a:r>
            <a:r>
              <a:rPr lang="ru-RU" sz="2800" b="1" dirty="0" smtClean="0">
                <a:solidFill>
                  <a:srgbClr val="7030A0"/>
                </a:solidFill>
              </a:rPr>
              <a:t>ТУБЕРКУЛЕЗОМ </a:t>
            </a:r>
            <a:r>
              <a:rPr lang="ru-RU" sz="2800" b="1" dirty="0" smtClean="0">
                <a:solidFill>
                  <a:srgbClr val="7030A0"/>
                </a:solidFill>
              </a:rPr>
              <a:t> В  НЕДАВНЕМ  </a:t>
            </a:r>
            <a:r>
              <a:rPr lang="ru-RU" sz="2800" b="1" dirty="0" smtClean="0">
                <a:solidFill>
                  <a:srgbClr val="7030A0"/>
                </a:solidFill>
              </a:rPr>
              <a:t>ПРОШЛОМ: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02" y="4072495"/>
            <a:ext cx="3482303" cy="2321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https://img3.stockfresh.com/files/2/26kot/m/38/445685_stock-photo-pregnant-on-black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2" y="560277"/>
            <a:ext cx="3800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7010" y="1945272"/>
            <a:ext cx="5159829" cy="275152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/>
              <a:t>Задача </a:t>
            </a:r>
            <a:r>
              <a:rPr lang="ru-RU" sz="2400" b="1" dirty="0" smtClean="0"/>
              <a:t> фтизиатра  состоит  в  </a:t>
            </a:r>
            <a:r>
              <a:rPr lang="ru-RU" sz="2400" b="1" dirty="0"/>
              <a:t>том, чтобы </a:t>
            </a:r>
            <a:r>
              <a:rPr lang="ru-RU" sz="2400" b="1" dirty="0" smtClean="0"/>
              <a:t> провести  женщину  </a:t>
            </a:r>
            <a:r>
              <a:rPr lang="ru-RU" sz="2400" b="1" dirty="0"/>
              <a:t>через </a:t>
            </a:r>
            <a:r>
              <a:rPr lang="ru-RU" sz="2400" b="1" dirty="0" smtClean="0"/>
              <a:t>беременность  и  роды  </a:t>
            </a:r>
            <a:r>
              <a:rPr lang="ru-RU" sz="2400" b="1" dirty="0"/>
              <a:t>без ухудшений</a:t>
            </a:r>
            <a:r>
              <a:rPr lang="ru-RU" sz="2400" b="1" dirty="0" smtClean="0"/>
              <a:t>,  охраняя  </a:t>
            </a:r>
            <a:r>
              <a:rPr lang="ru-RU" sz="2400" b="1" dirty="0"/>
              <a:t>одновременно </a:t>
            </a:r>
            <a:r>
              <a:rPr lang="ru-RU" sz="2400" b="1" dirty="0" smtClean="0"/>
              <a:t>новорожденного  </a:t>
            </a:r>
            <a:r>
              <a:rPr lang="ru-RU" sz="2400" b="1" dirty="0"/>
              <a:t>от </a:t>
            </a:r>
            <a:r>
              <a:rPr lang="ru-RU" sz="2400" b="1" dirty="0" smtClean="0"/>
              <a:t> заражения </a:t>
            </a:r>
            <a:r>
              <a:rPr lang="ru-RU" sz="2400" b="1" dirty="0"/>
              <a:t>туберкулезом.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9138" y="135663"/>
            <a:ext cx="768842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В </a:t>
            </a:r>
            <a:r>
              <a:rPr lang="ru-RU" sz="2800" b="1" dirty="0" smtClean="0">
                <a:solidFill>
                  <a:srgbClr val="7030A0"/>
                </a:solidFill>
              </a:rPr>
              <a:t> настоящее  время  многие  </a:t>
            </a:r>
            <a:r>
              <a:rPr lang="ru-RU" sz="2800" b="1" dirty="0">
                <a:solidFill>
                  <a:srgbClr val="7030A0"/>
                </a:solidFill>
              </a:rPr>
              <a:t>женщины, </a:t>
            </a:r>
            <a:r>
              <a:rPr lang="ru-RU" sz="2800" b="1" dirty="0" smtClean="0">
                <a:solidFill>
                  <a:srgbClr val="7030A0"/>
                </a:solidFill>
              </a:rPr>
              <a:t>перенесшие  туберкулез  или  страдающие  </a:t>
            </a:r>
            <a:r>
              <a:rPr lang="ru-RU" sz="2800" b="1" dirty="0">
                <a:solidFill>
                  <a:srgbClr val="7030A0"/>
                </a:solidFill>
              </a:rPr>
              <a:t>им, решаются </a:t>
            </a:r>
            <a:r>
              <a:rPr lang="ru-RU" sz="2800" b="1" dirty="0" smtClean="0">
                <a:solidFill>
                  <a:srgbClr val="7030A0"/>
                </a:solidFill>
              </a:rPr>
              <a:t> стать  матерью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93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77" y="864320"/>
            <a:ext cx="4310522" cy="5598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566698" y="1985759"/>
            <a:ext cx="8075219" cy="27515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 smtClean="0"/>
              <a:t>	А) </a:t>
            </a:r>
            <a:r>
              <a:rPr lang="ru-RU" sz="2400" b="1" dirty="0"/>
              <a:t>резко меняется деятельность эндокринных желез и </a:t>
            </a:r>
            <a:r>
              <a:rPr lang="ru-RU" sz="2400" b="1" dirty="0" smtClean="0"/>
              <a:t>обмен </a:t>
            </a:r>
            <a:r>
              <a:rPr lang="ru-RU" sz="2400" b="1" dirty="0"/>
              <a:t>веществ,</a:t>
            </a:r>
          </a:p>
          <a:p>
            <a:pPr>
              <a:lnSpc>
                <a:spcPct val="120000"/>
              </a:lnSpc>
            </a:pPr>
            <a:r>
              <a:rPr lang="ru-RU" sz="2400" b="1" dirty="0"/>
              <a:t>	</a:t>
            </a:r>
            <a:r>
              <a:rPr lang="ru-RU" sz="2400" b="1" dirty="0" smtClean="0"/>
              <a:t>Б) </a:t>
            </a:r>
            <a:r>
              <a:rPr lang="ru-RU" sz="2400" b="1" dirty="0"/>
              <a:t>усиливается нагрузка на сердечно-сосудистую, выделительную системы (в частности на почки</a:t>
            </a:r>
            <a:r>
              <a:rPr lang="ru-RU" sz="2400" b="1" dirty="0" smtClean="0"/>
              <a:t>).</a:t>
            </a:r>
          </a:p>
          <a:p>
            <a:pPr>
              <a:lnSpc>
                <a:spcPct val="120000"/>
              </a:lnSpc>
            </a:pPr>
            <a:r>
              <a:rPr lang="ru-RU" sz="2400" b="1" dirty="0"/>
              <a:t>	</a:t>
            </a:r>
            <a:r>
              <a:rPr lang="ru-RU" sz="2400" b="1" dirty="0" smtClean="0"/>
              <a:t>В) </a:t>
            </a:r>
            <a:r>
              <a:rPr lang="ru-RU" sz="2400" b="1" dirty="0"/>
              <a:t>увеличивающаяся матка сдавливает соседние органы, что влияет на их функцию.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4880" y="387266"/>
            <a:ext cx="796353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ВО  ВРЕМЯ  БЕРЕМЕННОСТИ  </a:t>
            </a:r>
            <a:r>
              <a:rPr lang="ru-RU" sz="2800" b="1" dirty="0" smtClean="0">
                <a:solidFill>
                  <a:srgbClr val="7030A0"/>
                </a:solidFill>
              </a:rPr>
              <a:t>В </a:t>
            </a:r>
            <a:r>
              <a:rPr lang="ru-RU" sz="2800" b="1" dirty="0" smtClean="0">
                <a:solidFill>
                  <a:srgbClr val="7030A0"/>
                </a:solidFill>
              </a:rPr>
              <a:t> ОРГАНИЗМЕ </a:t>
            </a:r>
            <a:r>
              <a:rPr lang="ru-RU" sz="2800" b="1" dirty="0" smtClean="0">
                <a:solidFill>
                  <a:srgbClr val="7030A0"/>
                </a:solidFill>
              </a:rPr>
              <a:t>ЖЕНЩИНЫ </a:t>
            </a:r>
            <a:r>
              <a:rPr lang="ru-RU" sz="2800" b="1" dirty="0" smtClean="0">
                <a:solidFill>
                  <a:srgbClr val="7030A0"/>
                </a:solidFill>
              </a:rPr>
              <a:t> ПРОИСХОДЯТ  БОЛЬШИЕ  </a:t>
            </a:r>
            <a:r>
              <a:rPr lang="ru-RU" sz="2800" b="1" dirty="0" smtClean="0">
                <a:solidFill>
                  <a:srgbClr val="7030A0"/>
                </a:solidFill>
              </a:rPr>
              <a:t>СДВИГИ: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1907</Words>
  <Application>Microsoft Office PowerPoint</Application>
  <PresentationFormat>Широкоэкранный</PresentationFormat>
  <Paragraphs>187</Paragraphs>
  <Slides>32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8_Тема Office</vt:lpstr>
      <vt:lpstr>Лекция №11 Туберкулез и беременность        Дисциплина: «Фтизиатрия»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12 Туберкулез и беременность.</dc:title>
  <dc:creator>User</dc:creator>
  <cp:lastModifiedBy>User</cp:lastModifiedBy>
  <cp:revision>133</cp:revision>
  <dcterms:created xsi:type="dcterms:W3CDTF">2017-12-10T05:27:45Z</dcterms:created>
  <dcterms:modified xsi:type="dcterms:W3CDTF">2023-11-15T14:10:11Z</dcterms:modified>
</cp:coreProperties>
</file>