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4" r:id="rId9"/>
    <p:sldId id="288" r:id="rId10"/>
    <p:sldId id="289" r:id="rId11"/>
    <p:sldId id="285" r:id="rId12"/>
    <p:sldId id="290" r:id="rId13"/>
    <p:sldId id="256" r:id="rId14"/>
    <p:sldId id="283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86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87" r:id="rId35"/>
    <p:sldId id="27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026758-512A-433B-9762-13208BF74498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4"/>
            <p14:sldId id="288"/>
            <p14:sldId id="289"/>
            <p14:sldId id="285"/>
            <p14:sldId id="290"/>
            <p14:sldId id="256"/>
            <p14:sldId id="283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86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87"/>
          </p14:sldIdLst>
        </p14:section>
        <p14:section name="Раздел без заголовка" id="{BC6F24C1-A151-4812-B8D7-439CB091B528}">
          <p14:sldIdLst>
            <p14:sldId id="275"/>
          </p14:sldIdLst>
        </p14:section>
        <p14:section name="Раздел без заголовка" id="{1702E864-20B3-4107-A311-27F93732734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2DA1A-47DC-4F6F-BFB2-669016DA4E06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82D0B-679F-4EA6-A488-0A1FE2BF8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2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55C2BB-9B0F-40DB-ADEF-D6FAA032166B}" type="slidenum">
              <a:rPr 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27F18A-D8B2-45C5-9781-E32AC6AA05C8}" type="slidenum">
              <a:rPr lang="ru-RU">
                <a:latin typeface="Calibri" panose="020F0502020204030204" pitchFamily="34" charset="0"/>
              </a:rPr>
              <a:pPr eaLnBrk="1" hangingPunct="1"/>
              <a:t>4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4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27F18A-D8B2-45C5-9781-E32AC6AA05C8}" type="slidenum">
              <a:rPr lang="ru-RU">
                <a:latin typeface="Calibri" panose="020F0502020204030204" pitchFamily="34" charset="0"/>
              </a:rPr>
              <a:pPr eaLnBrk="1" hangingPunct="1"/>
              <a:t>5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3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2EC928-E661-4C58-9CA8-5BCC9045139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22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988840"/>
            <a:ext cx="6321915" cy="3888432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повышении публикационной активности сотрудников вуза</a:t>
            </a:r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0" y="30163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 ВПО «Красноярский государственный медицинский университет имени профессора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В.Ф. </a:t>
            </a:r>
            <a:r>
              <a:rPr lang="ru-RU" alt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Войно-Ясенецкого</a:t>
            </a:r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</a:p>
        </p:txBody>
      </p: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0" y="4929188"/>
            <a:ext cx="8993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Проректор по НР,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д.м.н., профессор  М.М. Петрова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сентября  2015 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pic>
        <p:nvPicPr>
          <p:cNvPr id="9221" name="Рисунок 11" descr="IMG_20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69" y="1366838"/>
            <a:ext cx="25717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0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Где же есть резерв?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2015 году 109 статей опубликовано сотрудниками в журналах, не входящих в Перечень ВАК, 156 – в журналах ВАК, имеющих ИФ менее 0,3 и лишь 33 статьи в журналах, входящих в базу данных </a:t>
            </a:r>
            <a:r>
              <a:rPr lang="en-US" dirty="0" smtClean="0">
                <a:solidFill>
                  <a:srgbClr val="002060"/>
                </a:solidFill>
              </a:rPr>
              <a:t>Web of Science</a:t>
            </a:r>
            <a:r>
              <a:rPr lang="ru-RU" dirty="0" smtClean="0">
                <a:solidFill>
                  <a:srgbClr val="002060"/>
                </a:solidFill>
              </a:rPr>
              <a:t> или </a:t>
            </a:r>
            <a:r>
              <a:rPr lang="en-US" dirty="0" smtClean="0">
                <a:solidFill>
                  <a:srgbClr val="002060"/>
                </a:solidFill>
              </a:rPr>
              <a:t>Scopus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Цитирование работ сотрудников вуза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4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Таблица сотрудников </a:t>
            </a:r>
            <a:r>
              <a:rPr lang="ru-RU" sz="3600" b="1" dirty="0" err="1" smtClean="0">
                <a:solidFill>
                  <a:srgbClr val="0070C0"/>
                </a:solidFill>
              </a:rPr>
              <a:t>КрасГМУ</a:t>
            </a:r>
            <a:r>
              <a:rPr lang="ru-RU" sz="3600" b="1" dirty="0" smtClean="0">
                <a:solidFill>
                  <a:srgbClr val="0070C0"/>
                </a:solidFill>
              </a:rPr>
              <a:t>, не зарегистрированных на </a:t>
            </a:r>
            <a:r>
              <a:rPr lang="en-US" sz="3600" b="1" dirty="0" smtClean="0">
                <a:solidFill>
                  <a:srgbClr val="0070C0"/>
                </a:solidFill>
              </a:rPr>
              <a:t>e-library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045090"/>
              </p:ext>
            </p:extLst>
          </p:nvPr>
        </p:nvGraphicFramePr>
        <p:xfrm>
          <a:off x="539552" y="1340768"/>
          <a:ext cx="82296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Кафедра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авторы </a:t>
                      </a:r>
                      <a:r>
                        <a:rPr lang="ru-RU" baseline="0" dirty="0" err="1" smtClean="0"/>
                        <a:t>КрасГМУ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 в базе данных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Кафедра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авторы </a:t>
                      </a:r>
                      <a:r>
                        <a:rPr lang="ru-RU" baseline="0" dirty="0" err="1" smtClean="0"/>
                        <a:t>КрасГМУ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 в базе данных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Анатомии</a:t>
                      </a:r>
                      <a:r>
                        <a:rPr lang="ru-RU" sz="1600" baseline="0" dirty="0" smtClean="0"/>
                        <a:t> и гистологии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Батухтина</a:t>
                      </a:r>
                      <a:r>
                        <a:rPr lang="ru-RU" sz="1400" b="1" dirty="0" smtClean="0"/>
                        <a:t> Н.П.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Беззаботнов</a:t>
                      </a:r>
                      <a:r>
                        <a:rPr lang="ru-RU" sz="1400" b="1" dirty="0" smtClean="0"/>
                        <a:t> В.Е.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Кафедра дер-</a:t>
                      </a:r>
                      <a:r>
                        <a:rPr lang="ru-RU" sz="1600" dirty="0" err="1" smtClean="0"/>
                        <a:t>матовенер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Кузнецов С.В.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Биологии с экологией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Гаевская Г.П.</a:t>
                      </a:r>
                    </a:p>
                    <a:p>
                      <a:r>
                        <a:rPr lang="ru-RU" sz="1400" b="1" dirty="0" smtClean="0"/>
                        <a:t>Устинова</a:t>
                      </a:r>
                      <a:r>
                        <a:rPr lang="ru-RU" sz="1400" b="1" baseline="0" dirty="0" smtClean="0"/>
                        <a:t> Т.И.</a:t>
                      </a:r>
                    </a:p>
                    <a:p>
                      <a:r>
                        <a:rPr lang="ru-RU" sz="1400" b="1" baseline="0" dirty="0" smtClean="0"/>
                        <a:t>Борисенко Ю.Г., </a:t>
                      </a:r>
                      <a:r>
                        <a:rPr lang="ru-RU" sz="1400" b="1" baseline="0" dirty="0" err="1" smtClean="0"/>
                        <a:t>Максимо-ва</a:t>
                      </a:r>
                      <a:r>
                        <a:rPr lang="ru-RU" sz="1400" b="1" baseline="0" dirty="0" smtClean="0"/>
                        <a:t> В.И.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Кафедра философии и социально-</a:t>
                      </a:r>
                      <a:r>
                        <a:rPr lang="ru-RU" sz="1600" dirty="0" err="1" smtClean="0"/>
                        <a:t>гуманитар</a:t>
                      </a:r>
                      <a:r>
                        <a:rPr lang="ru-RU" sz="1600" dirty="0" smtClean="0"/>
                        <a:t>-</a:t>
                      </a:r>
                      <a:r>
                        <a:rPr lang="ru-RU" sz="1600" dirty="0" err="1" smtClean="0"/>
                        <a:t>ных</a:t>
                      </a:r>
                      <a:r>
                        <a:rPr lang="ru-RU" sz="1600" dirty="0" smtClean="0"/>
                        <a:t> наук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Рассказов Л.Д., Филимонов В.В., </a:t>
                      </a:r>
                      <a:r>
                        <a:rPr lang="ru-RU" sz="1400" b="1" dirty="0" err="1" smtClean="0"/>
                        <a:t>Гусаренко</a:t>
                      </a:r>
                      <a:r>
                        <a:rPr lang="ru-RU" sz="1400" b="1" dirty="0" smtClean="0"/>
                        <a:t> В.В., </a:t>
                      </a:r>
                      <a:r>
                        <a:rPr lang="ru-RU" sz="1400" b="1" dirty="0" err="1" smtClean="0"/>
                        <a:t>Мамен-кова</a:t>
                      </a:r>
                      <a:r>
                        <a:rPr lang="ru-RU" sz="1400" b="1" dirty="0" smtClean="0"/>
                        <a:t> Е.С., </a:t>
                      </a:r>
                      <a:r>
                        <a:rPr lang="ru-RU" sz="1400" b="1" dirty="0" err="1" smtClean="0"/>
                        <a:t>Ноз-дрин</a:t>
                      </a:r>
                      <a:r>
                        <a:rPr lang="ru-RU" sz="1400" b="1" dirty="0" smtClean="0"/>
                        <a:t> Д.А., Штарк Е.В.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Травматоло-гии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ортопе-дии</a:t>
                      </a:r>
                      <a:r>
                        <a:rPr lang="ru-RU" sz="1600" dirty="0" smtClean="0"/>
                        <a:t> и ВПХ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Руковец</a:t>
                      </a:r>
                      <a:r>
                        <a:rPr lang="ru-RU" sz="1400" b="1" dirty="0" smtClean="0"/>
                        <a:t> Т.А.,</a:t>
                      </a:r>
                    </a:p>
                    <a:p>
                      <a:r>
                        <a:rPr lang="ru-RU" sz="1400" b="1" dirty="0" smtClean="0"/>
                        <a:t>Герцог </a:t>
                      </a:r>
                      <a:r>
                        <a:rPr lang="ru-RU" sz="1400" b="1" smtClean="0"/>
                        <a:t>Г.Е.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Физиологии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Савченков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 Ю.И</a:t>
                      </a:r>
                    </a:p>
                    <a:p>
                      <a:r>
                        <a:rPr lang="ru-RU" sz="1400" b="1" baseline="0" dirty="0" err="1" smtClean="0"/>
                        <a:t>Потылицина</a:t>
                      </a:r>
                      <a:r>
                        <a:rPr lang="ru-RU" sz="1400" b="1" baseline="0" dirty="0" smtClean="0"/>
                        <a:t> В.Ю.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Пац</a:t>
                      </a:r>
                      <a:r>
                        <a:rPr lang="ru-RU" sz="1400" b="1" dirty="0" smtClean="0"/>
                        <a:t> Ю.С., Чес-</a:t>
                      </a:r>
                      <a:r>
                        <a:rPr lang="ru-RU" sz="1400" b="1" dirty="0" err="1" smtClean="0"/>
                        <a:t>нокова</a:t>
                      </a:r>
                      <a:r>
                        <a:rPr lang="ru-RU" sz="1400" b="1" dirty="0" smtClean="0"/>
                        <a:t> Л.Л., Медведев В.С.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Патологичес</a:t>
                      </a:r>
                      <a:r>
                        <a:rPr lang="ru-RU" sz="1600" dirty="0" smtClean="0"/>
                        <a:t>-кой </a:t>
                      </a:r>
                      <a:r>
                        <a:rPr lang="ru-RU" sz="1600" dirty="0" err="1" smtClean="0"/>
                        <a:t>анато-мии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</a:rPr>
                        <a:t>Шубкин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 В.Н.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Белова О.А.,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Лубнин</a:t>
                      </a:r>
                      <a:r>
                        <a:rPr lang="ru-RU" sz="1400" b="1" baseline="0" smtClean="0">
                          <a:solidFill>
                            <a:schemeClr val="tx1"/>
                          </a:solidFill>
                        </a:rPr>
                        <a:t> А.М.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Детской</a:t>
                      </a:r>
                      <a:r>
                        <a:rPr lang="ru-RU" sz="1600" b="0" baseline="0" dirty="0" smtClean="0"/>
                        <a:t> хирургии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Портнягина Э.В., Ресниц-кий П.А.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Мобилиза-ционной</a:t>
                      </a:r>
                      <a:r>
                        <a:rPr lang="ru-RU" sz="1600" dirty="0" smtClean="0"/>
                        <a:t> подготовки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Филина Н.Г.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Устюгов С.А,, Попова М.А., </a:t>
                      </a:r>
                      <a:r>
                        <a:rPr lang="ru-RU" sz="1400" b="1" dirty="0" err="1" smtClean="0"/>
                        <a:t>Вятскин</a:t>
                      </a:r>
                      <a:r>
                        <a:rPr lang="ru-RU" sz="1400" b="1" dirty="0" smtClean="0"/>
                        <a:t> И.Е.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Поликлинической </a:t>
                      </a:r>
                      <a:r>
                        <a:rPr lang="ru-RU" sz="1600" b="0" dirty="0" err="1" smtClean="0"/>
                        <a:t>педиат-рии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Чистякова И.Н. </a:t>
                      </a:r>
                      <a:r>
                        <a:rPr lang="ru-RU" sz="1400" b="1" dirty="0" err="1" smtClean="0"/>
                        <a:t>Желонина</a:t>
                      </a:r>
                      <a:r>
                        <a:rPr lang="ru-RU" sz="1400" b="1" dirty="0" smtClean="0"/>
                        <a:t> Л.Г.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0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Таблица сотрудников </a:t>
            </a:r>
            <a:r>
              <a:rPr lang="ru-RU" sz="3600" b="1" dirty="0" err="1" smtClean="0">
                <a:solidFill>
                  <a:srgbClr val="0070C0"/>
                </a:solidFill>
              </a:rPr>
              <a:t>КрасГМУ</a:t>
            </a:r>
            <a:r>
              <a:rPr lang="ru-RU" sz="3600" b="1" dirty="0" smtClean="0">
                <a:solidFill>
                  <a:srgbClr val="0070C0"/>
                </a:solidFill>
              </a:rPr>
              <a:t>, не зарегистрированных на </a:t>
            </a:r>
            <a:r>
              <a:rPr lang="en-US" sz="3600" b="1" dirty="0" smtClean="0">
                <a:solidFill>
                  <a:srgbClr val="0070C0"/>
                </a:solidFill>
              </a:rPr>
              <a:t>e-library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928280"/>
              </p:ext>
            </p:extLst>
          </p:nvPr>
        </p:nvGraphicFramePr>
        <p:xfrm>
          <a:off x="539552" y="1340768"/>
          <a:ext cx="8229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Кафедра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авторы </a:t>
                      </a:r>
                      <a:r>
                        <a:rPr lang="ru-RU" baseline="0" dirty="0" err="1" smtClean="0"/>
                        <a:t>КрасГМУ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 в базе данных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Кафедра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авторы </a:t>
                      </a:r>
                      <a:r>
                        <a:rPr lang="ru-RU" baseline="0" dirty="0" err="1" smtClean="0"/>
                        <a:t>КрасГМУ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 в базе данных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Анатомии</a:t>
                      </a:r>
                      <a:r>
                        <a:rPr lang="ru-RU" sz="1600" baseline="0" dirty="0" smtClean="0"/>
                        <a:t> и гистологии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Батухтина</a:t>
                      </a:r>
                      <a:r>
                        <a:rPr lang="ru-RU" sz="1400" b="1" dirty="0" smtClean="0"/>
                        <a:t> Н.П.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Беззаботнов</a:t>
                      </a:r>
                      <a:r>
                        <a:rPr lang="ru-RU" sz="1400" b="1" dirty="0" smtClean="0"/>
                        <a:t> В.Е.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Кафедра дер-</a:t>
                      </a:r>
                      <a:r>
                        <a:rPr lang="ru-RU" sz="1600" dirty="0" err="1" smtClean="0"/>
                        <a:t>матовенер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Кузнецов С.В.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Биологии с экологией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Гаевская Г.П.</a:t>
                      </a:r>
                    </a:p>
                    <a:p>
                      <a:r>
                        <a:rPr lang="ru-RU" sz="1400" b="1" dirty="0" smtClean="0"/>
                        <a:t>Устинова</a:t>
                      </a:r>
                      <a:r>
                        <a:rPr lang="ru-RU" sz="1400" b="1" baseline="0" dirty="0" smtClean="0"/>
                        <a:t> Т.И.</a:t>
                      </a:r>
                    </a:p>
                    <a:p>
                      <a:r>
                        <a:rPr lang="ru-RU" sz="1400" b="1" baseline="0" dirty="0" smtClean="0"/>
                        <a:t>Борисенко Ю.Г., </a:t>
                      </a:r>
                      <a:r>
                        <a:rPr lang="ru-RU" sz="1400" b="1" baseline="0" dirty="0" err="1" smtClean="0"/>
                        <a:t>Максимо-ва</a:t>
                      </a:r>
                      <a:r>
                        <a:rPr lang="ru-RU" sz="1400" b="1" baseline="0" dirty="0" smtClean="0"/>
                        <a:t> В.И.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Кафедра философии и социально-</a:t>
                      </a:r>
                      <a:r>
                        <a:rPr lang="ru-RU" sz="1600" dirty="0" err="1" smtClean="0"/>
                        <a:t>гуманитар</a:t>
                      </a:r>
                      <a:r>
                        <a:rPr lang="ru-RU" sz="1600" dirty="0" smtClean="0"/>
                        <a:t>-</a:t>
                      </a:r>
                      <a:r>
                        <a:rPr lang="ru-RU" sz="1600" dirty="0" err="1" smtClean="0"/>
                        <a:t>ных</a:t>
                      </a:r>
                      <a:r>
                        <a:rPr lang="ru-RU" sz="1600" dirty="0" smtClean="0"/>
                        <a:t> наук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Рассказов Л.Д., Филимонов В.В., </a:t>
                      </a:r>
                      <a:r>
                        <a:rPr lang="ru-RU" sz="1400" b="1" dirty="0" err="1" smtClean="0"/>
                        <a:t>Гусаренко</a:t>
                      </a:r>
                      <a:r>
                        <a:rPr lang="ru-RU" sz="1400" b="1" dirty="0" smtClean="0"/>
                        <a:t> В.В., </a:t>
                      </a:r>
                      <a:r>
                        <a:rPr lang="ru-RU" sz="1400" b="1" dirty="0" err="1" smtClean="0"/>
                        <a:t>Мамен-кова</a:t>
                      </a:r>
                      <a:r>
                        <a:rPr lang="ru-RU" sz="1400" b="1" dirty="0" smtClean="0"/>
                        <a:t> Е.С., </a:t>
                      </a:r>
                      <a:r>
                        <a:rPr lang="ru-RU" sz="1400" b="1" dirty="0" err="1" smtClean="0"/>
                        <a:t>Ноз-дрин</a:t>
                      </a:r>
                      <a:r>
                        <a:rPr lang="ru-RU" sz="1400" b="1" dirty="0" smtClean="0"/>
                        <a:t> Д.А., Штарк Е.В.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Биологичес</a:t>
                      </a:r>
                      <a:r>
                        <a:rPr lang="ru-RU" sz="1600" dirty="0" smtClean="0"/>
                        <a:t>-кой химии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Руковец</a:t>
                      </a:r>
                      <a:r>
                        <a:rPr lang="ru-RU" sz="1400" b="1" dirty="0" smtClean="0"/>
                        <a:t> Т.А.,</a:t>
                      </a:r>
                    </a:p>
                    <a:p>
                      <a:r>
                        <a:rPr lang="ru-RU" sz="1400" b="1" dirty="0" smtClean="0"/>
                        <a:t>Герцог </a:t>
                      </a:r>
                      <a:r>
                        <a:rPr lang="ru-RU" sz="1400" b="1" smtClean="0"/>
                        <a:t>Г.Е.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Физиологии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Савченков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 Ю.И</a:t>
                      </a:r>
                    </a:p>
                    <a:p>
                      <a:r>
                        <a:rPr lang="ru-RU" sz="1400" b="1" baseline="0" dirty="0" err="1" smtClean="0"/>
                        <a:t>Потылицина</a:t>
                      </a:r>
                      <a:r>
                        <a:rPr lang="ru-RU" sz="1400" b="1" baseline="0" dirty="0" smtClean="0"/>
                        <a:t> В.Ю.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Пац</a:t>
                      </a:r>
                      <a:r>
                        <a:rPr lang="ru-RU" sz="1400" b="1" dirty="0" smtClean="0"/>
                        <a:t> Ю.С., Чес-</a:t>
                      </a:r>
                      <a:r>
                        <a:rPr lang="ru-RU" sz="1400" b="1" dirty="0" err="1" smtClean="0"/>
                        <a:t>нокова</a:t>
                      </a:r>
                      <a:r>
                        <a:rPr lang="ru-RU" sz="1400" b="1" dirty="0" smtClean="0"/>
                        <a:t> Л.Л., Медведев В.С.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Патологичес</a:t>
                      </a:r>
                      <a:r>
                        <a:rPr lang="ru-RU" sz="1600" dirty="0" smtClean="0"/>
                        <a:t>-кой </a:t>
                      </a:r>
                      <a:r>
                        <a:rPr lang="ru-RU" sz="1600" dirty="0" err="1" smtClean="0"/>
                        <a:t>анато-мии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Котиков А.Р., Левкович Л.Г.,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Али-Риза А.Э.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Детской</a:t>
                      </a:r>
                      <a:r>
                        <a:rPr lang="ru-RU" sz="1600" b="0" baseline="0" dirty="0" smtClean="0"/>
                        <a:t> хирургии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Портнягина Э.В., Ресниц-кий П.А.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Мобилиза-ционной</a:t>
                      </a:r>
                      <a:r>
                        <a:rPr lang="ru-RU" sz="1600" dirty="0" smtClean="0"/>
                        <a:t> подготовки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Филина Н.Г.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Устюгов С.А,, Попова М.А., </a:t>
                      </a:r>
                      <a:r>
                        <a:rPr lang="ru-RU" sz="1400" b="1" dirty="0" err="1" smtClean="0"/>
                        <a:t>Вятскин</a:t>
                      </a:r>
                      <a:r>
                        <a:rPr lang="ru-RU" sz="1400" b="1" dirty="0" smtClean="0"/>
                        <a:t> И.Е.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Поликлинической </a:t>
                      </a:r>
                      <a:r>
                        <a:rPr lang="ru-RU" sz="1600" b="0" dirty="0" err="1" smtClean="0"/>
                        <a:t>педиат-рии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Чистякова И.Н. </a:t>
                      </a:r>
                      <a:r>
                        <a:rPr lang="ru-RU" sz="1400" b="1" dirty="0" err="1" smtClean="0"/>
                        <a:t>Желонина</a:t>
                      </a:r>
                      <a:r>
                        <a:rPr lang="ru-RU" sz="1400" b="1" dirty="0" smtClean="0"/>
                        <a:t> Л.Г.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9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6516216" y="4797152"/>
            <a:ext cx="2387724" cy="864096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Глыбочко</a:t>
            </a:r>
            <a:r>
              <a:rPr lang="ru-RU" dirty="0">
                <a:solidFill>
                  <a:schemeClr val="tx1"/>
                </a:solidFill>
              </a:rPr>
              <a:t> Петр Витальевич - </a:t>
            </a:r>
            <a:r>
              <a:rPr lang="ru-RU" dirty="0" smtClean="0">
                <a:solidFill>
                  <a:schemeClr val="tx1"/>
                </a:solidFill>
              </a:rPr>
              <a:t>ректор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59522"/>
            <a:ext cx="2171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9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Государственное бюджетное образовательное учреждение высшего профессионального образования Первый Московский государственный медицинский университет имени И.М. Сеченова Министерства здравоохранения Российской Федерации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5661250"/>
            <a:ext cx="8438249" cy="1200329"/>
          </a:xfrm>
          <a:prstGeom prst="rect">
            <a:avLst/>
          </a:prstGeom>
          <a:solidFill>
            <a:srgbClr val="C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По числу публикаций в </a:t>
            </a:r>
            <a:r>
              <a:rPr lang="en-US" sz="2400" b="1" dirty="0" smtClean="0">
                <a:solidFill>
                  <a:srgbClr val="FFFF00"/>
                </a:solidFill>
              </a:rPr>
              <a:t>Web of Science</a:t>
            </a:r>
            <a:r>
              <a:rPr lang="ru-RU" sz="2400" b="1" dirty="0" smtClean="0">
                <a:solidFill>
                  <a:srgbClr val="FFFF00"/>
                </a:solidFill>
              </a:rPr>
              <a:t> занимает 9 место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в</a:t>
            </a:r>
            <a:r>
              <a:rPr lang="ru-RU" sz="2400" b="1" dirty="0" smtClean="0">
                <a:solidFill>
                  <a:srgbClr val="FFFF00"/>
                </a:solidFill>
              </a:rPr>
              <a:t> рейтинге, а в базе данных </a:t>
            </a:r>
            <a:r>
              <a:rPr lang="en-US" sz="2400" b="1" dirty="0" smtClean="0">
                <a:solidFill>
                  <a:srgbClr val="FFFF00"/>
                </a:solidFill>
              </a:rPr>
              <a:t>Scopus</a:t>
            </a:r>
            <a:r>
              <a:rPr lang="ru-RU" sz="2400" b="1" dirty="0" smtClean="0">
                <a:solidFill>
                  <a:srgbClr val="FFFF00"/>
                </a:solidFill>
              </a:rPr>
              <a:t> только 18 место, 1 место – только за общий объем НИОКР – 628 868,40 тыс. рублей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6516216" y="4797152"/>
            <a:ext cx="2387724" cy="864096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Глыбочко</a:t>
            </a:r>
            <a:r>
              <a:rPr lang="ru-RU" dirty="0">
                <a:solidFill>
                  <a:schemeClr val="tx1"/>
                </a:solidFill>
              </a:rPr>
              <a:t> Петр Витальевич - </a:t>
            </a:r>
            <a:r>
              <a:rPr lang="ru-RU" dirty="0" smtClean="0">
                <a:solidFill>
                  <a:schemeClr val="tx1"/>
                </a:solidFill>
              </a:rPr>
              <a:t>ректор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59522"/>
            <a:ext cx="2171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9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Государственное бюджетное образовательное учреждение высшего профессионального образования Первый Московский государственный медицинский университет имени И.М. Сеченова Министерства здравоохранения Российской Федерации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5661250"/>
            <a:ext cx="8438249" cy="1200329"/>
          </a:xfrm>
          <a:prstGeom prst="rect">
            <a:avLst/>
          </a:prstGeom>
          <a:solidFill>
            <a:srgbClr val="C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По числу публикаций в </a:t>
            </a:r>
            <a:r>
              <a:rPr lang="en-US" sz="2400" b="1" dirty="0" smtClean="0">
                <a:solidFill>
                  <a:srgbClr val="FFFF00"/>
                </a:solidFill>
              </a:rPr>
              <a:t>Web of Science</a:t>
            </a:r>
            <a:r>
              <a:rPr lang="ru-RU" sz="2400" b="1" dirty="0" smtClean="0">
                <a:solidFill>
                  <a:srgbClr val="FFFF00"/>
                </a:solidFill>
              </a:rPr>
              <a:t> занимает 9 место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в</a:t>
            </a:r>
            <a:r>
              <a:rPr lang="ru-RU" sz="2400" b="1" dirty="0" smtClean="0">
                <a:solidFill>
                  <a:srgbClr val="FFFF00"/>
                </a:solidFill>
              </a:rPr>
              <a:t> рейтинге, а в базе данных </a:t>
            </a:r>
            <a:r>
              <a:rPr lang="en-US" sz="2400" b="1" dirty="0" smtClean="0">
                <a:solidFill>
                  <a:srgbClr val="FFFF00"/>
                </a:solidFill>
              </a:rPr>
              <a:t>Scopus</a:t>
            </a:r>
            <a:r>
              <a:rPr lang="ru-RU" sz="2400" b="1" dirty="0" smtClean="0">
                <a:solidFill>
                  <a:srgbClr val="FFFF00"/>
                </a:solidFill>
              </a:rPr>
              <a:t> только 18 место, 1 место – только за общий объем НИОКР – 628 868,40 тыс. рублей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619672" y="2505206"/>
            <a:ext cx="5688632" cy="23639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Объем НИОКР в 10 раз больше, чем в </a:t>
            </a:r>
            <a:r>
              <a:rPr lang="ru-RU" sz="3200" dirty="0" err="1" smtClean="0">
                <a:solidFill>
                  <a:srgbClr val="FFFF00"/>
                </a:solidFill>
              </a:rPr>
              <a:t>КрасГМУ</a:t>
            </a:r>
            <a:r>
              <a:rPr lang="ru-RU" sz="3200" dirty="0" smtClean="0">
                <a:solidFill>
                  <a:srgbClr val="FFFF00"/>
                </a:solidFill>
              </a:rPr>
              <a:t> !!!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3813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Государственное бюджетное образовательное учреждение высшего профессионального образования «Самарский государственный медицинский университет» Министерства здравоохранения Российской Федерации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464496" cy="495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6122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6372200" y="3971965"/>
            <a:ext cx="2664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Котельников</a:t>
            </a:r>
          </a:p>
          <a:p>
            <a:pPr algn="ctr"/>
            <a:r>
              <a:rPr lang="ru-RU" sz="2200" dirty="0"/>
              <a:t>Геннадий </a:t>
            </a:r>
            <a:r>
              <a:rPr lang="ru-RU" sz="2200" dirty="0" smtClean="0"/>
              <a:t>Петрович -</a:t>
            </a:r>
            <a:endParaRPr lang="ru-RU" sz="2200" dirty="0"/>
          </a:p>
          <a:p>
            <a:pPr algn="ctr"/>
            <a:r>
              <a:rPr lang="ru-RU" sz="2200" dirty="0" smtClean="0"/>
              <a:t>Ректор</a:t>
            </a: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5292080" y="5157192"/>
            <a:ext cx="3744416" cy="1323439"/>
          </a:xfrm>
          <a:prstGeom prst="rect">
            <a:avLst/>
          </a:prstGeom>
          <a:solidFill>
            <a:srgbClr val="C0000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2 место по числу публикаций в РИНЦ, 4 место – по цитированиям в </a:t>
            </a:r>
            <a:r>
              <a:rPr lang="en-US" sz="2000" b="1" dirty="0" smtClean="0">
                <a:solidFill>
                  <a:srgbClr val="FFFF00"/>
                </a:solidFill>
              </a:rPr>
              <a:t>Scopus</a:t>
            </a:r>
            <a:r>
              <a:rPr lang="ru-RU" sz="2000" b="1" dirty="0" smtClean="0">
                <a:solidFill>
                  <a:srgbClr val="FFFF00"/>
                </a:solidFill>
              </a:rPr>
              <a:t>, в 2 раза больше объем НИОКР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470736" cy="10801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</a:rPr>
              <a:t>Государственное бюджетное образовательное учреждение высшего профессионального образования Российский национальный исследовательский медицинский университет имени Н.И. Пирогова Минздрава России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87" y="2113601"/>
            <a:ext cx="356384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5178026"/>
            <a:ext cx="341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Лукьянов Сергей </a:t>
            </a:r>
          </a:p>
          <a:p>
            <a:pPr algn="ctr"/>
            <a:r>
              <a:rPr lang="ru-RU" dirty="0" smtClean="0"/>
              <a:t>Анатольевич -  </a:t>
            </a:r>
            <a:r>
              <a:rPr lang="ru-RU" dirty="0" err="1" smtClean="0"/>
              <a:t>и.о</a:t>
            </a:r>
            <a:r>
              <a:rPr lang="ru-RU" dirty="0" smtClean="0"/>
              <a:t>. ректора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3601"/>
            <a:ext cx="4392488" cy="349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864607"/>
            <a:ext cx="9185339" cy="646331"/>
          </a:xfrm>
          <a:prstGeom prst="rect">
            <a:avLst/>
          </a:prstGeom>
          <a:solidFill>
            <a:srgbClr val="C00000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1 место по числу цитирований в РИНЦ, входит в первую десятку по числу публикаций и</a:t>
            </a:r>
          </a:p>
          <a:p>
            <a:pPr algn="ctr"/>
            <a:r>
              <a:rPr lang="ru-RU" dirty="0">
                <a:solidFill>
                  <a:srgbClr val="FFFF00"/>
                </a:solidFill>
              </a:rPr>
              <a:t>ц</a:t>
            </a:r>
            <a:r>
              <a:rPr lang="ru-RU" dirty="0" smtClean="0">
                <a:solidFill>
                  <a:srgbClr val="FFFF00"/>
                </a:solidFill>
              </a:rPr>
              <a:t>итирований в </a:t>
            </a:r>
            <a:r>
              <a:rPr lang="en-US" dirty="0" smtClean="0">
                <a:solidFill>
                  <a:srgbClr val="FFFF00"/>
                </a:solidFill>
              </a:rPr>
              <a:t>Web of Science </a:t>
            </a:r>
            <a:r>
              <a:rPr lang="ru-RU" dirty="0" smtClean="0">
                <a:solidFill>
                  <a:srgbClr val="FFFF00"/>
                </a:solidFill>
              </a:rPr>
              <a:t>и </a:t>
            </a:r>
            <a:r>
              <a:rPr lang="en-US" dirty="0" smtClean="0">
                <a:solidFill>
                  <a:srgbClr val="FFFF00"/>
                </a:solidFill>
              </a:rPr>
              <a:t>Scopus</a:t>
            </a:r>
            <a:r>
              <a:rPr lang="ru-RU" dirty="0" smtClean="0">
                <a:solidFill>
                  <a:srgbClr val="FFFF00"/>
                </a:solidFill>
              </a:rPr>
              <a:t>, 2 место по объему НИОКР – 406 954,00 тыс. руб.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6596"/>
            <a:ext cx="8229600" cy="146621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Государственное бюджетное образовательное учреждение высшего профессионального образования </a:t>
            </a:r>
            <a:r>
              <a:rPr lang="ru-RU" sz="1800" b="1" dirty="0" smtClean="0">
                <a:solidFill>
                  <a:srgbClr val="0070C0"/>
                </a:solidFill>
              </a:rPr>
              <a:t>«Московский государственный медико-стоматологический университет», 4 место в мониторинге вузов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16140"/>
            <a:ext cx="1836628" cy="275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4941168"/>
            <a:ext cx="3744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Янушевич</a:t>
            </a:r>
            <a:r>
              <a:rPr lang="ru-RU" dirty="0" smtClean="0"/>
              <a:t> Олег Олегович - Ректор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3" y="2060848"/>
            <a:ext cx="3884063" cy="281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5380586"/>
            <a:ext cx="9009080" cy="1200329"/>
          </a:xfrm>
          <a:prstGeom prst="rect">
            <a:avLst/>
          </a:prstGeom>
          <a:solidFill>
            <a:srgbClr val="C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1 место по числу публикаций и цитирований в </a:t>
            </a:r>
            <a:r>
              <a:rPr lang="en-US" sz="2400" dirty="0">
                <a:solidFill>
                  <a:srgbClr val="FFFF00"/>
                </a:solidFill>
              </a:rPr>
              <a:t>Web of </a:t>
            </a:r>
            <a:r>
              <a:rPr lang="en-US" sz="2400" dirty="0" smtClean="0">
                <a:solidFill>
                  <a:srgbClr val="FFFF00"/>
                </a:solidFill>
              </a:rPr>
              <a:t>Science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и </a:t>
            </a:r>
            <a:r>
              <a:rPr lang="ru-RU" sz="2400" dirty="0" smtClean="0">
                <a:solidFill>
                  <a:srgbClr val="FFFF00"/>
                </a:solidFill>
              </a:rPr>
              <a:t> 1 место по числу цитирований в базе данных </a:t>
            </a:r>
            <a:r>
              <a:rPr lang="en-US" sz="2400" dirty="0" smtClean="0">
                <a:solidFill>
                  <a:srgbClr val="FFFF00"/>
                </a:solidFill>
              </a:rPr>
              <a:t>Scopus</a:t>
            </a:r>
            <a:r>
              <a:rPr lang="ru-RU" sz="2400" dirty="0" smtClean="0">
                <a:solidFill>
                  <a:srgbClr val="FFFF00"/>
                </a:solidFill>
              </a:rPr>
              <a:t>, число публикаций в РИНЦ – 22.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72819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5 место - Государственное </a:t>
            </a:r>
            <a:r>
              <a:rPr lang="ru-RU" sz="2000" b="1" dirty="0">
                <a:solidFill>
                  <a:srgbClr val="0070C0"/>
                </a:solidFill>
              </a:rPr>
              <a:t>бюджетное образовательное учреждение высшего профессионального образования «Пермский государственный медицинский университет имени академика Е.А. Вагнера» Министерства здравоохранения Российской Федерации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0324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1892492" cy="26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45091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Корюкина</a:t>
            </a:r>
            <a:r>
              <a:rPr lang="ru-RU" dirty="0"/>
              <a:t> Ирина </a:t>
            </a:r>
            <a:r>
              <a:rPr lang="ru-RU" dirty="0" smtClean="0"/>
              <a:t>Петровна- Ректор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5301208"/>
            <a:ext cx="8208912" cy="1200329"/>
          </a:xfrm>
          <a:prstGeom prst="rect">
            <a:avLst/>
          </a:prstGeom>
          <a:solidFill>
            <a:srgbClr val="C000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2 место по числу публикаций и 19 место по цитированию публикаций в </a:t>
            </a:r>
            <a:r>
              <a:rPr lang="en-US" sz="2400" b="1" dirty="0" smtClean="0">
                <a:solidFill>
                  <a:srgbClr val="FFFF00"/>
                </a:solidFill>
              </a:rPr>
              <a:t>Web </a:t>
            </a:r>
            <a:r>
              <a:rPr lang="en-US" sz="2400" b="1" dirty="0">
                <a:solidFill>
                  <a:srgbClr val="FFFF00"/>
                </a:solidFill>
              </a:rPr>
              <a:t>of </a:t>
            </a:r>
            <a:r>
              <a:rPr lang="en-US" sz="2400" b="1" dirty="0" smtClean="0">
                <a:solidFill>
                  <a:srgbClr val="FFFF00"/>
                </a:solidFill>
              </a:rPr>
              <a:t>Science</a:t>
            </a:r>
            <a:r>
              <a:rPr lang="ru-RU" sz="2400" b="1" dirty="0" smtClean="0">
                <a:solidFill>
                  <a:srgbClr val="FFFF00"/>
                </a:solidFill>
              </a:rPr>
              <a:t>, 4 место по числу публикаций и 8 место по числу цитирований в</a:t>
            </a:r>
            <a:r>
              <a:rPr lang="en-US" sz="2400" b="1" dirty="0" smtClean="0">
                <a:solidFill>
                  <a:srgbClr val="FFFF00"/>
                </a:solidFill>
              </a:rPr>
              <a:t> Scopus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Федеральное государственное автономное  образовательное учреждение высшего образования «Российский университет дружбы </a:t>
            </a:r>
            <a:r>
              <a:rPr lang="ru-RU" sz="2800" b="1" dirty="0" smtClean="0">
                <a:solidFill>
                  <a:srgbClr val="0070C0"/>
                </a:solidFill>
              </a:rPr>
              <a:t>народов»</a:t>
            </a:r>
            <a:r>
              <a:rPr lang="en-US" sz="2800" b="1" dirty="0" smtClean="0">
                <a:solidFill>
                  <a:srgbClr val="0070C0"/>
                </a:solidFill>
              </a:rPr>
              <a:t> (6 </a:t>
            </a:r>
            <a:r>
              <a:rPr lang="ru-RU" sz="2800" b="1" dirty="0" smtClean="0">
                <a:solidFill>
                  <a:srgbClr val="0070C0"/>
                </a:solidFill>
              </a:rPr>
              <a:t>место)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3994" y="4437112"/>
            <a:ext cx="4512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Филиппов  Владимир Михайлович - ректор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96120"/>
            <a:ext cx="2098352" cy="294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7" y="1844824"/>
            <a:ext cx="384042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152330"/>
            <a:ext cx="8181177" cy="1200329"/>
          </a:xfrm>
          <a:prstGeom prst="rect">
            <a:avLst/>
          </a:prstGeom>
          <a:solidFill>
            <a:srgbClr val="C000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Входит в пятерку лидеров по числу публикаций и цитирований в </a:t>
            </a:r>
            <a:r>
              <a:rPr lang="en-US" sz="2400" b="1" dirty="0">
                <a:solidFill>
                  <a:srgbClr val="FFFF00"/>
                </a:solidFill>
              </a:rPr>
              <a:t>Web of Science </a:t>
            </a:r>
            <a:r>
              <a:rPr lang="ru-RU" sz="2400" b="1" dirty="0">
                <a:solidFill>
                  <a:srgbClr val="FFFF00"/>
                </a:solidFill>
              </a:rPr>
              <a:t>и </a:t>
            </a:r>
            <a:r>
              <a:rPr lang="en-US" sz="2400" b="1" dirty="0" smtClean="0">
                <a:solidFill>
                  <a:srgbClr val="FFFF00"/>
                </a:solidFill>
              </a:rPr>
              <a:t>Scopus</a:t>
            </a:r>
            <a:r>
              <a:rPr lang="ru-RU" sz="2400" b="1" dirty="0" smtClean="0">
                <a:solidFill>
                  <a:srgbClr val="FFFF00"/>
                </a:solidFill>
              </a:rPr>
              <a:t>, занимает 1 место по числу публикаций в РИНЦ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Сведения по показателям мониторинга эффективности деятельности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403644"/>
              </p:ext>
            </p:extLst>
          </p:nvPr>
        </p:nvGraphicFramePr>
        <p:xfrm>
          <a:off x="457200" y="1600200"/>
          <a:ext cx="8229600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3384376"/>
                <a:gridCol w="1368152"/>
                <a:gridCol w="1296144"/>
                <a:gridCol w="1594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 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Пороговое 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Изменение относительно 2013</a:t>
                      </a:r>
                      <a:r>
                        <a:rPr lang="ru-RU" baseline="0" dirty="0" smtClean="0"/>
                        <a:t> года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Образовательная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64,23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-8,2 % (70)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Е.2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Научно-исследовательская деятельность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99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70,1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+20,8% (81,92)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Международная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+41,7 % (1,87)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Финансово-экономическая</a:t>
                      </a:r>
                      <a:r>
                        <a:rPr lang="ru-RU" baseline="0" dirty="0" smtClean="0"/>
                        <a:t>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2240,87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1566,11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-4,1 % (2337,55)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Заработная плата ППС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Трудоустройство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Е.8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Дополнительный 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52,37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-34,6 (80,07)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5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Государственное бюджетное образовательное учреждение высшего профессионального образования </a:t>
            </a:r>
            <a:r>
              <a:rPr lang="ru-RU" sz="2000" b="1" dirty="0" smtClean="0">
                <a:solidFill>
                  <a:srgbClr val="0070C0"/>
                </a:solidFill>
              </a:rPr>
              <a:t>«Первый </a:t>
            </a:r>
            <a:r>
              <a:rPr lang="ru-RU" sz="2000" b="1" dirty="0">
                <a:solidFill>
                  <a:srgbClr val="0070C0"/>
                </a:solidFill>
              </a:rPr>
              <a:t>Санкт-Петербургский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государственный </a:t>
            </a:r>
            <a:r>
              <a:rPr lang="ru-RU" sz="2000" b="1" dirty="0" smtClean="0">
                <a:solidFill>
                  <a:srgbClr val="0070C0"/>
                </a:solidFill>
              </a:rPr>
              <a:t>медицинский университет </a:t>
            </a:r>
            <a:r>
              <a:rPr lang="ru-RU" sz="2000" b="1" dirty="0">
                <a:solidFill>
                  <a:srgbClr val="0070C0"/>
                </a:solidFill>
              </a:rPr>
              <a:t>им. акад. И. П. Павлова» Министерства здравоохранения Российской Федерации </a:t>
            </a:r>
            <a:r>
              <a:rPr lang="ru-RU" sz="2000" b="1" dirty="0" smtClean="0">
                <a:solidFill>
                  <a:srgbClr val="0070C0"/>
                </a:solidFill>
              </a:rPr>
              <a:t>(7 место)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39785"/>
            <a:ext cx="2389460" cy="238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6156176" y="4329245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Багненко Сергей </a:t>
            </a:r>
            <a:r>
              <a:rPr lang="ru-RU" dirty="0"/>
              <a:t>Федорович </a:t>
            </a:r>
            <a:r>
              <a:rPr lang="ru-RU" dirty="0" smtClean="0"/>
              <a:t>- </a:t>
            </a:r>
            <a:r>
              <a:rPr lang="ru-RU" dirty="0"/>
              <a:t>Р</a:t>
            </a:r>
            <a:r>
              <a:rPr lang="ru-RU" dirty="0" smtClean="0"/>
              <a:t>ектор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896518" cy="293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517232"/>
            <a:ext cx="8147248" cy="830997"/>
          </a:xfrm>
          <a:prstGeom prst="rect">
            <a:avLst/>
          </a:prstGeom>
          <a:solidFill>
            <a:srgbClr val="C000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3 место по числу цитирований в </a:t>
            </a:r>
            <a:r>
              <a:rPr lang="en-US" sz="2400" dirty="0" smtClean="0">
                <a:solidFill>
                  <a:srgbClr val="FFFF00"/>
                </a:solidFill>
              </a:rPr>
              <a:t>Scopus</a:t>
            </a:r>
            <a:r>
              <a:rPr lang="ru-RU" sz="2400" dirty="0" smtClean="0">
                <a:solidFill>
                  <a:srgbClr val="FFFF00"/>
                </a:solidFill>
              </a:rPr>
              <a:t>, 10 место – по числу цитирований в РИНЦ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Государственного бюджетного образовательного учреждения высшего профессионального образования «Тихоокеанский государственный медицинский университет» Министерства здравоохранения Российской </a:t>
            </a:r>
            <a:r>
              <a:rPr lang="ru-RU" sz="2000" b="1" dirty="0" smtClean="0">
                <a:solidFill>
                  <a:srgbClr val="0070C0"/>
                </a:solidFill>
              </a:rPr>
              <a:t>Федерации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13890"/>
            <a:ext cx="190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4931271" y="4776434"/>
            <a:ext cx="4033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Шуматов</a:t>
            </a:r>
            <a:r>
              <a:rPr lang="ru-RU" dirty="0"/>
              <a:t> Валентин </a:t>
            </a:r>
            <a:r>
              <a:rPr lang="ru-RU" dirty="0" smtClean="0"/>
              <a:t>Борисович – Ректор 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9155"/>
            <a:ext cx="4391719" cy="292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9" y="5589240"/>
            <a:ext cx="7632848" cy="1200329"/>
          </a:xfrm>
          <a:prstGeom prst="rect">
            <a:avLst/>
          </a:prstGeom>
          <a:solidFill>
            <a:srgbClr val="C000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11 место в объеме НИОКР – 66 141,3 тыс. рублей, , 4 место – уд. </a:t>
            </a:r>
            <a:r>
              <a:rPr lang="ru-RU" sz="2400" b="1" dirty="0">
                <a:solidFill>
                  <a:srgbClr val="FFFF00"/>
                </a:solidFill>
              </a:rPr>
              <a:t>в</a:t>
            </a:r>
            <a:r>
              <a:rPr lang="ru-RU" sz="2400" b="1" dirty="0" smtClean="0">
                <a:solidFill>
                  <a:srgbClr val="FFFF00"/>
                </a:solidFill>
              </a:rPr>
              <a:t>ес доходов от НИОКР в общих доходах позволило вузу занять 8 место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Государственное бюджетное образовательное учреждение высшего профессионального образования "Смоленский государственный медицинский университет" Министерства здравоохранения Российской </a:t>
            </a:r>
            <a:r>
              <a:rPr lang="ru-RU" sz="2000" b="1" dirty="0" smtClean="0">
                <a:solidFill>
                  <a:srgbClr val="0070C0"/>
                </a:solidFill>
              </a:rPr>
              <a:t>Федерации – 9 место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20" y="1772816"/>
            <a:ext cx="1905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6468745" y="4725144"/>
            <a:ext cx="2664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Отвагин </a:t>
            </a:r>
            <a:r>
              <a:rPr lang="ru-RU" dirty="0" smtClean="0"/>
              <a:t>Игорь</a:t>
            </a:r>
          </a:p>
          <a:p>
            <a:r>
              <a:rPr lang="ru-RU" dirty="0" smtClean="0"/>
              <a:t> </a:t>
            </a:r>
            <a:r>
              <a:rPr lang="ru-RU" dirty="0"/>
              <a:t>Викторович </a:t>
            </a:r>
            <a:r>
              <a:rPr lang="ru-RU" dirty="0" smtClean="0"/>
              <a:t>- Ректор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25" y="1954560"/>
            <a:ext cx="5675916" cy="369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830764"/>
            <a:ext cx="8187416" cy="923330"/>
          </a:xfrm>
          <a:prstGeom prst="rect">
            <a:avLst/>
          </a:prstGeom>
          <a:solidFill>
            <a:srgbClr val="C000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28 место по цитированию в </a:t>
            </a:r>
            <a:r>
              <a:rPr lang="en-US" b="1" dirty="0" smtClean="0">
                <a:solidFill>
                  <a:srgbClr val="FFFF00"/>
                </a:solidFill>
              </a:rPr>
              <a:t>Web of Science</a:t>
            </a:r>
            <a:r>
              <a:rPr lang="ru-RU" b="1" dirty="0" smtClean="0">
                <a:solidFill>
                  <a:srgbClr val="FFFF00"/>
                </a:solidFill>
              </a:rPr>
              <a:t>, 21 место по публикациям, последнее место – по публикациям в </a:t>
            </a:r>
            <a:r>
              <a:rPr lang="en-US" b="1" dirty="0" smtClean="0">
                <a:solidFill>
                  <a:srgbClr val="FFFF00"/>
                </a:solidFill>
              </a:rPr>
              <a:t>Scopus</a:t>
            </a:r>
            <a:r>
              <a:rPr lang="ru-RU" b="1" dirty="0" smtClean="0">
                <a:solidFill>
                  <a:srgbClr val="FFFF00"/>
                </a:solidFill>
              </a:rPr>
              <a:t>, 40 – по цитированию, 40 место по цитированию в РИНЦ, 28 – по публикациям, 16 место по объему НИОКР 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Государственное бюджетное образовательное учреждение высшего профессионального образования "Смоленский государственный медицинский университет" Министерства здравоохранения Российской </a:t>
            </a:r>
            <a:r>
              <a:rPr lang="ru-RU" sz="2000" b="1" dirty="0" smtClean="0">
                <a:solidFill>
                  <a:srgbClr val="0070C0"/>
                </a:solidFill>
              </a:rPr>
              <a:t>Федерации – 9 место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20" y="1772816"/>
            <a:ext cx="1905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6468745" y="4725144"/>
            <a:ext cx="2664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Отвагин </a:t>
            </a:r>
            <a:r>
              <a:rPr lang="ru-RU" dirty="0" smtClean="0"/>
              <a:t>Игорь</a:t>
            </a:r>
          </a:p>
          <a:p>
            <a:r>
              <a:rPr lang="ru-RU" dirty="0" smtClean="0"/>
              <a:t> </a:t>
            </a:r>
            <a:r>
              <a:rPr lang="ru-RU" dirty="0"/>
              <a:t>Викторович </a:t>
            </a:r>
            <a:r>
              <a:rPr lang="ru-RU" dirty="0" smtClean="0"/>
              <a:t>- Ректор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675916" cy="369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830764"/>
            <a:ext cx="8187416" cy="923330"/>
          </a:xfrm>
          <a:prstGeom prst="rect">
            <a:avLst/>
          </a:prstGeom>
          <a:solidFill>
            <a:srgbClr val="C000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28 место по цитированию в </a:t>
            </a:r>
            <a:r>
              <a:rPr lang="en-US" b="1" dirty="0" smtClean="0">
                <a:solidFill>
                  <a:srgbClr val="FFFF00"/>
                </a:solidFill>
              </a:rPr>
              <a:t>Web of Science</a:t>
            </a:r>
            <a:r>
              <a:rPr lang="ru-RU" b="1" dirty="0" smtClean="0">
                <a:solidFill>
                  <a:srgbClr val="FFFF00"/>
                </a:solidFill>
              </a:rPr>
              <a:t>, 21 место по публикациям, последнее место – по публикациям в </a:t>
            </a:r>
            <a:r>
              <a:rPr lang="en-US" b="1" dirty="0" smtClean="0">
                <a:solidFill>
                  <a:srgbClr val="FFFF00"/>
                </a:solidFill>
              </a:rPr>
              <a:t>Scopus</a:t>
            </a:r>
            <a:r>
              <a:rPr lang="ru-RU" b="1" dirty="0" smtClean="0">
                <a:solidFill>
                  <a:srgbClr val="FFFF00"/>
                </a:solidFill>
              </a:rPr>
              <a:t>, 40 – по цитированию, 40 место по цитированию в РИНЦ, 28 – по публикациям, 16 место по объему НИОКР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827584" y="2135112"/>
            <a:ext cx="5505856" cy="25900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Только по 2 показателям этот вуз опередил нас, это количество грантов за год (1 место – 16,99 на 100 преподавателей, у нас – 10,14 – 4 место) и на одно место по удельному весу НИОКР в общих доходах вуза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rgbClr val="0070C0"/>
                </a:solidFill>
              </a:rPr>
              <a:t>Государственное </a:t>
            </a:r>
            <a:r>
              <a:rPr lang="ru-RU" sz="2000" b="1" dirty="0">
                <a:solidFill>
                  <a:srgbClr val="0070C0"/>
                </a:solidFill>
              </a:rPr>
              <a:t>бюджетное образовательное учреждение высшего профессионального образования "Санкт-Петербургская государственная химико-фармацевтическая академия" Министерства здравоохранения Российской </a:t>
            </a:r>
            <a:r>
              <a:rPr lang="ru-RU" sz="2000" b="1" dirty="0" smtClean="0">
                <a:solidFill>
                  <a:srgbClr val="0070C0"/>
                </a:solidFill>
              </a:rPr>
              <a:t>Федерации – 10 место</a:t>
            </a:r>
            <a:r>
              <a:rPr lang="ru-RU" sz="2000" b="1" dirty="0">
                <a:solidFill>
                  <a:srgbClr val="0070C0"/>
                </a:solidFill>
              </a:rPr>
              <a:t/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27845"/>
            <a:ext cx="3810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4005064"/>
            <a:ext cx="4046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Наркевич Игорь  Анатольевич - Ректор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74" y="1738969"/>
            <a:ext cx="3320497" cy="21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4797152"/>
            <a:ext cx="7655053" cy="1200329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Только по 2 позициям опережает </a:t>
            </a:r>
            <a:r>
              <a:rPr lang="ru-RU" sz="2400" dirty="0" err="1" smtClean="0">
                <a:solidFill>
                  <a:srgbClr val="FFFF00"/>
                </a:solidFill>
              </a:rPr>
              <a:t>КрасГМУ</a:t>
            </a:r>
            <a:r>
              <a:rPr lang="ru-RU" sz="2400" dirty="0" smtClean="0">
                <a:solidFill>
                  <a:srgbClr val="FFFF00"/>
                </a:solidFill>
              </a:rPr>
              <a:t> – на одно место по грантам и на 13 позиций по количеству цитирований в </a:t>
            </a:r>
            <a:r>
              <a:rPr lang="en-US" sz="2400" dirty="0" smtClean="0">
                <a:solidFill>
                  <a:srgbClr val="FFFF00"/>
                </a:solidFill>
              </a:rPr>
              <a:t>Scopus</a:t>
            </a:r>
            <a:r>
              <a:rPr lang="ru-RU" sz="2400" dirty="0" smtClean="0">
                <a:solidFill>
                  <a:srgbClr val="FFFF00"/>
                </a:solidFill>
              </a:rPr>
              <a:t>, занимая 2 место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9817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Г</a:t>
            </a:r>
            <a:r>
              <a:rPr lang="ru-RU" sz="2400" b="1" dirty="0" smtClean="0">
                <a:solidFill>
                  <a:srgbClr val="0070C0"/>
                </a:solidFill>
              </a:rPr>
              <a:t>осударственное </a:t>
            </a:r>
            <a:r>
              <a:rPr lang="ru-RU" sz="2400" b="1" dirty="0">
                <a:solidFill>
                  <a:srgbClr val="0070C0"/>
                </a:solidFill>
              </a:rPr>
              <a:t>бюджетное образовательное учреждение высшего профессионального образования "Нижегородская государственная медицинская академия" Министерства здравоохранения Российской Федерации </a:t>
            </a:r>
            <a:r>
              <a:rPr lang="ru-RU" sz="2400" b="1" dirty="0" smtClean="0">
                <a:solidFill>
                  <a:srgbClr val="0070C0"/>
                </a:solidFill>
              </a:rPr>
              <a:t>-11 место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61174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5013176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Шахов Борис Евгеньевич– ректор 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530538" cy="26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589240"/>
            <a:ext cx="7992888" cy="1292662"/>
          </a:xfrm>
          <a:prstGeom prst="rect">
            <a:avLst/>
          </a:prstGeom>
          <a:solidFill>
            <a:srgbClr val="C000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AutoNum type="arabicPlain" startAt="14"/>
            </a:pPr>
            <a:r>
              <a:rPr lang="ru-RU" sz="2000" b="1" dirty="0" smtClean="0">
                <a:solidFill>
                  <a:srgbClr val="FFFF00"/>
                </a:solidFill>
              </a:rPr>
              <a:t>место по числу публикаций в </a:t>
            </a:r>
            <a:r>
              <a:rPr lang="en-US" sz="2000" b="1" dirty="0" smtClean="0">
                <a:solidFill>
                  <a:srgbClr val="FFFF00"/>
                </a:solidFill>
              </a:rPr>
              <a:t>Scopus</a:t>
            </a:r>
            <a:r>
              <a:rPr lang="ru-RU" sz="2000" b="1" dirty="0" smtClean="0">
                <a:solidFill>
                  <a:srgbClr val="FFFF00"/>
                </a:solidFill>
              </a:rPr>
              <a:t> (у нас – 27 место), 7 место – по объему НИОКР, 3 место – по удельному весу доходов от НИОКР в общих доходах, 3 научных журнала</a:t>
            </a:r>
          </a:p>
          <a:p>
            <a:pPr marL="342900" indent="-342900">
              <a:buAutoNum type="arabicPlain" startAt="14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3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/>
              <a:t>Государственное </a:t>
            </a:r>
            <a:r>
              <a:rPr lang="ru-RU" sz="2400" dirty="0"/>
              <a:t>бюджетное образовательное</a:t>
            </a:r>
            <a:br>
              <a:rPr lang="ru-RU" sz="2400" dirty="0"/>
            </a:br>
            <a:r>
              <a:rPr lang="ru-RU" sz="2400" dirty="0" smtClean="0"/>
              <a:t>учреждение </a:t>
            </a:r>
            <a:r>
              <a:rPr lang="ru-RU" sz="2400" dirty="0"/>
              <a:t>высшего профессионального </a:t>
            </a:r>
            <a:r>
              <a:rPr lang="ru-RU" sz="2400" dirty="0" smtClean="0"/>
              <a:t>образования «Санкт-Петербургский </a:t>
            </a:r>
            <a:r>
              <a:rPr lang="ru-RU" sz="2400" dirty="0"/>
              <a:t>государственный педиатрический медицинский </a:t>
            </a:r>
            <a:r>
              <a:rPr lang="ru-RU" sz="2400" dirty="0" smtClean="0"/>
              <a:t>университет» Министерства </a:t>
            </a:r>
            <a:r>
              <a:rPr lang="ru-RU" sz="2400" dirty="0"/>
              <a:t>здравоохранения Российской Федерации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30397"/>
            <a:ext cx="1944216" cy="28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H="1" flipV="1">
            <a:off x="5868144" y="5650585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Леванович Владимир </a:t>
            </a:r>
            <a:endParaRPr lang="ru-RU" dirty="0" smtClean="0"/>
          </a:p>
          <a:p>
            <a:r>
              <a:rPr lang="ru-RU" dirty="0" smtClean="0"/>
              <a:t>Викторович - ректор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4432916" cy="238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15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Государственное бюджетное образовательное учреждение высшего профессионального образования «Дальневосточный государственный медицинский университет» Министерства здравоохранения Российской Федерации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01" y="2708920"/>
            <a:ext cx="226237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8" y="5502569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Молочный </a:t>
            </a:r>
            <a:r>
              <a:rPr lang="ru-RU" dirty="0"/>
              <a:t>Владимир </a:t>
            </a:r>
            <a:endParaRPr lang="ru-RU" dirty="0" smtClean="0"/>
          </a:p>
          <a:p>
            <a:r>
              <a:rPr lang="ru-RU" dirty="0" smtClean="0"/>
              <a:t>Петрович - </a:t>
            </a:r>
            <a:r>
              <a:rPr lang="ru-RU" dirty="0" err="1" smtClean="0"/>
              <a:t>И.о</a:t>
            </a:r>
            <a:r>
              <a:rPr lang="ru-RU" dirty="0" smtClean="0"/>
              <a:t> </a:t>
            </a:r>
            <a:r>
              <a:rPr lang="ru-RU" dirty="0"/>
              <a:t>ректора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09775"/>
            <a:ext cx="2381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69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Государственное бюджетное образовательное учреждение высшего профессионального образования «Сибирский государственный медицинский университет» Министерства здравоохранения Российской </a:t>
            </a:r>
            <a:r>
              <a:rPr lang="ru-RU" sz="2400" b="1" dirty="0" smtClean="0">
                <a:solidFill>
                  <a:srgbClr val="0070C0"/>
                </a:solidFill>
              </a:rPr>
              <a:t>Федерации – 14 место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50175"/>
            <a:ext cx="4434556" cy="31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16024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5508104" y="4922115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Кобякова Ольга </a:t>
            </a:r>
            <a:r>
              <a:rPr lang="ru-RU" dirty="0"/>
              <a:t>Сергеевна </a:t>
            </a:r>
            <a:endParaRPr lang="ru-RU" dirty="0" smtClean="0"/>
          </a:p>
          <a:p>
            <a:pPr algn="ctr"/>
            <a:r>
              <a:rPr lang="ru-RU" dirty="0" smtClean="0"/>
              <a:t>- </a:t>
            </a:r>
            <a:r>
              <a:rPr lang="ru-RU" dirty="0" err="1" smtClean="0"/>
              <a:t>и.о.ректора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9" y="5517232"/>
            <a:ext cx="8712968" cy="1323439"/>
          </a:xfrm>
          <a:prstGeom prst="rect">
            <a:avLst/>
          </a:prstGeom>
          <a:solidFill>
            <a:srgbClr val="C000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7 место по числу публикаций в </a:t>
            </a:r>
            <a:r>
              <a:rPr lang="en-US" sz="2000" b="1" dirty="0" smtClean="0">
                <a:solidFill>
                  <a:srgbClr val="FFFF00"/>
                </a:solidFill>
              </a:rPr>
              <a:t>Web of Science</a:t>
            </a:r>
            <a:r>
              <a:rPr lang="ru-RU" sz="2000" b="1" dirty="0" smtClean="0">
                <a:solidFill>
                  <a:srgbClr val="FFFF00"/>
                </a:solidFill>
              </a:rPr>
              <a:t>, 7 место по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ч</a:t>
            </a:r>
            <a:r>
              <a:rPr lang="ru-RU" sz="2000" b="1" dirty="0" smtClean="0">
                <a:solidFill>
                  <a:srgbClr val="FFFF00"/>
                </a:solidFill>
              </a:rPr>
              <a:t>ислу цитирований в </a:t>
            </a:r>
            <a:r>
              <a:rPr lang="en-US" sz="2000" b="1" dirty="0" smtClean="0">
                <a:solidFill>
                  <a:srgbClr val="FFFF00"/>
                </a:solidFill>
              </a:rPr>
              <a:t>Scopus</a:t>
            </a:r>
            <a:r>
              <a:rPr lang="ru-RU" sz="2000" b="1" dirty="0" smtClean="0">
                <a:solidFill>
                  <a:srgbClr val="FFFF00"/>
                </a:solidFill>
              </a:rPr>
              <a:t>, 5 место по цитированию в РИНЦ.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10 место по общему объему НИОКР и 1 позицию ниже нас по числу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грантов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Государственное бюджетное образовательное учреждение высшего профессионального образования «Иркутский государственный медицинский университет» Министерства здравоохранения Российской </a:t>
            </a:r>
            <a:r>
              <a:rPr lang="ru-RU" sz="2400" b="1" dirty="0" smtClean="0">
                <a:solidFill>
                  <a:srgbClr val="0070C0"/>
                </a:solidFill>
              </a:rPr>
              <a:t>Федерации (15 место)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2220838" cy="296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5220072" y="4661925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Малов </a:t>
            </a:r>
            <a:r>
              <a:rPr lang="ru-RU" dirty="0"/>
              <a:t>Игорь Владимирович </a:t>
            </a:r>
            <a:r>
              <a:rPr lang="ru-RU" dirty="0" smtClean="0"/>
              <a:t>- Ректор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5581"/>
            <a:ext cx="394258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585256"/>
            <a:ext cx="8964488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Опережает нас на 10 позиций по числу цитирований в РИНЦ, значительно ниже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находясь в таблице по числу публикаций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Место </a:t>
            </a:r>
            <a:r>
              <a:rPr lang="ru-RU" dirty="0" err="1" smtClean="0">
                <a:solidFill>
                  <a:srgbClr val="0070C0"/>
                </a:solidFill>
              </a:rPr>
              <a:t>КрасГМУ</a:t>
            </a:r>
            <a:r>
              <a:rPr lang="ru-RU" dirty="0" smtClean="0">
                <a:solidFill>
                  <a:srgbClr val="0070C0"/>
                </a:solidFill>
              </a:rPr>
              <a:t> в мониторинге медицинских вузов 2014 года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663424"/>
              </p:ext>
            </p:extLst>
          </p:nvPr>
        </p:nvGraphicFramePr>
        <p:xfrm>
          <a:off x="457200" y="1600200"/>
          <a:ext cx="82296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/>
                <a:gridCol w="2016224"/>
                <a:gridCol w="1008112"/>
                <a:gridCol w="1008112"/>
                <a:gridCol w="2160240"/>
                <a:gridCol w="946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Место в рейтинге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Общий балл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Место в рейтинге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Общий балл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</a:t>
                      </a:r>
                      <a:r>
                        <a:rPr lang="ru-RU" sz="1600" dirty="0" smtClean="0"/>
                        <a:t> Московский</a:t>
                      </a:r>
                      <a:r>
                        <a:rPr lang="ru-RU" sz="1600" baseline="0" dirty="0" smtClean="0"/>
                        <a:t> ГМУ им. Сеченова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272,38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СПб ГПМУ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126,67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Самарский ГМУ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246,91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Дальневосточный ГМУ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123,27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РНИМУ Пирогова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224,71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rgbClr val="00B050"/>
                          </a:solidFill>
                        </a:rPr>
                        <a:t>СибГМУ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113,28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МГМСУ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Иркутский ГМУ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108,61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Пермская ГМА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186,01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16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Кемеровская ГМА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100,9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РУДН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Казанский ГМУ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100,83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</a:t>
                      </a:r>
                      <a:r>
                        <a:rPr lang="ru-RU" sz="1600" dirty="0" smtClean="0"/>
                        <a:t> СПб ГМУ им. Павлова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142,44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Оренбургский ГМУ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99,91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Тихоокеанский ГМУ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156,45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КрасГМУ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99,0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Смоленская ГМУ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142,44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24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Омская ГМУ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81,59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СПб ГХФА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129,87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37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Алтайский ГМУ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60,73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Нижегородская ГМА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43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Новосибирский ГМУ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37,0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0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Государственное </a:t>
            </a:r>
            <a:r>
              <a:rPr lang="ru-RU" sz="2000" b="1" dirty="0">
                <a:solidFill>
                  <a:srgbClr val="0070C0"/>
                </a:solidFill>
              </a:rPr>
              <a:t>бюджетное </a:t>
            </a:r>
            <a:r>
              <a:rPr lang="ru-RU" sz="2000" b="1" dirty="0" smtClean="0">
                <a:solidFill>
                  <a:srgbClr val="0070C0"/>
                </a:solidFill>
              </a:rPr>
              <a:t>образовательное учреждение </a:t>
            </a:r>
            <a:r>
              <a:rPr lang="ru-RU" sz="2000" b="1" dirty="0">
                <a:solidFill>
                  <a:srgbClr val="0070C0"/>
                </a:solidFill>
              </a:rPr>
              <a:t>высшего </a:t>
            </a:r>
            <a:r>
              <a:rPr lang="ru-RU" sz="2000" b="1" dirty="0" smtClean="0">
                <a:solidFill>
                  <a:srgbClr val="0070C0"/>
                </a:solidFill>
              </a:rPr>
              <a:t>профессионального образования </a:t>
            </a:r>
            <a:r>
              <a:rPr lang="ru-RU" sz="2000" b="1" dirty="0">
                <a:solidFill>
                  <a:srgbClr val="0070C0"/>
                </a:solidFill>
              </a:rPr>
              <a:t>«Кемеровская государственная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медицинская </a:t>
            </a:r>
            <a:r>
              <a:rPr lang="ru-RU" sz="2000" b="1" dirty="0" smtClean="0">
                <a:solidFill>
                  <a:srgbClr val="0070C0"/>
                </a:solidFill>
              </a:rPr>
              <a:t>академия» Министерства здравоохранения </a:t>
            </a:r>
            <a:r>
              <a:rPr lang="ru-RU" sz="2000" b="1" dirty="0">
                <a:solidFill>
                  <a:srgbClr val="0070C0"/>
                </a:solidFill>
              </a:rPr>
              <a:t>Российской Федерации </a:t>
            </a:r>
            <a:r>
              <a:rPr lang="ru-RU" sz="2000" b="1" dirty="0" smtClean="0">
                <a:solidFill>
                  <a:srgbClr val="0070C0"/>
                </a:solidFill>
              </a:rPr>
              <a:t>(16 место)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130038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88070" y="4581128"/>
            <a:ext cx="2736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Ивойлов</a:t>
            </a:r>
            <a:r>
              <a:rPr lang="ru-RU" dirty="0"/>
              <a:t> Валерий Михайлович </a:t>
            </a:r>
            <a:r>
              <a:rPr lang="ru-RU" dirty="0" smtClean="0"/>
              <a:t> - ректор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8840"/>
            <a:ext cx="18954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9" y="5733256"/>
            <a:ext cx="8496944" cy="707886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5 место по числу публикаций в </a:t>
            </a:r>
            <a:r>
              <a:rPr lang="en-US" sz="2000" b="1" dirty="0" smtClean="0">
                <a:solidFill>
                  <a:srgbClr val="FFFF00"/>
                </a:solidFill>
              </a:rPr>
              <a:t>Web of Science</a:t>
            </a:r>
            <a:r>
              <a:rPr lang="ru-RU" sz="2000" b="1" dirty="0" smtClean="0">
                <a:solidFill>
                  <a:srgbClr val="FFFF00"/>
                </a:solidFill>
              </a:rPr>
              <a:t>, 13 место по числу публикаций в </a:t>
            </a:r>
            <a:r>
              <a:rPr lang="en-US" sz="2000" b="1" dirty="0" smtClean="0">
                <a:solidFill>
                  <a:srgbClr val="FFFF00"/>
                </a:solidFill>
              </a:rPr>
              <a:t>Scopus</a:t>
            </a:r>
            <a:r>
              <a:rPr lang="ru-RU" sz="2000" b="1" dirty="0" smtClean="0">
                <a:solidFill>
                  <a:srgbClr val="FFFF00"/>
                </a:solidFill>
              </a:rPr>
              <a:t>, 2 место – по числу лицензионных соглашений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Г</a:t>
            </a:r>
            <a:r>
              <a:rPr lang="ru-RU" sz="1800" dirty="0" smtClean="0"/>
              <a:t>осударственное </a:t>
            </a:r>
            <a:r>
              <a:rPr lang="ru-RU" sz="1800" dirty="0"/>
              <a:t>бюджетное </a:t>
            </a:r>
            <a:r>
              <a:rPr lang="ru-RU" sz="1800" dirty="0" smtClean="0"/>
              <a:t>образовательное учреждение </a:t>
            </a:r>
            <a:r>
              <a:rPr lang="ru-RU" sz="1800" dirty="0"/>
              <a:t>высшего </a:t>
            </a:r>
            <a:r>
              <a:rPr lang="ru-RU" sz="1800" dirty="0" smtClean="0"/>
              <a:t>профессионального образования </a:t>
            </a:r>
            <a:r>
              <a:rPr lang="ru-RU" sz="1800" dirty="0"/>
              <a:t>«</a:t>
            </a:r>
            <a:r>
              <a:rPr lang="ru-RU" sz="1800" dirty="0" smtClean="0"/>
              <a:t>Казанская </a:t>
            </a:r>
            <a:r>
              <a:rPr lang="ru-RU" sz="1800" dirty="0"/>
              <a:t>государственная</a:t>
            </a:r>
            <a:br>
              <a:rPr lang="ru-RU" sz="1800" dirty="0"/>
            </a:br>
            <a:r>
              <a:rPr lang="ru-RU" sz="1800" dirty="0"/>
              <a:t>медицинская академия» </a:t>
            </a:r>
            <a:r>
              <a:rPr lang="ru-RU" sz="1800" dirty="0" smtClean="0"/>
              <a:t>Министерства здравоохранения </a:t>
            </a:r>
            <a:r>
              <a:rPr lang="ru-RU" sz="1800" dirty="0"/>
              <a:t>Российской Федерации 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86" y="2225371"/>
            <a:ext cx="348376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5150805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Созинов Алексей </a:t>
            </a:r>
            <a:endParaRPr lang="ru-RU" dirty="0" smtClean="0"/>
          </a:p>
          <a:p>
            <a:r>
              <a:rPr lang="ru-RU" dirty="0" smtClean="0"/>
              <a:t>Станиславович - Ректор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272270" cy="28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2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000" dirty="0"/>
              <a:t>Г</a:t>
            </a:r>
            <a:r>
              <a:rPr lang="ru-RU" sz="2000" dirty="0" smtClean="0"/>
              <a:t>осударственное </a:t>
            </a:r>
            <a:r>
              <a:rPr lang="ru-RU" sz="2000" dirty="0"/>
              <a:t>бюджетное образовательное учреждение высшего профессионального образования "Оренбургский государственный медицинский университет" Министерства здравоохранения Российской Федерации.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5649344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Боев  Виктор Михайлович - Ректор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3" y="2132856"/>
            <a:ext cx="4517543" cy="300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1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70C0"/>
                </a:solidFill>
              </a:rPr>
              <a:t>Государственное </a:t>
            </a:r>
            <a:r>
              <a:rPr lang="ru-RU" sz="2700" b="1" dirty="0" smtClean="0">
                <a:solidFill>
                  <a:srgbClr val="0070C0"/>
                </a:solidFill>
              </a:rPr>
              <a:t>бюджетное образовательное </a:t>
            </a:r>
            <a:r>
              <a:rPr lang="ru-RU" sz="2700" b="1" dirty="0">
                <a:solidFill>
                  <a:srgbClr val="0070C0"/>
                </a:solidFill>
              </a:rPr>
              <a:t>учреждение</a:t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>
                <a:solidFill>
                  <a:srgbClr val="0070C0"/>
                </a:solidFill>
              </a:rPr>
              <a:t>высшего профессионального </a:t>
            </a:r>
            <a:r>
              <a:rPr lang="ru-RU" sz="2700" b="1" dirty="0" smtClean="0">
                <a:solidFill>
                  <a:srgbClr val="0070C0"/>
                </a:solidFill>
              </a:rPr>
              <a:t>образования «Красноярский государственный медицинский </a:t>
            </a:r>
            <a:r>
              <a:rPr lang="ru-RU" sz="2700" b="1" dirty="0">
                <a:solidFill>
                  <a:srgbClr val="0070C0"/>
                </a:solidFill>
              </a:rPr>
              <a:t>университет</a:t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>
                <a:solidFill>
                  <a:srgbClr val="0070C0"/>
                </a:solidFill>
              </a:rPr>
              <a:t>имени профессора В.Ф. </a:t>
            </a:r>
            <a:r>
              <a:rPr lang="ru-RU" sz="2700" b="1" dirty="0" err="1">
                <a:solidFill>
                  <a:srgbClr val="0070C0"/>
                </a:solidFill>
              </a:rPr>
              <a:t>Войно-Ясенецкого</a:t>
            </a:r>
            <a:r>
              <a:rPr lang="ru-RU" sz="2700" b="1" dirty="0">
                <a:solidFill>
                  <a:srgbClr val="0070C0"/>
                </a:solidFill>
              </a:rPr>
              <a:t>»</a:t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>
                <a:solidFill>
                  <a:srgbClr val="0070C0"/>
                </a:solidFill>
              </a:rPr>
              <a:t>Министерства здравоохранения </a:t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>
                <a:solidFill>
                  <a:srgbClr val="0070C0"/>
                </a:solidFill>
              </a:rPr>
              <a:t>Российской Федерации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60" y="3208338"/>
            <a:ext cx="1652908" cy="280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flipH="1">
            <a:off x="5868144" y="6041685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Ректор -</a:t>
            </a:r>
            <a:endParaRPr lang="ru-RU" dirty="0"/>
          </a:p>
          <a:p>
            <a:r>
              <a:rPr lang="ru-RU" dirty="0"/>
              <a:t>Артюхов Иван Павлович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08339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4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Спасибо </a:t>
            </a:r>
            <a:r>
              <a:rPr lang="ru-RU" sz="5400" smtClean="0">
                <a:solidFill>
                  <a:srgbClr val="0070C0"/>
                </a:solidFill>
              </a:rPr>
              <a:t>за внимание!!!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68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dirty="0"/>
              <a:t>Государственное бюджетное образовательное учреждение высшего профессионального образования «Новосибирский государственный медицинский университет</a:t>
            </a:r>
            <a:r>
              <a:rPr lang="ru-RU" sz="2400" dirty="0" smtClean="0"/>
              <a:t>» Министерства </a:t>
            </a:r>
            <a:r>
              <a:rPr lang="ru-RU" sz="2400" dirty="0"/>
              <a:t>здравоохранения Российской Федерации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88840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6876256" y="3882244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Маринкин Игорь </a:t>
            </a:r>
            <a:r>
              <a:rPr lang="ru-RU" dirty="0" smtClean="0"/>
              <a:t>Олегович </a:t>
            </a:r>
            <a:r>
              <a:rPr lang="ru-RU" smtClean="0"/>
              <a:t>- ректор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7050"/>
            <a:ext cx="4368963" cy="327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36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607229"/>
              </p:ext>
            </p:extLst>
          </p:nvPr>
        </p:nvGraphicFramePr>
        <p:xfrm>
          <a:off x="1042988" y="620713"/>
          <a:ext cx="7108825" cy="5825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69"/>
                <a:gridCol w="5240631"/>
                <a:gridCol w="574449"/>
                <a:gridCol w="861676"/>
              </a:tblGrid>
              <a:tr h="722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показателя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Единица измерения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Значение показателя вуза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 anchor="ctr"/>
                </a:tc>
              </a:tr>
              <a:tr h="35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</a:t>
                      </a: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Количество цитирований статей в индексируемой системе цитирования </a:t>
                      </a:r>
                      <a:r>
                        <a:rPr lang="ru-RU" sz="900" b="1" dirty="0" err="1">
                          <a:effectLst/>
                        </a:rPr>
                        <a:t>Web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of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Science</a:t>
                      </a:r>
                      <a:r>
                        <a:rPr lang="ru-RU" sz="900" b="1" dirty="0">
                          <a:effectLst/>
                        </a:rPr>
                        <a:t> в расчете на 100 НПР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единиц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46,</a:t>
                      </a:r>
                      <a:r>
                        <a:rPr lang="ru-RU" sz="1400" b="1" dirty="0" smtClean="0">
                          <a:effectLst/>
                        </a:rPr>
                        <a:t>75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</a:tr>
              <a:tr h="35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</a:t>
                      </a: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</a:rPr>
                        <a:t>Количество цитирований статей в индексируемой системе цитирования Scopus в расчете на 100 НПР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единиц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49,78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</a:tr>
              <a:tr h="35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</a:t>
                      </a: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Количество цитирований статей в Российском индексе научного цитирования (далее – РИНЦ) в расчете на 100 НПР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единиц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128,00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>
                    <a:noFill/>
                  </a:tcPr>
                </a:tc>
              </a:tr>
              <a:tr h="175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</a:t>
                      </a: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Количество статей в </a:t>
                      </a:r>
                      <a:r>
                        <a:rPr lang="ru-RU" sz="900" b="1" dirty="0" err="1">
                          <a:effectLst/>
                        </a:rPr>
                        <a:t>Web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of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Science</a:t>
                      </a:r>
                      <a:r>
                        <a:rPr lang="ru-RU" sz="900" b="1" dirty="0">
                          <a:effectLst/>
                        </a:rPr>
                        <a:t>, в расчете на 100 НПР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единиц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4,69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</a:tr>
              <a:tr h="175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ru-RU" sz="900">
                          <a:effectLst/>
                        </a:rPr>
                        <a:t>2.5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Количество статей в </a:t>
                      </a:r>
                      <a:r>
                        <a:rPr lang="ru-RU" sz="900" b="1" dirty="0" err="1">
                          <a:effectLst/>
                        </a:rPr>
                        <a:t>Scopus</a:t>
                      </a:r>
                      <a:r>
                        <a:rPr lang="ru-RU" sz="900" b="1" dirty="0">
                          <a:effectLst/>
                        </a:rPr>
                        <a:t>, в расчете на 100 НПР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единиц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6,35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</a:tr>
              <a:tr h="175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</a:t>
                      </a: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Количество статей в РИНЦ, в расчете на 100 НПР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единиц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86,39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</a:tr>
              <a:tr h="35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</a:t>
                      </a: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Общий объем научно-исследовательских и опытно-конструкторских работ (далее - НИОКР)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тыс.руб.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65436,10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</a:tr>
              <a:tr h="175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</a:t>
                      </a: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Удельный вес доходов от НИОКР в общих доходах образовательной организации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единиц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4,76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</a:tr>
              <a:tr h="35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Удельный вес НИОКР, выполненных собственными силами (без привлечения соисполнителей), в общих доходах образовательной организации от НИОКР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единиц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100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</a:tr>
              <a:tr h="35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Доходы от НИОКР (за исключением средств бюджетов бюджетной системы Российской Федерации, государственных фондов поддержки науки) в расчете на одного НПР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тыс.руб.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65,32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</a:tr>
              <a:tr h="35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I2.11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Количество лицензионных соглашений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единиц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</a:tr>
              <a:tr h="35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I2.12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Удельный вес средств, полученных вузом от управления объектами интеллектуальной собственности, в общих доходах вуза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0,03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</a:tr>
              <a:tr h="35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Удельный вес численности НПР без ученой степени - до 30 лет, кандидатов наук - до 35 лет, докторов наук- до 40 лет, в общей численности НПР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25,87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</a:tr>
              <a:tr h="35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I2.14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Удельный вес научно-педагогических работников, защитивших кандидатские и докторские диссертации за отчетный год в общей численности НПР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4,55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</a:tr>
              <a:tr h="35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Количество научных журналов, в том числе электронных, издаваемых вузом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единиц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</a:tr>
              <a:tr h="35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I2.16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Количество полученных грантов за отчетный год в расчете на 100 НПР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единиц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10,14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1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566405"/>
              </p:ext>
            </p:extLst>
          </p:nvPr>
        </p:nvGraphicFramePr>
        <p:xfrm>
          <a:off x="1043608" y="476678"/>
          <a:ext cx="7108205" cy="6363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31"/>
                <a:gridCol w="5240174"/>
                <a:gridCol w="1436000"/>
              </a:tblGrid>
              <a:tr h="57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показателя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КрасГМУ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Место в списке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 anchor="ctr"/>
                </a:tc>
              </a:tr>
              <a:tr h="376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</a:t>
                      </a: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Количество цитирований статей в индексируемой системе цитирования </a:t>
                      </a:r>
                      <a:r>
                        <a:rPr lang="ru-RU" sz="1050" b="1" dirty="0" err="1">
                          <a:effectLst/>
                        </a:rPr>
                        <a:t>Web</a:t>
                      </a:r>
                      <a:r>
                        <a:rPr lang="ru-RU" sz="1050" b="1" dirty="0">
                          <a:effectLst/>
                        </a:rPr>
                        <a:t> </a:t>
                      </a:r>
                      <a:r>
                        <a:rPr lang="ru-RU" sz="1050" b="1" dirty="0" err="1">
                          <a:effectLst/>
                        </a:rPr>
                        <a:t>of</a:t>
                      </a:r>
                      <a:r>
                        <a:rPr lang="ru-RU" sz="1050" b="1" dirty="0">
                          <a:effectLst/>
                        </a:rPr>
                        <a:t> </a:t>
                      </a:r>
                      <a:r>
                        <a:rPr lang="ru-RU" sz="1050" b="1" dirty="0" err="1">
                          <a:effectLst/>
                        </a:rPr>
                        <a:t>Science</a:t>
                      </a:r>
                      <a:r>
                        <a:rPr lang="ru-RU" sz="1050" b="1" dirty="0">
                          <a:effectLst/>
                        </a:rPr>
                        <a:t> в расчете на 100 НПР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marL="53671" marR="53671" marT="0" marB="0"/>
                </a:tc>
              </a:tr>
              <a:tr h="376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</a:t>
                      </a: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Количество цитирований статей в индексируемой системе цитирования </a:t>
                      </a:r>
                      <a:r>
                        <a:rPr lang="ru-RU" sz="1050" b="1" dirty="0" err="1">
                          <a:effectLst/>
                        </a:rPr>
                        <a:t>Scopus</a:t>
                      </a:r>
                      <a:r>
                        <a:rPr lang="ru-RU" sz="1050" b="1" dirty="0">
                          <a:effectLst/>
                        </a:rPr>
                        <a:t> в расчете на 100 НПР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marL="53671" marR="53671" marT="0" marB="0"/>
                </a:tc>
              </a:tr>
              <a:tr h="376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</a:t>
                      </a: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Количество цитирований статей в Российском индексе научного цитирования (далее – РИНЦ) в расчете на 100 НПР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 marL="53671" marR="53671" marT="0" marB="0"/>
                </a:tc>
              </a:tr>
              <a:tr h="280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</a:t>
                      </a: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Количество статей в </a:t>
                      </a:r>
                      <a:r>
                        <a:rPr lang="ru-RU" sz="1050" b="1" dirty="0" err="1">
                          <a:effectLst/>
                        </a:rPr>
                        <a:t>Web</a:t>
                      </a:r>
                      <a:r>
                        <a:rPr lang="ru-RU" sz="1050" b="1" dirty="0">
                          <a:effectLst/>
                        </a:rPr>
                        <a:t> </a:t>
                      </a:r>
                      <a:r>
                        <a:rPr lang="ru-RU" sz="1050" b="1" dirty="0" err="1">
                          <a:effectLst/>
                        </a:rPr>
                        <a:t>of</a:t>
                      </a:r>
                      <a:r>
                        <a:rPr lang="ru-RU" sz="1050" b="1" dirty="0">
                          <a:effectLst/>
                        </a:rPr>
                        <a:t> </a:t>
                      </a:r>
                      <a:r>
                        <a:rPr lang="ru-RU" sz="1050" b="1" dirty="0" err="1">
                          <a:effectLst/>
                        </a:rPr>
                        <a:t>Science</a:t>
                      </a:r>
                      <a:r>
                        <a:rPr lang="ru-RU" sz="1050" b="1" dirty="0">
                          <a:effectLst/>
                        </a:rPr>
                        <a:t>, в расчете на 100 НПР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 marL="53671" marR="53671" marT="0" marB="0"/>
                </a:tc>
              </a:tr>
              <a:tr h="280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ru-RU" sz="900">
                          <a:effectLst/>
                        </a:rPr>
                        <a:t>2.5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Количество статей в </a:t>
                      </a:r>
                      <a:r>
                        <a:rPr lang="ru-RU" sz="1050" b="1" dirty="0" err="1">
                          <a:effectLst/>
                        </a:rPr>
                        <a:t>Scopus</a:t>
                      </a:r>
                      <a:r>
                        <a:rPr lang="ru-RU" sz="1050" b="1" dirty="0">
                          <a:effectLst/>
                        </a:rPr>
                        <a:t>, в расчете на 100 НПР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 marL="53671" marR="53671" marT="0" marB="0"/>
                </a:tc>
              </a:tr>
              <a:tr h="280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</a:t>
                      </a: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Количество статей в РИНЦ, в расчете на 100 НПР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 marL="53671" marR="53671" marT="0" marB="0"/>
                </a:tc>
              </a:tr>
              <a:tr h="376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</a:t>
                      </a: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Общий объем научно-исследовательских и опытно-конструкторских работ (далее - НИОКР)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marL="53671" marR="53671" marT="0" marB="0"/>
                </a:tc>
              </a:tr>
              <a:tr h="280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</a:t>
                      </a: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Удельный вес доходов от НИОКР в общих доходах образовательной организации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 marL="53671" marR="53671" marT="0" marB="0"/>
                </a:tc>
              </a:tr>
              <a:tr h="376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Удельный вес НИОКР, выполненных собственными силами (без привлечения соисполнителей), в общих доходах образовательной организации от НИОКР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53671" marR="53671" marT="0" marB="0"/>
                </a:tc>
              </a:tr>
              <a:tr h="564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Доходы от НИОКР (за исключением средств бюджетов бюджетной системы Российской Федерации, государственных фондов поддержки науки) в расчете на одного НПР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53671" marR="53671" marT="0" marB="0"/>
                </a:tc>
              </a:tr>
              <a:tr h="363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I2.11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Количество лицензионных соглашений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53671" marR="53671" marT="0" marB="0"/>
                </a:tc>
              </a:tr>
              <a:tr h="376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I2.12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Удельный вес средств, полученных вузом от управления объектами интеллектуальной собственности, в общих доходах вуза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53671" marR="53671" marT="0" marB="0"/>
                </a:tc>
              </a:tr>
              <a:tr h="376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Удельный вес численности НПР без ученой степени - до 30 лет, кандидатов наук - до 35 лет, докторов наук- до 40 лет, в общей численности НПР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53671" marR="53671" marT="0" marB="0"/>
                </a:tc>
              </a:tr>
              <a:tr h="376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I2.14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Удельный вес научно-педагогических работников, защитивших кандидатские и докторские диссертации за отчетный год в общей численности НПР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53671" marR="53671" marT="0" marB="0"/>
                </a:tc>
              </a:tr>
              <a:tr h="363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Количество научных журналов, в том числе электронных, издаваемых вузом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marL="53671" marR="53671" marT="0" marB="0"/>
                </a:tc>
              </a:tr>
              <a:tr h="363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I2.16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Количество полученных грантов за отчетный год в расчете на 100 НПР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671" marR="536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53671" marR="536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1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Web of Science Core Collection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787828"/>
              </p:ext>
            </p:extLst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(данные на 1.09.15 г.)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Публикаций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28/449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31/480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12/492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Цитирований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152/778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213/991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137/1128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Индекс </a:t>
                      </a:r>
                      <a:r>
                        <a:rPr lang="ru-RU" dirty="0" err="1" smtClean="0"/>
                        <a:t>Хирша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3" y="3789040"/>
            <a:ext cx="8147248" cy="267765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По количеству цитирований </a:t>
            </a:r>
            <a:r>
              <a:rPr lang="ru-RU" sz="2400" b="1" dirty="0" smtClean="0"/>
              <a:t>статей в этой базе данных </a:t>
            </a:r>
            <a:r>
              <a:rPr lang="ru-RU" sz="2400" b="1" dirty="0" err="1" smtClean="0">
                <a:solidFill>
                  <a:srgbClr val="C00000"/>
                </a:solidFill>
              </a:rPr>
              <a:t>КрасГМУ</a:t>
            </a:r>
            <a:r>
              <a:rPr lang="ru-RU" sz="2400" b="1" dirty="0" smtClean="0">
                <a:solidFill>
                  <a:srgbClr val="C00000"/>
                </a:solidFill>
              </a:rPr>
              <a:t> на 12 месте</a:t>
            </a:r>
            <a:r>
              <a:rPr lang="ru-RU" sz="2400" b="1" dirty="0" smtClean="0"/>
              <a:t>, из вузов Сибирского региона впереди </a:t>
            </a:r>
            <a:r>
              <a:rPr lang="ru-RU" sz="2400" b="1" dirty="0" err="1" smtClean="0"/>
              <a:t>СибГМУ</a:t>
            </a:r>
            <a:r>
              <a:rPr lang="ru-RU" sz="2400" b="1" dirty="0" smtClean="0"/>
              <a:t> (4 место) и Алтайский ГМУ (11 место).</a:t>
            </a:r>
          </a:p>
          <a:p>
            <a:pPr algn="ctr"/>
            <a:r>
              <a:rPr lang="ru-RU" sz="2400" b="1" i="1" dirty="0" smtClean="0"/>
              <a:t>По числу публикаций </a:t>
            </a:r>
            <a:r>
              <a:rPr lang="ru-RU" sz="2400" b="1" dirty="0" smtClean="0"/>
              <a:t>– </a:t>
            </a:r>
            <a:r>
              <a:rPr lang="ru-RU" sz="2400" b="1" dirty="0" err="1" smtClean="0">
                <a:solidFill>
                  <a:srgbClr val="C00000"/>
                </a:solidFill>
              </a:rPr>
              <a:t>КрасГМУ</a:t>
            </a:r>
            <a:r>
              <a:rPr lang="ru-RU" sz="2400" b="1" dirty="0" smtClean="0">
                <a:solidFill>
                  <a:srgbClr val="C00000"/>
                </a:solidFill>
              </a:rPr>
              <a:t> на 18 месте</a:t>
            </a:r>
            <a:r>
              <a:rPr lang="ru-RU" sz="2400" b="1" dirty="0" smtClean="0"/>
              <a:t>, впереди – Кемеровская ГМА (5 место), </a:t>
            </a:r>
            <a:r>
              <a:rPr lang="ru-RU" sz="2400" b="1" dirty="0" err="1" smtClean="0"/>
              <a:t>СибГМУ</a:t>
            </a:r>
            <a:r>
              <a:rPr lang="ru-RU" sz="2400" b="1" dirty="0" smtClean="0"/>
              <a:t> (7 место), Новосибирский ГМУ (16 место), </a:t>
            </a:r>
          </a:p>
          <a:p>
            <a:pPr algn="ctr"/>
            <a:r>
              <a:rPr lang="ru-RU" sz="2400" b="1" dirty="0" smtClean="0"/>
              <a:t>Алтайский ГМУ (17 место)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628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Scopus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714731"/>
              </p:ext>
            </p:extLst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(данные на 1.09.15 г.)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Публикаций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53/501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53/554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26/580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Цитирований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148/661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227/888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174/1062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Индекс </a:t>
                      </a:r>
                      <a:r>
                        <a:rPr lang="ru-RU" dirty="0" err="1" smtClean="0"/>
                        <a:t>Хирша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3" y="3789040"/>
            <a:ext cx="8147248" cy="23083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По количеству цитирований </a:t>
            </a:r>
            <a:r>
              <a:rPr lang="ru-RU" sz="2400" b="1" dirty="0" smtClean="0"/>
              <a:t>статей в этой базе данных </a:t>
            </a:r>
            <a:r>
              <a:rPr lang="ru-RU" sz="2400" b="1" dirty="0" err="1" smtClean="0">
                <a:solidFill>
                  <a:srgbClr val="C00000"/>
                </a:solidFill>
              </a:rPr>
              <a:t>КрасГМУ</a:t>
            </a:r>
            <a:r>
              <a:rPr lang="ru-RU" sz="2400" b="1" dirty="0" smtClean="0">
                <a:solidFill>
                  <a:srgbClr val="C00000"/>
                </a:solidFill>
              </a:rPr>
              <a:t> на 15 месте</a:t>
            </a:r>
            <a:r>
              <a:rPr lang="ru-RU" sz="2400" b="1" dirty="0" smtClean="0"/>
              <a:t>, из вузов Сибирского региона впереди </a:t>
            </a:r>
            <a:r>
              <a:rPr lang="ru-RU" sz="2400" b="1" dirty="0" err="1" smtClean="0"/>
              <a:t>СибГМУ</a:t>
            </a:r>
            <a:r>
              <a:rPr lang="ru-RU" sz="2400" b="1" dirty="0" smtClean="0"/>
              <a:t> (7 место).</a:t>
            </a:r>
          </a:p>
          <a:p>
            <a:pPr algn="ctr"/>
            <a:r>
              <a:rPr lang="ru-RU" sz="2400" b="1" i="1" dirty="0" smtClean="0"/>
              <a:t>По числу публикаций </a:t>
            </a:r>
            <a:r>
              <a:rPr lang="ru-RU" sz="2400" b="1" dirty="0" smtClean="0"/>
              <a:t>– </a:t>
            </a:r>
            <a:r>
              <a:rPr lang="ru-RU" sz="2400" b="1" dirty="0" err="1" smtClean="0">
                <a:solidFill>
                  <a:srgbClr val="C00000"/>
                </a:solidFill>
              </a:rPr>
              <a:t>КрасГМУ</a:t>
            </a:r>
            <a:r>
              <a:rPr lang="ru-RU" sz="2400" b="1" dirty="0" smtClean="0">
                <a:solidFill>
                  <a:srgbClr val="C00000"/>
                </a:solidFill>
              </a:rPr>
              <a:t> на 27 месте</a:t>
            </a:r>
            <a:r>
              <a:rPr lang="ru-RU" sz="2400" b="1" dirty="0" smtClean="0"/>
              <a:t>, впереди – Кемеровская ГМА (13 место), </a:t>
            </a:r>
            <a:r>
              <a:rPr lang="ru-RU" sz="2400" b="1" dirty="0" err="1" smtClean="0"/>
              <a:t>СибГМУ</a:t>
            </a:r>
            <a:r>
              <a:rPr lang="ru-RU" sz="2400" b="1" dirty="0" smtClean="0"/>
              <a:t> (16 место), Омская ГМА (19 место), Новосибирский ГМУ (23 место)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809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РИНЦ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68799"/>
              </p:ext>
            </p:extLst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(данные на 1.09.15 г.)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Публикаций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689/4778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537/5315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376/5691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Цитирований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876/6341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1005/7346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462/7808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Индекс </a:t>
                      </a:r>
                      <a:r>
                        <a:rPr lang="ru-RU" dirty="0" err="1" smtClean="0"/>
                        <a:t>Хирша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3" y="3789040"/>
            <a:ext cx="8147248" cy="267765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По количеству цитирований </a:t>
            </a:r>
            <a:r>
              <a:rPr lang="ru-RU" sz="2400" b="1" dirty="0" smtClean="0"/>
              <a:t>статей в этой базе данных </a:t>
            </a:r>
            <a:r>
              <a:rPr lang="ru-RU" sz="2400" b="1" dirty="0" err="1" smtClean="0">
                <a:solidFill>
                  <a:srgbClr val="C00000"/>
                </a:solidFill>
              </a:rPr>
              <a:t>КрасГМУ</a:t>
            </a:r>
            <a:r>
              <a:rPr lang="ru-RU" sz="2400" b="1" dirty="0" smtClean="0">
                <a:solidFill>
                  <a:srgbClr val="C00000"/>
                </a:solidFill>
              </a:rPr>
              <a:t> на 27 месте</a:t>
            </a:r>
            <a:r>
              <a:rPr lang="ru-RU" sz="2400" b="1" dirty="0" smtClean="0"/>
              <a:t>, из вузов Сибирского региона впереди </a:t>
            </a:r>
            <a:r>
              <a:rPr lang="ru-RU" sz="2400" b="1" dirty="0" err="1" smtClean="0"/>
              <a:t>СибГМУ</a:t>
            </a:r>
            <a:r>
              <a:rPr lang="ru-RU" sz="2400" b="1" dirty="0" smtClean="0"/>
              <a:t> (5 место),Алтайский ГМУ (15 место), Иркутский ГМУ (17 место), Омская ГМА (21 место).</a:t>
            </a:r>
          </a:p>
          <a:p>
            <a:pPr algn="ctr"/>
            <a:r>
              <a:rPr lang="ru-RU" sz="2400" b="1" i="1" dirty="0" smtClean="0"/>
              <a:t>По числу публикаций </a:t>
            </a:r>
            <a:r>
              <a:rPr lang="ru-RU" sz="2400" b="1" dirty="0" smtClean="0"/>
              <a:t>– </a:t>
            </a:r>
            <a:r>
              <a:rPr lang="ru-RU" sz="2400" b="1" dirty="0" err="1" smtClean="0">
                <a:solidFill>
                  <a:srgbClr val="C00000"/>
                </a:solidFill>
              </a:rPr>
              <a:t>КрасГМУ</a:t>
            </a:r>
            <a:r>
              <a:rPr lang="ru-RU" sz="2400" b="1" dirty="0" smtClean="0">
                <a:solidFill>
                  <a:srgbClr val="C00000"/>
                </a:solidFill>
              </a:rPr>
              <a:t> на 18 месте</a:t>
            </a:r>
            <a:r>
              <a:rPr lang="ru-RU" sz="2400" b="1" dirty="0" smtClean="0"/>
              <a:t>, впереди – Читинская ГМА (5 место), </a:t>
            </a:r>
            <a:r>
              <a:rPr lang="ru-RU" sz="2400" b="1" dirty="0"/>
              <a:t>Новосибирский ГМУ </a:t>
            </a:r>
            <a:r>
              <a:rPr lang="ru-RU" sz="2400" b="1" dirty="0" smtClean="0"/>
              <a:t>(9 </a:t>
            </a:r>
            <a:r>
              <a:rPr lang="ru-RU" sz="2400" b="1" dirty="0"/>
              <a:t>место</a:t>
            </a:r>
            <a:r>
              <a:rPr lang="ru-RU" sz="2400" b="1" dirty="0" smtClean="0"/>
              <a:t>),  Омская ГМА (15 место), ниже – </a:t>
            </a:r>
            <a:r>
              <a:rPr lang="ru-RU" sz="2400" b="1" dirty="0" err="1" smtClean="0"/>
              <a:t>СибГМУ</a:t>
            </a:r>
            <a:r>
              <a:rPr lang="ru-RU" sz="2400" b="1" dirty="0" smtClean="0"/>
              <a:t> (27 место).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291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>
          <a:xfrm>
            <a:off x="1214414" y="0"/>
            <a:ext cx="6726825" cy="1500166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200" b="1" dirty="0" smtClean="0">
                <a:solidFill>
                  <a:srgbClr val="0070C0"/>
                </a:solidFill>
                <a:cs typeface="Tunga" pitchFamily="2" charset="0"/>
              </a:rPr>
              <a:t>Статьи в журналах Перечня ВАК с ИФ более 0,3</a:t>
            </a:r>
          </a:p>
        </p:txBody>
      </p:sp>
      <p:pic>
        <p:nvPicPr>
          <p:cNvPr id="18435" name="Содержимое 3" descr="Alma mater.gif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2938"/>
            <a:ext cx="952500" cy="1381125"/>
          </a:xfrm>
          <a:prstGeom prst="rect">
            <a:avLst/>
          </a:prstGeom>
        </p:spPr>
      </p:pic>
      <p:pic>
        <p:nvPicPr>
          <p:cNvPr id="18436" name="Рисунок 4" descr="Акушерство и гинекология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428750"/>
            <a:ext cx="9525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5" descr="Аллергология и иммунология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714500"/>
            <a:ext cx="9525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6" descr="Архив патологии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857375"/>
            <a:ext cx="952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7" descr="Бюллетень ЭБИМ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57313"/>
            <a:ext cx="952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8" descr="Вестник дерматологии и венерологии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000250"/>
            <a:ext cx="9525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Рисунок 9" descr="Вестник РАМН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714500"/>
            <a:ext cx="952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10" descr="Вопросы современной педиатрии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285875"/>
            <a:ext cx="952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11" descr="Детские инфекции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214938"/>
            <a:ext cx="9525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Рисунок 12" descr="Журнал неврологии и психиатрии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5214938"/>
            <a:ext cx="9525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Рисунок 13" descr="Здравоохранение РФ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143500"/>
            <a:ext cx="952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Рисунок 14" descr="Кардиоваскулярная терапия и профилактика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143500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Рисунок 15" descr="Кардиология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143500"/>
            <a:ext cx="9525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Рисунок 16" descr="Клиническая медицина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43500"/>
            <a:ext cx="952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Рисунок 17" descr="Лечащий врач.gi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143500"/>
            <a:ext cx="952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Рисунок 18" descr="Медицина труда и промышленная экология.gi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072063"/>
            <a:ext cx="952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Рисунок 19" descr="Медицинская иммунология.gi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86188"/>
            <a:ext cx="9525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Рисунок 20" descr="Обложка журнала.gi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214688"/>
            <a:ext cx="952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Рисунок 21" descr="Педиатрия.gi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286125"/>
            <a:ext cx="9525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Рисунок 22" descr="Проблемы репродукции.gif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571875"/>
            <a:ext cx="9525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Рисунок 23" descr="Проблемы эндокринологии.gi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500438"/>
            <a:ext cx="9525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Рисунок 24" descr="Пульмонология.gif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500438"/>
            <a:ext cx="9525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Рисунок 25" descr="Рациональная фармакотерапия в кардиологии.gif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500438"/>
            <a:ext cx="9525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Рисунок 26" descr="Хирургия.gif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86063"/>
            <a:ext cx="9525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Рисунок 27" descr="Цитокины и воспаление.gif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85750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Рисунок 28" descr="Терархив.gif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286000"/>
            <a:ext cx="9525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Рисунок 29" descr="Российский педиатрический журнл.gif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643063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Рисунок 30" descr="РМЖ.Клиническая офтальмология.gif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9525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ирог 31"/>
          <p:cNvSpPr/>
          <p:nvPr/>
        </p:nvSpPr>
        <p:spPr>
          <a:xfrm>
            <a:off x="1643063" y="1265908"/>
            <a:ext cx="6191250" cy="5040560"/>
          </a:xfrm>
          <a:prstGeom prst="pie">
            <a:avLst>
              <a:gd name="adj1" fmla="val 21354188"/>
              <a:gd name="adj2" fmla="val 16415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В </a:t>
            </a:r>
            <a:r>
              <a:rPr lang="ru-RU" sz="2400" b="1" dirty="0">
                <a:solidFill>
                  <a:srgbClr val="FFFF00"/>
                </a:solidFill>
              </a:rPr>
              <a:t>2012 году сотрудниками вуза было опубликовано      50 статей, в 2013 - 95 статей, в 2014 году – 138 </a:t>
            </a:r>
            <a:r>
              <a:rPr lang="ru-RU" sz="2400" b="1" dirty="0" smtClean="0">
                <a:solidFill>
                  <a:srgbClr val="FFFF00"/>
                </a:solidFill>
              </a:rPr>
              <a:t>статей, в 2015  (8 месяцев) – </a:t>
            </a:r>
            <a:r>
              <a:rPr lang="ru-RU" sz="2400" b="1" dirty="0" smtClean="0">
                <a:solidFill>
                  <a:srgbClr val="FF0000"/>
                </a:solidFill>
              </a:rPr>
              <a:t>166 статей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2465</Words>
  <Application>Microsoft Office PowerPoint</Application>
  <PresentationFormat>Экран (4:3)</PresentationFormat>
  <Paragraphs>464</Paragraphs>
  <Slides>35</Slides>
  <Notes>4</Notes>
  <HiddenSlides>5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Georgia</vt:lpstr>
      <vt:lpstr>Times New Roman</vt:lpstr>
      <vt:lpstr>Tunga</vt:lpstr>
      <vt:lpstr>Тема Office</vt:lpstr>
      <vt:lpstr>О повышении публикационной активности сотрудников вуза   </vt:lpstr>
      <vt:lpstr>Сведения по показателям мониторинга эффективности деятельности</vt:lpstr>
      <vt:lpstr>Место КрасГМУ в мониторинге медицинских вузов 2014 года</vt:lpstr>
      <vt:lpstr>Презентация PowerPoint</vt:lpstr>
      <vt:lpstr>Презентация PowerPoint</vt:lpstr>
      <vt:lpstr>Web of Science Core Collection</vt:lpstr>
      <vt:lpstr>Scopus</vt:lpstr>
      <vt:lpstr>РИНЦ</vt:lpstr>
      <vt:lpstr>Статьи в журналах Перечня ВАК с ИФ более 0,3</vt:lpstr>
      <vt:lpstr>Где же есть резерв?</vt:lpstr>
      <vt:lpstr>Таблица сотрудников КрасГМУ, не зарегистрированных на e-library</vt:lpstr>
      <vt:lpstr>Таблица сотрудников КрасГМУ, не зарегистрированных на e-library</vt:lpstr>
      <vt:lpstr>Презентация PowerPoint</vt:lpstr>
      <vt:lpstr>Презентация PowerPoint</vt:lpstr>
      <vt:lpstr>Государственное бюджетное образовательное учреждение высшего профессионального образования «Самарский государственный медицинский университет» Министерства здравоохранения Российской Федерации</vt:lpstr>
      <vt:lpstr>Презентация PowerPoint</vt:lpstr>
      <vt:lpstr>Государственное бюджетное образовательное учреждение высшего профессионального образования «Московский государственный медико-стоматологический университет», 4 место в мониторинге вузов</vt:lpstr>
      <vt:lpstr>5 место - Государственное бюджетное образовательное учреждение высшего профессионального образования «Пермский государственный медицинский университет имени академика Е.А. Вагнера» Министерства здравоохранения Российской Федерации</vt:lpstr>
      <vt:lpstr>Федеральное государственное автономное  образовательное учреждение высшего образования «Российский университет дружбы народов» (6 место)</vt:lpstr>
      <vt:lpstr>Государственное бюджетное образовательное учреждение высшего профессионального образования «Первый Санкт-Петербургский государственный медицинский университет им. акад. И. П. Павлова» Министерства здравоохранения Российской Федерации (7 место)</vt:lpstr>
      <vt:lpstr>Государственного бюджетного образовательного учреждения высшего профессионального образования «Тихоокеанский государственный медицинский университет» Министерства здравоохранения Российской Федерации </vt:lpstr>
      <vt:lpstr>Государственное бюджетное образовательное учреждение высшего профессионального образования "Смоленский государственный медицинский университет" Министерства здравоохранения Российской Федерации – 9 место</vt:lpstr>
      <vt:lpstr>Государственное бюджетное образовательное учреждение высшего профессионального образования "Смоленский государственный медицинский университет" Министерства здравоохранения Российской Федерации – 9 место</vt:lpstr>
      <vt:lpstr>  Государственное бюджетное образовательное учреждение высшего профессионального образования "Санкт-Петербургская государственная химико-фармацевтическая академия" Министерства здравоохранения Российской Федерации – 10 место  </vt:lpstr>
      <vt:lpstr>Государственное бюджетное образовательное учреждение высшего профессионального образования "Нижегородская государственная медицинская академия" Министерства здравоохранения Российской Федерации -11 место</vt:lpstr>
      <vt:lpstr>Государственное бюджетное образовательное учреждение высшего профессионального образования «Санкт-Петербургский государственный педиатрический медицинский университет» Министерства здравоохранения Российской Федерации </vt:lpstr>
      <vt:lpstr>Государственное бюджетное образовательное учреждение высшего профессионального образования «Дальневосточный государственный медицинский университет» Министерства здравоохранения Российской Федерации</vt:lpstr>
      <vt:lpstr>Государственное бюджетное образовательное учреждение высшего профессионального образования «Сибирский государственный медицинский университет» Министерства здравоохранения Российской Федерации – 14 место</vt:lpstr>
      <vt:lpstr>Государственное бюджетное образовательное учреждение высшего профессионального образования «Иркутский государственный медицинский университет» Министерства здравоохранения Российской Федерации (15 место)</vt:lpstr>
      <vt:lpstr>Государственное бюджетное образовательное учреждение высшего профессионального образования «Кемеровская государственная медицинская академия» Министерства здравоохранения Российской Федерации (16 место)</vt:lpstr>
      <vt:lpstr>Государственное бюджетное образовательное учреждение высшего профессионального образования «Казанская государственная медицинская академия» Министерства здравоохранения Российской Федерации </vt:lpstr>
      <vt:lpstr>Государственное бюджетное образовательное учреждение высшего профессионального образования "Оренбургский государственный медицинский университет" Министерства здравоохранения Российской Федерации.</vt:lpstr>
      <vt:lpstr>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 Российской Федерации </vt:lpstr>
      <vt:lpstr>Презентация PowerPoint</vt:lpstr>
      <vt:lpstr>Государственное бюджетное образовательное учреждение высшего профессионального образования «Новосибирский государственный медицинский университет» Министерства здравоохранения Российской Федерации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 Сторожева</dc:creator>
  <cp:lastModifiedBy>Винт</cp:lastModifiedBy>
  <cp:revision>52</cp:revision>
  <dcterms:created xsi:type="dcterms:W3CDTF">2015-09-01T08:20:51Z</dcterms:created>
  <dcterms:modified xsi:type="dcterms:W3CDTF">2015-09-15T13:05:33Z</dcterms:modified>
</cp:coreProperties>
</file>