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62" r:id="rId4"/>
    <p:sldId id="258" r:id="rId5"/>
    <p:sldId id="263" r:id="rId6"/>
    <p:sldId id="259" r:id="rId7"/>
    <p:sldId id="264" r:id="rId8"/>
    <p:sldId id="260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8" r:id="rId20"/>
    <p:sldId id="275" r:id="rId21"/>
    <p:sldId id="276" r:id="rId22"/>
    <p:sldId id="279" r:id="rId23"/>
    <p:sldId id="277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phic 3">
            <a:hlinkClick r:id="rId2"/>
            <a:extLst>
              <a:ext uri="{FF2B5EF4-FFF2-40B4-BE49-F238E27FC236}">
                <a16:creationId xmlns:a16="http://schemas.microsoft.com/office/drawing/2014/main" xmlns="" id="{7410A3CC-9C13-4B3D-9B96-7C134D51C2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34" name="TextBox 33">
            <a:hlinkClick r:id="rId5"/>
            <a:extLst>
              <a:ext uri="{FF2B5EF4-FFF2-40B4-BE49-F238E27FC236}">
                <a16:creationId xmlns:a16="http://schemas.microsoft.com/office/drawing/2014/main" xmlns="" id="{3FB34D19-567C-4243-AC6A-8D9777E628C7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B18D3656-79EC-4ABF-995E-147B461A8D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74" y="933855"/>
            <a:ext cx="6995926" cy="499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533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PPTMON slide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xmlns="" id="{CEA7CF22-4FC5-4A41-BF69-D015B9A8B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xmlns="" id="{911ED6D7-2CCD-45B2-8E0A-61AA8B689425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4C11253D-37B7-4E3D-B00C-A60D6402AA1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1" t="59647"/>
          <a:stretch/>
        </p:blipFill>
        <p:spPr>
          <a:xfrm>
            <a:off x="0" y="0"/>
            <a:ext cx="6890793" cy="2310044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194D0DD5-3B1D-41A6-AA84-547DF621A55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73" r="33310"/>
          <a:stretch/>
        </p:blipFill>
        <p:spPr>
          <a:xfrm flipV="1">
            <a:off x="5780291" y="4641006"/>
            <a:ext cx="6411709" cy="221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3461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xmlns="" id="{CEA7CF22-4FC5-4A41-BF69-D015B9A8B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xmlns="" id="{911ED6D7-2CCD-45B2-8E0A-61AA8B689425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EA190195-D49F-4D2F-BD3A-0953C6A89F0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43454"/>
          <a:stretch/>
        </p:blipFill>
        <p:spPr>
          <a:xfrm>
            <a:off x="0" y="4931722"/>
            <a:ext cx="1731524" cy="192627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C44B08B6-BA31-446D-9339-69C4A7B3322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36" r="19317"/>
          <a:stretch/>
        </p:blipFill>
        <p:spPr>
          <a:xfrm>
            <a:off x="8732051" y="-1"/>
            <a:ext cx="3459949" cy="229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1795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PPTMON slide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xmlns="" id="{CEA7CF22-4FC5-4A41-BF69-D015B9A8B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xmlns="" id="{911ED6D7-2CCD-45B2-8E0A-61AA8B689425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62FDD4AB-5550-4021-95E3-D6D612B7A72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1" b="8151"/>
          <a:stretch/>
        </p:blipFill>
        <p:spPr>
          <a:xfrm>
            <a:off x="-1" y="558976"/>
            <a:ext cx="5779123" cy="6299024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5217ACB5-7ACE-463B-9B17-5C54F0CED66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94"/>
          <a:stretch/>
        </p:blipFill>
        <p:spPr>
          <a:xfrm>
            <a:off x="1042411" y="0"/>
            <a:ext cx="6785129" cy="4883272"/>
          </a:xfrm>
          <a:prstGeom prst="rect">
            <a:avLst/>
          </a:prstGeom>
        </p:spPr>
      </p:pic>
      <p:sp>
        <p:nvSpPr>
          <p:cNvPr id="12" name="그림 개체 틀 2">
            <a:extLst>
              <a:ext uri="{FF2B5EF4-FFF2-40B4-BE49-F238E27FC236}">
                <a16:creationId xmlns:a16="http://schemas.microsoft.com/office/drawing/2014/main" xmlns="" id="{C52D67F4-8832-47ED-B0AF-7C88AF97AA4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57250" y="2349567"/>
            <a:ext cx="3274950" cy="3276818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180998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PPTMON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52037B72-2091-4867-BEC2-C4EFC81C22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06"/>
          <a:stretch/>
        </p:blipFill>
        <p:spPr>
          <a:xfrm flipH="1">
            <a:off x="218841" y="2812206"/>
            <a:ext cx="9030573" cy="4045794"/>
          </a:xfrm>
          <a:prstGeom prst="rect">
            <a:avLst/>
          </a:prstGeom>
        </p:spPr>
      </p:pic>
      <p:pic>
        <p:nvPicPr>
          <p:cNvPr id="5" name="Graphic 3">
            <a:hlinkClick r:id="rId3"/>
            <a:extLst>
              <a:ext uri="{FF2B5EF4-FFF2-40B4-BE49-F238E27FC236}">
                <a16:creationId xmlns:a16="http://schemas.microsoft.com/office/drawing/2014/main" xmlns="" id="{CEA7CF22-4FC5-4A41-BF69-D015B9A8B3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6"/>
            <a:extLst>
              <a:ext uri="{FF2B5EF4-FFF2-40B4-BE49-F238E27FC236}">
                <a16:creationId xmlns:a16="http://schemas.microsoft.com/office/drawing/2014/main" xmlns="" id="{911ED6D7-2CCD-45B2-8E0A-61AA8B689425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그림 개체 틀 4">
            <a:extLst>
              <a:ext uri="{FF2B5EF4-FFF2-40B4-BE49-F238E27FC236}">
                <a16:creationId xmlns:a16="http://schemas.microsoft.com/office/drawing/2014/main" xmlns="" id="{F81AE992-136F-4AA5-A210-69AD147EC6C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81544" y="1241638"/>
            <a:ext cx="3049156" cy="437472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lIns="90000" tIns="828000" anchor="ctr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116043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xmlns="" id="{CEA7CF22-4FC5-4A41-BF69-D015B9A8B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xmlns="" id="{911ED6D7-2CCD-45B2-8E0A-61AA8B689425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xmlns="" id="{E256F32E-4261-416E-ADF9-E2A5F61373C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8" r="78058"/>
          <a:stretch/>
        </p:blipFill>
        <p:spPr>
          <a:xfrm>
            <a:off x="10082409" y="-1"/>
            <a:ext cx="2109592" cy="6718907"/>
          </a:xfrm>
          <a:prstGeom prst="rect">
            <a:avLst/>
          </a:prstGeom>
        </p:spPr>
      </p:pic>
      <p:sp>
        <p:nvSpPr>
          <p:cNvPr id="11" name="그림 개체 틀 4">
            <a:extLst>
              <a:ext uri="{FF2B5EF4-FFF2-40B4-BE49-F238E27FC236}">
                <a16:creationId xmlns:a16="http://schemas.microsoft.com/office/drawing/2014/main" xmlns="" id="{018BC0BD-E3E1-4D72-8F79-25801D0AD2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207009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xmlns="" id="{F8566BCA-DAC6-43B5-BF5C-5D9DD7531FC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28" b="73742"/>
          <a:stretch/>
        </p:blipFill>
        <p:spPr>
          <a:xfrm rot="5400000">
            <a:off x="-1477787" y="3579445"/>
            <a:ext cx="4756340" cy="180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5003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xmlns="" id="{CEA7CF22-4FC5-4A41-BF69-D015B9A8B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xmlns="" id="{911ED6D7-2CCD-45B2-8E0A-61AA8B689425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xmlns="" id="{411E289C-4A1B-49AC-B1F6-C515F72D12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77" r="60788"/>
          <a:stretch/>
        </p:blipFill>
        <p:spPr>
          <a:xfrm rot="5400000">
            <a:off x="8247999" y="2914002"/>
            <a:ext cx="2660602" cy="5227400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xmlns="" id="{93C8E0BA-F30C-4FEA-AF45-147FD8C493B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15" b="17620"/>
          <a:stretch/>
        </p:blipFill>
        <p:spPr>
          <a:xfrm rot="5400000">
            <a:off x="1705772" y="-1705772"/>
            <a:ext cx="2238094" cy="564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8530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PPTMON slide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xmlns="" id="{CEA7CF22-4FC5-4A41-BF69-D015B9A8B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xmlns="" id="{911ED6D7-2CCD-45B2-8E0A-61AA8B689425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DC69092A-ABEB-41F2-B7D8-555A83F3379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01" b="66861"/>
          <a:stretch/>
        </p:blipFill>
        <p:spPr>
          <a:xfrm flipH="1">
            <a:off x="0" y="5435893"/>
            <a:ext cx="3225948" cy="1422107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8C554EF4-D2FA-4407-BDBA-E33BE3330BF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50"/>
          <a:stretch/>
        </p:blipFill>
        <p:spPr>
          <a:xfrm>
            <a:off x="0" y="0"/>
            <a:ext cx="5600700" cy="167399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xmlns="" id="{E08F7D0B-78D4-4B75-A754-0EA59F1692E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644" b="33430"/>
          <a:stretch/>
        </p:blipFill>
        <p:spPr>
          <a:xfrm>
            <a:off x="10267849" y="3465693"/>
            <a:ext cx="1924151" cy="339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8874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PPTMON slide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xmlns="" id="{CEA7CF22-4FC5-4A41-BF69-D015B9A8B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xmlns="" id="{911ED6D7-2CCD-45B2-8E0A-61AA8B689425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027F4B55-3CAE-4692-95CF-8776DE7FBAF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2" r="14251"/>
          <a:stretch/>
        </p:blipFill>
        <p:spPr>
          <a:xfrm flipH="1">
            <a:off x="-1" y="0"/>
            <a:ext cx="8244078" cy="6366186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F6B039DE-C045-4E27-BE03-BF69F95C041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3"/>
          <a:stretch/>
        </p:blipFill>
        <p:spPr>
          <a:xfrm flipH="1" flipV="1">
            <a:off x="7747456" y="249314"/>
            <a:ext cx="4444544" cy="5095875"/>
          </a:xfrm>
          <a:prstGeom prst="rect">
            <a:avLst/>
          </a:prstGeom>
        </p:spPr>
      </p:pic>
      <p:sp>
        <p:nvSpPr>
          <p:cNvPr id="14" name="그림 개체 틀 4">
            <a:extLst>
              <a:ext uri="{FF2B5EF4-FFF2-40B4-BE49-F238E27FC236}">
                <a16:creationId xmlns:a16="http://schemas.microsoft.com/office/drawing/2014/main" xmlns="" id="{14AF9409-6099-458E-B438-0C28FF5DCBB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08357" y="1673692"/>
            <a:ext cx="4857162" cy="2247122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6" name="그림 개체 틀 4">
            <a:extLst>
              <a:ext uri="{FF2B5EF4-FFF2-40B4-BE49-F238E27FC236}">
                <a16:creationId xmlns:a16="http://schemas.microsoft.com/office/drawing/2014/main" xmlns="" id="{CAEF6C42-9DE8-4D45-84A8-B3A380D06A5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39183" y="1673692"/>
            <a:ext cx="4857162" cy="2247122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33774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xmlns="" id="{CEA7CF22-4FC5-4A41-BF69-D015B9A8B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xmlns="" id="{911ED6D7-2CCD-45B2-8E0A-61AA8B689425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8FCF50D8-5D06-46C8-9673-EA18E82440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88" y="566738"/>
            <a:ext cx="9953625" cy="5724525"/>
          </a:xfrm>
          <a:prstGeom prst="rect">
            <a:avLst/>
          </a:prstGeom>
        </p:spPr>
      </p:pic>
      <p:sp>
        <p:nvSpPr>
          <p:cNvPr id="14" name="그림 개체 틀 4">
            <a:extLst>
              <a:ext uri="{FF2B5EF4-FFF2-40B4-BE49-F238E27FC236}">
                <a16:creationId xmlns:a16="http://schemas.microsoft.com/office/drawing/2014/main" xmlns="" id="{E784B942-B8DE-4F20-8964-5B36B208045E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415969" y="1376781"/>
            <a:ext cx="2253600" cy="22536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 b="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5" name="그림 개체 틀 4">
            <a:extLst>
              <a:ext uri="{FF2B5EF4-FFF2-40B4-BE49-F238E27FC236}">
                <a16:creationId xmlns:a16="http://schemas.microsoft.com/office/drawing/2014/main" xmlns="" id="{259780C3-E4C3-4630-9E1C-E416BEEF6D02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356810" y="1376781"/>
            <a:ext cx="2253600" cy="22536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 b="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6" name="그림 개체 틀 4">
            <a:extLst>
              <a:ext uri="{FF2B5EF4-FFF2-40B4-BE49-F238E27FC236}">
                <a16:creationId xmlns:a16="http://schemas.microsoft.com/office/drawing/2014/main" xmlns="" id="{E6E31677-1BDB-47BA-A9C7-8D125667257B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3886183" y="3847582"/>
            <a:ext cx="2253600" cy="22536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 b="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8" name="그림 개체 틀 4">
            <a:extLst>
              <a:ext uri="{FF2B5EF4-FFF2-40B4-BE49-F238E27FC236}">
                <a16:creationId xmlns:a16="http://schemas.microsoft.com/office/drawing/2014/main" xmlns="" id="{407E8A7C-305C-4F6D-A129-0531226A5E4F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8827024" y="3847582"/>
            <a:ext cx="2253600" cy="22536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 b="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354422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PPTMON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xmlns="" id="{CEA7CF22-4FC5-4A41-BF69-D015B9A8B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xmlns="" id="{911ED6D7-2CCD-45B2-8E0A-61AA8B689425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CD72F778-322C-417E-8161-1DF1224A83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98" b="20525"/>
          <a:stretch/>
        </p:blipFill>
        <p:spPr>
          <a:xfrm>
            <a:off x="4985395" y="1407605"/>
            <a:ext cx="7206606" cy="545039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A200817B-C2C1-4DB6-B1F7-3A2B0E4D8F8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3" t="55428"/>
          <a:stretch/>
        </p:blipFill>
        <p:spPr>
          <a:xfrm>
            <a:off x="-1" y="0"/>
            <a:ext cx="5841947" cy="3056716"/>
          </a:xfrm>
          <a:prstGeom prst="rect">
            <a:avLst/>
          </a:prstGeom>
        </p:spPr>
      </p:pic>
      <p:sp>
        <p:nvSpPr>
          <p:cNvPr id="11" name="그림 개체 틀 11">
            <a:extLst>
              <a:ext uri="{FF2B5EF4-FFF2-40B4-BE49-F238E27FC236}">
                <a16:creationId xmlns:a16="http://schemas.microsoft.com/office/drawing/2014/main" xmlns="" id="{747D6D9E-3786-410F-874A-EFB662D3B9D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84490" y="1011139"/>
            <a:ext cx="2286022" cy="4959999"/>
          </a:xfrm>
          <a:prstGeom prst="roundRect">
            <a:avLst>
              <a:gd name="adj" fmla="val 1413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 marL="228600" marR="0" indent="-22860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78081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PTMON title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phic 3">
            <a:hlinkClick r:id="rId2"/>
            <a:extLst>
              <a:ext uri="{FF2B5EF4-FFF2-40B4-BE49-F238E27FC236}">
                <a16:creationId xmlns:a16="http://schemas.microsoft.com/office/drawing/2014/main" xmlns="" id="{7410A3CC-9C13-4B3D-9B96-7C134D51C2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34" name="TextBox 33">
            <a:hlinkClick r:id="rId5"/>
            <a:extLst>
              <a:ext uri="{FF2B5EF4-FFF2-40B4-BE49-F238E27FC236}">
                <a16:creationId xmlns:a16="http://schemas.microsoft.com/office/drawing/2014/main" xmlns="" id="{3FB34D19-567C-4243-AC6A-8D9777E628C7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FA69C163-F369-4BFB-A9DF-C2F5641F562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31" b="64996"/>
          <a:stretch/>
        </p:blipFill>
        <p:spPr>
          <a:xfrm>
            <a:off x="6631997" y="4457430"/>
            <a:ext cx="5560003" cy="240057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AD2E7FEA-76C1-4BF0-B042-6D2BDF1FC69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9" t="60142"/>
          <a:stretch/>
        </p:blipFill>
        <p:spPr>
          <a:xfrm>
            <a:off x="0" y="0"/>
            <a:ext cx="7951550" cy="273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396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PPTMON slide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xmlns="" id="{CEA7CF22-4FC5-4A41-BF69-D015B9A8B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xmlns="" id="{911ED6D7-2CCD-45B2-8E0A-61AA8B689425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E3E6EB5E-4F59-4A0E-AD95-8CE52AA3FB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024" y="0"/>
            <a:ext cx="3177964" cy="3126098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xmlns="" id="{5500360A-71C2-4EEB-B34F-8B3AAD48ABC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91"/>
          <a:stretch/>
        </p:blipFill>
        <p:spPr>
          <a:xfrm>
            <a:off x="4269980" y="1247551"/>
            <a:ext cx="6785129" cy="5610449"/>
          </a:xfrm>
          <a:prstGeom prst="rect">
            <a:avLst/>
          </a:prstGeom>
        </p:spPr>
      </p:pic>
      <p:sp>
        <p:nvSpPr>
          <p:cNvPr id="10" name="그림 개체 틀 5">
            <a:extLst>
              <a:ext uri="{FF2B5EF4-FFF2-40B4-BE49-F238E27FC236}">
                <a16:creationId xmlns:a16="http://schemas.microsoft.com/office/drawing/2014/main" xmlns="" id="{B4EA51FA-7390-4114-9305-A64E53BA815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25606" y="1087520"/>
            <a:ext cx="3516125" cy="4689863"/>
          </a:xfrm>
          <a:prstGeom prst="roundRect">
            <a:avLst>
              <a:gd name="adj" fmla="val 137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348428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xmlns="" id="{CEA7CF22-4FC5-4A41-BF69-D015B9A8B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xmlns="" id="{911ED6D7-2CCD-45B2-8E0A-61AA8B689425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5BFF88DA-E734-442A-A9FE-7210C3C6577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3" b="25593"/>
          <a:stretch/>
        </p:blipFill>
        <p:spPr>
          <a:xfrm rot="16200000">
            <a:off x="7034854" y="1700851"/>
            <a:ext cx="5211466" cy="510283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533EB2A8-C2A8-45FD-8A27-EF210532CD9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7"/>
          <a:stretch/>
        </p:blipFill>
        <p:spPr>
          <a:xfrm>
            <a:off x="2915018" y="0"/>
            <a:ext cx="7951550" cy="6365816"/>
          </a:xfrm>
          <a:prstGeom prst="rect">
            <a:avLst/>
          </a:prstGeom>
        </p:spPr>
      </p:pic>
      <p:sp>
        <p:nvSpPr>
          <p:cNvPr id="11" name="그림 개체 틀 8">
            <a:extLst>
              <a:ext uri="{FF2B5EF4-FFF2-40B4-BE49-F238E27FC236}">
                <a16:creationId xmlns:a16="http://schemas.microsoft.com/office/drawing/2014/main" xmlns="" id="{A55ABD4F-5A95-40CD-A48C-20677CF5E26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40532" y="1325444"/>
            <a:ext cx="5209432" cy="322274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280311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xmlns="" id="{BDBCF823-7E08-423C-8D37-29210A4D1A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0" t="56644"/>
          <a:stretch/>
        </p:blipFill>
        <p:spPr>
          <a:xfrm>
            <a:off x="-1" y="0"/>
            <a:ext cx="6469375" cy="2973342"/>
          </a:xfrm>
          <a:prstGeom prst="rect">
            <a:avLst/>
          </a:prstGeom>
        </p:spPr>
      </p:pic>
      <p:pic>
        <p:nvPicPr>
          <p:cNvPr id="5" name="Graphic 3">
            <a:hlinkClick r:id="rId3"/>
            <a:extLst>
              <a:ext uri="{FF2B5EF4-FFF2-40B4-BE49-F238E27FC236}">
                <a16:creationId xmlns:a16="http://schemas.microsoft.com/office/drawing/2014/main" xmlns="" id="{CEA7CF22-4FC5-4A41-BF69-D015B9A8B3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6"/>
            <a:extLst>
              <a:ext uri="{FF2B5EF4-FFF2-40B4-BE49-F238E27FC236}">
                <a16:creationId xmlns:a16="http://schemas.microsoft.com/office/drawing/2014/main" xmlns="" id="{911ED6D7-2CCD-45B2-8E0A-61AA8B689425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aphic 3">
            <a:hlinkClick r:id="rId3"/>
            <a:extLst>
              <a:ext uri="{FF2B5EF4-FFF2-40B4-BE49-F238E27FC236}">
                <a16:creationId xmlns:a16="http://schemas.microsoft.com/office/drawing/2014/main" xmlns="" id="{70D6FA4B-C10C-4151-90EE-AE342E13C4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2" name="TextBox 11">
            <a:hlinkClick r:id="rId6"/>
            <a:extLst>
              <a:ext uri="{FF2B5EF4-FFF2-40B4-BE49-F238E27FC236}">
                <a16:creationId xmlns:a16="http://schemas.microsoft.com/office/drawing/2014/main" xmlns="" id="{03CDB048-4084-4574-BFA9-EDEF59C2DB10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0D36EBE7-5C77-480C-8042-87E621AA257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7844318" y="4719637"/>
            <a:ext cx="4347682" cy="2138363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1CDF7377-1407-45FE-9DB5-91956B84A29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3" b="63649"/>
          <a:stretch/>
        </p:blipFill>
        <p:spPr>
          <a:xfrm flipH="1">
            <a:off x="7531816" y="5005591"/>
            <a:ext cx="4660184" cy="1852410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xmlns="" id="{AA9684E5-96FB-4C7C-8DB8-6C450ACF721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 flipH="1" flipV="1">
            <a:off x="0" y="0"/>
            <a:ext cx="4347682" cy="213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78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xmlns="" id="{CEA7CF22-4FC5-4A41-BF69-D015B9A8B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xmlns="" id="{911ED6D7-2CCD-45B2-8E0A-61AA8B689425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4159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xmlns="" id="{2410662D-EB78-4EFA-8190-FE978281C2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xmlns="" id="{2D425997-4843-4C42-A28A-039ECDF55316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0021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231D63-5B86-4A76-832C-2CD695C8F72F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3C56FC-1C5B-486A-A4B3-6D2E466A4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019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PTMON titl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phic 3">
            <a:hlinkClick r:id="rId2"/>
            <a:extLst>
              <a:ext uri="{FF2B5EF4-FFF2-40B4-BE49-F238E27FC236}">
                <a16:creationId xmlns:a16="http://schemas.microsoft.com/office/drawing/2014/main" xmlns="" id="{7410A3CC-9C13-4B3D-9B96-7C134D51C2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34" name="TextBox 33">
            <a:hlinkClick r:id="rId5"/>
            <a:extLst>
              <a:ext uri="{FF2B5EF4-FFF2-40B4-BE49-F238E27FC236}">
                <a16:creationId xmlns:a16="http://schemas.microsoft.com/office/drawing/2014/main" xmlns="" id="{3FB34D19-567C-4243-AC6A-8D9777E628C7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15157E44-1513-45C1-9D6F-A5BB15D2FE8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23" b="50951"/>
          <a:stretch/>
        </p:blipFill>
        <p:spPr>
          <a:xfrm flipH="1">
            <a:off x="-1" y="3805584"/>
            <a:ext cx="4883285" cy="3052415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0C9781A0-A13E-4A65-882C-35FC54F5A44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29565"/>
          <a:stretch/>
        </p:blipFill>
        <p:spPr>
          <a:xfrm>
            <a:off x="7109651" y="0"/>
            <a:ext cx="5082349" cy="3111642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B763CB46-16A1-42E0-910F-624B4818924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9" b="50000"/>
          <a:stretch/>
        </p:blipFill>
        <p:spPr>
          <a:xfrm>
            <a:off x="0" y="4425905"/>
            <a:ext cx="4182894" cy="2432095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737CA873-8FF6-4C52-B882-338B8C7FBC6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63" r="46890"/>
          <a:stretch/>
        </p:blipFill>
        <p:spPr>
          <a:xfrm>
            <a:off x="9565800" y="0"/>
            <a:ext cx="2626200" cy="119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40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phic 3">
            <a:hlinkClick r:id="rId2"/>
            <a:extLst>
              <a:ext uri="{FF2B5EF4-FFF2-40B4-BE49-F238E27FC236}">
                <a16:creationId xmlns:a16="http://schemas.microsoft.com/office/drawing/2014/main" xmlns="" id="{7410A3CC-9C13-4B3D-9B96-7C134D51C2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34" name="TextBox 33">
            <a:hlinkClick r:id="rId5"/>
            <a:extLst>
              <a:ext uri="{FF2B5EF4-FFF2-40B4-BE49-F238E27FC236}">
                <a16:creationId xmlns:a16="http://schemas.microsoft.com/office/drawing/2014/main" xmlns="" id="{3FB34D19-567C-4243-AC6A-8D9777E628C7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E49F53BE-A869-4B5E-AE0C-23A88D8BE8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73" b="36448"/>
          <a:stretch/>
        </p:blipFill>
        <p:spPr>
          <a:xfrm>
            <a:off x="7866743" y="3619501"/>
            <a:ext cx="4325257" cy="32385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A1BC0925-2184-4E3D-BFF7-CB70603948F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46" b="23985"/>
          <a:stretch/>
        </p:blipFill>
        <p:spPr>
          <a:xfrm rot="5400000" flipH="1">
            <a:off x="87091" y="-87093"/>
            <a:ext cx="3699451" cy="387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0210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PTMON sli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xmlns="" id="{CEA7CF22-4FC5-4A41-BF69-D015B9A8B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xmlns="" id="{911ED6D7-2CCD-45B2-8E0A-61AA8B689425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A50ED4C4-7A35-425B-BC49-DE040A09EFA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24" r="62745"/>
          <a:stretch/>
        </p:blipFill>
        <p:spPr>
          <a:xfrm rot="5400000">
            <a:off x="8155686" y="2821685"/>
            <a:ext cx="3006236" cy="5066393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E97BC847-39FF-4EDF-BB03-9A0583E457E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4" t="64996"/>
          <a:stretch/>
        </p:blipFill>
        <p:spPr>
          <a:xfrm>
            <a:off x="0" y="0"/>
            <a:ext cx="6096000" cy="240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8717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PTMON slide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xmlns="" id="{CEA7CF22-4FC5-4A41-BF69-D015B9A8B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xmlns="" id="{911ED6D7-2CCD-45B2-8E0A-61AA8B689425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1315BE9C-7298-4003-AE87-FA8CFA29FAA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5" t="37833"/>
          <a:stretch/>
        </p:blipFill>
        <p:spPr>
          <a:xfrm>
            <a:off x="0" y="0"/>
            <a:ext cx="3540868" cy="311677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B6BDCBE1-17F9-4806-AE12-C7337B4BA43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31" b="50000"/>
          <a:stretch/>
        </p:blipFill>
        <p:spPr>
          <a:xfrm>
            <a:off x="8488214" y="4351230"/>
            <a:ext cx="3703786" cy="250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6060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xmlns="" id="{CEA7CF22-4FC5-4A41-BF69-D015B9A8B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xmlns="" id="{911ED6D7-2CCD-45B2-8E0A-61AA8B689425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AA450DB2-7776-408B-B1CB-2F49E6ECC4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9" b="57898"/>
          <a:stretch/>
        </p:blipFill>
        <p:spPr>
          <a:xfrm>
            <a:off x="0" y="4447883"/>
            <a:ext cx="8426888" cy="241011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F8079B2B-3D88-4C6A-B22E-432A62395BF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55" r="25893"/>
          <a:stretch/>
        </p:blipFill>
        <p:spPr>
          <a:xfrm flipV="1">
            <a:off x="4815699" y="4914810"/>
            <a:ext cx="7376302" cy="194319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25EDB036-D44F-400C-9BFD-725FB024934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7" t="50000" r="1"/>
          <a:stretch/>
        </p:blipFill>
        <p:spPr>
          <a:xfrm flipV="1">
            <a:off x="9696918" y="5652940"/>
            <a:ext cx="2495082" cy="1205059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5E8ADAFC-76A3-4688-B99A-85A75B0A1F6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 flipH="1" flipV="1">
            <a:off x="0" y="-1"/>
            <a:ext cx="2450104" cy="120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2228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PTMON slide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xmlns="" id="{CEA7CF22-4FC5-4A41-BF69-D015B9A8B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xmlns="" id="{911ED6D7-2CCD-45B2-8E0A-61AA8B689425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xmlns="" id="{29BE408C-B4D1-40B5-AB3D-4114579B76D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" b="53003"/>
          <a:stretch/>
        </p:blipFill>
        <p:spPr>
          <a:xfrm>
            <a:off x="-1" y="3634924"/>
            <a:ext cx="7838475" cy="3223076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xmlns="" id="{E7E6D11E-162D-4BB0-9911-A8C1F527562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19" r="30078"/>
          <a:stretch/>
        </p:blipFill>
        <p:spPr>
          <a:xfrm>
            <a:off x="6632125" y="0"/>
            <a:ext cx="5559875" cy="307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3758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PPTMON sli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xmlns="" id="{CEA7CF22-4FC5-4A41-BF69-D015B9A8B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xmlns="" id="{911ED6D7-2CCD-45B2-8E0A-61AA8B689425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xmlns="" id="{7704E8CF-3244-47AB-A751-31B5F3B2C6C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 flipV="1">
            <a:off x="9391650" y="713782"/>
            <a:ext cx="2800350" cy="5095875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xmlns="" id="{D0C65415-3E09-416F-806C-CAC0C530CBF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0" y="1394720"/>
            <a:ext cx="2800350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7955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2808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BA102F0-FA1A-4063-BBF9-BB669D9FAABD}"/>
              </a:ext>
            </a:extLst>
          </p:cNvPr>
          <p:cNvSpPr txBox="1"/>
          <p:nvPr/>
        </p:nvSpPr>
        <p:spPr>
          <a:xfrm>
            <a:off x="850222" y="2271603"/>
            <a:ext cx="10453816" cy="14465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ru-RU" sz="4400" b="1" dirty="0" smtClean="0">
                <a:latin typeface="Arial Narrow" panose="020B0606020202030204" pitchFamily="34" charset="0"/>
              </a:rPr>
              <a:t>Рентгенография ОГК </a:t>
            </a:r>
            <a:r>
              <a:rPr lang="ru-RU" sz="4400" b="1" dirty="0" smtClean="0">
                <a:latin typeface="Arial Narrow" panose="020B0606020202030204" pitchFamily="34" charset="0"/>
              </a:rPr>
              <a:t>–</a:t>
            </a:r>
            <a:endParaRPr lang="ru-RU" sz="4400" b="1" dirty="0" smtClean="0">
              <a:latin typeface="Arial Narrow" panose="020B0606020202030204" pitchFamily="34" charset="0"/>
            </a:endParaRPr>
          </a:p>
          <a:p>
            <a:r>
              <a:rPr lang="en-US" sz="4400" b="1" dirty="0" smtClean="0">
                <a:latin typeface="Arial Narrow" panose="020B0606020202030204" pitchFamily="34" charset="0"/>
              </a:rPr>
              <a:t>C</a:t>
            </a:r>
            <a:r>
              <a:rPr lang="ru-RU" sz="4400" b="1" dirty="0" err="1" smtClean="0">
                <a:latin typeface="Arial Narrow" panose="020B0606020202030204" pitchFamily="34" charset="0"/>
              </a:rPr>
              <a:t>ердечная</a:t>
            </a:r>
            <a:r>
              <a:rPr lang="ru-RU" sz="4400" b="1" dirty="0" smtClean="0">
                <a:latin typeface="Arial Narrow" panose="020B0606020202030204" pitchFamily="34" charset="0"/>
              </a:rPr>
              <a:t> недостаточность. Часть </a:t>
            </a:r>
            <a:r>
              <a:rPr lang="en-US" sz="4400" b="1" dirty="0" smtClean="0">
                <a:latin typeface="Arial Narrow" panose="020B0606020202030204" pitchFamily="34" charset="0"/>
              </a:rPr>
              <a:t>2</a:t>
            </a:r>
            <a:endParaRPr lang="ru-RU" sz="4400" b="1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4161BE3-B36A-4819-847D-CE373104EB3F}"/>
              </a:ext>
            </a:extLst>
          </p:cNvPr>
          <p:cNvSpPr txBox="1"/>
          <p:nvPr/>
        </p:nvSpPr>
        <p:spPr>
          <a:xfrm>
            <a:off x="850222" y="4635861"/>
            <a:ext cx="3612157" cy="1200329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lvl="0">
              <a:defRPr/>
            </a:pPr>
            <a:r>
              <a:rPr lang="ru-RU" dirty="0">
                <a:latin typeface="Arial Narrow" panose="020B0606020202030204" pitchFamily="34" charset="0"/>
              </a:rPr>
              <a:t>Выполнила:</a:t>
            </a:r>
          </a:p>
          <a:p>
            <a:pPr lvl="0">
              <a:defRPr/>
            </a:pPr>
            <a:r>
              <a:rPr lang="ru-RU" dirty="0">
                <a:latin typeface="Arial Narrow" panose="020B0606020202030204" pitchFamily="34" charset="0"/>
              </a:rPr>
              <a:t>Ординатор </a:t>
            </a:r>
            <a:r>
              <a:rPr lang="en-US" dirty="0" smtClean="0">
                <a:latin typeface="Arial Narrow" panose="020B0606020202030204" pitchFamily="34" charset="0"/>
              </a:rPr>
              <a:t>2</a:t>
            </a:r>
            <a:r>
              <a:rPr lang="ru-RU" dirty="0" smtClean="0">
                <a:latin typeface="Arial Narrow" panose="020B0606020202030204" pitchFamily="34" charset="0"/>
              </a:rPr>
              <a:t> </a:t>
            </a:r>
            <a:r>
              <a:rPr lang="ru-RU" dirty="0">
                <a:latin typeface="Arial Narrow" panose="020B0606020202030204" pitchFamily="34" charset="0"/>
              </a:rPr>
              <a:t>года обучения </a:t>
            </a:r>
          </a:p>
          <a:p>
            <a:pPr lvl="0">
              <a:defRPr/>
            </a:pPr>
            <a:r>
              <a:rPr lang="ru-RU" dirty="0">
                <a:latin typeface="Arial Narrow" panose="020B0606020202030204" pitchFamily="34" charset="0"/>
              </a:rPr>
              <a:t>специальности Рентгенология </a:t>
            </a:r>
          </a:p>
          <a:p>
            <a:pPr lvl="0">
              <a:defRPr/>
            </a:pPr>
            <a:r>
              <a:rPr lang="ru-RU" dirty="0">
                <a:latin typeface="Arial Narrow" panose="020B0606020202030204" pitchFamily="34" charset="0"/>
              </a:rPr>
              <a:t>Спугис Я.И.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6" name="직선 연결선 7">
            <a:extLst>
              <a:ext uri="{FF2B5EF4-FFF2-40B4-BE49-F238E27FC236}">
                <a16:creationId xmlns:a16="http://schemas.microsoft.com/office/drawing/2014/main" xmlns="" id="{6FB9F72B-60C4-469E-A6F1-75FE9AB93B48}"/>
              </a:ext>
            </a:extLst>
          </p:cNvPr>
          <p:cNvCxnSpPr>
            <a:cxnSpLocks/>
          </p:cNvCxnSpPr>
          <p:nvPr/>
        </p:nvCxnSpPr>
        <p:spPr>
          <a:xfrm>
            <a:off x="850222" y="4635861"/>
            <a:ext cx="66119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93300" y="220035"/>
            <a:ext cx="11669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ФГБОУ ВО «Красноярский государственный медицинский университет им. проф. В. Ф. </a:t>
            </a:r>
            <a:r>
              <a:rPr lang="ru-RU" dirty="0" err="1">
                <a:latin typeface="Arial Narrow" panose="020B0606020202030204" pitchFamily="34" charset="0"/>
              </a:rPr>
              <a:t>Войно-Ясенецкого</a:t>
            </a:r>
            <a:r>
              <a:rPr lang="ru-RU" dirty="0">
                <a:latin typeface="Arial Narrow" panose="020B0606020202030204" pitchFamily="34" charset="0"/>
              </a:rPr>
              <a:t>» Министерства здравоохранения Российской Федерации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55648" y="942515"/>
            <a:ext cx="67443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Кафедра Лучевой диагностики ИПО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105842" y="6417785"/>
            <a:ext cx="15472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Красноярск, </a:t>
            </a:r>
            <a:r>
              <a:rPr lang="ru-RU" altLang="ru-RU" sz="1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202</a:t>
            </a:r>
            <a:r>
              <a:rPr lang="ru-RU" alt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4</a:t>
            </a:r>
            <a:endParaRPr lang="ru-RU" altLang="ru-RU" sz="16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r="10365"/>
          <a:stretch/>
        </p:blipFill>
        <p:spPr>
          <a:xfrm>
            <a:off x="3844378" y="4034886"/>
            <a:ext cx="8232292" cy="164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60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13">
            <a:extLst>
              <a:ext uri="{FF2B5EF4-FFF2-40B4-BE49-F238E27FC236}">
                <a16:creationId xmlns:a16="http://schemas.microsoft.com/office/drawing/2014/main" xmlns="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3B3ED0C-A1CB-4688-A608-71FBF1698AA6}"/>
              </a:ext>
            </a:extLst>
          </p:cNvPr>
          <p:cNvSpPr txBox="1"/>
          <p:nvPr/>
        </p:nvSpPr>
        <p:spPr>
          <a:xfrm>
            <a:off x="2006599" y="132042"/>
            <a:ext cx="8178802" cy="707886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altLang="ko-KR" sz="4000" dirty="0" smtClean="0">
                <a:latin typeface="Arial Narrow" panose="020B0606020202030204" pitchFamily="34" charset="0"/>
              </a:rPr>
              <a:t>Ширина сосудистого пучка</a:t>
            </a:r>
            <a:endParaRPr lang="ko-KR" altLang="en-US" sz="4000" dirty="0"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1534" y="1443499"/>
            <a:ext cx="88721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Правая граница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сосудистого пучка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наружная стенка верхней </a:t>
            </a:r>
            <a:endParaRPr 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полой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вены,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левая граница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- наружная граница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левой </a:t>
            </a:r>
          </a:p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подключичной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артерии в месте ее отхождения от дуги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аорты.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Расширение сосудистого пучка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85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мм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указывает</a:t>
            </a:r>
          </a:p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на патологический процесс.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Увеличение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ширины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на 5 мм соответствует увеличению объема циркулирующей жидкости на 1 литр. </a:t>
            </a:r>
            <a:endParaRPr 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Расширение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сосудистого пучка сочетается с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расширением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v.</a:t>
            </a:r>
            <a:r>
              <a:rPr 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azygos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https://radiologyassistant.nl/assets/chest-x-ray-heart-failure/a509797a68179a_coronary-anatomy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579" y="1025882"/>
            <a:ext cx="3178840" cy="222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701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13">
            <a:extLst>
              <a:ext uri="{FF2B5EF4-FFF2-40B4-BE49-F238E27FC236}">
                <a16:creationId xmlns:a16="http://schemas.microsoft.com/office/drawing/2014/main" xmlns="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3B3ED0C-A1CB-4688-A608-71FBF1698AA6}"/>
              </a:ext>
            </a:extLst>
          </p:cNvPr>
          <p:cNvSpPr txBox="1"/>
          <p:nvPr/>
        </p:nvSpPr>
        <p:spPr>
          <a:xfrm>
            <a:off x="2006599" y="132042"/>
            <a:ext cx="8178802" cy="707886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altLang="ko-KR" sz="4000" dirty="0" smtClean="0">
                <a:latin typeface="Arial Narrow" panose="020B0606020202030204" pitchFamily="34" charset="0"/>
              </a:rPr>
              <a:t>Ширина сосудистого пучка</a:t>
            </a:r>
            <a:endParaRPr lang="ko-KR" altLang="en-US" sz="4000" dirty="0"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99702" y="1120880"/>
            <a:ext cx="1140992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Три вида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отека легких: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ардиогенный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некардиогенный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счет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перегрузки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жидкостью;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некардиогенный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за счет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повышения проницаемости капилляров (ОРДС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Дифференциальная диагностика: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ормальная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ширина сосудистого пучка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острая сердечная недостаточность, ОРДС;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ирокий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сосудистый пучок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задержка жидкости, почечная недостаточность, ХСН;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ужение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сосудистого пучка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: в большинстве случаев соответствует повышению проницаемости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капилляров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989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13">
            <a:extLst>
              <a:ext uri="{FF2B5EF4-FFF2-40B4-BE49-F238E27FC236}">
                <a16:creationId xmlns:a16="http://schemas.microsoft.com/office/drawing/2014/main" xmlns="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3B3ED0C-A1CB-4688-A608-71FBF1698AA6}"/>
              </a:ext>
            </a:extLst>
          </p:cNvPr>
          <p:cNvSpPr txBox="1"/>
          <p:nvPr/>
        </p:nvSpPr>
        <p:spPr>
          <a:xfrm>
            <a:off x="395417" y="45579"/>
            <a:ext cx="11579997" cy="954107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altLang="ko-KR" sz="2800" dirty="0" smtClean="0">
                <a:latin typeface="Arial Narrow" panose="020B0606020202030204" pitchFamily="34" charset="0"/>
              </a:rPr>
              <a:t>Увеличение ширины </a:t>
            </a:r>
            <a:r>
              <a:rPr lang="ru-RU" altLang="ko-KR" sz="2800" dirty="0">
                <a:latin typeface="Arial Narrow" panose="020B0606020202030204" pitchFamily="34" charset="0"/>
              </a:rPr>
              <a:t>сосудистого пучка. Рентгенография ОГК в прямой проекции</a:t>
            </a:r>
            <a:endParaRPr lang="ko-KR" altLang="en-US" sz="2800" dirty="0">
              <a:latin typeface="Arial Narrow" panose="020B0606020202030204" pitchFamily="34" charset="0"/>
            </a:endParaRPr>
          </a:p>
        </p:txBody>
      </p:sp>
      <p:pic>
        <p:nvPicPr>
          <p:cNvPr id="12290" name="Picture 2" descr="https://radiologyassistant.nl/assets/chest-x-ray-heart-failure/a509797a6821a4_vascular-pedicle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03"/>
          <a:stretch/>
        </p:blipFill>
        <p:spPr bwMode="auto">
          <a:xfrm>
            <a:off x="1575916" y="1228234"/>
            <a:ext cx="3428613" cy="4198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radiologyassistant.nl/assets/chest-x-ray-heart-failure/a509797a6821a4_vascular-pedicle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97"/>
          <a:stretch/>
        </p:blipFill>
        <p:spPr bwMode="auto">
          <a:xfrm>
            <a:off x="6768562" y="1254431"/>
            <a:ext cx="3829457" cy="4198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90022" y="5834955"/>
            <a:ext cx="4520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Расширение тени сосудистого пучка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553025" y="5681067"/>
            <a:ext cx="4882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Нормализация ширины сосудистого пучка после проведения лечения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25522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13">
            <a:extLst>
              <a:ext uri="{FF2B5EF4-FFF2-40B4-BE49-F238E27FC236}">
                <a16:creationId xmlns:a16="http://schemas.microsoft.com/office/drawing/2014/main" xmlns="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3B3ED0C-A1CB-4688-A608-71FBF1698AA6}"/>
              </a:ext>
            </a:extLst>
          </p:cNvPr>
          <p:cNvSpPr txBox="1"/>
          <p:nvPr/>
        </p:nvSpPr>
        <p:spPr>
          <a:xfrm>
            <a:off x="395417" y="261022"/>
            <a:ext cx="11579997" cy="523220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altLang="ko-KR" sz="2800" dirty="0" smtClean="0">
                <a:latin typeface="Arial Narrow" panose="020B0606020202030204" pitchFamily="34" charset="0"/>
              </a:rPr>
              <a:t>ОРДС. Альвеолярный </a:t>
            </a:r>
            <a:r>
              <a:rPr lang="ru-RU" altLang="ko-KR" sz="2800" dirty="0" smtClean="0">
                <a:latin typeface="Arial Narrow" panose="020B0606020202030204" pitchFamily="34" charset="0"/>
              </a:rPr>
              <a:t>отек легких. </a:t>
            </a:r>
            <a:r>
              <a:rPr lang="ru-RU" altLang="ko-KR" sz="2800" dirty="0">
                <a:latin typeface="Arial Narrow" panose="020B0606020202030204" pitchFamily="34" charset="0"/>
              </a:rPr>
              <a:t>Рентгенография ОГК в прямой проекции</a:t>
            </a:r>
            <a:endParaRPr lang="ko-KR" altLang="en-US" sz="2800" dirty="0">
              <a:latin typeface="Arial Narrow" panose="020B0606020202030204" pitchFamily="34" charset="0"/>
            </a:endParaRPr>
          </a:p>
        </p:txBody>
      </p:sp>
      <p:pic>
        <p:nvPicPr>
          <p:cNvPr id="15362" name="Picture 2" descr="https://radiologyassistant.nl/assets/chest-x-ray-heart-failure/a509797a6829b5_AR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51912"/>
            <a:ext cx="5363400" cy="45790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925755" y="1551912"/>
            <a:ext cx="4701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Альвеолярный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отек легких,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ширина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сосудистого пучка и КТИ в норме, отсутствует перераспределение легочного кровотока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903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13">
            <a:extLst>
              <a:ext uri="{FF2B5EF4-FFF2-40B4-BE49-F238E27FC236}">
                <a16:creationId xmlns:a16="http://schemas.microsoft.com/office/drawing/2014/main" xmlns="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3B3ED0C-A1CB-4688-A608-71FBF1698AA6}"/>
              </a:ext>
            </a:extLst>
          </p:cNvPr>
          <p:cNvSpPr txBox="1"/>
          <p:nvPr/>
        </p:nvSpPr>
        <p:spPr>
          <a:xfrm>
            <a:off x="395417" y="168690"/>
            <a:ext cx="11579997" cy="707886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altLang="ko-KR" sz="4000" dirty="0">
                <a:latin typeface="Arial Narrow" panose="020B0606020202030204" pitchFamily="34" charset="0"/>
              </a:rPr>
              <a:t>Ширина сосудистого пучка</a:t>
            </a:r>
            <a:endParaRPr lang="ko-KR" altLang="en-US" sz="4000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62157" y="1556722"/>
            <a:ext cx="1044651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Значение ширины сосудистого пучка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лучше всего использовать в качестве 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критерия отека легких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сравнения 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серии снимков одного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того же пациента, так как 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данный показатель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имеет широкий диапазон значений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Ширина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сосудистого пучка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 увеличиваться из-за 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некорректной установки пациента с разворотом 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вправо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рентгенограммах в </a:t>
            </a:r>
            <a:r>
              <a:rPr lang="ru-RU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передне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-задней проекции ширина сосудистого пучка может увеличиваться на 20% в сравнении с </a:t>
            </a:r>
            <a:r>
              <a:rPr lang="ru-RU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задне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-передней проекцией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042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13">
            <a:extLst>
              <a:ext uri="{FF2B5EF4-FFF2-40B4-BE49-F238E27FC236}">
                <a16:creationId xmlns:a16="http://schemas.microsoft.com/office/drawing/2014/main" xmlns="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3B3ED0C-A1CB-4688-A608-71FBF1698AA6}"/>
              </a:ext>
            </a:extLst>
          </p:cNvPr>
          <p:cNvSpPr txBox="1"/>
          <p:nvPr/>
        </p:nvSpPr>
        <p:spPr>
          <a:xfrm>
            <a:off x="395417" y="261022"/>
            <a:ext cx="11579997" cy="523220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altLang="ko-KR" sz="2800" dirty="0" smtClean="0">
                <a:latin typeface="Arial Narrow" panose="020B0606020202030204" pitchFamily="34" charset="0"/>
              </a:rPr>
              <a:t>ХСН. </a:t>
            </a:r>
            <a:r>
              <a:rPr lang="ru-RU" altLang="ko-KR" sz="2800" dirty="0">
                <a:latin typeface="Arial Narrow" panose="020B0606020202030204" pitchFamily="34" charset="0"/>
              </a:rPr>
              <a:t>Рентгенография ОГК в прямой проекции</a:t>
            </a:r>
            <a:endParaRPr lang="ko-KR" altLang="en-US" sz="2800" dirty="0"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14774" y="5438609"/>
            <a:ext cx="67778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динамике после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проведения диуретической терапии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6" name="Picture 2" descr="https://radiologyassistant.nl/assets/chest-x-ray-heart-failure/a509797a6831a4_chf-vpw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65" y="1486485"/>
            <a:ext cx="4839313" cy="36499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radiologyassistant.nl/assets/chest-x-ray-heart-failure/a509797a6837b5_chf-vpw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22" y="1486485"/>
            <a:ext cx="4839313" cy="36499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108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13">
            <a:extLst>
              <a:ext uri="{FF2B5EF4-FFF2-40B4-BE49-F238E27FC236}">
                <a16:creationId xmlns:a16="http://schemas.microsoft.com/office/drawing/2014/main" xmlns="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3B3ED0C-A1CB-4688-A608-71FBF1698AA6}"/>
              </a:ext>
            </a:extLst>
          </p:cNvPr>
          <p:cNvSpPr txBox="1"/>
          <p:nvPr/>
        </p:nvSpPr>
        <p:spPr>
          <a:xfrm>
            <a:off x="395417" y="168690"/>
            <a:ext cx="11579997" cy="707886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altLang="ko-KR" sz="4000" dirty="0" smtClean="0">
                <a:latin typeface="Arial Narrow" panose="020B0606020202030204" pitchFamily="34" charset="0"/>
              </a:rPr>
              <a:t>Расширение </a:t>
            </a:r>
            <a:r>
              <a:rPr lang="en-US" altLang="ko-KR" sz="4000" dirty="0" smtClean="0">
                <a:latin typeface="Arial Narrow" panose="020B0606020202030204" pitchFamily="34" charset="0"/>
              </a:rPr>
              <a:t>v.</a:t>
            </a:r>
            <a:r>
              <a:rPr lang="ru-RU" altLang="ko-KR" sz="4000" dirty="0" smtClean="0">
                <a:latin typeface="Arial Narrow" panose="020B0606020202030204" pitchFamily="34" charset="0"/>
              </a:rPr>
              <a:t> </a:t>
            </a:r>
            <a:r>
              <a:rPr lang="en-US" altLang="ko-KR" sz="4000" dirty="0" smtClean="0">
                <a:latin typeface="Arial Narrow" panose="020B0606020202030204" pitchFamily="34" charset="0"/>
              </a:rPr>
              <a:t>azygos</a:t>
            </a:r>
            <a:endParaRPr lang="ko-KR" altLang="en-US" sz="4000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250" y="1175189"/>
            <a:ext cx="1029438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Признак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повышенного давления в правом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предсердии, наблюдается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при увеличении ширины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сосудистого пучка.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Диаметр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непарной вены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варьируется:</a:t>
            </a:r>
            <a:endParaRPr 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положении стоя диаметр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10 мм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является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патологическим.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В положении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лежа на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спине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диаметр &gt;15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мм является патологическим.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Увеличение диаметра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на 3 мм по сравнению с предыдущими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рентгенограммами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свидетельствует о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увеличении ОЦК.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Диаметр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непарной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вены является важным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показателем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поскольку не зависит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фазы вдоха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выдоха, т.к.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разница между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измерениями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составляет 1мм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310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13">
            <a:extLst>
              <a:ext uri="{FF2B5EF4-FFF2-40B4-BE49-F238E27FC236}">
                <a16:creationId xmlns:a16="http://schemas.microsoft.com/office/drawing/2014/main" xmlns="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3B3ED0C-A1CB-4688-A608-71FBF1698AA6}"/>
              </a:ext>
            </a:extLst>
          </p:cNvPr>
          <p:cNvSpPr txBox="1"/>
          <p:nvPr/>
        </p:nvSpPr>
        <p:spPr>
          <a:xfrm>
            <a:off x="395417" y="261022"/>
            <a:ext cx="11579997" cy="523220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altLang="ko-KR" sz="2800" dirty="0" smtClean="0">
                <a:latin typeface="Arial Narrow" panose="020B0606020202030204" pitchFamily="34" charset="0"/>
              </a:rPr>
              <a:t>Расширение </a:t>
            </a:r>
            <a:r>
              <a:rPr lang="en-US" altLang="ko-KR" sz="2800" dirty="0" err="1" smtClean="0">
                <a:latin typeface="Arial Narrow" panose="020B0606020202030204" pitchFamily="34" charset="0"/>
              </a:rPr>
              <a:t>v.azygos</a:t>
            </a:r>
            <a:r>
              <a:rPr lang="ru-RU" altLang="ko-KR" sz="2800" dirty="0" smtClean="0">
                <a:latin typeface="Arial Narrow" panose="020B0606020202030204" pitchFamily="34" charset="0"/>
              </a:rPr>
              <a:t>. </a:t>
            </a:r>
            <a:r>
              <a:rPr lang="ru-RU" altLang="ko-KR" sz="2800" dirty="0">
                <a:latin typeface="Arial Narrow" panose="020B0606020202030204" pitchFamily="34" charset="0"/>
              </a:rPr>
              <a:t>Рентгенография ОГК в прямой проекции</a:t>
            </a:r>
            <a:endParaRPr lang="ko-KR" altLang="en-US" sz="2800" dirty="0">
              <a:latin typeface="Arial Narrow" panose="020B0606020202030204" pitchFamily="34" charset="0"/>
            </a:endParaRPr>
          </a:p>
        </p:txBody>
      </p:sp>
      <p:pic>
        <p:nvPicPr>
          <p:cNvPr id="17410" name="Picture 2" descr="https://radiologyassistant.nl/assets/chest-x-ray-heart-failure/a509797a683eab_azygo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258" y="1267523"/>
            <a:ext cx="6036705" cy="42726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35395" y="5873578"/>
            <a:ext cx="3224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Расширение непарной вены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3929449" y="5955271"/>
            <a:ext cx="205946" cy="205946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2471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13">
            <a:extLst>
              <a:ext uri="{FF2B5EF4-FFF2-40B4-BE49-F238E27FC236}">
                <a16:creationId xmlns:a16="http://schemas.microsoft.com/office/drawing/2014/main" xmlns="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3B3ED0C-A1CB-4688-A608-71FBF1698AA6}"/>
              </a:ext>
            </a:extLst>
          </p:cNvPr>
          <p:cNvSpPr txBox="1"/>
          <p:nvPr/>
        </p:nvSpPr>
        <p:spPr>
          <a:xfrm>
            <a:off x="395417" y="168690"/>
            <a:ext cx="11579997" cy="707886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altLang="ko-KR" sz="4000" dirty="0" smtClean="0">
                <a:latin typeface="Arial Narrow" panose="020B0606020202030204" pitchFamily="34" charset="0"/>
              </a:rPr>
              <a:t>Правожелудочковая недостаточность</a:t>
            </a:r>
            <a:endParaRPr lang="ko-KR" altLang="en-US" sz="4000" dirty="0"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0864" y="1545891"/>
            <a:ext cx="99513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Причины ПЖ недостаточности:</a:t>
            </a:r>
          </a:p>
          <a:p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Длительная ЛЖ недостаточность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Тяжелое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заболевание легких 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(«легочное сердце»)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Множественная легочная эмболия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Инфаркт 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ПЖ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Первичная легочная гипертензия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Трикуспидальная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регургитация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или стеноз, митральный 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стеноз, стеноз клапана легочной артерии</a:t>
            </a:r>
            <a:endParaRPr lang="ru-RU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134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13">
            <a:extLst>
              <a:ext uri="{FF2B5EF4-FFF2-40B4-BE49-F238E27FC236}">
                <a16:creationId xmlns:a16="http://schemas.microsoft.com/office/drawing/2014/main" xmlns="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3B3ED0C-A1CB-4688-A608-71FBF1698AA6}"/>
              </a:ext>
            </a:extLst>
          </p:cNvPr>
          <p:cNvSpPr txBox="1"/>
          <p:nvPr/>
        </p:nvSpPr>
        <p:spPr>
          <a:xfrm>
            <a:off x="395417" y="168690"/>
            <a:ext cx="11579997" cy="707886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altLang="ko-KR" sz="4000" dirty="0" smtClean="0">
                <a:latin typeface="Arial Narrow" panose="020B0606020202030204" pitchFamily="34" charset="0"/>
              </a:rPr>
              <a:t>Правожелудочковая недостаточность</a:t>
            </a:r>
            <a:endParaRPr lang="ko-KR" altLang="en-US" sz="4000" dirty="0"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87339" y="1587081"/>
            <a:ext cx="9951308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Рентгенологические </a:t>
            </a:r>
            <a:r>
              <a:rPr lang="ru-RU" sz="2400" dirty="0"/>
              <a:t>признаки </a:t>
            </a:r>
            <a:r>
              <a:rPr lang="ru-RU" sz="2400" dirty="0" smtClean="0"/>
              <a:t>правожелудочковой недостаточности</a:t>
            </a:r>
            <a:r>
              <a:rPr lang="ru-RU" sz="2400" dirty="0"/>
              <a:t>:</a:t>
            </a:r>
            <a:endParaRPr lang="ru-RU" sz="2400" dirty="0" smtClean="0"/>
          </a:p>
          <a:p>
            <a:endParaRPr lang="ru-RU" sz="9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ru-RU" sz="2400" dirty="0"/>
              <a:t>Расширение сосудистого пучка за счет дилатации </a:t>
            </a:r>
            <a:r>
              <a:rPr lang="ru-RU" sz="2400" dirty="0" smtClean="0"/>
              <a:t>ВПВ</a:t>
            </a:r>
            <a:endParaRPr lang="ru-RU" sz="24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ru-RU" sz="2400" dirty="0"/>
              <a:t>Расширение непарной </a:t>
            </a:r>
            <a:r>
              <a:rPr lang="ru-RU" sz="2400" dirty="0" smtClean="0"/>
              <a:t>вены</a:t>
            </a:r>
            <a:endParaRPr lang="ru-RU" sz="24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ru-RU" sz="2400" dirty="0"/>
              <a:t>Расширение правого </a:t>
            </a:r>
            <a:r>
              <a:rPr lang="ru-RU" sz="2400" dirty="0" smtClean="0"/>
              <a:t>предсердия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ru-RU" sz="2400" dirty="0" smtClean="0"/>
              <a:t>Сочетание признаков ЛЖ и ПЖ недостаточности</a:t>
            </a:r>
            <a:endParaRPr lang="ru-RU" sz="24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ru-RU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/>
              <a:t>УЗ признаки правожелудочковой недостаточности</a:t>
            </a:r>
            <a:r>
              <a:rPr lang="ru-RU" sz="2400" dirty="0" smtClean="0"/>
              <a:t>:</a:t>
            </a:r>
          </a:p>
          <a:p>
            <a:endParaRPr lang="ru-RU" sz="9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ru-RU" sz="2400" dirty="0"/>
              <a:t>Расширение нижней полой вены (НПВ) и печеночных вен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ru-RU" sz="2400" dirty="0" err="1"/>
              <a:t>Гепатомегалия</a:t>
            </a:r>
            <a:endParaRPr lang="ru-RU" sz="24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ru-RU" sz="2400" dirty="0" smtClean="0"/>
              <a:t>Асцит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85884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13">
            <a:extLst>
              <a:ext uri="{FF2B5EF4-FFF2-40B4-BE49-F238E27FC236}">
                <a16:creationId xmlns:a16="http://schemas.microsoft.com/office/drawing/2014/main" xmlns="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3B3ED0C-A1CB-4688-A608-71FBF1698AA6}"/>
              </a:ext>
            </a:extLst>
          </p:cNvPr>
          <p:cNvSpPr txBox="1"/>
          <p:nvPr/>
        </p:nvSpPr>
        <p:spPr>
          <a:xfrm>
            <a:off x="2006599" y="132042"/>
            <a:ext cx="8178802" cy="707886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altLang="ko-KR" sz="4000" dirty="0" err="1" smtClean="0">
                <a:latin typeface="Arial Narrow" panose="020B0606020202030204" pitchFamily="34" charset="0"/>
              </a:rPr>
              <a:t>Кардиоторакальный</a:t>
            </a:r>
            <a:r>
              <a:rPr lang="ru-RU" altLang="ko-KR" sz="4000" dirty="0" smtClean="0">
                <a:latin typeface="Arial Narrow" panose="020B0606020202030204" pitchFamily="34" charset="0"/>
              </a:rPr>
              <a:t> индекс</a:t>
            </a:r>
            <a:endParaRPr lang="ko-KR" altLang="en-US" sz="4000" dirty="0"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5122" y="1318929"/>
            <a:ext cx="1147917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100" b="1" dirty="0" err="1">
                <a:latin typeface="Arial" panose="020B0604020202020204" pitchFamily="34" charset="0"/>
                <a:cs typeface="Arial" panose="020B0604020202020204" pitchFamily="34" charset="0"/>
              </a:rPr>
              <a:t>Кардиоторакальный</a:t>
            </a:r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> индекс </a:t>
            </a:r>
            <a:r>
              <a:rPr lang="ru-RU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(КТИ</a:t>
            </a:r>
            <a:r>
              <a:rPr lang="ru-RU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это отношение поперечника тени 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сердца, 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измеряемого в наиболее отдаленных 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точках, 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к внутреннему поперечнику грудной 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клетки, 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измеряемому над куполами 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диафрагмы, на рентгенограмме в прямой проекции.</a:t>
            </a:r>
            <a:endParaRPr lang="ru-RU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Диф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. диагностика: </a:t>
            </a:r>
            <a:r>
              <a:rPr lang="ru-RU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кардиомегалия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гидроперикард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эпикардиальный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жир. </a:t>
            </a:r>
            <a:endParaRPr lang="ru-RU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Расширением 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сердечной тени 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считается увеличение 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КТИ&gt; 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50%, на рентгенограмме появляется при увеличении объема ЛЖ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≥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66%.</a:t>
            </a:r>
            <a:endParaRPr lang="ru-RU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На снимках 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лежа на спине 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тень 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сердца 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расширена 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из-за проекционного 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увеличения и высокого 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стояния диафрагмы, поэтому измерение КТИ не несет клинической 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значимости</a:t>
            </a:r>
            <a:endParaRPr lang="ru-RU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0105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13">
            <a:extLst>
              <a:ext uri="{FF2B5EF4-FFF2-40B4-BE49-F238E27FC236}">
                <a16:creationId xmlns:a16="http://schemas.microsoft.com/office/drawing/2014/main" xmlns="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3B3ED0C-A1CB-4688-A608-71FBF1698AA6}"/>
              </a:ext>
            </a:extLst>
          </p:cNvPr>
          <p:cNvSpPr txBox="1"/>
          <p:nvPr/>
        </p:nvSpPr>
        <p:spPr>
          <a:xfrm>
            <a:off x="255373" y="168690"/>
            <a:ext cx="11720041" cy="707886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altLang="ko-KR" sz="4000" dirty="0" smtClean="0">
                <a:latin typeface="Arial Narrow" panose="020B0606020202030204" pitchFamily="34" charset="0"/>
              </a:rPr>
              <a:t>Правожелудочковая недостаточность. УЗИ в В-режиме</a:t>
            </a:r>
            <a:endParaRPr lang="ko-KR" altLang="en-US" sz="4000" dirty="0">
              <a:latin typeface="Arial Narrow" panose="020B0606020202030204" pitchFamily="34" charset="0"/>
            </a:endParaRPr>
          </a:p>
        </p:txBody>
      </p:sp>
      <p:pic>
        <p:nvPicPr>
          <p:cNvPr id="19458" name="Picture 2" descr="https://radiologyassistant.nl/assets/chest-x-ray-heart-failure/a509797a68483d_vci-wij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984" y="1573829"/>
            <a:ext cx="7748287" cy="36900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473333" y="5737701"/>
            <a:ext cx="5044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Расширение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НПВ и печеночных вен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3756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13">
            <a:extLst>
              <a:ext uri="{FF2B5EF4-FFF2-40B4-BE49-F238E27FC236}">
                <a16:creationId xmlns:a16="http://schemas.microsoft.com/office/drawing/2014/main" xmlns="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3B3ED0C-A1CB-4688-A608-71FBF1698AA6}"/>
              </a:ext>
            </a:extLst>
          </p:cNvPr>
          <p:cNvSpPr txBox="1"/>
          <p:nvPr/>
        </p:nvSpPr>
        <p:spPr>
          <a:xfrm>
            <a:off x="255373" y="168690"/>
            <a:ext cx="11821297" cy="707886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altLang="ko-KR" sz="4000" dirty="0" smtClean="0">
                <a:latin typeface="Arial Narrow" panose="020B0606020202030204" pitchFamily="34" charset="0"/>
              </a:rPr>
              <a:t>Правожелудочковая недостаточность. УЗИ в </a:t>
            </a:r>
            <a:r>
              <a:rPr lang="ru-RU" altLang="ko-KR" sz="4000" dirty="0" smtClean="0">
                <a:latin typeface="Arial Narrow" panose="020B0606020202030204" pitchFamily="34" charset="0"/>
              </a:rPr>
              <a:t>М-режиме</a:t>
            </a:r>
            <a:endParaRPr lang="ko-KR" altLang="en-US" sz="4000" dirty="0"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89700" y="1675583"/>
            <a:ext cx="484505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 </a:t>
            </a:r>
            <a:r>
              <a:rPr lang="ru-RU" sz="2000" dirty="0" smtClean="0"/>
              <a:t>норме при динамическом ультразвуковом исследовании происходит </a:t>
            </a:r>
            <a:r>
              <a:rPr lang="ru-RU" sz="2000" dirty="0"/>
              <a:t>изменение </a:t>
            </a:r>
            <a:r>
              <a:rPr lang="ru-RU" sz="2000" dirty="0" smtClean="0"/>
              <a:t>диаметра </a:t>
            </a:r>
            <a:r>
              <a:rPr lang="ru-RU" sz="2000" dirty="0" smtClean="0"/>
              <a:t>НПВ в </a:t>
            </a:r>
            <a:r>
              <a:rPr lang="ru-RU" sz="2000" dirty="0"/>
              <a:t>соответствии с дыхательным и сердечным </a:t>
            </a:r>
            <a:r>
              <a:rPr lang="ru-RU" sz="2000" dirty="0" smtClean="0"/>
              <a:t>циклами</a:t>
            </a:r>
          </a:p>
        </p:txBody>
      </p:sp>
      <p:pic>
        <p:nvPicPr>
          <p:cNvPr id="21506" name="Picture 2" descr="https://radiologyassistant.nl/assets/chest-x-ray-heart-failure/a509797a68505b_vci-norm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43" y="1560254"/>
            <a:ext cx="4856465" cy="46652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854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13">
            <a:extLst>
              <a:ext uri="{FF2B5EF4-FFF2-40B4-BE49-F238E27FC236}">
                <a16:creationId xmlns:a16="http://schemas.microsoft.com/office/drawing/2014/main" xmlns="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3B3ED0C-A1CB-4688-A608-71FBF1698AA6}"/>
              </a:ext>
            </a:extLst>
          </p:cNvPr>
          <p:cNvSpPr txBox="1"/>
          <p:nvPr/>
        </p:nvSpPr>
        <p:spPr>
          <a:xfrm>
            <a:off x="255373" y="168690"/>
            <a:ext cx="11821297" cy="707886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altLang="ko-KR" sz="4000" dirty="0" smtClean="0">
                <a:latin typeface="Arial Narrow" panose="020B0606020202030204" pitchFamily="34" charset="0"/>
              </a:rPr>
              <a:t>Вывод</a:t>
            </a:r>
            <a:endParaRPr lang="ko-KR" altLang="en-US" sz="4000" dirty="0">
              <a:latin typeface="Arial Narrow" panose="020B0606020202030204" pitchFamily="34" charset="0"/>
            </a:endParaRPr>
          </a:p>
        </p:txBody>
      </p:sp>
      <p:cxnSp>
        <p:nvCxnSpPr>
          <p:cNvPr id="7" name="직선 연결선 13">
            <a:extLst>
              <a:ext uri="{FF2B5EF4-FFF2-40B4-BE49-F238E27FC236}">
                <a16:creationId xmlns:a16="http://schemas.microsoft.com/office/drawing/2014/main" xmlns="" id="{7EE17BBA-3949-4804-96FE-3B207331B58C}"/>
              </a:ext>
            </a:extLst>
          </p:cNvPr>
          <p:cNvCxnSpPr>
            <a:cxnSpLocks/>
          </p:cNvCxnSpPr>
          <p:nvPr/>
        </p:nvCxnSpPr>
        <p:spPr>
          <a:xfrm flipV="1">
            <a:off x="5915282" y="1025882"/>
            <a:ext cx="0" cy="55561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6122" y="1175189"/>
            <a:ext cx="48692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Рентгенологические признаки </a:t>
            </a:r>
          </a:p>
          <a:p>
            <a:pPr algn="ctr"/>
            <a:r>
              <a:rPr lang="ru-RU" sz="2400" b="1" dirty="0" smtClean="0"/>
              <a:t>ЛЖ недостаточности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613304" y="1175189"/>
            <a:ext cx="47842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Рентгенологические признаки</a:t>
            </a:r>
          </a:p>
          <a:p>
            <a:pPr algn="ctr"/>
            <a:r>
              <a:rPr lang="ru-RU" sz="2400" b="1" dirty="0" smtClean="0"/>
              <a:t>ПЖ недостаточности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34681" y="2701066"/>
            <a:ext cx="65573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ru-RU" sz="2000" dirty="0"/>
              <a:t>Расширение сосудистого пучка за счет дилатации </a:t>
            </a:r>
            <a:r>
              <a:rPr lang="ru-RU" sz="2000" dirty="0" smtClean="0"/>
              <a:t>ВПВ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ru-RU" sz="20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ru-RU" sz="2000" dirty="0"/>
              <a:t>Расширение непарной </a:t>
            </a:r>
            <a:r>
              <a:rPr lang="ru-RU" sz="2000" dirty="0" smtClean="0"/>
              <a:t>вены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ru-RU" sz="20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ru-RU" sz="2000" dirty="0"/>
              <a:t>Расширение правого предсердия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78941" y="2701067"/>
            <a:ext cx="6096000" cy="301313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Перераспределение легочного кровотока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Интерстициальный отек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Альвеолярный отек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Гидроторакс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Расширение тени сердца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Расширение сосудистого пучка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Расширение непарной вены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직선 연결선 13">
            <a:extLst>
              <a:ext uri="{FF2B5EF4-FFF2-40B4-BE49-F238E27FC236}">
                <a16:creationId xmlns:a16="http://schemas.microsoft.com/office/drawing/2014/main" xmlns="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2232725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25527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2">
            <a:extLst>
              <a:ext uri="{FF2B5EF4-FFF2-40B4-BE49-F238E27FC236}">
                <a16:creationId xmlns:a16="http://schemas.microsoft.com/office/drawing/2014/main" xmlns="" id="{D46A3133-61AE-458C-8BD6-2BFFC0D88638}"/>
              </a:ext>
            </a:extLst>
          </p:cNvPr>
          <p:cNvSpPr/>
          <p:nvPr/>
        </p:nvSpPr>
        <p:spPr>
          <a:xfrm>
            <a:off x="1602377" y="1703976"/>
            <a:ext cx="8969828" cy="3258458"/>
          </a:xfrm>
          <a:prstGeom prst="rect">
            <a:avLst/>
          </a:prstGeom>
          <a:gradFill>
            <a:gsLst>
              <a:gs pos="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ko-KR" sz="6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Спасибо за внимание!</a:t>
            </a:r>
            <a:endParaRPr lang="ko-KR" altLang="en-US" sz="6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89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13">
            <a:extLst>
              <a:ext uri="{FF2B5EF4-FFF2-40B4-BE49-F238E27FC236}">
                <a16:creationId xmlns:a16="http://schemas.microsoft.com/office/drawing/2014/main" xmlns="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3B3ED0C-A1CB-4688-A608-71FBF1698AA6}"/>
              </a:ext>
            </a:extLst>
          </p:cNvPr>
          <p:cNvSpPr txBox="1"/>
          <p:nvPr/>
        </p:nvSpPr>
        <p:spPr>
          <a:xfrm>
            <a:off x="84438" y="246221"/>
            <a:ext cx="12023124" cy="584775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altLang="ko-KR" dirty="0" smtClean="0">
                <a:latin typeface="Arial Narrow" panose="020B0606020202030204" pitchFamily="34" charset="0"/>
              </a:rPr>
              <a:t>Сердечная </a:t>
            </a:r>
            <a:r>
              <a:rPr lang="ru-RU" altLang="ko-KR" dirty="0" smtClean="0">
                <a:latin typeface="Arial Narrow" panose="020B0606020202030204" pitchFamily="34" charset="0"/>
              </a:rPr>
              <a:t>недостаточность. </a:t>
            </a:r>
            <a:r>
              <a:rPr lang="ru-RU" altLang="ko-KR" dirty="0">
                <a:latin typeface="Arial Narrow" panose="020B0606020202030204" pitchFamily="34" charset="0"/>
              </a:rPr>
              <a:t>Рентгенография ОГК в прямой проекции</a:t>
            </a:r>
            <a:endParaRPr lang="ko-KR" altLang="en-US" dirty="0">
              <a:latin typeface="Arial Narrow" panose="020B0606020202030204" pitchFamily="34" charset="0"/>
            </a:endParaRPr>
          </a:p>
        </p:txBody>
      </p:sp>
      <p:pic>
        <p:nvPicPr>
          <p:cNvPr id="6146" name="Picture 2" descr="https://radiologyassistant.nl/assets/chest-x-ray-heart-failure/a509797a67ea05_stuwing-voor-en-n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69"/>
          <a:stretch/>
        </p:blipFill>
        <p:spPr bwMode="auto">
          <a:xfrm>
            <a:off x="857250" y="1220769"/>
            <a:ext cx="4427580" cy="42275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649223" y="5577298"/>
            <a:ext cx="64583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сравнении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 предыдущей рентгенограммой, отмечается расширение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тени сердца, перераспределение кровотока, интерстициальный отек, малый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гидроторакс слева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https://radiologyassistant.nl/assets/chest-x-ray-heart-failure/a509797a67ea05_stuwing-voor-en-n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40"/>
          <a:stretch/>
        </p:blipFill>
        <p:spPr bwMode="auto">
          <a:xfrm>
            <a:off x="6013620" y="1220769"/>
            <a:ext cx="5074249" cy="4231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385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13">
            <a:extLst>
              <a:ext uri="{FF2B5EF4-FFF2-40B4-BE49-F238E27FC236}">
                <a16:creationId xmlns:a16="http://schemas.microsoft.com/office/drawing/2014/main" xmlns="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3B3ED0C-A1CB-4688-A608-71FBF1698AA6}"/>
              </a:ext>
            </a:extLst>
          </p:cNvPr>
          <p:cNvSpPr txBox="1"/>
          <p:nvPr/>
        </p:nvSpPr>
        <p:spPr>
          <a:xfrm>
            <a:off x="156518" y="-52625"/>
            <a:ext cx="11953103" cy="1077218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altLang="ko-KR" dirty="0" smtClean="0">
                <a:latin typeface="Arial Narrow" panose="020B0606020202030204" pitchFamily="34" charset="0"/>
              </a:rPr>
              <a:t>Перикардиальный выпот. </a:t>
            </a:r>
            <a:r>
              <a:rPr lang="ru-RU" altLang="ko-KR" dirty="0">
                <a:latin typeface="Arial Narrow" panose="020B0606020202030204" pitchFamily="34" charset="0"/>
              </a:rPr>
              <a:t>Рентгенография ОГК в прямой </a:t>
            </a:r>
            <a:r>
              <a:rPr lang="ru-RU" altLang="ko-KR" dirty="0" smtClean="0">
                <a:latin typeface="Arial Narrow" panose="020B0606020202030204" pitchFamily="34" charset="0"/>
              </a:rPr>
              <a:t>проекции. КТ ОГК в аксиальной плоскости</a:t>
            </a:r>
            <a:endParaRPr lang="ko-KR" altLang="en-US" dirty="0">
              <a:latin typeface="Arial Narrow" panose="020B0606020202030204" pitchFamily="34" charset="0"/>
            </a:endParaRPr>
          </a:p>
        </p:txBody>
      </p:sp>
      <p:pic>
        <p:nvPicPr>
          <p:cNvPr id="7170" name="Picture 2" descr="https://radiologyassistant.nl/assets/chest-x-ray-heart-failure/a509797a67f461_PERICARD-EFFUSIE-EN-DECOMP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352" y="1344670"/>
            <a:ext cx="6755026" cy="38053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08814" y="5468789"/>
            <a:ext cx="114360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Verdana" panose="020B0604030504040204" pitchFamily="34" charset="0"/>
              </a:rPr>
              <a:t>Пациент после замены сердечного клапана. </a:t>
            </a:r>
            <a:br>
              <a:rPr lang="ru-RU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ru-RU" dirty="0" smtClean="0">
                <a:solidFill>
                  <a:srgbClr val="000000"/>
                </a:solidFill>
                <a:latin typeface="Verdana" panose="020B0604030504040204" pitchFamily="34" charset="0"/>
              </a:rPr>
              <a:t>Расширение </a:t>
            </a:r>
            <a:r>
              <a:rPr lang="ru-RU" dirty="0" smtClean="0">
                <a:solidFill>
                  <a:srgbClr val="000000"/>
                </a:solidFill>
                <a:latin typeface="Verdana" panose="020B0604030504040204" pitchFamily="34" charset="0"/>
              </a:rPr>
              <a:t>тени сердца может быть следствием </a:t>
            </a:r>
            <a:r>
              <a:rPr lang="ru-RU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кардиомегалии</a:t>
            </a:r>
            <a:r>
              <a:rPr lang="ru-RU" dirty="0" smtClean="0">
                <a:solidFill>
                  <a:srgbClr val="000000"/>
                </a:solidFill>
                <a:latin typeface="Verdana" panose="020B0604030504040204" pitchFamily="34" charset="0"/>
              </a:rPr>
              <a:t>, однако в связи с перенесенной ранее операцией был заподозрен </a:t>
            </a:r>
            <a:r>
              <a:rPr lang="ru-RU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гидроперикард</a:t>
            </a:r>
            <a:r>
              <a:rPr lang="ru-RU" dirty="0" smtClean="0">
                <a:solidFill>
                  <a:srgbClr val="000000"/>
                </a:solidFill>
                <a:latin typeface="Verdana" panose="020B0604030504040204" pitchFamily="34" charset="0"/>
              </a:rPr>
              <a:t>, </a:t>
            </a:r>
            <a:r>
              <a:rPr lang="ru-RU" dirty="0" smtClean="0">
                <a:solidFill>
                  <a:srgbClr val="000000"/>
                </a:solidFill>
                <a:latin typeface="Verdana" panose="020B0604030504040204" pitchFamily="34" charset="0"/>
              </a:rPr>
              <a:t>подтвердившийся при проведении КТ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9588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13">
            <a:extLst>
              <a:ext uri="{FF2B5EF4-FFF2-40B4-BE49-F238E27FC236}">
                <a16:creationId xmlns:a16="http://schemas.microsoft.com/office/drawing/2014/main" xmlns="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3B3ED0C-A1CB-4688-A608-71FBF1698AA6}"/>
              </a:ext>
            </a:extLst>
          </p:cNvPr>
          <p:cNvSpPr txBox="1"/>
          <p:nvPr/>
        </p:nvSpPr>
        <p:spPr>
          <a:xfrm>
            <a:off x="156518" y="-52625"/>
            <a:ext cx="11953103" cy="1077218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altLang="ko-KR" dirty="0" smtClean="0">
                <a:latin typeface="Arial Narrow" panose="020B0606020202030204" pitchFamily="34" charset="0"/>
              </a:rPr>
              <a:t>Перикардиальный выпот. </a:t>
            </a:r>
            <a:r>
              <a:rPr lang="ru-RU" altLang="ko-KR" dirty="0">
                <a:latin typeface="Arial Narrow" panose="020B0606020202030204" pitchFamily="34" charset="0"/>
              </a:rPr>
              <a:t>Рентгенография ОГК в прямой </a:t>
            </a:r>
            <a:r>
              <a:rPr lang="ru-RU" altLang="ko-KR" dirty="0" smtClean="0">
                <a:latin typeface="Arial Narrow" panose="020B0606020202030204" pitchFamily="34" charset="0"/>
              </a:rPr>
              <a:t>проекции. КТ ОГК в коронарной плоскости</a:t>
            </a:r>
            <a:endParaRPr lang="ko-KR" altLang="en-US" dirty="0">
              <a:latin typeface="Arial Narrow" panose="020B0606020202030204" pitchFamily="34" charset="0"/>
            </a:endParaRPr>
          </a:p>
        </p:txBody>
      </p:sp>
      <p:pic>
        <p:nvPicPr>
          <p:cNvPr id="8194" name="Picture 2" descr="https://radiologyassistant.nl/assets/chest-x-ray-heart-failure/a509797a67fe0d_groot-cor-peric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962" y="1336327"/>
            <a:ext cx="6722848" cy="45117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43460" y="6158550"/>
            <a:ext cx="8027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Расширение тени сердца вследствие </a:t>
            </a:r>
            <a:r>
              <a:rPr lang="ru-RU" sz="2400" dirty="0" err="1" smtClean="0"/>
              <a:t>гидроперикарда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21491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13">
            <a:extLst>
              <a:ext uri="{FF2B5EF4-FFF2-40B4-BE49-F238E27FC236}">
                <a16:creationId xmlns:a16="http://schemas.microsoft.com/office/drawing/2014/main" xmlns="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3B3ED0C-A1CB-4688-A608-71FBF1698AA6}"/>
              </a:ext>
            </a:extLst>
          </p:cNvPr>
          <p:cNvSpPr txBox="1"/>
          <p:nvPr/>
        </p:nvSpPr>
        <p:spPr>
          <a:xfrm>
            <a:off x="2006599" y="132042"/>
            <a:ext cx="8178802" cy="707886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altLang="ko-KR" sz="4000" dirty="0" smtClean="0">
                <a:latin typeface="Arial Narrow" panose="020B0606020202030204" pitchFamily="34" charset="0"/>
              </a:rPr>
              <a:t>Гидроторакс</a:t>
            </a:r>
            <a:endParaRPr lang="ko-KR" altLang="en-US" sz="4000" dirty="0"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38224" y="1463923"/>
            <a:ext cx="1075012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Гидроторакс при ХСН двусторонний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70% случаев.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односторонней локализации, несколько чаще визуализируется справа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 рентгенограмме в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прямой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проекции в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положении стоя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визуализируется гидроторакс объемом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&gt;175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мл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в боковой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проекции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&gt;75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мл.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исследовании в положении лежа на спине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визуализируется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гидроторакс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объемом более 500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мл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806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13">
            <a:extLst>
              <a:ext uri="{FF2B5EF4-FFF2-40B4-BE49-F238E27FC236}">
                <a16:creationId xmlns:a16="http://schemas.microsoft.com/office/drawing/2014/main" xmlns="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3B3ED0C-A1CB-4688-A608-71FBF1698AA6}"/>
              </a:ext>
            </a:extLst>
          </p:cNvPr>
          <p:cNvSpPr txBox="1"/>
          <p:nvPr/>
        </p:nvSpPr>
        <p:spPr>
          <a:xfrm>
            <a:off x="57665" y="246221"/>
            <a:ext cx="12192000" cy="584775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altLang="ko-KR" dirty="0" smtClean="0">
                <a:latin typeface="Arial Narrow" panose="020B0606020202030204" pitchFamily="34" charset="0"/>
              </a:rPr>
              <a:t>Гидроторакс. </a:t>
            </a:r>
            <a:r>
              <a:rPr lang="ru-RU" altLang="ko-KR" dirty="0">
                <a:latin typeface="Arial Narrow" panose="020B0606020202030204" pitchFamily="34" charset="0"/>
              </a:rPr>
              <a:t>Рентгенография ОГК в </a:t>
            </a:r>
            <a:r>
              <a:rPr lang="ru-RU" altLang="ko-KR" dirty="0" smtClean="0">
                <a:latin typeface="Arial Narrow" panose="020B0606020202030204" pitchFamily="34" charset="0"/>
              </a:rPr>
              <a:t>прямой и боковой </a:t>
            </a:r>
            <a:r>
              <a:rPr lang="ru-RU" altLang="ko-KR" dirty="0">
                <a:latin typeface="Arial Narrow" panose="020B0606020202030204" pitchFamily="34" charset="0"/>
              </a:rPr>
              <a:t>проекции</a:t>
            </a:r>
            <a:endParaRPr lang="ko-KR" altLang="en-US" dirty="0">
              <a:latin typeface="Arial Narrow" panose="020B0606020202030204" pitchFamily="34" charset="0"/>
            </a:endParaRPr>
          </a:p>
        </p:txBody>
      </p:sp>
      <p:pic>
        <p:nvPicPr>
          <p:cNvPr id="9218" name="Picture 2" descr="https://radiologyassistant.nl/assets/chest-x-ray-heart-failure/a509797a6806bf_pleural-effusion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02"/>
          <a:stretch/>
        </p:blipFill>
        <p:spPr bwMode="auto">
          <a:xfrm>
            <a:off x="1308065" y="1220769"/>
            <a:ext cx="4491909" cy="42120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radiologyassistant.nl/assets/chest-x-ray-heart-failure/a509797a6806bf_pleural-effusion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23"/>
          <a:stretch/>
        </p:blipFill>
        <p:spPr bwMode="auto">
          <a:xfrm>
            <a:off x="6667274" y="1220769"/>
            <a:ext cx="3957167" cy="42120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08065" y="5964194"/>
            <a:ext cx="10285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Малый гидроторакс лучше визуализируется на рентгенограмме в боковой проекции</a:t>
            </a:r>
            <a:endParaRPr lang="ru-RU" sz="2000" dirty="0"/>
          </a:p>
        </p:txBody>
      </p:sp>
      <p:sp>
        <p:nvSpPr>
          <p:cNvPr id="4" name="Овал 3"/>
          <p:cNvSpPr/>
          <p:nvPr/>
        </p:nvSpPr>
        <p:spPr>
          <a:xfrm>
            <a:off x="1052692" y="6041768"/>
            <a:ext cx="214184" cy="21418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97029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13">
            <a:extLst>
              <a:ext uri="{FF2B5EF4-FFF2-40B4-BE49-F238E27FC236}">
                <a16:creationId xmlns:a16="http://schemas.microsoft.com/office/drawing/2014/main" xmlns="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3B3ED0C-A1CB-4688-A608-71FBF1698AA6}"/>
              </a:ext>
            </a:extLst>
          </p:cNvPr>
          <p:cNvSpPr txBox="1"/>
          <p:nvPr/>
        </p:nvSpPr>
        <p:spPr>
          <a:xfrm>
            <a:off x="2006599" y="132042"/>
            <a:ext cx="8178802" cy="707886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altLang="ko-KR" sz="4000" dirty="0" smtClean="0">
                <a:latin typeface="Arial Narrow" panose="020B0606020202030204" pitchFamily="34" charset="0"/>
              </a:rPr>
              <a:t>Гидроторакс</a:t>
            </a:r>
            <a:endParaRPr lang="ko-KR" altLang="en-US" sz="4000" dirty="0"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6248" y="1490180"/>
            <a:ext cx="998425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Гидроторакс может располагаться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 контуру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диафрагмы.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норме на рентгенограмме ОГК в положении стоя газовый пузырь желудка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локализуется под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куполом диафрагмы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Увеличение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расстояния между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базальными отделами легких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 газовым пузырем желудка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является косвенным признаком наличия гидроторакса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506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13">
            <a:extLst>
              <a:ext uri="{FF2B5EF4-FFF2-40B4-BE49-F238E27FC236}">
                <a16:creationId xmlns:a16="http://schemas.microsoft.com/office/drawing/2014/main" xmlns="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3B3ED0C-A1CB-4688-A608-71FBF1698AA6}"/>
              </a:ext>
            </a:extLst>
          </p:cNvPr>
          <p:cNvSpPr txBox="1"/>
          <p:nvPr/>
        </p:nvSpPr>
        <p:spPr>
          <a:xfrm>
            <a:off x="57665" y="246221"/>
            <a:ext cx="12192000" cy="584775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altLang="ko-KR" dirty="0" smtClean="0">
                <a:latin typeface="Arial Narrow" panose="020B0606020202030204" pitchFamily="34" charset="0"/>
              </a:rPr>
              <a:t>Гидроторакс. </a:t>
            </a:r>
            <a:r>
              <a:rPr lang="ru-RU" altLang="ko-KR" dirty="0">
                <a:latin typeface="Arial Narrow" panose="020B0606020202030204" pitchFamily="34" charset="0"/>
              </a:rPr>
              <a:t>Рентгенография ОГК в </a:t>
            </a:r>
            <a:r>
              <a:rPr lang="ru-RU" altLang="ko-KR" dirty="0" smtClean="0">
                <a:latin typeface="Arial Narrow" panose="020B0606020202030204" pitchFamily="34" charset="0"/>
              </a:rPr>
              <a:t>прямой и боковой </a:t>
            </a:r>
            <a:r>
              <a:rPr lang="ru-RU" altLang="ko-KR" dirty="0">
                <a:latin typeface="Arial Narrow" panose="020B0606020202030204" pitchFamily="34" charset="0"/>
              </a:rPr>
              <a:t>проекции</a:t>
            </a:r>
            <a:endParaRPr lang="ko-KR" altLang="en-US" dirty="0">
              <a:latin typeface="Arial Narrow" panose="020B0606020202030204" pitchFamily="34" charset="0"/>
            </a:endParaRPr>
          </a:p>
        </p:txBody>
      </p:sp>
      <p:pic>
        <p:nvPicPr>
          <p:cNvPr id="10242" name="Picture 2" descr="https://radiologyassistant.nl/assets/chest-x-ray-heart-failure/a509797a680f80_cardiac-failure-subpul-fl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545" y="1318054"/>
            <a:ext cx="7249047" cy="44058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360918" y="6119503"/>
            <a:ext cx="99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расстояния между газовым пузырем желудка и базальными отделами легких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077406" y="6197077"/>
            <a:ext cx="214184" cy="214184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213347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ibre Baskerville - Poppins Light">
      <a:majorFont>
        <a:latin typeface="Libre Baskerville"/>
        <a:ea typeface="Arial Unicode MS"/>
        <a:cs typeface=""/>
      </a:majorFont>
      <a:minorFont>
        <a:latin typeface="Poppins Light"/>
        <a:ea typeface="Arial Unicode MS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bg1">
                <a:alpha val="15000"/>
              </a:schemeClr>
            </a:gs>
            <a:gs pos="100000">
              <a:schemeClr val="bg1">
                <a:alpha val="0"/>
              </a:schemeClr>
            </a:gs>
          </a:gsLst>
          <a:lin ang="5400000" scaled="1"/>
        </a:gradFill>
        <a:ln w="6350">
          <a:solidFill>
            <a:schemeClr val="tx1"/>
          </a:solidFill>
        </a:ln>
      </a:spPr>
      <a:bodyPr rtlCol="0" anchor="ctr"/>
      <a:lstStyle>
        <a:defPPr algn="ctr">
          <a:defRPr sz="2000" dirty="0" smtClean="0">
            <a:solidFill>
              <a:schemeClr val="tx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2F383D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Тема2" id="{DE807B50-1302-4CE2-A994-8CC01FC64E98}" vid="{45AB5F8C-564A-4F9F-9818-5D938F8327F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735</TotalTime>
  <Words>827</Words>
  <Application>Microsoft Office PowerPoint</Application>
  <PresentationFormat>Широкоэкранный</PresentationFormat>
  <Paragraphs>136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3" baseType="lpstr">
      <vt:lpstr>Arial Unicode MS</vt:lpstr>
      <vt:lpstr>Arial</vt:lpstr>
      <vt:lpstr>Arial Narrow</vt:lpstr>
      <vt:lpstr>Calibri</vt:lpstr>
      <vt:lpstr>Courier New</vt:lpstr>
      <vt:lpstr>Libre Baskerville</vt:lpstr>
      <vt:lpstr>Poppins Light</vt:lpstr>
      <vt:lpstr>Verdana</vt:lpstr>
      <vt:lpstr>Wingdings</vt:lpstr>
      <vt:lpstr>Тема2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Яна Спугис</dc:creator>
  <cp:lastModifiedBy>Яна Спугис</cp:lastModifiedBy>
  <cp:revision>171</cp:revision>
  <dcterms:created xsi:type="dcterms:W3CDTF">2023-11-17T10:57:28Z</dcterms:created>
  <dcterms:modified xsi:type="dcterms:W3CDTF">2024-01-28T18:49:30Z</dcterms:modified>
</cp:coreProperties>
</file>